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1" d="100"/>
          <a:sy n="121" d="100"/>
        </p:scale>
        <p:origin x="-104" y="-3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F77A41-CFF8-8B44-A32C-907817B3BD02}" type="datetimeFigureOut">
              <a:rPr lang="es-ES" smtClean="0"/>
              <a:t>16/12/14</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47EF4A-19A2-574C-9AB4-BB40DA63EF16}" type="slidenum">
              <a:rPr lang="es-ES" smtClean="0"/>
              <a:t>‹Nr.›</a:t>
            </a:fld>
            <a:endParaRPr lang="es-ES"/>
          </a:p>
        </p:txBody>
      </p:sp>
    </p:spTree>
    <p:extLst>
      <p:ext uri="{BB962C8B-B14F-4D97-AF65-F5344CB8AC3E}">
        <p14:creationId xmlns:p14="http://schemas.microsoft.com/office/powerpoint/2010/main" val="30890070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09111A-9ECD-FF46-9EBD-7813BA9BB18E}" type="datetimeFigureOut">
              <a:rPr lang="es-ES" smtClean="0"/>
              <a:t>16/12/14</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A30D8D-861B-9C43-9002-BC57BBEE025A}" type="slidenum">
              <a:rPr lang="es-ES" smtClean="0"/>
              <a:t>‹Nr.›</a:t>
            </a:fld>
            <a:endParaRPr lang="es-ES"/>
          </a:p>
        </p:txBody>
      </p:sp>
    </p:spTree>
    <p:extLst>
      <p:ext uri="{BB962C8B-B14F-4D97-AF65-F5344CB8AC3E}">
        <p14:creationId xmlns:p14="http://schemas.microsoft.com/office/powerpoint/2010/main" val="112923254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C515A4DF-9C0C-DF4D-829B-B865A6A6C046}" type="datetime1">
              <a:rPr lang="es-ES" smtClean="0"/>
              <a:t>16/12/14</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2552976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D3931A4E-825B-C441-A827-6ED9EBF6067F}" type="datetime1">
              <a:rPr lang="es-ES" smtClean="0"/>
              <a:t>16/12/14</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2493900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E71702C3-7A58-E145-ABE6-47193F5525B6}" type="datetime1">
              <a:rPr lang="es-ES" smtClean="0"/>
              <a:t>16/12/14</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1726343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C3EEFE9A-D9C3-0247-86C4-55C7335336AE}" type="datetime1">
              <a:rPr lang="es-ES" smtClean="0"/>
              <a:t>16/12/14</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87395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F12C593-F0FA-B94F-A8C2-22A2BFBBCDEC}" type="datetime1">
              <a:rPr lang="es-ES" smtClean="0"/>
              <a:t>16/12/14</a:t>
            </a:fld>
            <a:endParaRPr lang="es-ES"/>
          </a:p>
        </p:txBody>
      </p:sp>
      <p:sp>
        <p:nvSpPr>
          <p:cNvPr id="8" name="Marcador de pie de página 7"/>
          <p:cNvSpPr>
            <a:spLocks noGrp="1"/>
          </p:cNvSpPr>
          <p:nvPr>
            <p:ph type="ftr" sz="quarter" idx="11"/>
          </p:nvPr>
        </p:nvSpPr>
        <p:spPr/>
        <p:txBody>
          <a:bodyPr/>
          <a:lstStyle/>
          <a:p>
            <a:r>
              <a:rPr lang="es-ES_tradnl" smtClean="0"/>
              <a:t>Prof. Carles Manera</a:t>
            </a:r>
            <a:endParaRPr lang="es-ES"/>
          </a:p>
        </p:txBody>
      </p:sp>
      <p:sp>
        <p:nvSpPr>
          <p:cNvPr id="9" name="Marcador de número de diapositiva 8"/>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3738033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87561BC4-F02E-314F-8B50-7C7240362520}" type="datetime1">
              <a:rPr lang="es-ES" smtClean="0"/>
              <a:t>16/12/14</a:t>
            </a:fld>
            <a:endParaRPr lang="es-ES"/>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353770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9466DB0-3199-C54F-81BB-6F55CF44FA38}" type="datetime1">
              <a:rPr lang="es-ES" smtClean="0"/>
              <a:t>16/12/14</a:t>
            </a:fld>
            <a:endParaRPr lang="es-ES"/>
          </a:p>
        </p:txBody>
      </p:sp>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4" name="Marcador de número de diapositiva 3"/>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2390310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0D41822-93E4-F44D-AF08-6DC6E04842A6}" type="datetime1">
              <a:rPr lang="es-ES" smtClean="0"/>
              <a:t>16/12/14</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217243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5EF3DAFE-BD87-B641-B0C4-FD245E7B9246}" type="datetime1">
              <a:rPr lang="es-ES" smtClean="0"/>
              <a:t>16/12/14</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1233607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24D8A13F-6132-0548-82DD-3CD31C57DDE3}" type="datetime1">
              <a:rPr lang="es-ES" smtClean="0"/>
              <a:t>16/12/14</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398632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F669557F-F306-0A4B-998A-17FD0EC9CF66}" type="datetime1">
              <a:rPr lang="es-ES" smtClean="0"/>
              <a:t>16/12/14</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98F73D9A-222E-344D-9992-3034B772E229}" type="slidenum">
              <a:rPr lang="es-ES" smtClean="0"/>
              <a:t>‹Nr.›</a:t>
            </a:fld>
            <a:endParaRPr lang="es-ES"/>
          </a:p>
        </p:txBody>
      </p:sp>
    </p:spTree>
    <p:extLst>
      <p:ext uri="{BB962C8B-B14F-4D97-AF65-F5344CB8AC3E}">
        <p14:creationId xmlns:p14="http://schemas.microsoft.com/office/powerpoint/2010/main" val="18336627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7C6C3-3F38-674D-AF66-4FCDAF185DB2}" type="datetime1">
              <a:rPr lang="es-ES" smtClean="0"/>
              <a:t>16/12/14</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73D9A-222E-344D-9992-3034B772E229}" type="slidenum">
              <a:rPr lang="es-ES" smtClean="0"/>
              <a:t>‹Nr.›</a:t>
            </a:fld>
            <a:endParaRPr lang="es-ES"/>
          </a:p>
        </p:txBody>
      </p:sp>
    </p:spTree>
    <p:extLst>
      <p:ext uri="{BB962C8B-B14F-4D97-AF65-F5344CB8AC3E}">
        <p14:creationId xmlns:p14="http://schemas.microsoft.com/office/powerpoint/2010/main" val="3310219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istoriadelascrisis.com.mx/"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pt-BR" b="1" dirty="0"/>
              <a:t>COMING BACK TO 1929</a:t>
            </a:r>
            <a:r>
              <a:rPr lang="pt-BR" b="1" dirty="0" smtClean="0"/>
              <a:t>?</a:t>
            </a:r>
            <a:br>
              <a:rPr lang="pt-BR" b="1" dirty="0" smtClean="0"/>
            </a:br>
            <a:r>
              <a:rPr lang="pt-BR" sz="3600" b="1" dirty="0" err="1" smtClean="0"/>
              <a:t>Adaptaci</a:t>
            </a:r>
            <a:r>
              <a:rPr lang="pt-BR" sz="3600" b="1" dirty="0" err="1" smtClean="0"/>
              <a:t>ón</a:t>
            </a:r>
            <a:r>
              <a:rPr lang="pt-BR" sz="3600" b="1" dirty="0" smtClean="0"/>
              <a:t> de </a:t>
            </a:r>
            <a:r>
              <a:rPr lang="pt-BR" sz="3600" b="1" dirty="0" err="1" smtClean="0"/>
              <a:t>la</a:t>
            </a:r>
            <a:r>
              <a:rPr lang="pt-BR" sz="3600" b="1" dirty="0" smtClean="0"/>
              <a:t> </a:t>
            </a:r>
            <a:r>
              <a:rPr lang="pt-BR" sz="3600" b="1" dirty="0" err="1" smtClean="0"/>
              <a:t>práctica</a:t>
            </a:r>
            <a:r>
              <a:rPr lang="pt-BR" sz="3600" b="1" dirty="0" smtClean="0"/>
              <a:t> de </a:t>
            </a:r>
            <a:r>
              <a:rPr lang="pt-BR" sz="3600" b="1" dirty="0" err="1" smtClean="0"/>
              <a:t>las</a:t>
            </a:r>
            <a:r>
              <a:rPr lang="pt-BR" sz="3600" b="1" dirty="0" smtClean="0"/>
              <a:t> </a:t>
            </a:r>
            <a:r>
              <a:rPr lang="pt-BR" sz="3600" b="1" dirty="0" err="1" smtClean="0"/>
              <a:t>profesoras</a:t>
            </a:r>
            <a:r>
              <a:rPr lang="pt-BR" sz="3600" b="1" dirty="0" smtClean="0"/>
              <a:t>:</a:t>
            </a:r>
            <a:endParaRPr lang="es-ES" sz="3600" dirty="0"/>
          </a:p>
        </p:txBody>
      </p:sp>
      <p:sp>
        <p:nvSpPr>
          <p:cNvPr id="3" name="Subtítulo 2"/>
          <p:cNvSpPr>
            <a:spLocks noGrp="1"/>
          </p:cNvSpPr>
          <p:nvPr>
            <p:ph type="subTitle" idx="1"/>
          </p:nvPr>
        </p:nvSpPr>
        <p:spPr/>
        <p:txBody>
          <a:bodyPr>
            <a:normAutofit fontScale="62500" lnSpcReduction="20000"/>
          </a:bodyPr>
          <a:lstStyle/>
          <a:p>
            <a:r>
              <a:rPr lang="es-ES_tradnl" dirty="0"/>
              <a:t>Adoración Álvaro Moya (</a:t>
            </a:r>
            <a:r>
              <a:rPr lang="es-ES_tradnl" dirty="0" err="1"/>
              <a:t>adoracionalvaro@cunef.edu</a:t>
            </a:r>
            <a:r>
              <a:rPr lang="es-ES_tradnl" dirty="0"/>
              <a:t>) María Fernández Moya (</a:t>
            </a:r>
            <a:r>
              <a:rPr lang="es-ES_tradnl" dirty="0" err="1"/>
              <a:t>mariafernandezmoya@cunef.edu</a:t>
            </a:r>
            <a:r>
              <a:rPr lang="es-ES_tradnl" dirty="0"/>
              <a:t>)</a:t>
            </a:r>
          </a:p>
          <a:p>
            <a:r>
              <a:rPr lang="es-ES_tradnl" b="1" dirty="0"/>
              <a:t>Colegio Universitario de Estudios Financieros (CUNEF)</a:t>
            </a:r>
          </a:p>
          <a:p>
            <a:r>
              <a:rPr lang="es-ES_tradnl" dirty="0"/>
              <a:t>PHE-AEHE no 20</a:t>
            </a:r>
          </a:p>
          <a:p>
            <a:r>
              <a:rPr lang="pl-PL" dirty="0" err="1"/>
              <a:t>www.aehe.net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a:t>
            </a:fld>
            <a:endParaRPr lang="es-ES"/>
          </a:p>
        </p:txBody>
      </p:sp>
    </p:spTree>
    <p:extLst>
      <p:ext uri="{BB962C8B-B14F-4D97-AF65-F5344CB8AC3E}">
        <p14:creationId xmlns:p14="http://schemas.microsoft.com/office/powerpoint/2010/main" val="3650607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Un contraste</a:t>
            </a:r>
            <a:endParaRPr lang="es-ES" dirty="0"/>
          </a:p>
        </p:txBody>
      </p:sp>
      <p:sp>
        <p:nvSpPr>
          <p:cNvPr id="3" name="Marcador de contenido 2"/>
          <p:cNvSpPr>
            <a:spLocks noGrp="1"/>
          </p:cNvSpPr>
          <p:nvPr>
            <p:ph idx="1"/>
          </p:nvPr>
        </p:nvSpPr>
        <p:spPr/>
        <p:txBody>
          <a:bodyPr/>
          <a:lstStyle/>
          <a:p>
            <a:pPr algn="just"/>
            <a:r>
              <a:rPr lang="es-ES_tradnl" dirty="0"/>
              <a:t>La práctica se centra en el estudio de las similitudes y diferencias entre la crisis de 1929 y la actual, con el objetivo último de analizar el papel de los gobiernos en ambos contextos y clarificar la diferencia entre una crisis bursátil y una crisis en la economía real.</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2</a:t>
            </a:fld>
            <a:endParaRPr lang="es-ES"/>
          </a:p>
        </p:txBody>
      </p:sp>
    </p:spTree>
    <p:extLst>
      <p:ext uri="{BB962C8B-B14F-4D97-AF65-F5344CB8AC3E}">
        <p14:creationId xmlns:p14="http://schemas.microsoft.com/office/powerpoint/2010/main" val="290599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No repetir la Historia</a:t>
            </a:r>
            <a:endParaRPr lang="es-ES" dirty="0"/>
          </a:p>
        </p:txBody>
      </p:sp>
      <p:sp>
        <p:nvSpPr>
          <p:cNvPr id="3" name="Marcador de contenido 2"/>
          <p:cNvSpPr>
            <a:spLocks noGrp="1"/>
          </p:cNvSpPr>
          <p:nvPr>
            <p:ph idx="1"/>
          </p:nvPr>
        </p:nvSpPr>
        <p:spPr/>
        <p:txBody>
          <a:bodyPr>
            <a:normAutofit lnSpcReduction="10000"/>
          </a:bodyPr>
          <a:lstStyle/>
          <a:p>
            <a:pPr algn="just"/>
            <a:r>
              <a:rPr lang="es-ES_tradnl" dirty="0"/>
              <a:t>¿Por qué nos parece de interés la temática de esta práctica? Los ciclos económicos del capitalismo y las crisis recurrentes son, posiblemente, los temas en los que la Historia Económica tiene más predicamento dentro de los estudios generales en Economía y ADE. La práctica tiene otro valor añadido, el texto principal (un artículo del economista Paul </a:t>
            </a:r>
            <a:r>
              <a:rPr lang="es-ES_tradnl" dirty="0" err="1"/>
              <a:t>Krugman</a:t>
            </a:r>
            <a:r>
              <a:rPr lang="es-ES_tradnl" dirty="0"/>
              <a:t>) nos recuerda que si olvidamos la historia estamos condenados a repetirla.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3</a:t>
            </a:fld>
            <a:endParaRPr lang="es-ES"/>
          </a:p>
        </p:txBody>
      </p:sp>
    </p:spTree>
    <p:extLst>
      <p:ext uri="{BB962C8B-B14F-4D97-AF65-F5344CB8AC3E}">
        <p14:creationId xmlns:p14="http://schemas.microsoft.com/office/powerpoint/2010/main" val="1715627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Leyendo a </a:t>
            </a:r>
            <a:r>
              <a:rPr lang="es-ES" dirty="0" err="1" smtClean="0"/>
              <a:t>Krugman</a:t>
            </a:r>
            <a:r>
              <a:rPr lang="es-ES" dirty="0" smtClean="0"/>
              <a:t>…</a:t>
            </a:r>
            <a:endParaRPr lang="es-ES" dirty="0"/>
          </a:p>
        </p:txBody>
      </p:sp>
      <p:sp>
        <p:nvSpPr>
          <p:cNvPr id="3" name="Marcador de contenido 2"/>
          <p:cNvSpPr>
            <a:spLocks noGrp="1"/>
          </p:cNvSpPr>
          <p:nvPr>
            <p:ph idx="1"/>
          </p:nvPr>
        </p:nvSpPr>
        <p:spPr/>
        <p:txBody>
          <a:bodyPr>
            <a:normAutofit/>
          </a:bodyPr>
          <a:lstStyle/>
          <a:p>
            <a:pPr algn="just"/>
            <a:r>
              <a:rPr lang="es-ES_tradnl" dirty="0" smtClean="0"/>
              <a:t>Leer </a:t>
            </a:r>
            <a:r>
              <a:rPr lang="es-ES_tradnl" dirty="0"/>
              <a:t>el artículo de Paul </a:t>
            </a:r>
            <a:r>
              <a:rPr lang="es-ES_tradnl" dirty="0" err="1"/>
              <a:t>Krugman</a:t>
            </a:r>
            <a:r>
              <a:rPr lang="es-ES_tradnl" dirty="0"/>
              <a:t> titulado “</a:t>
            </a:r>
            <a:r>
              <a:rPr lang="es-ES_tradnl" dirty="0" err="1"/>
              <a:t>Partying</a:t>
            </a:r>
            <a:r>
              <a:rPr lang="es-ES_tradnl" dirty="0"/>
              <a:t> </a:t>
            </a:r>
            <a:r>
              <a:rPr lang="es-ES_tradnl" dirty="0" err="1"/>
              <a:t>Like</a:t>
            </a:r>
            <a:r>
              <a:rPr lang="es-ES_tradnl" dirty="0"/>
              <a:t> </a:t>
            </a:r>
            <a:r>
              <a:rPr lang="es-ES_tradnl" dirty="0" err="1"/>
              <a:t>It’s</a:t>
            </a:r>
            <a:r>
              <a:rPr lang="es-ES_tradnl" dirty="0"/>
              <a:t> 1929”, publicado en el diario </a:t>
            </a:r>
            <a:r>
              <a:rPr lang="es-ES_tradnl" i="1" dirty="0"/>
              <a:t>New York Time</a:t>
            </a:r>
            <a:r>
              <a:rPr lang="es-ES_tradnl" dirty="0"/>
              <a:t>s el 21 de marzo de 2008.	El	artículo	original	está	disponible	en	el	enlace: http://</a:t>
            </a:r>
            <a:r>
              <a:rPr lang="es-ES_tradnl" dirty="0" err="1"/>
              <a:t>www.nytimes.com</a:t>
            </a:r>
            <a:r>
              <a:rPr lang="es-ES_tradnl" dirty="0"/>
              <a:t>/2008/03/21/</a:t>
            </a:r>
            <a:r>
              <a:rPr lang="es-ES_tradnl" dirty="0" err="1"/>
              <a:t>opinion</a:t>
            </a:r>
            <a:r>
              <a:rPr lang="es-ES_tradnl" dirty="0"/>
              <a:t>/21krugman.html?_r=</a:t>
            </a:r>
            <a:r>
              <a:rPr lang="es-ES_tradnl" dirty="0" smtClean="0"/>
              <a:t>0. </a:t>
            </a:r>
            <a:r>
              <a:rPr lang="es-ES_tradnl" dirty="0"/>
              <a:t>La traducción de los párrafos más significativos del artículo se recoge </a:t>
            </a:r>
            <a:r>
              <a:rPr lang="es-ES_tradnl" dirty="0" smtClean="0"/>
              <a:t>a continuaci</a:t>
            </a:r>
            <a:r>
              <a:rPr lang="es-ES_tradnl" dirty="0" smtClean="0"/>
              <a:t>ón</a:t>
            </a:r>
            <a:r>
              <a:rPr lang="es-ES_tradnl"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4</a:t>
            </a:fld>
            <a:endParaRPr lang="es-ES"/>
          </a:p>
        </p:txBody>
      </p:sp>
    </p:spTree>
    <p:extLst>
      <p:ext uri="{BB962C8B-B14F-4D97-AF65-F5344CB8AC3E}">
        <p14:creationId xmlns:p14="http://schemas.microsoft.com/office/powerpoint/2010/main" val="239211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Paul </a:t>
            </a:r>
            <a:r>
              <a:rPr lang="es-ES" dirty="0" err="1" smtClean="0"/>
              <a:t>Krugman</a:t>
            </a:r>
            <a:r>
              <a:rPr lang="es-ES" dirty="0" smtClean="0"/>
              <a:t> (1)</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_tradnl" dirty="0"/>
              <a:t>Destacar y explicar algunas frases/ párrafos del artículo de Paul </a:t>
            </a:r>
            <a:r>
              <a:rPr lang="es-ES_tradnl" dirty="0" err="1"/>
              <a:t>Krugman</a:t>
            </a:r>
            <a:r>
              <a:rPr lang="es-ES_tradnl" dirty="0"/>
              <a:t>, por ejemplo (traducción propia):</a:t>
            </a:r>
          </a:p>
          <a:p>
            <a:pPr algn="just"/>
            <a:r>
              <a:rPr lang="es-ES_tradnl" dirty="0" smtClean="0"/>
              <a:t>“</a:t>
            </a:r>
            <a:r>
              <a:rPr lang="es-ES_tradnl" dirty="0"/>
              <a:t>Si Ben </a:t>
            </a:r>
            <a:r>
              <a:rPr lang="es-ES_tradnl" dirty="0" err="1"/>
              <a:t>Bernanke</a:t>
            </a:r>
            <a:r>
              <a:rPr lang="es-ES_tradnl" dirty="0"/>
              <a:t> gestiona la salvación de sistema financiero, evitando su colapso, será, con toda razón, premiado por sus heroicos esfuerzos. Pero lo que debemos preguntarnos es: ¿Cómo hemos llegado hasta aquí? ¿Por qué el sistema financiero necesita ser salvado? ¿Por qué los economistas de modales suaves tienen que convertirse en superhéroes? La respuesta, a nivel fundamental, es que estamos pagando el precio de una deliberada amnesia. Hemos elegido olvidar qué ocurrió en los años treinta, y habiendo rechazado aprender de la historia, estamos repitiéndola”.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5</a:t>
            </a:fld>
            <a:endParaRPr lang="es-ES"/>
          </a:p>
        </p:txBody>
      </p:sp>
    </p:spTree>
    <p:extLst>
      <p:ext uri="{BB962C8B-B14F-4D97-AF65-F5344CB8AC3E}">
        <p14:creationId xmlns:p14="http://schemas.microsoft.com/office/powerpoint/2010/main" val="4084279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Paul </a:t>
            </a:r>
            <a:r>
              <a:rPr lang="es-ES" dirty="0" err="1" smtClean="0"/>
              <a:t>Krugman</a:t>
            </a:r>
            <a:r>
              <a:rPr lang="es-ES" dirty="0" smtClean="0"/>
              <a:t> (2)</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_tradnl" dirty="0"/>
              <a:t>“En contra de la creencia popular, el crack bursátil de 1929 no fue el momento definitivo de la Gran Depresión. Lo que convirtió una recesión ordinaria en una depresión que amenazó la civilización fue la oleada de crisis bancarias que ocurrió en América en 1930 y 1931”.</a:t>
            </a:r>
          </a:p>
          <a:p>
            <a:pPr algn="just"/>
            <a:r>
              <a:rPr lang="es-ES_tradnl" dirty="0"/>
              <a:t> “Esta crisis bancaria de los años treinta mostró que un mercado financiero sin regular y sin supervisar puede, demasiado fácilmente, sufrir fracasos catastróficos. Con el paso de las décadas, sin embargo, esta lección se olvidó, y ahora la estamos volviendo a aprender, por la vía dura.”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6</a:t>
            </a:fld>
            <a:endParaRPr lang="es-ES"/>
          </a:p>
        </p:txBody>
      </p:sp>
    </p:spTree>
    <p:extLst>
      <p:ext uri="{BB962C8B-B14F-4D97-AF65-F5344CB8AC3E}">
        <p14:creationId xmlns:p14="http://schemas.microsoft.com/office/powerpoint/2010/main" val="61525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Paul </a:t>
            </a:r>
            <a:r>
              <a:rPr lang="es-ES" dirty="0" err="1" smtClean="0"/>
              <a:t>Krugman</a:t>
            </a:r>
            <a:r>
              <a:rPr lang="es-ES" dirty="0" smtClean="0"/>
              <a:t> (3)</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_tradnl" dirty="0"/>
              <a:t>“Peor aún, las caídas de los bancos pueden ser contagiosas. Si los depositantes de un banco pierden su dinero, los de otros bancos pueden fácilmente ponerse nerviosos también, desatándose una reacción en cadena. Y se pueden generar efectos económicos más amplios: los bancos supervivientes intentarán aumentar la liquidez requiriendo créditos, y así entrar en un círculo vicioso en el que los bancos en crisis causen una crisis crediticia, que origina más fracasos de negocios, que a su vez origina más problemas financieros en los bancos, y así sucesivamente. Así sucedió, en resumen, en 1930 y 1931, convirtiendo la Gran Depresión en el desastre que fue. Por eso, el Congreso [de EE.UU.] intentó asegurar que no volvería a pasar de nuevo, creando un sistema de regulaciones y garantías que proporcionase una red de seguridad para el sistema financiero”.</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7</a:t>
            </a:fld>
            <a:endParaRPr lang="es-ES"/>
          </a:p>
        </p:txBody>
      </p:sp>
    </p:spTree>
    <p:extLst>
      <p:ext uri="{BB962C8B-B14F-4D97-AF65-F5344CB8AC3E}">
        <p14:creationId xmlns:p14="http://schemas.microsoft.com/office/powerpoint/2010/main" val="3522933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Paul </a:t>
            </a:r>
            <a:r>
              <a:rPr lang="es-ES" dirty="0" err="1" smtClean="0"/>
              <a:t>Krugman</a:t>
            </a:r>
            <a:r>
              <a:rPr lang="es-ES" dirty="0" smtClean="0"/>
              <a:t> (4)</a:t>
            </a:r>
            <a:endParaRPr lang="es-ES" dirty="0"/>
          </a:p>
        </p:txBody>
      </p:sp>
      <p:sp>
        <p:nvSpPr>
          <p:cNvPr id="3" name="Marcador de contenido 2"/>
          <p:cNvSpPr>
            <a:spLocks noGrp="1"/>
          </p:cNvSpPr>
          <p:nvPr>
            <p:ph idx="1"/>
          </p:nvPr>
        </p:nvSpPr>
        <p:spPr/>
        <p:txBody>
          <a:bodyPr>
            <a:normAutofit fontScale="62500" lnSpcReduction="20000"/>
          </a:bodyPr>
          <a:lstStyle/>
          <a:p>
            <a:pPr algn="just"/>
            <a:r>
              <a:rPr lang="es-ES_tradnl" dirty="0"/>
              <a:t>“Y todos vivimos felizmente durante un tiempo, pero no para siempre. Wall Street se irritó a causa de las regulaciones que limitaron el riesgo, pero que también limitaron las </a:t>
            </a:r>
            <a:r>
              <a:rPr lang="es-ES_tradnl" dirty="0" smtClean="0"/>
              <a:t>ganancias potenciales</a:t>
            </a:r>
            <a:r>
              <a:rPr lang="es-ES_tradnl" dirty="0"/>
              <a:t>. Y poco a poco eso se fue eludiendo, en parte convenciendo a los políticos para relajar las reglas, pero principalmente creando " un sistema bancario en la sombra " que se basaba en complejos acuerdos financieros para sortear las regulaciones diseñadas para garantizar que el sistema bancario fuese seguro”.</a:t>
            </a:r>
          </a:p>
          <a:p>
            <a:pPr algn="just"/>
            <a:r>
              <a:rPr lang="es-ES_tradnl" dirty="0" smtClean="0"/>
              <a:t>“</a:t>
            </a:r>
            <a:r>
              <a:rPr lang="es-ES_tradnl" dirty="0"/>
              <a:t>Con el paso de los años, ese sistema bancario en la sombra tomó cada vez un mayor porcentaje del negocio bancario, porque los jugadores sin regulación parecían ofrecer mejores tratos que los bancos convencionales. Mientras tanto, aquellos preocupados por el hecho de que este valiente nuevo mundo de las finanzas careciese de una red de seguridad eran dejados de lado acusados de estar completamente pasados de moda. En efecto, estamos de fiesta como si fuese 1929, y ya estamos en 1930</a:t>
            </a:r>
            <a:r>
              <a:rPr lang="es-ES_tradnl"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8</a:t>
            </a:fld>
            <a:endParaRPr lang="es-ES"/>
          </a:p>
        </p:txBody>
      </p:sp>
    </p:spTree>
    <p:extLst>
      <p:ext uri="{BB962C8B-B14F-4D97-AF65-F5344CB8AC3E}">
        <p14:creationId xmlns:p14="http://schemas.microsoft.com/office/powerpoint/2010/main" val="2447776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Paul </a:t>
            </a:r>
            <a:r>
              <a:rPr lang="es-ES" dirty="0" err="1" smtClean="0"/>
              <a:t>Krugman</a:t>
            </a:r>
            <a:r>
              <a:rPr lang="es-ES" dirty="0" smtClean="0"/>
              <a:t> (y 5)</a:t>
            </a:r>
            <a:endParaRPr lang="es-ES" dirty="0"/>
          </a:p>
        </p:txBody>
      </p:sp>
      <p:sp>
        <p:nvSpPr>
          <p:cNvPr id="3" name="Marcador de contenido 2"/>
          <p:cNvSpPr>
            <a:spLocks noGrp="1"/>
          </p:cNvSpPr>
          <p:nvPr>
            <p:ph idx="1"/>
          </p:nvPr>
        </p:nvSpPr>
        <p:spPr/>
        <p:txBody>
          <a:bodyPr>
            <a:normAutofit lnSpcReduction="10000"/>
          </a:bodyPr>
          <a:lstStyle/>
          <a:p>
            <a:pPr algn="just"/>
            <a:r>
              <a:rPr lang="es-ES_tradnl" dirty="0"/>
              <a:t>“La crisis financiera actual es básicamente una versión actualizada de la ola de caídas bancarias que sacudió la nación hace tres generaciones. La gente no está poniendo su dinero en los bancos para meterlo en su colchón, pero está haciendo el equivalente moderno: poner su dinero fuera del sistema bancario en la sombra comprando letras del tesoro. Y el resultado, entonces y ahora, es un círculo vicioso de contracción monetaria”.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9</a:t>
            </a:fld>
            <a:endParaRPr lang="es-ES"/>
          </a:p>
        </p:txBody>
      </p:sp>
    </p:spTree>
    <p:extLst>
      <p:ext uri="{BB962C8B-B14F-4D97-AF65-F5344CB8AC3E}">
        <p14:creationId xmlns:p14="http://schemas.microsoft.com/office/powerpoint/2010/main" val="3320620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Barry </a:t>
            </a:r>
            <a:r>
              <a:rPr lang="es-ES" dirty="0" err="1" smtClean="0"/>
              <a:t>Eichengreen</a:t>
            </a:r>
            <a:r>
              <a:rPr lang="es-ES" dirty="0" smtClean="0"/>
              <a:t>-Kevin </a:t>
            </a:r>
            <a:r>
              <a:rPr lang="es-ES" dirty="0" err="1" smtClean="0"/>
              <a:t>O’Rourke</a:t>
            </a:r>
            <a:r>
              <a:rPr lang="es-ES" dirty="0" smtClean="0"/>
              <a:t> (1)</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_tradnl" dirty="0"/>
              <a:t>En el blog “Vox. </a:t>
            </a:r>
            <a:r>
              <a:rPr lang="es-ES_tradnl" dirty="0" err="1"/>
              <a:t>Research-based</a:t>
            </a:r>
            <a:r>
              <a:rPr lang="es-ES_tradnl" dirty="0"/>
              <a:t> </a:t>
            </a:r>
            <a:r>
              <a:rPr lang="es-ES_tradnl" dirty="0" err="1"/>
              <a:t>policy</a:t>
            </a:r>
            <a:r>
              <a:rPr lang="es-ES_tradnl" dirty="0"/>
              <a:t> </a:t>
            </a:r>
            <a:r>
              <a:rPr lang="es-ES_tradnl" dirty="0" err="1"/>
              <a:t>analysis</a:t>
            </a:r>
            <a:r>
              <a:rPr lang="es-ES_tradnl" dirty="0"/>
              <a:t> and </a:t>
            </a:r>
            <a:r>
              <a:rPr lang="es-ES_tradnl" dirty="0" err="1"/>
              <a:t>commentary</a:t>
            </a:r>
            <a:r>
              <a:rPr lang="es-ES_tradnl" dirty="0"/>
              <a:t> </a:t>
            </a:r>
            <a:r>
              <a:rPr lang="es-ES_tradnl" dirty="0" err="1"/>
              <a:t>from</a:t>
            </a:r>
            <a:r>
              <a:rPr lang="es-ES_tradnl" dirty="0"/>
              <a:t> </a:t>
            </a:r>
            <a:r>
              <a:rPr lang="es-ES_tradnl" dirty="0" err="1"/>
              <a:t>leading</a:t>
            </a:r>
            <a:r>
              <a:rPr lang="es-ES_tradnl" dirty="0"/>
              <a:t> </a:t>
            </a:r>
            <a:r>
              <a:rPr lang="es-ES_tradnl" dirty="0" err="1"/>
              <a:t>economists</a:t>
            </a:r>
            <a:r>
              <a:rPr lang="es-ES_tradnl" dirty="0" smtClean="0"/>
              <a:t>”, </a:t>
            </a:r>
            <a:r>
              <a:rPr lang="es-ES_tradnl" dirty="0"/>
              <a:t>Barry </a:t>
            </a:r>
            <a:r>
              <a:rPr lang="es-ES_tradnl" dirty="0" err="1"/>
              <a:t>Eichengreen</a:t>
            </a:r>
            <a:r>
              <a:rPr lang="es-ES_tradnl" dirty="0"/>
              <a:t> y Kevin </a:t>
            </a:r>
            <a:r>
              <a:rPr lang="es-ES_tradnl" dirty="0" err="1"/>
              <a:t>Hjortshøj</a:t>
            </a:r>
            <a:r>
              <a:rPr lang="es-ES_tradnl" dirty="0"/>
              <a:t> </a:t>
            </a:r>
            <a:r>
              <a:rPr lang="es-ES_tradnl" dirty="0" err="1"/>
              <a:t>O’Rourke</a:t>
            </a:r>
            <a:r>
              <a:rPr lang="es-ES_tradnl" dirty="0"/>
              <a:t> ofrecen gráficos que comparan la evolución de distintas variables, como la producción industrial y el comercio mundiales, en los meses que siguieron al estallido de las crisis financieras de 1929 y la actual. Sirven, por tanto, como complemento al texto de Paul </a:t>
            </a:r>
            <a:r>
              <a:rPr lang="es-ES_tradnl" dirty="0" err="1"/>
              <a:t>Krugman</a:t>
            </a:r>
            <a:r>
              <a:rPr lang="es-ES_tradnl" dirty="0"/>
              <a:t>. Desde su publicación original, los tres principales gráficos, sobre producción industrial mundial, comercio mundial y evolución de los mercados de valores, han ido actualizándose. La última actualización es del 6 de marzo de 2012.</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10</a:t>
            </a:fld>
            <a:endParaRPr lang="es-ES"/>
          </a:p>
        </p:txBody>
      </p:sp>
    </p:spTree>
    <p:extLst>
      <p:ext uri="{BB962C8B-B14F-4D97-AF65-F5344CB8AC3E}">
        <p14:creationId xmlns:p14="http://schemas.microsoft.com/office/powerpoint/2010/main" val="2622539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Gr</a:t>
            </a:r>
            <a:r>
              <a:rPr lang="es-ES" dirty="0" smtClean="0"/>
              <a:t>áfico 1. </a:t>
            </a:r>
            <a:r>
              <a:rPr lang="es-ES" dirty="0" smtClean="0"/>
              <a:t>La producci</a:t>
            </a:r>
            <a:r>
              <a:rPr lang="es-ES" dirty="0" smtClean="0"/>
              <a:t>ón industrial mundial, ahora y entonces </a:t>
            </a:r>
            <a:endParaRPr lang="es-ES" dirty="0"/>
          </a:p>
        </p:txBody>
      </p:sp>
      <p:pic>
        <p:nvPicPr>
          <p:cNvPr id="6" name="Marcador de contenido 5"/>
          <p:cNvPicPr>
            <a:picLocks noGrp="1" noChangeAspect="1"/>
          </p:cNvPicPr>
          <p:nvPr>
            <p:ph idx="1"/>
          </p:nvPr>
        </p:nvPicPr>
        <p:blipFill>
          <a:blip r:embed="rId2"/>
          <a:srcRect l="-36130" r="-36130"/>
          <a:stretch>
            <a:fillRect/>
          </a:stretch>
        </p:blipFill>
        <p:spPr>
          <a:xfrm>
            <a:off x="457200" y="1610696"/>
            <a:ext cx="8229600" cy="4525963"/>
          </a:xfrm>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11</a:t>
            </a:fld>
            <a:endParaRPr lang="es-ES"/>
          </a:p>
        </p:txBody>
      </p:sp>
    </p:spTree>
    <p:extLst>
      <p:ext uri="{BB962C8B-B14F-4D97-AF65-F5344CB8AC3E}">
        <p14:creationId xmlns:p14="http://schemas.microsoft.com/office/powerpoint/2010/main" val="3723980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Gr</a:t>
            </a:r>
            <a:r>
              <a:rPr lang="es-ES" dirty="0" smtClean="0"/>
              <a:t>áfico 2. </a:t>
            </a:r>
            <a:r>
              <a:rPr lang="es-ES" dirty="0" smtClean="0"/>
              <a:t>Volumen del comercio mundial, ahora y entonces</a:t>
            </a:r>
            <a:endParaRPr lang="es-ES" dirty="0"/>
          </a:p>
        </p:txBody>
      </p:sp>
      <p:pic>
        <p:nvPicPr>
          <p:cNvPr id="6" name="Marcador de contenido 5"/>
          <p:cNvPicPr>
            <a:picLocks noGrp="1" noChangeAspect="1"/>
          </p:cNvPicPr>
          <p:nvPr>
            <p:ph idx="1"/>
          </p:nvPr>
        </p:nvPicPr>
        <p:blipFill>
          <a:blip r:embed="rId2"/>
          <a:srcRect l="-35344" r="-35344"/>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12</a:t>
            </a:fld>
            <a:endParaRPr lang="es-ES"/>
          </a:p>
        </p:txBody>
      </p:sp>
    </p:spTree>
    <p:extLst>
      <p:ext uri="{BB962C8B-B14F-4D97-AF65-F5344CB8AC3E}">
        <p14:creationId xmlns:p14="http://schemas.microsoft.com/office/powerpoint/2010/main" val="165802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Gr</a:t>
            </a:r>
            <a:r>
              <a:rPr lang="es-ES" dirty="0" smtClean="0"/>
              <a:t>áfico 3. </a:t>
            </a:r>
            <a:r>
              <a:rPr lang="es-ES" dirty="0" smtClean="0"/>
              <a:t>Evoluci</a:t>
            </a:r>
            <a:r>
              <a:rPr lang="es-ES" dirty="0" smtClean="0"/>
              <a:t>ón de los mercados de valores, ahora y entonces</a:t>
            </a:r>
            <a:endParaRPr lang="es-ES" dirty="0"/>
          </a:p>
        </p:txBody>
      </p:sp>
      <p:pic>
        <p:nvPicPr>
          <p:cNvPr id="6" name="Marcador de contenido 5"/>
          <p:cNvPicPr>
            <a:picLocks noGrp="1" noChangeAspect="1"/>
          </p:cNvPicPr>
          <p:nvPr>
            <p:ph idx="1"/>
          </p:nvPr>
        </p:nvPicPr>
        <p:blipFill>
          <a:blip r:embed="rId2"/>
          <a:srcRect l="-35436" r="-35436"/>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13</a:t>
            </a:fld>
            <a:endParaRPr lang="es-ES"/>
          </a:p>
        </p:txBody>
      </p:sp>
    </p:spTree>
    <p:extLst>
      <p:ext uri="{BB962C8B-B14F-4D97-AF65-F5344CB8AC3E}">
        <p14:creationId xmlns:p14="http://schemas.microsoft.com/office/powerpoint/2010/main" val="1597581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Trabajo a desarrollar</a:t>
            </a:r>
            <a:endParaRPr lang="es-ES" dirty="0"/>
          </a:p>
        </p:txBody>
      </p:sp>
      <p:sp>
        <p:nvSpPr>
          <p:cNvPr id="3" name="Marcador de contenido 2"/>
          <p:cNvSpPr>
            <a:spLocks noGrp="1"/>
          </p:cNvSpPr>
          <p:nvPr>
            <p:ph idx="1"/>
          </p:nvPr>
        </p:nvSpPr>
        <p:spPr/>
        <p:txBody>
          <a:bodyPr>
            <a:normAutofit fontScale="62500" lnSpcReduction="20000"/>
          </a:bodyPr>
          <a:lstStyle/>
          <a:p>
            <a:pPr algn="just"/>
            <a:r>
              <a:rPr lang="es-ES_tradnl" b="1" dirty="0" smtClean="0"/>
              <a:t>Objetivos</a:t>
            </a:r>
            <a:r>
              <a:rPr lang="es-ES_tradnl" b="1" dirty="0"/>
              <a:t>: </a:t>
            </a:r>
            <a:r>
              <a:rPr lang="es-ES_tradnl" dirty="0"/>
              <a:t>Comprender las causas de las dos crisis globales a las que se ha enfrentado el capitalismo hasta ahora (la actual “Gran Recesión” y la “Gran Depresión” de los años treinta), analizar los efectos de ambas sobre la economía y la población, y comparar la reacción de los gobiernos en los meses inmediatamente posteriores al crack bursátil que precedió a ambas crisis.</a:t>
            </a:r>
          </a:p>
          <a:p>
            <a:pPr algn="just"/>
            <a:r>
              <a:rPr lang="es-ES_tradnl" b="1" dirty="0"/>
              <a:t>Actividad a realizar con antelación: </a:t>
            </a:r>
            <a:r>
              <a:rPr lang="es-ES_tradnl" dirty="0"/>
              <a:t>Lee el artículo del economista Paul </a:t>
            </a:r>
            <a:r>
              <a:rPr lang="es-ES_tradnl" dirty="0" err="1"/>
              <a:t>Krugman</a:t>
            </a:r>
            <a:r>
              <a:rPr lang="es-ES_tradnl" dirty="0"/>
              <a:t> “</a:t>
            </a:r>
            <a:r>
              <a:rPr lang="es-ES_tradnl" dirty="0" err="1"/>
              <a:t>Partying</a:t>
            </a:r>
            <a:r>
              <a:rPr lang="es-ES_tradnl" dirty="0"/>
              <a:t> </a:t>
            </a:r>
            <a:r>
              <a:rPr lang="es-ES_tradnl" dirty="0" err="1"/>
              <a:t>Like</a:t>
            </a:r>
            <a:r>
              <a:rPr lang="es-ES_tradnl" dirty="0"/>
              <a:t> </a:t>
            </a:r>
            <a:r>
              <a:rPr lang="es-ES_tradnl" dirty="0" err="1"/>
              <a:t>It’s</a:t>
            </a:r>
            <a:r>
              <a:rPr lang="es-ES_tradnl" dirty="0"/>
              <a:t> 1929”, publicado en el diario </a:t>
            </a:r>
            <a:r>
              <a:rPr lang="es-ES_tradnl" i="1" dirty="0"/>
              <a:t>New York Times </a:t>
            </a:r>
            <a:r>
              <a:rPr lang="es-ES_tradnl" dirty="0"/>
              <a:t>el 21 de marzo de 2008. Está disponible en el siguiente enlace: http://</a:t>
            </a:r>
            <a:r>
              <a:rPr lang="es-ES_tradnl" dirty="0" err="1"/>
              <a:t>www.nytimes.com</a:t>
            </a:r>
            <a:r>
              <a:rPr lang="es-ES_tradnl" dirty="0"/>
              <a:t>/2008/03/21/</a:t>
            </a:r>
            <a:r>
              <a:rPr lang="es-ES_tradnl" dirty="0" err="1"/>
              <a:t>opinion</a:t>
            </a:r>
            <a:r>
              <a:rPr lang="es-ES_tradnl" dirty="0"/>
              <a:t>/21krugman.html?_r=0.</a:t>
            </a:r>
          </a:p>
          <a:p>
            <a:pPr algn="just"/>
            <a:r>
              <a:rPr lang="es-ES_tradnl" dirty="0"/>
              <a:t>Paul </a:t>
            </a:r>
            <a:r>
              <a:rPr lang="es-ES_tradnl" dirty="0" err="1"/>
              <a:t>Krugman</a:t>
            </a:r>
            <a:r>
              <a:rPr lang="es-ES_tradnl" dirty="0"/>
              <a:t> es catedrático de Economía y Relaciones Internacionales de la Universidad de Princeton. Doctor por el MIT tras haber estudiado en la Universidad de Yale, ha impartido clases en Yale, el MIT y </a:t>
            </a:r>
            <a:r>
              <a:rPr lang="es-ES_tradnl" dirty="0" err="1"/>
              <a:t>Standford</a:t>
            </a:r>
            <a:r>
              <a:rPr lang="es-ES_tradnl" dirty="0"/>
              <a:t>. Es autor o editor de más de 20 libros y 200 artículos de investigación y en 2008 recibió el premio Nobel de Economía por su contribución a la teoría del comercio internacional y la nueva geografía económica.</a:t>
            </a:r>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14</a:t>
            </a:fld>
            <a:endParaRPr lang="es-ES"/>
          </a:p>
        </p:txBody>
      </p:sp>
    </p:spTree>
    <p:extLst>
      <p:ext uri="{BB962C8B-B14F-4D97-AF65-F5344CB8AC3E}">
        <p14:creationId xmlns:p14="http://schemas.microsoft.com/office/powerpoint/2010/main" val="4182822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Introducci</a:t>
            </a:r>
            <a:r>
              <a:rPr lang="es-ES" dirty="0" smtClean="0"/>
              <a:t>ón al debate</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_tradnl" dirty="0"/>
              <a:t>Febrero, 2007: HSBC anuncia pérdidas como consecuencia de su inversión en hipotecas </a:t>
            </a:r>
            <a:r>
              <a:rPr lang="es-ES_tradnl" dirty="0" err="1"/>
              <a:t>subprime</a:t>
            </a:r>
            <a:r>
              <a:rPr lang="es-ES_tradnl" dirty="0"/>
              <a:t>.</a:t>
            </a:r>
          </a:p>
          <a:p>
            <a:pPr algn="just"/>
            <a:r>
              <a:rPr lang="es-ES_tradnl" dirty="0"/>
              <a:t>Julio, 2007: el banco de inversión americano Bear </a:t>
            </a:r>
            <a:r>
              <a:rPr lang="es-ES_tradnl" dirty="0" err="1"/>
              <a:t>Stearns</a:t>
            </a:r>
            <a:r>
              <a:rPr lang="es-ES_tradnl" dirty="0"/>
              <a:t> indica a sus clientes que no podrán recuperar el dinero invertido en algunos de sus </a:t>
            </a:r>
            <a:r>
              <a:rPr lang="es-ES_tradnl" dirty="0" err="1"/>
              <a:t>hedge</a:t>
            </a:r>
            <a:r>
              <a:rPr lang="es-ES_tradnl" dirty="0"/>
              <a:t> </a:t>
            </a:r>
            <a:r>
              <a:rPr lang="es-ES_tradnl" dirty="0" err="1"/>
              <a:t>funds</a:t>
            </a:r>
            <a:r>
              <a:rPr lang="es-ES_tradnl" dirty="0"/>
              <a:t>.</a:t>
            </a:r>
          </a:p>
          <a:p>
            <a:pPr algn="just"/>
            <a:r>
              <a:rPr lang="es-ES_tradnl" dirty="0"/>
              <a:t>Agosto, 2007: tras un Nuevo récord en la Bolsa de Nueva York, el mayor banco de inversión de Francia, BNP </a:t>
            </a:r>
            <a:r>
              <a:rPr lang="es-ES_tradnl" dirty="0" err="1"/>
              <a:t>Paribas</a:t>
            </a:r>
            <a:r>
              <a:rPr lang="es-ES_tradnl" dirty="0"/>
              <a:t>, anuncia que los inversores no podrán rescatar el dinero depositado en dos de sus fondos como consecuencia de “la completa evaporación de la liquidez” en el mercado.</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15</a:t>
            </a:fld>
            <a:endParaRPr lang="es-ES"/>
          </a:p>
        </p:txBody>
      </p:sp>
    </p:spTree>
    <p:extLst>
      <p:ext uri="{BB962C8B-B14F-4D97-AF65-F5344CB8AC3E}">
        <p14:creationId xmlns:p14="http://schemas.microsoft.com/office/powerpoint/2010/main" val="2752204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Materiales adicionales</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_tradnl" dirty="0"/>
              <a:t>Como </a:t>
            </a:r>
            <a:r>
              <a:rPr lang="es-ES_tradnl" dirty="0" smtClean="0"/>
              <a:t>textos adicionales </a:t>
            </a:r>
            <a:r>
              <a:rPr lang="es-ES_tradnl" dirty="0"/>
              <a:t>para entender mejor las causas de la crisis de 1929 y la actual, así como la actuación de los gobiernos en ambas, se </a:t>
            </a:r>
            <a:r>
              <a:rPr lang="es-ES_tradnl" dirty="0" smtClean="0"/>
              <a:t>sugiere la lectura de:</a:t>
            </a:r>
          </a:p>
          <a:p>
            <a:pPr algn="just"/>
            <a:r>
              <a:rPr lang="es-ES_tradnl" dirty="0" smtClean="0"/>
              <a:t>1. Cap</a:t>
            </a:r>
            <a:r>
              <a:rPr lang="es-ES_tradnl" dirty="0" smtClean="0"/>
              <a:t>ítulos 11 y 12 del libro de Vera </a:t>
            </a:r>
            <a:r>
              <a:rPr lang="es-ES_tradnl" dirty="0" err="1" smtClean="0"/>
              <a:t>Zamagni</a:t>
            </a:r>
            <a:r>
              <a:rPr lang="es-ES_tradnl" dirty="0" smtClean="0"/>
              <a:t>, </a:t>
            </a:r>
            <a:r>
              <a:rPr lang="es-ES_tradnl" i="1" dirty="0" smtClean="0"/>
              <a:t>Historia económica de la Europa contemporánea</a:t>
            </a:r>
            <a:r>
              <a:rPr lang="es-ES_tradnl" dirty="0" smtClean="0"/>
              <a:t>, Crítica (Barcelona 2001).</a:t>
            </a:r>
          </a:p>
          <a:p>
            <a:pPr algn="just"/>
            <a:r>
              <a:rPr lang="es-ES_tradnl" dirty="0" smtClean="0"/>
              <a:t>2. Capítulos 2 y 3 del libro de Carles Manera, </a:t>
            </a:r>
            <a:r>
              <a:rPr lang="es-ES_tradnl" i="1" dirty="0" err="1" smtClean="0"/>
              <a:t>Capitalisme</a:t>
            </a:r>
            <a:r>
              <a:rPr lang="es-ES_tradnl" i="1" dirty="0" smtClean="0"/>
              <a:t> </a:t>
            </a:r>
            <a:r>
              <a:rPr lang="es-ES_tradnl" i="1" dirty="0" err="1" smtClean="0"/>
              <a:t>desfermat</a:t>
            </a:r>
            <a:r>
              <a:rPr lang="es-ES_tradnl" dirty="0" smtClean="0"/>
              <a:t>, </a:t>
            </a:r>
            <a:r>
              <a:rPr lang="es-ES_tradnl" dirty="0" err="1" smtClean="0"/>
              <a:t>Lleonard</a:t>
            </a:r>
            <a:r>
              <a:rPr lang="es-ES_tradnl" dirty="0" smtClean="0"/>
              <a:t> </a:t>
            </a:r>
            <a:r>
              <a:rPr lang="es-ES_tradnl" dirty="0" err="1" smtClean="0"/>
              <a:t>Muntaner</a:t>
            </a:r>
            <a:r>
              <a:rPr lang="es-ES_tradnl" dirty="0" smtClean="0"/>
              <a:t> Editor (Palma 2012). </a:t>
            </a:r>
            <a:r>
              <a:rPr lang="es-ES_tradnl" dirty="0" smtClean="0"/>
              <a:t> </a:t>
            </a:r>
          </a:p>
          <a:p>
            <a:pPr algn="just"/>
            <a:r>
              <a:rPr lang="es-ES_tradnl" dirty="0" smtClean="0"/>
              <a:t>El </a:t>
            </a:r>
            <a:r>
              <a:rPr lang="es-ES_tradnl" dirty="0"/>
              <a:t>número de obras específicas sobre estas crisis es ingente. Una relación de las mismas se proporciona, como material complementario, en la página web del libro de Carlos </a:t>
            </a:r>
            <a:r>
              <a:rPr lang="es-ES_tradnl" dirty="0" err="1"/>
              <a:t>Marichal</a:t>
            </a:r>
            <a:r>
              <a:rPr lang="es-ES_tradnl" dirty="0"/>
              <a:t> </a:t>
            </a:r>
            <a:r>
              <a:rPr lang="es-ES_tradnl" i="1" dirty="0"/>
              <a:t>Nueva historia de las grandes crisis financieras </a:t>
            </a:r>
            <a:r>
              <a:rPr lang="es-ES_tradnl" dirty="0"/>
              <a:t>(</a:t>
            </a:r>
            <a:r>
              <a:rPr lang="es-ES_tradnl" dirty="0">
                <a:hlinkClick r:id="rId2"/>
              </a:rPr>
              <a:t>http://historiadelascrisis.com.mx/</a:t>
            </a:r>
            <a:r>
              <a:rPr lang="es-ES_tradnl" dirty="0"/>
              <a:t>)</a:t>
            </a:r>
            <a:r>
              <a:rPr lang="es-ES_tradnl" dirty="0" smtClean="0"/>
              <a:t>.</a:t>
            </a:r>
          </a:p>
          <a:p>
            <a:pPr algn="just"/>
            <a:r>
              <a:rPr lang="es-ES_tradnl" dirty="0" smtClean="0"/>
              <a:t>Ser</a:t>
            </a:r>
            <a:r>
              <a:rPr lang="es-ES_tradnl" dirty="0" smtClean="0"/>
              <a:t>án bien consideradas para la práctica otras aportaciones bibliográficas, al margen de las expuestas en los puntos 1 y 2.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16</a:t>
            </a:fld>
            <a:endParaRPr lang="es-ES"/>
          </a:p>
        </p:txBody>
      </p:sp>
    </p:spTree>
    <p:extLst>
      <p:ext uri="{BB962C8B-B14F-4D97-AF65-F5344CB8AC3E}">
        <p14:creationId xmlns:p14="http://schemas.microsoft.com/office/powerpoint/2010/main" val="558861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Desarrollo de la pr</a:t>
            </a:r>
            <a:r>
              <a:rPr lang="es-ES" dirty="0" smtClean="0"/>
              <a:t>áctica (1)</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 dirty="0" smtClean="0"/>
              <a:t>1. Observar los gr</a:t>
            </a:r>
            <a:r>
              <a:rPr lang="es-ES" dirty="0" smtClean="0"/>
              <a:t>áficos 1 y 2, expuestos antes. </a:t>
            </a:r>
            <a:r>
              <a:rPr lang="es-ES_tradnl" dirty="0"/>
              <a:t>Los efectos sobre la economía mundial del crack bursátil, ¿han sido similares en ambas crisis</a:t>
            </a:r>
            <a:r>
              <a:rPr lang="es-ES_tradnl" dirty="0" smtClean="0"/>
              <a:t>?</a:t>
            </a:r>
            <a:r>
              <a:rPr lang="es-ES_tradnl" dirty="0"/>
              <a:t> </a:t>
            </a:r>
            <a:endParaRPr lang="es-ES_tradnl" dirty="0" smtClean="0"/>
          </a:p>
          <a:p>
            <a:pPr algn="just"/>
            <a:r>
              <a:rPr lang="es-ES_tradnl" dirty="0" smtClean="0"/>
              <a:t>2</a:t>
            </a:r>
            <a:r>
              <a:rPr lang="es-ES_tradnl" dirty="0"/>
              <a:t>. Ben </a:t>
            </a:r>
            <a:r>
              <a:rPr lang="es-ES_tradnl" dirty="0" err="1"/>
              <a:t>Bernanke</a:t>
            </a:r>
            <a:r>
              <a:rPr lang="es-ES_tradnl" dirty="0"/>
              <a:t>, presidente de la Reserva Federal desde 2006 y antes miembro de su Junta de Gobernadores, es buen conocedor de la Gran Depresión y, por tanto, conoce muy bien cómo la Reserva Federal trató de enfriar la burbuja bursátil en 1929. ¿Por qué no siguió el ejemplo de 1929 para enfriar la burbuja antes del crack de 2007?</a:t>
            </a:r>
          </a:p>
          <a:p>
            <a:pPr algn="just"/>
            <a:r>
              <a:rPr lang="es-ES_tradnl" dirty="0"/>
              <a:t>3. Según Paul </a:t>
            </a:r>
            <a:r>
              <a:rPr lang="es-ES_tradnl" dirty="0" err="1"/>
              <a:t>Krugman</a:t>
            </a:r>
            <a:r>
              <a:rPr lang="es-ES_tradnl" dirty="0"/>
              <a:t>:</a:t>
            </a:r>
          </a:p>
          <a:p>
            <a:pPr algn="just"/>
            <a:r>
              <a:rPr lang="es-ES_tradnl" dirty="0"/>
              <a:t>–	En 1929, ¿qué “convirtió una recesión ordinaria en una depresión que amenazó la civilización”?</a:t>
            </a:r>
          </a:p>
          <a:p>
            <a:pPr algn="just"/>
            <a:r>
              <a:rPr lang="es-ES_tradnl" dirty="0"/>
              <a:t>–	Respecto a la Gran Depresión, ¿qué lección se había olvidado a finales del siglo XX?</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17</a:t>
            </a:fld>
            <a:endParaRPr lang="es-ES"/>
          </a:p>
        </p:txBody>
      </p:sp>
    </p:spTree>
    <p:extLst>
      <p:ext uri="{BB962C8B-B14F-4D97-AF65-F5344CB8AC3E}">
        <p14:creationId xmlns:p14="http://schemas.microsoft.com/office/powerpoint/2010/main" val="608500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200" dirty="0" smtClean="0"/>
              <a:t>Gr</a:t>
            </a:r>
            <a:r>
              <a:rPr lang="es-ES" sz="3200" dirty="0" smtClean="0"/>
              <a:t>áfico 4. Tasa de descuento de los bancos centrales (media siete países), ahora y entonces</a:t>
            </a:r>
            <a:endParaRPr lang="es-ES" sz="3200" dirty="0"/>
          </a:p>
        </p:txBody>
      </p:sp>
      <p:pic>
        <p:nvPicPr>
          <p:cNvPr id="6" name="Marcador de contenido 5"/>
          <p:cNvPicPr>
            <a:picLocks noGrp="1" noChangeAspect="1"/>
          </p:cNvPicPr>
          <p:nvPr>
            <p:ph idx="1"/>
          </p:nvPr>
        </p:nvPicPr>
        <p:blipFill>
          <a:blip r:embed="rId2"/>
          <a:srcRect l="-3622" r="-3622"/>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18</a:t>
            </a:fld>
            <a:endParaRPr lang="es-ES"/>
          </a:p>
        </p:txBody>
      </p:sp>
    </p:spTree>
    <p:extLst>
      <p:ext uri="{BB962C8B-B14F-4D97-AF65-F5344CB8AC3E}">
        <p14:creationId xmlns:p14="http://schemas.microsoft.com/office/powerpoint/2010/main" val="2303757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Gr</a:t>
            </a:r>
            <a:r>
              <a:rPr lang="es-ES" dirty="0" smtClean="0"/>
              <a:t>áfico 5. Superávit público, ahora y entonces</a:t>
            </a:r>
            <a:endParaRPr lang="es-ES" dirty="0"/>
          </a:p>
        </p:txBody>
      </p:sp>
      <p:pic>
        <p:nvPicPr>
          <p:cNvPr id="6" name="Marcador de contenido 5"/>
          <p:cNvPicPr>
            <a:picLocks noGrp="1" noChangeAspect="1"/>
          </p:cNvPicPr>
          <p:nvPr>
            <p:ph idx="1"/>
          </p:nvPr>
        </p:nvPicPr>
        <p:blipFill>
          <a:blip r:embed="rId2"/>
          <a:srcRect l="-31531" r="-31531"/>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19</a:t>
            </a:fld>
            <a:endParaRPr lang="es-ES"/>
          </a:p>
        </p:txBody>
      </p:sp>
    </p:spTree>
    <p:extLst>
      <p:ext uri="{BB962C8B-B14F-4D97-AF65-F5344CB8AC3E}">
        <p14:creationId xmlns:p14="http://schemas.microsoft.com/office/powerpoint/2010/main" val="3521163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Desarrollo de la práctica (2)</a:t>
            </a:r>
            <a:endParaRPr lang="es-ES" dirty="0"/>
          </a:p>
        </p:txBody>
      </p:sp>
      <p:sp>
        <p:nvSpPr>
          <p:cNvPr id="3" name="Marcador de contenido 2"/>
          <p:cNvSpPr>
            <a:spLocks noGrp="1"/>
          </p:cNvSpPr>
          <p:nvPr>
            <p:ph idx="1"/>
          </p:nvPr>
        </p:nvSpPr>
        <p:spPr/>
        <p:txBody>
          <a:bodyPr/>
          <a:lstStyle/>
          <a:p>
            <a:pPr algn="just"/>
            <a:r>
              <a:rPr lang="es-ES_tradnl" dirty="0"/>
              <a:t>Observa los gráficos </a:t>
            </a:r>
            <a:r>
              <a:rPr lang="es-ES_tradnl" dirty="0" smtClean="0"/>
              <a:t>4 </a:t>
            </a:r>
            <a:r>
              <a:rPr lang="es-ES_tradnl" dirty="0"/>
              <a:t>y </a:t>
            </a:r>
            <a:r>
              <a:rPr lang="es-ES_tradnl" dirty="0" smtClean="0"/>
              <a:t>5. </a:t>
            </a:r>
            <a:r>
              <a:rPr lang="es-ES_tradnl" dirty="0"/>
              <a:t>¿Cómo intentaron los gobiernos frenar el impacto del crack bursátil en los meses que siguieron al verano de 2007?</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20</a:t>
            </a:fld>
            <a:endParaRPr lang="es-ES"/>
          </a:p>
        </p:txBody>
      </p:sp>
    </p:spTree>
    <p:extLst>
      <p:ext uri="{BB962C8B-B14F-4D97-AF65-F5344CB8AC3E}">
        <p14:creationId xmlns:p14="http://schemas.microsoft.com/office/powerpoint/2010/main" val="4081569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Desarrollo de la práctica (y 3)</a:t>
            </a:r>
            <a:endParaRPr lang="es-ES" dirty="0"/>
          </a:p>
        </p:txBody>
      </p:sp>
      <p:sp>
        <p:nvSpPr>
          <p:cNvPr id="3" name="Marcador de contenido 2"/>
          <p:cNvSpPr>
            <a:spLocks noGrp="1"/>
          </p:cNvSpPr>
          <p:nvPr>
            <p:ph idx="1"/>
          </p:nvPr>
        </p:nvSpPr>
        <p:spPr/>
        <p:txBody>
          <a:bodyPr>
            <a:normAutofit fontScale="92500"/>
          </a:bodyPr>
          <a:lstStyle/>
          <a:p>
            <a:pPr algn="just"/>
            <a:r>
              <a:rPr lang="es-ES" dirty="0" smtClean="0"/>
              <a:t>1. Con las recomendaciones expuestas y los datos presentados, se debe redactar un INFORME individualizado, cuyo contenido SER</a:t>
            </a:r>
            <a:r>
              <a:rPr lang="es-ES" dirty="0" smtClean="0"/>
              <a:t>Á OBJETO DE PREGUNTAS POR PARTE DEL PROFESOR en el curso de la clase o de tutorías.</a:t>
            </a:r>
          </a:p>
          <a:p>
            <a:pPr algn="just"/>
            <a:r>
              <a:rPr lang="es-ES" dirty="0" smtClean="0"/>
              <a:t>2. La extensión del Informe debe ser de 3 folios, a espacio 1,5, con Times 12.</a:t>
            </a:r>
          </a:p>
          <a:p>
            <a:pPr algn="just"/>
            <a:r>
              <a:rPr lang="es-ES" dirty="0" smtClean="0"/>
              <a:t>3. Debe entregarse antes del 31 de enero.</a:t>
            </a:r>
          </a:p>
          <a:p>
            <a:pPr algn="just"/>
            <a:r>
              <a:rPr lang="es-ES" dirty="0" smtClean="0"/>
              <a:t>4. Esta práctica computa 3 puntos.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98F73D9A-222E-344D-9992-3034B772E229}" type="slidenum">
              <a:rPr lang="es-ES" smtClean="0"/>
              <a:t>21</a:t>
            </a:fld>
            <a:endParaRPr lang="es-ES"/>
          </a:p>
        </p:txBody>
      </p:sp>
    </p:spTree>
    <p:extLst>
      <p:ext uri="{BB962C8B-B14F-4D97-AF65-F5344CB8AC3E}">
        <p14:creationId xmlns:p14="http://schemas.microsoft.com/office/powerpoint/2010/main" val="329638129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1334</TotalTime>
  <Words>1870</Words>
  <Application>Microsoft Macintosh PowerPoint</Application>
  <PresentationFormat>Presentación en pantalla (4:3)</PresentationFormat>
  <Paragraphs>100</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COMING BACK TO 1929? Adaptación de la práctica de las profesoras:</vt:lpstr>
      <vt:lpstr>Un contraste</vt:lpstr>
      <vt:lpstr>No repetir la Historia</vt:lpstr>
      <vt:lpstr>Leyendo a Krugman…</vt:lpstr>
      <vt:lpstr>Paul Krugman (1)</vt:lpstr>
      <vt:lpstr>Paul Krugman (2)</vt:lpstr>
      <vt:lpstr>Paul Krugman (3)</vt:lpstr>
      <vt:lpstr>Paul Krugman (4)</vt:lpstr>
      <vt:lpstr>Paul Krugman (y 5)</vt:lpstr>
      <vt:lpstr>Barry Eichengreen-Kevin O’Rourke (1)</vt:lpstr>
      <vt:lpstr>Gráfico 1. La producción industrial mundial, ahora y entonces </vt:lpstr>
      <vt:lpstr>Gráfico 2. Volumen del comercio mundial, ahora y entonces</vt:lpstr>
      <vt:lpstr>Gráfico 3. Evolución de los mercados de valores, ahora y entonces</vt:lpstr>
      <vt:lpstr>Trabajo a desarrollar</vt:lpstr>
      <vt:lpstr>Introducción al debate</vt:lpstr>
      <vt:lpstr>Materiales adicionales</vt:lpstr>
      <vt:lpstr>Desarrollo de la práctica (1)</vt:lpstr>
      <vt:lpstr>Gráfico 4. Tasa de descuento de los bancos centrales (media siete países), ahora y entonces</vt:lpstr>
      <vt:lpstr>Gráfico 5. Superávit público, ahora y entonces</vt:lpstr>
      <vt:lpstr>Desarrollo de la práctica (2)</vt:lpstr>
      <vt:lpstr>Desarrollo de la práctica (y 3)</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COMING BACK TO 1929? Adaptación de la práctica de las profesoras:</dc:title>
  <dc:creator>Carles Manera</dc:creator>
  <cp:lastModifiedBy>Carles Manera</cp:lastModifiedBy>
  <cp:revision>14</cp:revision>
  <dcterms:created xsi:type="dcterms:W3CDTF">2014-12-16T16:20:59Z</dcterms:created>
  <dcterms:modified xsi:type="dcterms:W3CDTF">2014-12-17T14:35:44Z</dcterms:modified>
</cp:coreProperties>
</file>