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3" r:id="rId15"/>
    <p:sldId id="274" r:id="rId16"/>
    <p:sldId id="275" r:id="rId17"/>
    <p:sldId id="269" r:id="rId18"/>
    <p:sldId id="276" r:id="rId19"/>
    <p:sldId id="277" r:id="rId20"/>
    <p:sldId id="279" r:id="rId21"/>
    <p:sldId id="271" r:id="rId22"/>
    <p:sldId id="272"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36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man\Desktop\IBOOK%20CASETA\NOTA%20ETAPA%202003\NOVA%20ETAPA%202003.._\ARTICLES\PRATO%202005\GLOBALITZACIO\PRATO%20ENVIADO%20copia\GR&#193;FIC.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
  <c:chart>
    <c:autoTitleDeleted val="1"/>
    <c:view3D>
      <c:rAngAx val="1"/>
    </c:view3D>
    <c:plotArea>
      <c:layout>
        <c:manualLayout>
          <c:layoutTarget val="inner"/>
          <c:xMode val="edge"/>
          <c:yMode val="edge"/>
          <c:x val="0.51233413214652512"/>
          <c:y val="4.0490419371708698E-2"/>
          <c:w val="0.47275903555533816"/>
          <c:h val="0.9126463131670276"/>
        </c:manualLayout>
      </c:layout>
      <c:bar3DChart>
        <c:barDir val="bar"/>
        <c:grouping val="clustered"/>
        <c:ser>
          <c:idx val="0"/>
          <c:order val="0"/>
          <c:tx>
            <c:strRef>
              <c:f>Hoja1!$C$1</c:f>
              <c:strCache>
                <c:ptCount val="1"/>
                <c:pt idx="0">
                  <c:v>%</c:v>
                </c:pt>
              </c:strCache>
            </c:strRef>
          </c:tx>
          <c:dLbls>
            <c:txPr>
              <a:bodyPr/>
              <a:lstStyle/>
              <a:p>
                <a:pPr>
                  <a:defRPr lang="es-ES"/>
                </a:pPr>
                <a:endParaRPr lang="en-US"/>
              </a:p>
            </c:txPr>
            <c:showVal val="1"/>
          </c:dLbls>
          <c:cat>
            <c:multiLvlStrRef>
              <c:f>Hoja1!$A$2:$B$9</c:f>
              <c:multiLvlStrCache>
                <c:ptCount val="8"/>
                <c:lvl>
                  <c:pt idx="0">
                    <c:v>Media de negocios comerciales</c:v>
                  </c:pt>
                  <c:pt idx="1">
                    <c:v>Media de negocios comerciales</c:v>
                  </c:pt>
                  <c:pt idx="2">
                    <c:v>Arrendamientos de fincas rurales</c:v>
                  </c:pt>
                  <c:pt idx="3">
                    <c:v>Compra-venta de mercancías</c:v>
                  </c:pt>
                  <c:pt idx="4">
                    <c:v>Arrendamientos de fincas rurales</c:v>
                  </c:pt>
                  <c:pt idx="5">
                    <c:v>Seguros marítimos</c:v>
                  </c:pt>
                  <c:pt idx="6">
                    <c:v>Transacciones con monedas</c:v>
                  </c:pt>
                  <c:pt idx="7">
                    <c:v>Gestión de suministros públicos</c:v>
                  </c:pt>
                </c:lvl>
                <c:lvl>
                  <c:pt idx="0">
                    <c:v>siglo XVII</c:v>
                  </c:pt>
                  <c:pt idx="1">
                    <c:v>1700</c:v>
                  </c:pt>
                  <c:pt idx="2">
                    <c:v>1732-1742</c:v>
                  </c:pt>
                  <c:pt idx="3">
                    <c:v>1730-1738</c:v>
                  </c:pt>
                  <c:pt idx="4">
                    <c:v>1741-1750</c:v>
                  </c:pt>
                  <c:pt idx="5">
                    <c:v>1766-1779</c:v>
                  </c:pt>
                  <c:pt idx="6">
                    <c:v>1782</c:v>
                  </c:pt>
                  <c:pt idx="7">
                    <c:v>1788</c:v>
                  </c:pt>
                </c:lvl>
              </c:multiLvlStrCache>
            </c:multiLvlStrRef>
          </c:cat>
          <c:val>
            <c:numRef>
              <c:f>Hoja1!$C$2:$C$9</c:f>
              <c:numCache>
                <c:formatCode>General</c:formatCode>
                <c:ptCount val="8"/>
                <c:pt idx="0">
                  <c:v>10</c:v>
                </c:pt>
                <c:pt idx="1">
                  <c:v>8</c:v>
                </c:pt>
                <c:pt idx="2">
                  <c:v>2.0499999999999998</c:v>
                </c:pt>
                <c:pt idx="3">
                  <c:v>3.14</c:v>
                </c:pt>
                <c:pt idx="4">
                  <c:v>2.48</c:v>
                </c:pt>
                <c:pt idx="5">
                  <c:v>2.65</c:v>
                </c:pt>
                <c:pt idx="6">
                  <c:v>7.8199999999999994</c:v>
                </c:pt>
                <c:pt idx="7">
                  <c:v>2</c:v>
                </c:pt>
              </c:numCache>
            </c:numRef>
          </c:val>
        </c:ser>
        <c:dLbls>
          <c:showVal val="1"/>
        </c:dLbls>
        <c:shape val="box"/>
        <c:axId val="63278464"/>
        <c:axId val="63370368"/>
        <c:axId val="0"/>
      </c:bar3DChart>
      <c:catAx>
        <c:axId val="63278464"/>
        <c:scaling>
          <c:orientation val="minMax"/>
        </c:scaling>
        <c:axPos val="l"/>
        <c:majorTickMark val="none"/>
        <c:tickLblPos val="nextTo"/>
        <c:txPr>
          <a:bodyPr/>
          <a:lstStyle/>
          <a:p>
            <a:pPr>
              <a:defRPr lang="es-ES"/>
            </a:pPr>
            <a:endParaRPr lang="en-US"/>
          </a:p>
        </c:txPr>
        <c:crossAx val="63370368"/>
        <c:crosses val="autoZero"/>
        <c:auto val="1"/>
        <c:lblAlgn val="ctr"/>
        <c:lblOffset val="100"/>
      </c:catAx>
      <c:valAx>
        <c:axId val="63370368"/>
        <c:scaling>
          <c:orientation val="minMax"/>
        </c:scaling>
        <c:delete val="1"/>
        <c:axPos val="b"/>
        <c:numFmt formatCode="General" sourceLinked="1"/>
        <c:majorTickMark val="none"/>
        <c:tickLblPos val="none"/>
        <c:crossAx val="63278464"/>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s-ES" sz="1150" b="1" i="0" u="none" strike="noStrike" baseline="0">
                <a:solidFill>
                  <a:srgbClr val="000000"/>
                </a:solidFill>
                <a:latin typeface="Times"/>
                <a:ea typeface="Times"/>
                <a:cs typeface="Times"/>
              </a:defRPr>
            </a:pPr>
            <a:r>
              <a:rPr lang="es-ES"/>
              <a:t>THE EVOLUTION OF WHEAT PRICES IN SPANISH MARKETS ON THE MEDITERRANEAN COAST
Test of the Law of One Price</a:t>
            </a:r>
          </a:p>
        </c:rich>
      </c:tx>
      <c:layout>
        <c:manualLayout>
          <c:xMode val="edge"/>
          <c:yMode val="edge"/>
          <c:x val="0.10755676786741562"/>
          <c:y val="2.9473714508341409E-2"/>
        </c:manualLayout>
      </c:layout>
      <c:spPr>
        <a:noFill/>
        <a:ln w="25400">
          <a:noFill/>
        </a:ln>
      </c:spPr>
    </c:title>
    <c:plotArea>
      <c:layout>
        <c:manualLayout>
          <c:layoutTarget val="inner"/>
          <c:xMode val="edge"/>
          <c:yMode val="edge"/>
          <c:x val="0.1257586824295937"/>
          <c:y val="0.23368445074470676"/>
          <c:w val="0.8505258259054097"/>
          <c:h val="0.58526375952277876"/>
        </c:manualLayout>
      </c:layout>
      <c:lineChart>
        <c:grouping val="standard"/>
        <c:ser>
          <c:idx val="1"/>
          <c:order val="0"/>
          <c:tx>
            <c:strRef>
              <c:f>sèries!$B$8</c:f>
              <c:strCache>
                <c:ptCount val="1"/>
                <c:pt idx="0">
                  <c:v>València</c:v>
                </c:pt>
              </c:strCache>
            </c:strRef>
          </c:tx>
          <c:spPr>
            <a:ln w="12700">
              <a:solidFill>
                <a:srgbClr val="FF00FF"/>
              </a:solidFill>
              <a:prstDash val="solid"/>
            </a:ln>
          </c:spPr>
          <c:marker>
            <c:symbol val="none"/>
          </c:marker>
          <c:cat>
            <c:numRef>
              <c:f>sèries!$A$20:$A$330</c:f>
              <c:numCache>
                <c:formatCode>General</c:formatCode>
                <c:ptCount val="311"/>
                <c:pt idx="0">
                  <c:v>1501</c:v>
                </c:pt>
                <c:pt idx="1">
                  <c:v>1502</c:v>
                </c:pt>
                <c:pt idx="2">
                  <c:v>1503</c:v>
                </c:pt>
                <c:pt idx="3">
                  <c:v>1504</c:v>
                </c:pt>
                <c:pt idx="4">
                  <c:v>1505</c:v>
                </c:pt>
                <c:pt idx="5">
                  <c:v>1506</c:v>
                </c:pt>
                <c:pt idx="6">
                  <c:v>1507</c:v>
                </c:pt>
                <c:pt idx="7">
                  <c:v>1508</c:v>
                </c:pt>
                <c:pt idx="8">
                  <c:v>1509</c:v>
                </c:pt>
                <c:pt idx="9">
                  <c:v>1510</c:v>
                </c:pt>
                <c:pt idx="10">
                  <c:v>1511</c:v>
                </c:pt>
                <c:pt idx="11">
                  <c:v>1512</c:v>
                </c:pt>
                <c:pt idx="12">
                  <c:v>1513</c:v>
                </c:pt>
                <c:pt idx="13">
                  <c:v>1514</c:v>
                </c:pt>
                <c:pt idx="14">
                  <c:v>1515</c:v>
                </c:pt>
                <c:pt idx="15">
                  <c:v>1516</c:v>
                </c:pt>
                <c:pt idx="16">
                  <c:v>1517</c:v>
                </c:pt>
                <c:pt idx="17">
                  <c:v>1518</c:v>
                </c:pt>
                <c:pt idx="18">
                  <c:v>1519</c:v>
                </c:pt>
                <c:pt idx="19">
                  <c:v>1520</c:v>
                </c:pt>
                <c:pt idx="20">
                  <c:v>1521</c:v>
                </c:pt>
                <c:pt idx="21">
                  <c:v>1522</c:v>
                </c:pt>
                <c:pt idx="22">
                  <c:v>1523</c:v>
                </c:pt>
                <c:pt idx="23">
                  <c:v>1524</c:v>
                </c:pt>
                <c:pt idx="24">
                  <c:v>1525</c:v>
                </c:pt>
                <c:pt idx="25">
                  <c:v>1526</c:v>
                </c:pt>
                <c:pt idx="26">
                  <c:v>1527</c:v>
                </c:pt>
                <c:pt idx="27">
                  <c:v>1528</c:v>
                </c:pt>
                <c:pt idx="28">
                  <c:v>1529</c:v>
                </c:pt>
                <c:pt idx="29">
                  <c:v>1530</c:v>
                </c:pt>
                <c:pt idx="30">
                  <c:v>1531</c:v>
                </c:pt>
                <c:pt idx="31">
                  <c:v>1532</c:v>
                </c:pt>
                <c:pt idx="32">
                  <c:v>1533</c:v>
                </c:pt>
                <c:pt idx="33">
                  <c:v>1534</c:v>
                </c:pt>
                <c:pt idx="34">
                  <c:v>1535</c:v>
                </c:pt>
                <c:pt idx="35">
                  <c:v>1536</c:v>
                </c:pt>
                <c:pt idx="36">
                  <c:v>1537</c:v>
                </c:pt>
                <c:pt idx="37">
                  <c:v>1538</c:v>
                </c:pt>
                <c:pt idx="38">
                  <c:v>1539</c:v>
                </c:pt>
                <c:pt idx="39">
                  <c:v>1540</c:v>
                </c:pt>
                <c:pt idx="40">
                  <c:v>1541</c:v>
                </c:pt>
                <c:pt idx="41">
                  <c:v>1542</c:v>
                </c:pt>
                <c:pt idx="42">
                  <c:v>1543</c:v>
                </c:pt>
                <c:pt idx="43">
                  <c:v>1544</c:v>
                </c:pt>
                <c:pt idx="44">
                  <c:v>1545</c:v>
                </c:pt>
                <c:pt idx="45">
                  <c:v>1546</c:v>
                </c:pt>
                <c:pt idx="46">
                  <c:v>1547</c:v>
                </c:pt>
                <c:pt idx="47">
                  <c:v>1548</c:v>
                </c:pt>
                <c:pt idx="48">
                  <c:v>1549</c:v>
                </c:pt>
                <c:pt idx="49">
                  <c:v>1550</c:v>
                </c:pt>
                <c:pt idx="50">
                  <c:v>1551</c:v>
                </c:pt>
                <c:pt idx="51">
                  <c:v>1552</c:v>
                </c:pt>
                <c:pt idx="52">
                  <c:v>1553</c:v>
                </c:pt>
                <c:pt idx="53">
                  <c:v>1554</c:v>
                </c:pt>
                <c:pt idx="54">
                  <c:v>1555</c:v>
                </c:pt>
                <c:pt idx="55">
                  <c:v>1556</c:v>
                </c:pt>
                <c:pt idx="56">
                  <c:v>1557</c:v>
                </c:pt>
                <c:pt idx="57">
                  <c:v>1558</c:v>
                </c:pt>
                <c:pt idx="58">
                  <c:v>1559</c:v>
                </c:pt>
                <c:pt idx="59">
                  <c:v>1560</c:v>
                </c:pt>
                <c:pt idx="60">
                  <c:v>1561</c:v>
                </c:pt>
                <c:pt idx="61">
                  <c:v>1562</c:v>
                </c:pt>
                <c:pt idx="62">
                  <c:v>1563</c:v>
                </c:pt>
                <c:pt idx="63">
                  <c:v>1564</c:v>
                </c:pt>
                <c:pt idx="64">
                  <c:v>1565</c:v>
                </c:pt>
                <c:pt idx="65">
                  <c:v>1566</c:v>
                </c:pt>
                <c:pt idx="66">
                  <c:v>1567</c:v>
                </c:pt>
                <c:pt idx="67">
                  <c:v>1568</c:v>
                </c:pt>
                <c:pt idx="68">
                  <c:v>1569</c:v>
                </c:pt>
                <c:pt idx="69">
                  <c:v>1570</c:v>
                </c:pt>
                <c:pt idx="70">
                  <c:v>1571</c:v>
                </c:pt>
                <c:pt idx="71">
                  <c:v>1572</c:v>
                </c:pt>
                <c:pt idx="72">
                  <c:v>1573</c:v>
                </c:pt>
                <c:pt idx="73">
                  <c:v>1574</c:v>
                </c:pt>
                <c:pt idx="74">
                  <c:v>1575</c:v>
                </c:pt>
                <c:pt idx="75">
                  <c:v>1576</c:v>
                </c:pt>
                <c:pt idx="76">
                  <c:v>1577</c:v>
                </c:pt>
                <c:pt idx="77">
                  <c:v>1578</c:v>
                </c:pt>
                <c:pt idx="78">
                  <c:v>1579</c:v>
                </c:pt>
                <c:pt idx="79">
                  <c:v>1580</c:v>
                </c:pt>
                <c:pt idx="80">
                  <c:v>1581</c:v>
                </c:pt>
                <c:pt idx="81">
                  <c:v>1582</c:v>
                </c:pt>
                <c:pt idx="82">
                  <c:v>1583</c:v>
                </c:pt>
                <c:pt idx="83">
                  <c:v>1584</c:v>
                </c:pt>
                <c:pt idx="84">
                  <c:v>1585</c:v>
                </c:pt>
                <c:pt idx="85">
                  <c:v>1586</c:v>
                </c:pt>
                <c:pt idx="86">
                  <c:v>1587</c:v>
                </c:pt>
                <c:pt idx="87">
                  <c:v>1588</c:v>
                </c:pt>
                <c:pt idx="88">
                  <c:v>1589</c:v>
                </c:pt>
                <c:pt idx="89">
                  <c:v>1590</c:v>
                </c:pt>
                <c:pt idx="90">
                  <c:v>1591</c:v>
                </c:pt>
                <c:pt idx="91">
                  <c:v>1592</c:v>
                </c:pt>
                <c:pt idx="92">
                  <c:v>1593</c:v>
                </c:pt>
                <c:pt idx="93">
                  <c:v>1594</c:v>
                </c:pt>
                <c:pt idx="94">
                  <c:v>1595</c:v>
                </c:pt>
                <c:pt idx="95">
                  <c:v>1596</c:v>
                </c:pt>
                <c:pt idx="96">
                  <c:v>1597</c:v>
                </c:pt>
                <c:pt idx="97">
                  <c:v>1598</c:v>
                </c:pt>
                <c:pt idx="98">
                  <c:v>1599</c:v>
                </c:pt>
                <c:pt idx="99">
                  <c:v>1600</c:v>
                </c:pt>
                <c:pt idx="100">
                  <c:v>1601</c:v>
                </c:pt>
                <c:pt idx="101">
                  <c:v>1602</c:v>
                </c:pt>
                <c:pt idx="102">
                  <c:v>1603</c:v>
                </c:pt>
                <c:pt idx="103">
                  <c:v>1604</c:v>
                </c:pt>
                <c:pt idx="104">
                  <c:v>1605</c:v>
                </c:pt>
                <c:pt idx="105">
                  <c:v>1606</c:v>
                </c:pt>
                <c:pt idx="106">
                  <c:v>1607</c:v>
                </c:pt>
                <c:pt idx="107">
                  <c:v>1608</c:v>
                </c:pt>
                <c:pt idx="108">
                  <c:v>1609</c:v>
                </c:pt>
                <c:pt idx="109">
                  <c:v>1610</c:v>
                </c:pt>
                <c:pt idx="110">
                  <c:v>1611</c:v>
                </c:pt>
                <c:pt idx="111">
                  <c:v>1612</c:v>
                </c:pt>
                <c:pt idx="112">
                  <c:v>1613</c:v>
                </c:pt>
                <c:pt idx="113">
                  <c:v>1614</c:v>
                </c:pt>
                <c:pt idx="114">
                  <c:v>1615</c:v>
                </c:pt>
                <c:pt idx="115">
                  <c:v>1616</c:v>
                </c:pt>
                <c:pt idx="116">
                  <c:v>1617</c:v>
                </c:pt>
                <c:pt idx="117">
                  <c:v>1618</c:v>
                </c:pt>
                <c:pt idx="118">
                  <c:v>1619</c:v>
                </c:pt>
                <c:pt idx="119">
                  <c:v>1620</c:v>
                </c:pt>
                <c:pt idx="120">
                  <c:v>1621</c:v>
                </c:pt>
                <c:pt idx="121">
                  <c:v>1622</c:v>
                </c:pt>
                <c:pt idx="122">
                  <c:v>1623</c:v>
                </c:pt>
                <c:pt idx="123">
                  <c:v>1624</c:v>
                </c:pt>
                <c:pt idx="124">
                  <c:v>1625</c:v>
                </c:pt>
                <c:pt idx="125">
                  <c:v>1626</c:v>
                </c:pt>
                <c:pt idx="126">
                  <c:v>1627</c:v>
                </c:pt>
                <c:pt idx="127">
                  <c:v>1628</c:v>
                </c:pt>
                <c:pt idx="128">
                  <c:v>1629</c:v>
                </c:pt>
                <c:pt idx="129">
                  <c:v>1630</c:v>
                </c:pt>
                <c:pt idx="130">
                  <c:v>1631</c:v>
                </c:pt>
                <c:pt idx="131">
                  <c:v>1632</c:v>
                </c:pt>
                <c:pt idx="132">
                  <c:v>1633</c:v>
                </c:pt>
                <c:pt idx="133">
                  <c:v>1634</c:v>
                </c:pt>
                <c:pt idx="134">
                  <c:v>1635</c:v>
                </c:pt>
                <c:pt idx="135">
                  <c:v>1636</c:v>
                </c:pt>
                <c:pt idx="136">
                  <c:v>1637</c:v>
                </c:pt>
                <c:pt idx="137">
                  <c:v>1638</c:v>
                </c:pt>
                <c:pt idx="138">
                  <c:v>1639</c:v>
                </c:pt>
                <c:pt idx="139">
                  <c:v>1640</c:v>
                </c:pt>
                <c:pt idx="140">
                  <c:v>1641</c:v>
                </c:pt>
                <c:pt idx="141">
                  <c:v>1642</c:v>
                </c:pt>
                <c:pt idx="142">
                  <c:v>1643</c:v>
                </c:pt>
                <c:pt idx="143">
                  <c:v>1644</c:v>
                </c:pt>
                <c:pt idx="144">
                  <c:v>1645</c:v>
                </c:pt>
                <c:pt idx="145">
                  <c:v>1646</c:v>
                </c:pt>
                <c:pt idx="146">
                  <c:v>1647</c:v>
                </c:pt>
                <c:pt idx="147">
                  <c:v>1648</c:v>
                </c:pt>
                <c:pt idx="148">
                  <c:v>1649</c:v>
                </c:pt>
                <c:pt idx="149">
                  <c:v>1650</c:v>
                </c:pt>
                <c:pt idx="150">
                  <c:v>1651</c:v>
                </c:pt>
                <c:pt idx="151">
                  <c:v>1652</c:v>
                </c:pt>
                <c:pt idx="152">
                  <c:v>1653</c:v>
                </c:pt>
                <c:pt idx="153">
                  <c:v>1654</c:v>
                </c:pt>
                <c:pt idx="154">
                  <c:v>1655</c:v>
                </c:pt>
                <c:pt idx="155">
                  <c:v>1656</c:v>
                </c:pt>
                <c:pt idx="156">
                  <c:v>1657</c:v>
                </c:pt>
                <c:pt idx="157">
                  <c:v>1658</c:v>
                </c:pt>
                <c:pt idx="158">
                  <c:v>1659</c:v>
                </c:pt>
                <c:pt idx="159">
                  <c:v>1660</c:v>
                </c:pt>
                <c:pt idx="160">
                  <c:v>1661</c:v>
                </c:pt>
                <c:pt idx="161">
                  <c:v>1662</c:v>
                </c:pt>
                <c:pt idx="162">
                  <c:v>1663</c:v>
                </c:pt>
                <c:pt idx="163">
                  <c:v>1664</c:v>
                </c:pt>
                <c:pt idx="164">
                  <c:v>1665</c:v>
                </c:pt>
                <c:pt idx="165">
                  <c:v>1666</c:v>
                </c:pt>
                <c:pt idx="166">
                  <c:v>1667</c:v>
                </c:pt>
                <c:pt idx="167">
                  <c:v>1668</c:v>
                </c:pt>
                <c:pt idx="168">
                  <c:v>1669</c:v>
                </c:pt>
                <c:pt idx="169">
                  <c:v>1670</c:v>
                </c:pt>
                <c:pt idx="170">
                  <c:v>1671</c:v>
                </c:pt>
                <c:pt idx="171">
                  <c:v>1672</c:v>
                </c:pt>
                <c:pt idx="172">
                  <c:v>1673</c:v>
                </c:pt>
                <c:pt idx="173">
                  <c:v>1674</c:v>
                </c:pt>
                <c:pt idx="174">
                  <c:v>1675</c:v>
                </c:pt>
                <c:pt idx="175">
                  <c:v>1676</c:v>
                </c:pt>
                <c:pt idx="176">
                  <c:v>1677</c:v>
                </c:pt>
                <c:pt idx="177">
                  <c:v>1678</c:v>
                </c:pt>
                <c:pt idx="178">
                  <c:v>1679</c:v>
                </c:pt>
                <c:pt idx="179">
                  <c:v>1680</c:v>
                </c:pt>
                <c:pt idx="180">
                  <c:v>1681</c:v>
                </c:pt>
                <c:pt idx="181">
                  <c:v>1682</c:v>
                </c:pt>
                <c:pt idx="182">
                  <c:v>1683</c:v>
                </c:pt>
                <c:pt idx="183">
                  <c:v>1684</c:v>
                </c:pt>
                <c:pt idx="184">
                  <c:v>1685</c:v>
                </c:pt>
                <c:pt idx="185">
                  <c:v>1686</c:v>
                </c:pt>
                <c:pt idx="186">
                  <c:v>1687</c:v>
                </c:pt>
                <c:pt idx="187">
                  <c:v>1688</c:v>
                </c:pt>
                <c:pt idx="188">
                  <c:v>1689</c:v>
                </c:pt>
                <c:pt idx="189">
                  <c:v>1690</c:v>
                </c:pt>
                <c:pt idx="190">
                  <c:v>1691</c:v>
                </c:pt>
                <c:pt idx="191">
                  <c:v>1692</c:v>
                </c:pt>
                <c:pt idx="192">
                  <c:v>1693</c:v>
                </c:pt>
                <c:pt idx="193">
                  <c:v>1694</c:v>
                </c:pt>
                <c:pt idx="194">
                  <c:v>1695</c:v>
                </c:pt>
                <c:pt idx="195">
                  <c:v>1696</c:v>
                </c:pt>
                <c:pt idx="196">
                  <c:v>1697</c:v>
                </c:pt>
                <c:pt idx="197">
                  <c:v>1698</c:v>
                </c:pt>
                <c:pt idx="198">
                  <c:v>1699</c:v>
                </c:pt>
                <c:pt idx="199">
                  <c:v>1700</c:v>
                </c:pt>
                <c:pt idx="200">
                  <c:v>1701</c:v>
                </c:pt>
                <c:pt idx="201">
                  <c:v>1702</c:v>
                </c:pt>
                <c:pt idx="202">
                  <c:v>1703</c:v>
                </c:pt>
                <c:pt idx="203">
                  <c:v>1704</c:v>
                </c:pt>
                <c:pt idx="204">
                  <c:v>1705</c:v>
                </c:pt>
                <c:pt idx="205">
                  <c:v>1706</c:v>
                </c:pt>
                <c:pt idx="206">
                  <c:v>1707</c:v>
                </c:pt>
                <c:pt idx="207">
                  <c:v>1708</c:v>
                </c:pt>
                <c:pt idx="208">
                  <c:v>1709</c:v>
                </c:pt>
                <c:pt idx="209">
                  <c:v>1710</c:v>
                </c:pt>
                <c:pt idx="210">
                  <c:v>1711</c:v>
                </c:pt>
                <c:pt idx="211">
                  <c:v>1712</c:v>
                </c:pt>
                <c:pt idx="212">
                  <c:v>1713</c:v>
                </c:pt>
                <c:pt idx="213">
                  <c:v>1714</c:v>
                </c:pt>
                <c:pt idx="214">
                  <c:v>1715</c:v>
                </c:pt>
                <c:pt idx="215">
                  <c:v>1716</c:v>
                </c:pt>
                <c:pt idx="216">
                  <c:v>1717</c:v>
                </c:pt>
                <c:pt idx="217">
                  <c:v>1718</c:v>
                </c:pt>
                <c:pt idx="218">
                  <c:v>1719</c:v>
                </c:pt>
                <c:pt idx="219">
                  <c:v>1720</c:v>
                </c:pt>
                <c:pt idx="220">
                  <c:v>1721</c:v>
                </c:pt>
                <c:pt idx="221">
                  <c:v>1722</c:v>
                </c:pt>
                <c:pt idx="222">
                  <c:v>1723</c:v>
                </c:pt>
                <c:pt idx="223">
                  <c:v>1724</c:v>
                </c:pt>
                <c:pt idx="224">
                  <c:v>1725</c:v>
                </c:pt>
                <c:pt idx="225">
                  <c:v>1726</c:v>
                </c:pt>
                <c:pt idx="226">
                  <c:v>1727</c:v>
                </c:pt>
                <c:pt idx="227">
                  <c:v>1728</c:v>
                </c:pt>
                <c:pt idx="228">
                  <c:v>1729</c:v>
                </c:pt>
                <c:pt idx="229">
                  <c:v>1730</c:v>
                </c:pt>
                <c:pt idx="230">
                  <c:v>1731</c:v>
                </c:pt>
                <c:pt idx="231">
                  <c:v>1732</c:v>
                </c:pt>
                <c:pt idx="232">
                  <c:v>1733</c:v>
                </c:pt>
                <c:pt idx="233">
                  <c:v>1734</c:v>
                </c:pt>
                <c:pt idx="234">
                  <c:v>1735</c:v>
                </c:pt>
                <c:pt idx="235">
                  <c:v>1736</c:v>
                </c:pt>
                <c:pt idx="236">
                  <c:v>1737</c:v>
                </c:pt>
                <c:pt idx="237">
                  <c:v>1738</c:v>
                </c:pt>
                <c:pt idx="238">
                  <c:v>1739</c:v>
                </c:pt>
                <c:pt idx="239">
                  <c:v>1740</c:v>
                </c:pt>
                <c:pt idx="240">
                  <c:v>1741</c:v>
                </c:pt>
                <c:pt idx="241">
                  <c:v>1742</c:v>
                </c:pt>
                <c:pt idx="242">
                  <c:v>1743</c:v>
                </c:pt>
                <c:pt idx="243">
                  <c:v>1744</c:v>
                </c:pt>
                <c:pt idx="244">
                  <c:v>1745</c:v>
                </c:pt>
                <c:pt idx="245">
                  <c:v>1746</c:v>
                </c:pt>
                <c:pt idx="246">
                  <c:v>1747</c:v>
                </c:pt>
                <c:pt idx="247">
                  <c:v>1748</c:v>
                </c:pt>
                <c:pt idx="248">
                  <c:v>1749</c:v>
                </c:pt>
                <c:pt idx="249">
                  <c:v>1750</c:v>
                </c:pt>
                <c:pt idx="250">
                  <c:v>1751</c:v>
                </c:pt>
                <c:pt idx="251">
                  <c:v>1752</c:v>
                </c:pt>
                <c:pt idx="252">
                  <c:v>1753</c:v>
                </c:pt>
                <c:pt idx="253">
                  <c:v>1754</c:v>
                </c:pt>
                <c:pt idx="254">
                  <c:v>1755</c:v>
                </c:pt>
                <c:pt idx="255">
                  <c:v>1756</c:v>
                </c:pt>
                <c:pt idx="256">
                  <c:v>1757</c:v>
                </c:pt>
                <c:pt idx="257">
                  <c:v>1758</c:v>
                </c:pt>
                <c:pt idx="258">
                  <c:v>1759</c:v>
                </c:pt>
                <c:pt idx="259">
                  <c:v>1760</c:v>
                </c:pt>
                <c:pt idx="260">
                  <c:v>1761</c:v>
                </c:pt>
                <c:pt idx="261">
                  <c:v>1762</c:v>
                </c:pt>
                <c:pt idx="262">
                  <c:v>1763</c:v>
                </c:pt>
                <c:pt idx="263">
                  <c:v>1764</c:v>
                </c:pt>
                <c:pt idx="264">
                  <c:v>1765</c:v>
                </c:pt>
                <c:pt idx="265">
                  <c:v>1766</c:v>
                </c:pt>
                <c:pt idx="266">
                  <c:v>1767</c:v>
                </c:pt>
                <c:pt idx="267">
                  <c:v>1768</c:v>
                </c:pt>
                <c:pt idx="268">
                  <c:v>1769</c:v>
                </c:pt>
                <c:pt idx="269">
                  <c:v>1770</c:v>
                </c:pt>
                <c:pt idx="270">
                  <c:v>1771</c:v>
                </c:pt>
                <c:pt idx="271">
                  <c:v>1772</c:v>
                </c:pt>
                <c:pt idx="272">
                  <c:v>1773</c:v>
                </c:pt>
                <c:pt idx="273">
                  <c:v>1774</c:v>
                </c:pt>
                <c:pt idx="274">
                  <c:v>1775</c:v>
                </c:pt>
                <c:pt idx="275">
                  <c:v>1776</c:v>
                </c:pt>
                <c:pt idx="276">
                  <c:v>1777</c:v>
                </c:pt>
                <c:pt idx="277">
                  <c:v>1778</c:v>
                </c:pt>
                <c:pt idx="278">
                  <c:v>1779</c:v>
                </c:pt>
                <c:pt idx="279">
                  <c:v>1780</c:v>
                </c:pt>
                <c:pt idx="280">
                  <c:v>1781</c:v>
                </c:pt>
                <c:pt idx="281">
                  <c:v>1782</c:v>
                </c:pt>
                <c:pt idx="282">
                  <c:v>1783</c:v>
                </c:pt>
                <c:pt idx="283">
                  <c:v>1784</c:v>
                </c:pt>
                <c:pt idx="284">
                  <c:v>1785</c:v>
                </c:pt>
                <c:pt idx="285">
                  <c:v>1786</c:v>
                </c:pt>
                <c:pt idx="286">
                  <c:v>1787</c:v>
                </c:pt>
                <c:pt idx="287">
                  <c:v>1788</c:v>
                </c:pt>
                <c:pt idx="288">
                  <c:v>1789</c:v>
                </c:pt>
                <c:pt idx="289">
                  <c:v>1790</c:v>
                </c:pt>
                <c:pt idx="290">
                  <c:v>1791</c:v>
                </c:pt>
                <c:pt idx="291">
                  <c:v>1792</c:v>
                </c:pt>
                <c:pt idx="292">
                  <c:v>1793</c:v>
                </c:pt>
                <c:pt idx="293">
                  <c:v>1794</c:v>
                </c:pt>
                <c:pt idx="294">
                  <c:v>1795</c:v>
                </c:pt>
                <c:pt idx="295">
                  <c:v>1796</c:v>
                </c:pt>
                <c:pt idx="296">
                  <c:v>1797</c:v>
                </c:pt>
                <c:pt idx="297">
                  <c:v>1798</c:v>
                </c:pt>
                <c:pt idx="298">
                  <c:v>1799</c:v>
                </c:pt>
                <c:pt idx="299">
                  <c:v>1800</c:v>
                </c:pt>
                <c:pt idx="300">
                  <c:v>1801</c:v>
                </c:pt>
                <c:pt idx="301">
                  <c:v>1802</c:v>
                </c:pt>
                <c:pt idx="302">
                  <c:v>1803</c:v>
                </c:pt>
                <c:pt idx="303">
                  <c:v>1804</c:v>
                </c:pt>
                <c:pt idx="304">
                  <c:v>1805</c:v>
                </c:pt>
                <c:pt idx="305">
                  <c:v>1806</c:v>
                </c:pt>
                <c:pt idx="306">
                  <c:v>1807</c:v>
                </c:pt>
                <c:pt idx="307">
                  <c:v>1808</c:v>
                </c:pt>
                <c:pt idx="308">
                  <c:v>1809</c:v>
                </c:pt>
                <c:pt idx="309">
                  <c:v>1810</c:v>
                </c:pt>
                <c:pt idx="310">
                  <c:v>1811</c:v>
                </c:pt>
              </c:numCache>
            </c:numRef>
          </c:cat>
          <c:val>
            <c:numRef>
              <c:f>sèries!$B$20:$B$330</c:f>
              <c:numCache>
                <c:formatCode>General</c:formatCode>
                <c:ptCount val="311"/>
                <c:pt idx="0">
                  <c:v>26.634809286898847</c:v>
                </c:pt>
                <c:pt idx="1">
                  <c:v>37.843776948590389</c:v>
                </c:pt>
                <c:pt idx="2">
                  <c:v>51.63540961857381</c:v>
                </c:pt>
                <c:pt idx="3">
                  <c:v>36.758391376451087</c:v>
                </c:pt>
                <c:pt idx="4">
                  <c:v>40.629599917081265</c:v>
                </c:pt>
                <c:pt idx="5">
                  <c:v>37.916135986733003</c:v>
                </c:pt>
                <c:pt idx="6">
                  <c:v>35.962441956882252</c:v>
                </c:pt>
                <c:pt idx="7">
                  <c:v>38.914690713101152</c:v>
                </c:pt>
                <c:pt idx="8">
                  <c:v>30.0290008291874</c:v>
                </c:pt>
                <c:pt idx="9">
                  <c:v>27.554321724709787</c:v>
                </c:pt>
                <c:pt idx="10">
                  <c:v>26.360397595356552</c:v>
                </c:pt>
                <c:pt idx="11">
                  <c:v>24.985575870646763</c:v>
                </c:pt>
                <c:pt idx="12">
                  <c:v>26.809023631840791</c:v>
                </c:pt>
                <c:pt idx="13">
                  <c:v>28.053599087893861</c:v>
                </c:pt>
                <c:pt idx="14">
                  <c:v>27.409603648424543</c:v>
                </c:pt>
                <c:pt idx="15">
                  <c:v>31.367643034825864</c:v>
                </c:pt>
                <c:pt idx="16">
                  <c:v>28.010183665008295</c:v>
                </c:pt>
                <c:pt idx="17">
                  <c:v>28.285148009950241</c:v>
                </c:pt>
                <c:pt idx="18">
                  <c:v>28.943615257048091</c:v>
                </c:pt>
                <c:pt idx="19">
                  <c:v>29.681677446102817</c:v>
                </c:pt>
                <c:pt idx="20">
                  <c:v>55.412551409618558</c:v>
                </c:pt>
                <c:pt idx="21">
                  <c:v>75.143706467661673</c:v>
                </c:pt>
                <c:pt idx="22">
                  <c:v>39.346364013266985</c:v>
                </c:pt>
                <c:pt idx="23">
                  <c:v>38.964161691542273</c:v>
                </c:pt>
                <c:pt idx="24">
                  <c:v>31.838818407960204</c:v>
                </c:pt>
                <c:pt idx="25">
                  <c:v>32.405296849087904</c:v>
                </c:pt>
                <c:pt idx="26">
                  <c:v>38.390858208955237</c:v>
                </c:pt>
                <c:pt idx="27">
                  <c:v>34.971512437810951</c:v>
                </c:pt>
                <c:pt idx="28">
                  <c:v>53.849577114427866</c:v>
                </c:pt>
                <c:pt idx="29">
                  <c:v>54.327330016583758</c:v>
                </c:pt>
                <c:pt idx="30">
                  <c:v>43.721215588723062</c:v>
                </c:pt>
                <c:pt idx="31">
                  <c:v>38.732110281923731</c:v>
                </c:pt>
                <c:pt idx="32">
                  <c:v>42.949985903814252</c:v>
                </c:pt>
                <c:pt idx="33">
                  <c:v>40.649946932006635</c:v>
                </c:pt>
                <c:pt idx="34">
                  <c:v>36.275095356550594</c:v>
                </c:pt>
                <c:pt idx="35">
                  <c:v>37.831204809286888</c:v>
                </c:pt>
                <c:pt idx="36">
                  <c:v>30.405559701492539</c:v>
                </c:pt>
                <c:pt idx="37">
                  <c:v>32.951300165837466</c:v>
                </c:pt>
                <c:pt idx="38">
                  <c:v>41.359751243781098</c:v>
                </c:pt>
                <c:pt idx="39">
                  <c:v>57.12559701492539</c:v>
                </c:pt>
                <c:pt idx="40">
                  <c:v>36.44572139303483</c:v>
                </c:pt>
                <c:pt idx="41">
                  <c:v>47.283887230514097</c:v>
                </c:pt>
                <c:pt idx="42">
                  <c:v>38.172456882255389</c:v>
                </c:pt>
                <c:pt idx="43">
                  <c:v>35.626716417910451</c:v>
                </c:pt>
                <c:pt idx="44">
                  <c:v>47.092786069651751</c:v>
                </c:pt>
                <c:pt idx="45">
                  <c:v>69.615422885572144</c:v>
                </c:pt>
                <c:pt idx="46">
                  <c:v>52.573294361525711</c:v>
                </c:pt>
                <c:pt idx="47">
                  <c:v>45.864278606965179</c:v>
                </c:pt>
                <c:pt idx="48">
                  <c:v>52.996446932006634</c:v>
                </c:pt>
                <c:pt idx="49">
                  <c:v>50.129929519071318</c:v>
                </c:pt>
                <c:pt idx="50">
                  <c:v>53.235323383084591</c:v>
                </c:pt>
                <c:pt idx="51">
                  <c:v>59.002483416252069</c:v>
                </c:pt>
                <c:pt idx="52">
                  <c:v>53.494674958540628</c:v>
                </c:pt>
                <c:pt idx="53">
                  <c:v>41.995272388059711</c:v>
                </c:pt>
                <c:pt idx="54">
                  <c:v>48.11339552238806</c:v>
                </c:pt>
                <c:pt idx="55">
                  <c:v>49.895373134328366</c:v>
                </c:pt>
                <c:pt idx="56">
                  <c:v>87.996694444444458</c:v>
                </c:pt>
                <c:pt idx="57">
                  <c:v>67.814148009950273</c:v>
                </c:pt>
                <c:pt idx="58">
                  <c:v>60.11864469320065</c:v>
                </c:pt>
                <c:pt idx="59">
                  <c:v>55.808898839137655</c:v>
                </c:pt>
                <c:pt idx="60">
                  <c:v>57.782274046434502</c:v>
                </c:pt>
                <c:pt idx="61">
                  <c:v>67.074957296849078</c:v>
                </c:pt>
                <c:pt idx="62">
                  <c:v>62.798211028192384</c:v>
                </c:pt>
                <c:pt idx="63">
                  <c:v>56.330292288557217</c:v>
                </c:pt>
                <c:pt idx="64">
                  <c:v>50.878760779436149</c:v>
                </c:pt>
                <c:pt idx="65">
                  <c:v>68.163943615257054</c:v>
                </c:pt>
                <c:pt idx="66">
                  <c:v>69.101131840796</c:v>
                </c:pt>
                <c:pt idx="67">
                  <c:v>62.719012023217246</c:v>
                </c:pt>
                <c:pt idx="68">
                  <c:v>63.9267968490879</c:v>
                </c:pt>
                <c:pt idx="69">
                  <c:v>73.655074626865655</c:v>
                </c:pt>
                <c:pt idx="70">
                  <c:v>97.11777985074626</c:v>
                </c:pt>
                <c:pt idx="71">
                  <c:v>90.187866915422887</c:v>
                </c:pt>
                <c:pt idx="72">
                  <c:v>71.998495439469323</c:v>
                </c:pt>
                <c:pt idx="73">
                  <c:v>77.41702736318409</c:v>
                </c:pt>
                <c:pt idx="74">
                  <c:v>77.813022388059693</c:v>
                </c:pt>
                <c:pt idx="75">
                  <c:v>99.46735033167495</c:v>
                </c:pt>
                <c:pt idx="76">
                  <c:v>94.332614842454362</c:v>
                </c:pt>
                <c:pt idx="77">
                  <c:v>117.06932918739636</c:v>
                </c:pt>
                <c:pt idx="78">
                  <c:v>114.1125663349917</c:v>
                </c:pt>
                <c:pt idx="79">
                  <c:v>104.27208996683251</c:v>
                </c:pt>
                <c:pt idx="80">
                  <c:v>89.976669568822558</c:v>
                </c:pt>
                <c:pt idx="81">
                  <c:v>113.19517786069649</c:v>
                </c:pt>
                <c:pt idx="82">
                  <c:v>130.30216293532342</c:v>
                </c:pt>
                <c:pt idx="83">
                  <c:v>142.19521351575457</c:v>
                </c:pt>
                <c:pt idx="84">
                  <c:v>101.50672470978441</c:v>
                </c:pt>
                <c:pt idx="85">
                  <c:v>89.745672470978434</c:v>
                </c:pt>
                <c:pt idx="87">
                  <c:v>100.53653689883915</c:v>
                </c:pt>
                <c:pt idx="88">
                  <c:v>106.91865671641791</c:v>
                </c:pt>
                <c:pt idx="89">
                  <c:v>105.20267827529021</c:v>
                </c:pt>
                <c:pt idx="90">
                  <c:v>107.01765547263682</c:v>
                </c:pt>
                <c:pt idx="91">
                  <c:v>120.27028897180763</c:v>
                </c:pt>
                <c:pt idx="92">
                  <c:v>129.19337686567164</c:v>
                </c:pt>
                <c:pt idx="93">
                  <c:v>130.88295563847433</c:v>
                </c:pt>
                <c:pt idx="95">
                  <c:v>98.074767827529001</c:v>
                </c:pt>
                <c:pt idx="96">
                  <c:v>98.252965588723072</c:v>
                </c:pt>
                <c:pt idx="97">
                  <c:v>118.79850746268656</c:v>
                </c:pt>
                <c:pt idx="98">
                  <c:v>125.06842868988392</c:v>
                </c:pt>
                <c:pt idx="99">
                  <c:v>111.14920356550581</c:v>
                </c:pt>
                <c:pt idx="100">
                  <c:v>120.68608374792704</c:v>
                </c:pt>
                <c:pt idx="101">
                  <c:v>88.914082918739652</c:v>
                </c:pt>
                <c:pt idx="102">
                  <c:v>126.71840796019902</c:v>
                </c:pt>
                <c:pt idx="103">
                  <c:v>96.52378731343282</c:v>
                </c:pt>
                <c:pt idx="104">
                  <c:v>120.13829063018241</c:v>
                </c:pt>
                <c:pt idx="105">
                  <c:v>99.790746268656719</c:v>
                </c:pt>
                <c:pt idx="106">
                  <c:v>134.86930555555554</c:v>
                </c:pt>
                <c:pt idx="107">
                  <c:v>114.74615837479271</c:v>
                </c:pt>
                <c:pt idx="108">
                  <c:v>112.10619154228854</c:v>
                </c:pt>
                <c:pt idx="109">
                  <c:v>92.185671641791032</c:v>
                </c:pt>
                <c:pt idx="110">
                  <c:v>86.238208955223882</c:v>
                </c:pt>
                <c:pt idx="111">
                  <c:v>90.961194029850788</c:v>
                </c:pt>
                <c:pt idx="112">
                  <c:v>94.547164179104499</c:v>
                </c:pt>
                <c:pt idx="113">
                  <c:v>110.78606965174131</c:v>
                </c:pt>
                <c:pt idx="114">
                  <c:v>89.211940298507486</c:v>
                </c:pt>
                <c:pt idx="115">
                  <c:v>87.462686567164184</c:v>
                </c:pt>
                <c:pt idx="116">
                  <c:v>109.50328358208955</c:v>
                </c:pt>
                <c:pt idx="117">
                  <c:v>102.3313432835821</c:v>
                </c:pt>
                <c:pt idx="118">
                  <c:v>96.558805970149251</c:v>
                </c:pt>
                <c:pt idx="119">
                  <c:v>74.168358208955226</c:v>
                </c:pt>
                <c:pt idx="120">
                  <c:v>79.987542288557222</c:v>
                </c:pt>
                <c:pt idx="121">
                  <c:v>102.41880597014926</c:v>
                </c:pt>
                <c:pt idx="122">
                  <c:v>116.23791044776122</c:v>
                </c:pt>
                <c:pt idx="123">
                  <c:v>88.687164179104485</c:v>
                </c:pt>
                <c:pt idx="124">
                  <c:v>92.827064676616914</c:v>
                </c:pt>
                <c:pt idx="125">
                  <c:v>99.969850746268662</c:v>
                </c:pt>
                <c:pt idx="126">
                  <c:v>88.745472636815919</c:v>
                </c:pt>
                <c:pt idx="127">
                  <c:v>110.5528358208955</c:v>
                </c:pt>
                <c:pt idx="128">
                  <c:v>125.94626865671644</c:v>
                </c:pt>
                <c:pt idx="129">
                  <c:v>130.61094527363181</c:v>
                </c:pt>
                <c:pt idx="130">
                  <c:v>157.43283582089555</c:v>
                </c:pt>
                <c:pt idx="131">
                  <c:v>132.41850746268662</c:v>
                </c:pt>
                <c:pt idx="132">
                  <c:v>114.54696517412935</c:v>
                </c:pt>
                <c:pt idx="133">
                  <c:v>106.61701492537317</c:v>
                </c:pt>
                <c:pt idx="134">
                  <c:v>112.85601990049751</c:v>
                </c:pt>
                <c:pt idx="135">
                  <c:v>144.22597014925373</c:v>
                </c:pt>
                <c:pt idx="136">
                  <c:v>147.05393034825875</c:v>
                </c:pt>
                <c:pt idx="137">
                  <c:v>136.51759203980095</c:v>
                </c:pt>
                <c:pt idx="138">
                  <c:v>104.72199004975124</c:v>
                </c:pt>
                <c:pt idx="139">
                  <c:v>104.43044776119403</c:v>
                </c:pt>
                <c:pt idx="140">
                  <c:v>121.68975124378107</c:v>
                </c:pt>
                <c:pt idx="141">
                  <c:v>102.72784079601989</c:v>
                </c:pt>
                <c:pt idx="142">
                  <c:v>88.8620895522388</c:v>
                </c:pt>
                <c:pt idx="143">
                  <c:v>140.75661691542294</c:v>
                </c:pt>
                <c:pt idx="144">
                  <c:v>134.69253731343289</c:v>
                </c:pt>
                <c:pt idx="145">
                  <c:v>139.06567164179103</c:v>
                </c:pt>
                <c:pt idx="146">
                  <c:v>164.7797014925373</c:v>
                </c:pt>
                <c:pt idx="147">
                  <c:v>132.24358208955215</c:v>
                </c:pt>
                <c:pt idx="148">
                  <c:v>125.91711442786074</c:v>
                </c:pt>
                <c:pt idx="149">
                  <c:v>124.98417910447762</c:v>
                </c:pt>
                <c:pt idx="199">
                  <c:v>97.720820547710503</c:v>
                </c:pt>
                <c:pt idx="200">
                  <c:v>98.755204855887811</c:v>
                </c:pt>
                <c:pt idx="201">
                  <c:v>92.720164559139107</c:v>
                </c:pt>
                <c:pt idx="202">
                  <c:v>94.028817803429149</c:v>
                </c:pt>
                <c:pt idx="205">
                  <c:v>83.47018773739326</c:v>
                </c:pt>
                <c:pt idx="206">
                  <c:v>88.978163518551384</c:v>
                </c:pt>
                <c:pt idx="207">
                  <c:v>99.300322475013303</c:v>
                </c:pt>
                <c:pt idx="208">
                  <c:v>132.16976719670754</c:v>
                </c:pt>
                <c:pt idx="209">
                  <c:v>109.56481573898098</c:v>
                </c:pt>
                <c:pt idx="210">
                  <c:v>110.3144697414056</c:v>
                </c:pt>
                <c:pt idx="211">
                  <c:v>105.06689172443332</c:v>
                </c:pt>
                <c:pt idx="218">
                  <c:v>73.385023522388053</c:v>
                </c:pt>
                <c:pt idx="219">
                  <c:v>64.690691820895509</c:v>
                </c:pt>
                <c:pt idx="220">
                  <c:v>61.285918567164181</c:v>
                </c:pt>
                <c:pt idx="221">
                  <c:v>67.60906889552237</c:v>
                </c:pt>
                <c:pt idx="222">
                  <c:v>77.675687789688084</c:v>
                </c:pt>
                <c:pt idx="224">
                  <c:v>73.120098082646237</c:v>
                </c:pt>
                <c:pt idx="225">
                  <c:v>66.75787558208954</c:v>
                </c:pt>
                <c:pt idx="226">
                  <c:v>59.401133373134321</c:v>
                </c:pt>
                <c:pt idx="227">
                  <c:v>68.185495343283534</c:v>
                </c:pt>
                <c:pt idx="228">
                  <c:v>76.407691164179099</c:v>
                </c:pt>
                <c:pt idx="229">
                  <c:v>78.287050208955222</c:v>
                </c:pt>
                <c:pt idx="230">
                  <c:v>67.304545791044774</c:v>
                </c:pt>
                <c:pt idx="231">
                  <c:v>64.896617014925368</c:v>
                </c:pt>
                <c:pt idx="232">
                  <c:v>68.983531996488125</c:v>
                </c:pt>
                <c:pt idx="233">
                  <c:v>93.912676972783103</c:v>
                </c:pt>
                <c:pt idx="234">
                  <c:v>93.802126440737467</c:v>
                </c:pt>
                <c:pt idx="235">
                  <c:v>81.531017383669862</c:v>
                </c:pt>
                <c:pt idx="236">
                  <c:v>94.561662089552243</c:v>
                </c:pt>
                <c:pt idx="237">
                  <c:v>86.405226985074648</c:v>
                </c:pt>
                <c:pt idx="238">
                  <c:v>73.752438447761165</c:v>
                </c:pt>
                <c:pt idx="239">
                  <c:v>70.700230686567167</c:v>
                </c:pt>
                <c:pt idx="240">
                  <c:v>67.648022925373127</c:v>
                </c:pt>
                <c:pt idx="241">
                  <c:v>65.095267343283581</c:v>
                </c:pt>
                <c:pt idx="242">
                  <c:v>57.991947462686547</c:v>
                </c:pt>
                <c:pt idx="243">
                  <c:v>59.545798686567167</c:v>
                </c:pt>
                <c:pt idx="244">
                  <c:v>62.376027701492518</c:v>
                </c:pt>
                <c:pt idx="245">
                  <c:v>63.541416119402975</c:v>
                </c:pt>
                <c:pt idx="246">
                  <c:v>69.312863522388056</c:v>
                </c:pt>
                <c:pt idx="247">
                  <c:v>87.681604776119414</c:v>
                </c:pt>
                <c:pt idx="248">
                  <c:v>95.783829014925402</c:v>
                </c:pt>
                <c:pt idx="249">
                  <c:v>95.839323701492532</c:v>
                </c:pt>
                <c:pt idx="250">
                  <c:v>86.904679164179129</c:v>
                </c:pt>
                <c:pt idx="251">
                  <c:v>82.298620179104475</c:v>
                </c:pt>
                <c:pt idx="252">
                  <c:v>74.140901253731329</c:v>
                </c:pt>
                <c:pt idx="253">
                  <c:v>69.257368835820884</c:v>
                </c:pt>
                <c:pt idx="254">
                  <c:v>70.533746626865678</c:v>
                </c:pt>
                <c:pt idx="255">
                  <c:v>64.151857671641778</c:v>
                </c:pt>
                <c:pt idx="256">
                  <c:v>77.026624955223895</c:v>
                </c:pt>
                <c:pt idx="257">
                  <c:v>83.186535164179091</c:v>
                </c:pt>
                <c:pt idx="258">
                  <c:v>76.194204656716423</c:v>
                </c:pt>
                <c:pt idx="259">
                  <c:v>78.469486805970163</c:v>
                </c:pt>
                <c:pt idx="260">
                  <c:v>78.136518686567172</c:v>
                </c:pt>
                <c:pt idx="261">
                  <c:v>73.86342782089551</c:v>
                </c:pt>
                <c:pt idx="262">
                  <c:v>93.786020298507466</c:v>
                </c:pt>
                <c:pt idx="263">
                  <c:v>102.55418077611941</c:v>
                </c:pt>
                <c:pt idx="264">
                  <c:v>111.32234125373131</c:v>
                </c:pt>
                <c:pt idx="265">
                  <c:v>113.87509683582087</c:v>
                </c:pt>
                <c:pt idx="266">
                  <c:v>115.42894805970148</c:v>
                </c:pt>
                <c:pt idx="267">
                  <c:v>117.64873552238805</c:v>
                </c:pt>
                <c:pt idx="268">
                  <c:v>108.49211223880597</c:v>
                </c:pt>
                <c:pt idx="269">
                  <c:v>95.062398089552218</c:v>
                </c:pt>
                <c:pt idx="270">
                  <c:v>84.185439522388037</c:v>
                </c:pt>
                <c:pt idx="271">
                  <c:v>104.66922985074629</c:v>
                </c:pt>
                <c:pt idx="272">
                  <c:v>122.60168597014926</c:v>
                </c:pt>
                <c:pt idx="273">
                  <c:v>104.97803462686565</c:v>
                </c:pt>
                <c:pt idx="274">
                  <c:v>111.68920835820894</c:v>
                </c:pt>
                <c:pt idx="275">
                  <c:v>104.37784835820894</c:v>
                </c:pt>
                <c:pt idx="276">
                  <c:v>102.0316656716418</c:v>
                </c:pt>
                <c:pt idx="277">
                  <c:v>101.43147940298509</c:v>
                </c:pt>
                <c:pt idx="278">
                  <c:v>98.430548059701479</c:v>
                </c:pt>
                <c:pt idx="279">
                  <c:v>124.1839952238806</c:v>
                </c:pt>
                <c:pt idx="280">
                  <c:v>118.23669492537319</c:v>
                </c:pt>
                <c:pt idx="281">
                  <c:v>93.028871641791042</c:v>
                </c:pt>
                <c:pt idx="282">
                  <c:v>84.517139104477621</c:v>
                </c:pt>
                <c:pt idx="283">
                  <c:v>118.34581970149256</c:v>
                </c:pt>
                <c:pt idx="284">
                  <c:v>127.18492656716418</c:v>
                </c:pt>
                <c:pt idx="285">
                  <c:v>128.0460647164179</c:v>
                </c:pt>
                <c:pt idx="287">
                  <c:v>127.64664358208957</c:v>
                </c:pt>
                <c:pt idx="288">
                  <c:v>145.85110161194035</c:v>
                </c:pt>
              </c:numCache>
            </c:numRef>
          </c:val>
        </c:ser>
        <c:ser>
          <c:idx val="2"/>
          <c:order val="1"/>
          <c:tx>
            <c:strRef>
              <c:f>sèries!$C$8</c:f>
              <c:strCache>
                <c:ptCount val="1"/>
                <c:pt idx="0">
                  <c:v>Mallorca</c:v>
                </c:pt>
              </c:strCache>
            </c:strRef>
          </c:tx>
          <c:spPr>
            <a:ln w="12700">
              <a:solidFill>
                <a:srgbClr val="000080"/>
              </a:solidFill>
              <a:prstDash val="solid"/>
            </a:ln>
          </c:spPr>
          <c:marker>
            <c:symbol val="none"/>
          </c:marker>
          <c:cat>
            <c:numRef>
              <c:f>sèries!$A$20:$A$330</c:f>
              <c:numCache>
                <c:formatCode>General</c:formatCode>
                <c:ptCount val="311"/>
                <c:pt idx="0">
                  <c:v>1501</c:v>
                </c:pt>
                <c:pt idx="1">
                  <c:v>1502</c:v>
                </c:pt>
                <c:pt idx="2">
                  <c:v>1503</c:v>
                </c:pt>
                <c:pt idx="3">
                  <c:v>1504</c:v>
                </c:pt>
                <c:pt idx="4">
                  <c:v>1505</c:v>
                </c:pt>
                <c:pt idx="5">
                  <c:v>1506</c:v>
                </c:pt>
                <c:pt idx="6">
                  <c:v>1507</c:v>
                </c:pt>
                <c:pt idx="7">
                  <c:v>1508</c:v>
                </c:pt>
                <c:pt idx="8">
                  <c:v>1509</c:v>
                </c:pt>
                <c:pt idx="9">
                  <c:v>1510</c:v>
                </c:pt>
                <c:pt idx="10">
                  <c:v>1511</c:v>
                </c:pt>
                <c:pt idx="11">
                  <c:v>1512</c:v>
                </c:pt>
                <c:pt idx="12">
                  <c:v>1513</c:v>
                </c:pt>
                <c:pt idx="13">
                  <c:v>1514</c:v>
                </c:pt>
                <c:pt idx="14">
                  <c:v>1515</c:v>
                </c:pt>
                <c:pt idx="15">
                  <c:v>1516</c:v>
                </c:pt>
                <c:pt idx="16">
                  <c:v>1517</c:v>
                </c:pt>
                <c:pt idx="17">
                  <c:v>1518</c:v>
                </c:pt>
                <c:pt idx="18">
                  <c:v>1519</c:v>
                </c:pt>
                <c:pt idx="19">
                  <c:v>1520</c:v>
                </c:pt>
                <c:pt idx="20">
                  <c:v>1521</c:v>
                </c:pt>
                <c:pt idx="21">
                  <c:v>1522</c:v>
                </c:pt>
                <c:pt idx="22">
                  <c:v>1523</c:v>
                </c:pt>
                <c:pt idx="23">
                  <c:v>1524</c:v>
                </c:pt>
                <c:pt idx="24">
                  <c:v>1525</c:v>
                </c:pt>
                <c:pt idx="25">
                  <c:v>1526</c:v>
                </c:pt>
                <c:pt idx="26">
                  <c:v>1527</c:v>
                </c:pt>
                <c:pt idx="27">
                  <c:v>1528</c:v>
                </c:pt>
                <c:pt idx="28">
                  <c:v>1529</c:v>
                </c:pt>
                <c:pt idx="29">
                  <c:v>1530</c:v>
                </c:pt>
                <c:pt idx="30">
                  <c:v>1531</c:v>
                </c:pt>
                <c:pt idx="31">
                  <c:v>1532</c:v>
                </c:pt>
                <c:pt idx="32">
                  <c:v>1533</c:v>
                </c:pt>
                <c:pt idx="33">
                  <c:v>1534</c:v>
                </c:pt>
                <c:pt idx="34">
                  <c:v>1535</c:v>
                </c:pt>
                <c:pt idx="35">
                  <c:v>1536</c:v>
                </c:pt>
                <c:pt idx="36">
                  <c:v>1537</c:v>
                </c:pt>
                <c:pt idx="37">
                  <c:v>1538</c:v>
                </c:pt>
                <c:pt idx="38">
                  <c:v>1539</c:v>
                </c:pt>
                <c:pt idx="39">
                  <c:v>1540</c:v>
                </c:pt>
                <c:pt idx="40">
                  <c:v>1541</c:v>
                </c:pt>
                <c:pt idx="41">
                  <c:v>1542</c:v>
                </c:pt>
                <c:pt idx="42">
                  <c:v>1543</c:v>
                </c:pt>
                <c:pt idx="43">
                  <c:v>1544</c:v>
                </c:pt>
                <c:pt idx="44">
                  <c:v>1545</c:v>
                </c:pt>
                <c:pt idx="45">
                  <c:v>1546</c:v>
                </c:pt>
                <c:pt idx="46">
                  <c:v>1547</c:v>
                </c:pt>
                <c:pt idx="47">
                  <c:v>1548</c:v>
                </c:pt>
                <c:pt idx="48">
                  <c:v>1549</c:v>
                </c:pt>
                <c:pt idx="49">
                  <c:v>1550</c:v>
                </c:pt>
                <c:pt idx="50">
                  <c:v>1551</c:v>
                </c:pt>
                <c:pt idx="51">
                  <c:v>1552</c:v>
                </c:pt>
                <c:pt idx="52">
                  <c:v>1553</c:v>
                </c:pt>
                <c:pt idx="53">
                  <c:v>1554</c:v>
                </c:pt>
                <c:pt idx="54">
                  <c:v>1555</c:v>
                </c:pt>
                <c:pt idx="55">
                  <c:v>1556</c:v>
                </c:pt>
                <c:pt idx="56">
                  <c:v>1557</c:v>
                </c:pt>
                <c:pt idx="57">
                  <c:v>1558</c:v>
                </c:pt>
                <c:pt idx="58">
                  <c:v>1559</c:v>
                </c:pt>
                <c:pt idx="59">
                  <c:v>1560</c:v>
                </c:pt>
                <c:pt idx="60">
                  <c:v>1561</c:v>
                </c:pt>
                <c:pt idx="61">
                  <c:v>1562</c:v>
                </c:pt>
                <c:pt idx="62">
                  <c:v>1563</c:v>
                </c:pt>
                <c:pt idx="63">
                  <c:v>1564</c:v>
                </c:pt>
                <c:pt idx="64">
                  <c:v>1565</c:v>
                </c:pt>
                <c:pt idx="65">
                  <c:v>1566</c:v>
                </c:pt>
                <c:pt idx="66">
                  <c:v>1567</c:v>
                </c:pt>
                <c:pt idx="67">
                  <c:v>1568</c:v>
                </c:pt>
                <c:pt idx="68">
                  <c:v>1569</c:v>
                </c:pt>
                <c:pt idx="69">
                  <c:v>1570</c:v>
                </c:pt>
                <c:pt idx="70">
                  <c:v>1571</c:v>
                </c:pt>
                <c:pt idx="71">
                  <c:v>1572</c:v>
                </c:pt>
                <c:pt idx="72">
                  <c:v>1573</c:v>
                </c:pt>
                <c:pt idx="73">
                  <c:v>1574</c:v>
                </c:pt>
                <c:pt idx="74">
                  <c:v>1575</c:v>
                </c:pt>
                <c:pt idx="75">
                  <c:v>1576</c:v>
                </c:pt>
                <c:pt idx="76">
                  <c:v>1577</c:v>
                </c:pt>
                <c:pt idx="77">
                  <c:v>1578</c:v>
                </c:pt>
                <c:pt idx="78">
                  <c:v>1579</c:v>
                </c:pt>
                <c:pt idx="79">
                  <c:v>1580</c:v>
                </c:pt>
                <c:pt idx="80">
                  <c:v>1581</c:v>
                </c:pt>
                <c:pt idx="81">
                  <c:v>1582</c:v>
                </c:pt>
                <c:pt idx="82">
                  <c:v>1583</c:v>
                </c:pt>
                <c:pt idx="83">
                  <c:v>1584</c:v>
                </c:pt>
                <c:pt idx="84">
                  <c:v>1585</c:v>
                </c:pt>
                <c:pt idx="85">
                  <c:v>1586</c:v>
                </c:pt>
                <c:pt idx="86">
                  <c:v>1587</c:v>
                </c:pt>
                <c:pt idx="87">
                  <c:v>1588</c:v>
                </c:pt>
                <c:pt idx="88">
                  <c:v>1589</c:v>
                </c:pt>
                <c:pt idx="89">
                  <c:v>1590</c:v>
                </c:pt>
                <c:pt idx="90">
                  <c:v>1591</c:v>
                </c:pt>
                <c:pt idx="91">
                  <c:v>1592</c:v>
                </c:pt>
                <c:pt idx="92">
                  <c:v>1593</c:v>
                </c:pt>
                <c:pt idx="93">
                  <c:v>1594</c:v>
                </c:pt>
                <c:pt idx="94">
                  <c:v>1595</c:v>
                </c:pt>
                <c:pt idx="95">
                  <c:v>1596</c:v>
                </c:pt>
                <c:pt idx="96">
                  <c:v>1597</c:v>
                </c:pt>
                <c:pt idx="97">
                  <c:v>1598</c:v>
                </c:pt>
                <c:pt idx="98">
                  <c:v>1599</c:v>
                </c:pt>
                <c:pt idx="99">
                  <c:v>1600</c:v>
                </c:pt>
                <c:pt idx="100">
                  <c:v>1601</c:v>
                </c:pt>
                <c:pt idx="101">
                  <c:v>1602</c:v>
                </c:pt>
                <c:pt idx="102">
                  <c:v>1603</c:v>
                </c:pt>
                <c:pt idx="103">
                  <c:v>1604</c:v>
                </c:pt>
                <c:pt idx="104">
                  <c:v>1605</c:v>
                </c:pt>
                <c:pt idx="105">
                  <c:v>1606</c:v>
                </c:pt>
                <c:pt idx="106">
                  <c:v>1607</c:v>
                </c:pt>
                <c:pt idx="107">
                  <c:v>1608</c:v>
                </c:pt>
                <c:pt idx="108">
                  <c:v>1609</c:v>
                </c:pt>
                <c:pt idx="109">
                  <c:v>1610</c:v>
                </c:pt>
                <c:pt idx="110">
                  <c:v>1611</c:v>
                </c:pt>
                <c:pt idx="111">
                  <c:v>1612</c:v>
                </c:pt>
                <c:pt idx="112">
                  <c:v>1613</c:v>
                </c:pt>
                <c:pt idx="113">
                  <c:v>1614</c:v>
                </c:pt>
                <c:pt idx="114">
                  <c:v>1615</c:v>
                </c:pt>
                <c:pt idx="115">
                  <c:v>1616</c:v>
                </c:pt>
                <c:pt idx="116">
                  <c:v>1617</c:v>
                </c:pt>
                <c:pt idx="117">
                  <c:v>1618</c:v>
                </c:pt>
                <c:pt idx="118">
                  <c:v>1619</c:v>
                </c:pt>
                <c:pt idx="119">
                  <c:v>1620</c:v>
                </c:pt>
                <c:pt idx="120">
                  <c:v>1621</c:v>
                </c:pt>
                <c:pt idx="121">
                  <c:v>1622</c:v>
                </c:pt>
                <c:pt idx="122">
                  <c:v>1623</c:v>
                </c:pt>
                <c:pt idx="123">
                  <c:v>1624</c:v>
                </c:pt>
                <c:pt idx="124">
                  <c:v>1625</c:v>
                </c:pt>
                <c:pt idx="125">
                  <c:v>1626</c:v>
                </c:pt>
                <c:pt idx="126">
                  <c:v>1627</c:v>
                </c:pt>
                <c:pt idx="127">
                  <c:v>1628</c:v>
                </c:pt>
                <c:pt idx="128">
                  <c:v>1629</c:v>
                </c:pt>
                <c:pt idx="129">
                  <c:v>1630</c:v>
                </c:pt>
                <c:pt idx="130">
                  <c:v>1631</c:v>
                </c:pt>
                <c:pt idx="131">
                  <c:v>1632</c:v>
                </c:pt>
                <c:pt idx="132">
                  <c:v>1633</c:v>
                </c:pt>
                <c:pt idx="133">
                  <c:v>1634</c:v>
                </c:pt>
                <c:pt idx="134">
                  <c:v>1635</c:v>
                </c:pt>
                <c:pt idx="135">
                  <c:v>1636</c:v>
                </c:pt>
                <c:pt idx="136">
                  <c:v>1637</c:v>
                </c:pt>
                <c:pt idx="137">
                  <c:v>1638</c:v>
                </c:pt>
                <c:pt idx="138">
                  <c:v>1639</c:v>
                </c:pt>
                <c:pt idx="139">
                  <c:v>1640</c:v>
                </c:pt>
                <c:pt idx="140">
                  <c:v>1641</c:v>
                </c:pt>
                <c:pt idx="141">
                  <c:v>1642</c:v>
                </c:pt>
                <c:pt idx="142">
                  <c:v>1643</c:v>
                </c:pt>
                <c:pt idx="143">
                  <c:v>1644</c:v>
                </c:pt>
                <c:pt idx="144">
                  <c:v>1645</c:v>
                </c:pt>
                <c:pt idx="145">
                  <c:v>1646</c:v>
                </c:pt>
                <c:pt idx="146">
                  <c:v>1647</c:v>
                </c:pt>
                <c:pt idx="147">
                  <c:v>1648</c:v>
                </c:pt>
                <c:pt idx="148">
                  <c:v>1649</c:v>
                </c:pt>
                <c:pt idx="149">
                  <c:v>1650</c:v>
                </c:pt>
                <c:pt idx="150">
                  <c:v>1651</c:v>
                </c:pt>
                <c:pt idx="151">
                  <c:v>1652</c:v>
                </c:pt>
                <c:pt idx="152">
                  <c:v>1653</c:v>
                </c:pt>
                <c:pt idx="153">
                  <c:v>1654</c:v>
                </c:pt>
                <c:pt idx="154">
                  <c:v>1655</c:v>
                </c:pt>
                <c:pt idx="155">
                  <c:v>1656</c:v>
                </c:pt>
                <c:pt idx="156">
                  <c:v>1657</c:v>
                </c:pt>
                <c:pt idx="157">
                  <c:v>1658</c:v>
                </c:pt>
                <c:pt idx="158">
                  <c:v>1659</c:v>
                </c:pt>
                <c:pt idx="159">
                  <c:v>1660</c:v>
                </c:pt>
                <c:pt idx="160">
                  <c:v>1661</c:v>
                </c:pt>
                <c:pt idx="161">
                  <c:v>1662</c:v>
                </c:pt>
                <c:pt idx="162">
                  <c:v>1663</c:v>
                </c:pt>
                <c:pt idx="163">
                  <c:v>1664</c:v>
                </c:pt>
                <c:pt idx="164">
                  <c:v>1665</c:v>
                </c:pt>
                <c:pt idx="165">
                  <c:v>1666</c:v>
                </c:pt>
                <c:pt idx="166">
                  <c:v>1667</c:v>
                </c:pt>
                <c:pt idx="167">
                  <c:v>1668</c:v>
                </c:pt>
                <c:pt idx="168">
                  <c:v>1669</c:v>
                </c:pt>
                <c:pt idx="169">
                  <c:v>1670</c:v>
                </c:pt>
                <c:pt idx="170">
                  <c:v>1671</c:v>
                </c:pt>
                <c:pt idx="171">
                  <c:v>1672</c:v>
                </c:pt>
                <c:pt idx="172">
                  <c:v>1673</c:v>
                </c:pt>
                <c:pt idx="173">
                  <c:v>1674</c:v>
                </c:pt>
                <c:pt idx="174">
                  <c:v>1675</c:v>
                </c:pt>
                <c:pt idx="175">
                  <c:v>1676</c:v>
                </c:pt>
                <c:pt idx="176">
                  <c:v>1677</c:v>
                </c:pt>
                <c:pt idx="177">
                  <c:v>1678</c:v>
                </c:pt>
                <c:pt idx="178">
                  <c:v>1679</c:v>
                </c:pt>
                <c:pt idx="179">
                  <c:v>1680</c:v>
                </c:pt>
                <c:pt idx="180">
                  <c:v>1681</c:v>
                </c:pt>
                <c:pt idx="181">
                  <c:v>1682</c:v>
                </c:pt>
                <c:pt idx="182">
                  <c:v>1683</c:v>
                </c:pt>
                <c:pt idx="183">
                  <c:v>1684</c:v>
                </c:pt>
                <c:pt idx="184">
                  <c:v>1685</c:v>
                </c:pt>
                <c:pt idx="185">
                  <c:v>1686</c:v>
                </c:pt>
                <c:pt idx="186">
                  <c:v>1687</c:v>
                </c:pt>
                <c:pt idx="187">
                  <c:v>1688</c:v>
                </c:pt>
                <c:pt idx="188">
                  <c:v>1689</c:v>
                </c:pt>
                <c:pt idx="189">
                  <c:v>1690</c:v>
                </c:pt>
                <c:pt idx="190">
                  <c:v>1691</c:v>
                </c:pt>
                <c:pt idx="191">
                  <c:v>1692</c:v>
                </c:pt>
                <c:pt idx="192">
                  <c:v>1693</c:v>
                </c:pt>
                <c:pt idx="193">
                  <c:v>1694</c:v>
                </c:pt>
                <c:pt idx="194">
                  <c:v>1695</c:v>
                </c:pt>
                <c:pt idx="195">
                  <c:v>1696</c:v>
                </c:pt>
                <c:pt idx="196">
                  <c:v>1697</c:v>
                </c:pt>
                <c:pt idx="197">
                  <c:v>1698</c:v>
                </c:pt>
                <c:pt idx="198">
                  <c:v>1699</c:v>
                </c:pt>
                <c:pt idx="199">
                  <c:v>1700</c:v>
                </c:pt>
                <c:pt idx="200">
                  <c:v>1701</c:v>
                </c:pt>
                <c:pt idx="201">
                  <c:v>1702</c:v>
                </c:pt>
                <c:pt idx="202">
                  <c:v>1703</c:v>
                </c:pt>
                <c:pt idx="203">
                  <c:v>1704</c:v>
                </c:pt>
                <c:pt idx="204">
                  <c:v>1705</c:v>
                </c:pt>
                <c:pt idx="205">
                  <c:v>1706</c:v>
                </c:pt>
                <c:pt idx="206">
                  <c:v>1707</c:v>
                </c:pt>
                <c:pt idx="207">
                  <c:v>1708</c:v>
                </c:pt>
                <c:pt idx="208">
                  <c:v>1709</c:v>
                </c:pt>
                <c:pt idx="209">
                  <c:v>1710</c:v>
                </c:pt>
                <c:pt idx="210">
                  <c:v>1711</c:v>
                </c:pt>
                <c:pt idx="211">
                  <c:v>1712</c:v>
                </c:pt>
                <c:pt idx="212">
                  <c:v>1713</c:v>
                </c:pt>
                <c:pt idx="213">
                  <c:v>1714</c:v>
                </c:pt>
                <c:pt idx="214">
                  <c:v>1715</c:v>
                </c:pt>
                <c:pt idx="215">
                  <c:v>1716</c:v>
                </c:pt>
                <c:pt idx="216">
                  <c:v>1717</c:v>
                </c:pt>
                <c:pt idx="217">
                  <c:v>1718</c:v>
                </c:pt>
                <c:pt idx="218">
                  <c:v>1719</c:v>
                </c:pt>
                <c:pt idx="219">
                  <c:v>1720</c:v>
                </c:pt>
                <c:pt idx="220">
                  <c:v>1721</c:v>
                </c:pt>
                <c:pt idx="221">
                  <c:v>1722</c:v>
                </c:pt>
                <c:pt idx="222">
                  <c:v>1723</c:v>
                </c:pt>
                <c:pt idx="223">
                  <c:v>1724</c:v>
                </c:pt>
                <c:pt idx="224">
                  <c:v>1725</c:v>
                </c:pt>
                <c:pt idx="225">
                  <c:v>1726</c:v>
                </c:pt>
                <c:pt idx="226">
                  <c:v>1727</c:v>
                </c:pt>
                <c:pt idx="227">
                  <c:v>1728</c:v>
                </c:pt>
                <c:pt idx="228">
                  <c:v>1729</c:v>
                </c:pt>
                <c:pt idx="229">
                  <c:v>1730</c:v>
                </c:pt>
                <c:pt idx="230">
                  <c:v>1731</c:v>
                </c:pt>
                <c:pt idx="231">
                  <c:v>1732</c:v>
                </c:pt>
                <c:pt idx="232">
                  <c:v>1733</c:v>
                </c:pt>
                <c:pt idx="233">
                  <c:v>1734</c:v>
                </c:pt>
                <c:pt idx="234">
                  <c:v>1735</c:v>
                </c:pt>
                <c:pt idx="235">
                  <c:v>1736</c:v>
                </c:pt>
                <c:pt idx="236">
                  <c:v>1737</c:v>
                </c:pt>
                <c:pt idx="237">
                  <c:v>1738</c:v>
                </c:pt>
                <c:pt idx="238">
                  <c:v>1739</c:v>
                </c:pt>
                <c:pt idx="239">
                  <c:v>1740</c:v>
                </c:pt>
                <c:pt idx="240">
                  <c:v>1741</c:v>
                </c:pt>
                <c:pt idx="241">
                  <c:v>1742</c:v>
                </c:pt>
                <c:pt idx="242">
                  <c:v>1743</c:v>
                </c:pt>
                <c:pt idx="243">
                  <c:v>1744</c:v>
                </c:pt>
                <c:pt idx="244">
                  <c:v>1745</c:v>
                </c:pt>
                <c:pt idx="245">
                  <c:v>1746</c:v>
                </c:pt>
                <c:pt idx="246">
                  <c:v>1747</c:v>
                </c:pt>
                <c:pt idx="247">
                  <c:v>1748</c:v>
                </c:pt>
                <c:pt idx="248">
                  <c:v>1749</c:v>
                </c:pt>
                <c:pt idx="249">
                  <c:v>1750</c:v>
                </c:pt>
                <c:pt idx="250">
                  <c:v>1751</c:v>
                </c:pt>
                <c:pt idx="251">
                  <c:v>1752</c:v>
                </c:pt>
                <c:pt idx="252">
                  <c:v>1753</c:v>
                </c:pt>
                <c:pt idx="253">
                  <c:v>1754</c:v>
                </c:pt>
                <c:pt idx="254">
                  <c:v>1755</c:v>
                </c:pt>
                <c:pt idx="255">
                  <c:v>1756</c:v>
                </c:pt>
                <c:pt idx="256">
                  <c:v>1757</c:v>
                </c:pt>
                <c:pt idx="257">
                  <c:v>1758</c:v>
                </c:pt>
                <c:pt idx="258">
                  <c:v>1759</c:v>
                </c:pt>
                <c:pt idx="259">
                  <c:v>1760</c:v>
                </c:pt>
                <c:pt idx="260">
                  <c:v>1761</c:v>
                </c:pt>
                <c:pt idx="261">
                  <c:v>1762</c:v>
                </c:pt>
                <c:pt idx="262">
                  <c:v>1763</c:v>
                </c:pt>
                <c:pt idx="263">
                  <c:v>1764</c:v>
                </c:pt>
                <c:pt idx="264">
                  <c:v>1765</c:v>
                </c:pt>
                <c:pt idx="265">
                  <c:v>1766</c:v>
                </c:pt>
                <c:pt idx="266">
                  <c:v>1767</c:v>
                </c:pt>
                <c:pt idx="267">
                  <c:v>1768</c:v>
                </c:pt>
                <c:pt idx="268">
                  <c:v>1769</c:v>
                </c:pt>
                <c:pt idx="269">
                  <c:v>1770</c:v>
                </c:pt>
                <c:pt idx="270">
                  <c:v>1771</c:v>
                </c:pt>
                <c:pt idx="271">
                  <c:v>1772</c:v>
                </c:pt>
                <c:pt idx="272">
                  <c:v>1773</c:v>
                </c:pt>
                <c:pt idx="273">
                  <c:v>1774</c:v>
                </c:pt>
                <c:pt idx="274">
                  <c:v>1775</c:v>
                </c:pt>
                <c:pt idx="275">
                  <c:v>1776</c:v>
                </c:pt>
                <c:pt idx="276">
                  <c:v>1777</c:v>
                </c:pt>
                <c:pt idx="277">
                  <c:v>1778</c:v>
                </c:pt>
                <c:pt idx="278">
                  <c:v>1779</c:v>
                </c:pt>
                <c:pt idx="279">
                  <c:v>1780</c:v>
                </c:pt>
                <c:pt idx="280">
                  <c:v>1781</c:v>
                </c:pt>
                <c:pt idx="281">
                  <c:v>1782</c:v>
                </c:pt>
                <c:pt idx="282">
                  <c:v>1783</c:v>
                </c:pt>
                <c:pt idx="283">
                  <c:v>1784</c:v>
                </c:pt>
                <c:pt idx="284">
                  <c:v>1785</c:v>
                </c:pt>
                <c:pt idx="285">
                  <c:v>1786</c:v>
                </c:pt>
                <c:pt idx="286">
                  <c:v>1787</c:v>
                </c:pt>
                <c:pt idx="287">
                  <c:v>1788</c:v>
                </c:pt>
                <c:pt idx="288">
                  <c:v>1789</c:v>
                </c:pt>
                <c:pt idx="289">
                  <c:v>1790</c:v>
                </c:pt>
                <c:pt idx="290">
                  <c:v>1791</c:v>
                </c:pt>
                <c:pt idx="291">
                  <c:v>1792</c:v>
                </c:pt>
                <c:pt idx="292">
                  <c:v>1793</c:v>
                </c:pt>
                <c:pt idx="293">
                  <c:v>1794</c:v>
                </c:pt>
                <c:pt idx="294">
                  <c:v>1795</c:v>
                </c:pt>
                <c:pt idx="295">
                  <c:v>1796</c:v>
                </c:pt>
                <c:pt idx="296">
                  <c:v>1797</c:v>
                </c:pt>
                <c:pt idx="297">
                  <c:v>1798</c:v>
                </c:pt>
                <c:pt idx="298">
                  <c:v>1799</c:v>
                </c:pt>
                <c:pt idx="299">
                  <c:v>1800</c:v>
                </c:pt>
                <c:pt idx="300">
                  <c:v>1801</c:v>
                </c:pt>
                <c:pt idx="301">
                  <c:v>1802</c:v>
                </c:pt>
                <c:pt idx="302">
                  <c:v>1803</c:v>
                </c:pt>
                <c:pt idx="303">
                  <c:v>1804</c:v>
                </c:pt>
                <c:pt idx="304">
                  <c:v>1805</c:v>
                </c:pt>
                <c:pt idx="305">
                  <c:v>1806</c:v>
                </c:pt>
                <c:pt idx="306">
                  <c:v>1807</c:v>
                </c:pt>
                <c:pt idx="307">
                  <c:v>1808</c:v>
                </c:pt>
                <c:pt idx="308">
                  <c:v>1809</c:v>
                </c:pt>
                <c:pt idx="309">
                  <c:v>1810</c:v>
                </c:pt>
                <c:pt idx="310">
                  <c:v>1811</c:v>
                </c:pt>
              </c:numCache>
            </c:numRef>
          </c:cat>
          <c:val>
            <c:numRef>
              <c:f>sèries!$C$20:$C$330</c:f>
              <c:numCache>
                <c:formatCode>General</c:formatCode>
                <c:ptCount val="311"/>
                <c:pt idx="0">
                  <c:v>38.20300076875283</c:v>
                </c:pt>
                <c:pt idx="1">
                  <c:v>47.753750960941041</c:v>
                </c:pt>
                <c:pt idx="2">
                  <c:v>36.292850730315195</c:v>
                </c:pt>
                <c:pt idx="3">
                  <c:v>32.472550653439903</c:v>
                </c:pt>
                <c:pt idx="4">
                  <c:v>51.574051037816304</c:v>
                </c:pt>
                <c:pt idx="5">
                  <c:v>34.382700691877545</c:v>
                </c:pt>
                <c:pt idx="6">
                  <c:v>49.663900999378683</c:v>
                </c:pt>
                <c:pt idx="7">
                  <c:v>26.796555535968146</c:v>
                </c:pt>
                <c:pt idx="8">
                  <c:v>25.220287563264137</c:v>
                </c:pt>
                <c:pt idx="9">
                  <c:v>26.796555535968146</c:v>
                </c:pt>
                <c:pt idx="10">
                  <c:v>20.491483645152112</c:v>
                </c:pt>
                <c:pt idx="11">
                  <c:v>17.338947699744097</c:v>
                </c:pt>
                <c:pt idx="12">
                  <c:v>15.762679727040089</c:v>
                </c:pt>
                <c:pt idx="13">
                  <c:v>17.338947699744097</c:v>
                </c:pt>
                <c:pt idx="14">
                  <c:v>31.525359454080178</c:v>
                </c:pt>
                <c:pt idx="15">
                  <c:v>29.949091481376165</c:v>
                </c:pt>
                <c:pt idx="16">
                  <c:v>26.796555535968146</c:v>
                </c:pt>
                <c:pt idx="17">
                  <c:v>22.067751617856128</c:v>
                </c:pt>
                <c:pt idx="18">
                  <c:v>27.584689522320147</c:v>
                </c:pt>
                <c:pt idx="19">
                  <c:v>25.220287563264137</c:v>
                </c:pt>
                <c:pt idx="20">
                  <c:v>44.13550323571225</c:v>
                </c:pt>
                <c:pt idx="21">
                  <c:v>63.050718908160363</c:v>
                </c:pt>
                <c:pt idx="22">
                  <c:v>14.186411754336078</c:v>
                </c:pt>
                <c:pt idx="23">
                  <c:v>39.406699317600214</c:v>
                </c:pt>
                <c:pt idx="24">
                  <c:v>33.101627426784177</c:v>
                </c:pt>
                <c:pt idx="25">
                  <c:v>53.593111071936299</c:v>
                </c:pt>
                <c:pt idx="26">
                  <c:v>36.254163372192195</c:v>
                </c:pt>
                <c:pt idx="27">
                  <c:v>58.321914990048327</c:v>
                </c:pt>
                <c:pt idx="28">
                  <c:v>50.440575126528287</c:v>
                </c:pt>
                <c:pt idx="29">
                  <c:v>72.508326744384391</c:v>
                </c:pt>
                <c:pt idx="30">
                  <c:v>40.982967290304224</c:v>
                </c:pt>
                <c:pt idx="31">
                  <c:v>40.982967290304224</c:v>
                </c:pt>
                <c:pt idx="32">
                  <c:v>63.050718908160363</c:v>
                </c:pt>
                <c:pt idx="33">
                  <c:v>44.13550323571225</c:v>
                </c:pt>
                <c:pt idx="34">
                  <c:v>42.55923526300824</c:v>
                </c:pt>
                <c:pt idx="35">
                  <c:v>34.677895399488193</c:v>
                </c:pt>
                <c:pt idx="36">
                  <c:v>25.220287563264137</c:v>
                </c:pt>
                <c:pt idx="37">
                  <c:v>39.406699317600214</c:v>
                </c:pt>
                <c:pt idx="38">
                  <c:v>44.13550323571225</c:v>
                </c:pt>
                <c:pt idx="39">
                  <c:v>42.55923526300824</c:v>
                </c:pt>
                <c:pt idx="40">
                  <c:v>61.474450935456346</c:v>
                </c:pt>
                <c:pt idx="41">
                  <c:v>28.372823508672159</c:v>
                </c:pt>
                <c:pt idx="42">
                  <c:v>22.067751617856128</c:v>
                </c:pt>
                <c:pt idx="43">
                  <c:v>28.532524122259321</c:v>
                </c:pt>
                <c:pt idx="44">
                  <c:v>66.575889618605061</c:v>
                </c:pt>
                <c:pt idx="45">
                  <c:v>58.650188473533042</c:v>
                </c:pt>
                <c:pt idx="46">
                  <c:v>37.409309404739993</c:v>
                </c:pt>
                <c:pt idx="47">
                  <c:v>27.277621440956249</c:v>
                </c:pt>
                <c:pt idx="48">
                  <c:v>28.056982053554997</c:v>
                </c:pt>
                <c:pt idx="49">
                  <c:v>45.202915530727509</c:v>
                </c:pt>
                <c:pt idx="50">
                  <c:v>49.879079206319993</c:v>
                </c:pt>
                <c:pt idx="51">
                  <c:v>29.615703278752495</c:v>
                </c:pt>
                <c:pt idx="52">
                  <c:v>31.174424503949993</c:v>
                </c:pt>
                <c:pt idx="53">
                  <c:v>37.409309404739993</c:v>
                </c:pt>
                <c:pt idx="54">
                  <c:v>101.31687963783749</c:v>
                </c:pt>
                <c:pt idx="55">
                  <c:v>90.600671214604674</c:v>
                </c:pt>
                <c:pt idx="56">
                  <c:v>48.222937904547663</c:v>
                </c:pt>
                <c:pt idx="57">
                  <c:v>40.916432161434372</c:v>
                </c:pt>
                <c:pt idx="58">
                  <c:v>32.148625269698435</c:v>
                </c:pt>
                <c:pt idx="59">
                  <c:v>24.842119526585151</c:v>
                </c:pt>
                <c:pt idx="64">
                  <c:v>54.87810528582115</c:v>
                </c:pt>
                <c:pt idx="65">
                  <c:v>50.428529181565381</c:v>
                </c:pt>
                <c:pt idx="66">
                  <c:v>88.991522085115392</c:v>
                </c:pt>
                <c:pt idx="67">
                  <c:v>56.361297320573065</c:v>
                </c:pt>
                <c:pt idx="68">
                  <c:v>26.697456625534613</c:v>
                </c:pt>
                <c:pt idx="69">
                  <c:v>31.147032729790375</c:v>
                </c:pt>
                <c:pt idx="70">
                  <c:v>28.180648660286533</c:v>
                </c:pt>
                <c:pt idx="71">
                  <c:v>40.046184938301913</c:v>
                </c:pt>
                <c:pt idx="72">
                  <c:v>34.113416799294214</c:v>
                </c:pt>
                <c:pt idx="73">
                  <c:v>29.663840695038459</c:v>
                </c:pt>
                <c:pt idx="74">
                  <c:v>29.663840695038459</c:v>
                </c:pt>
                <c:pt idx="75">
                  <c:v>56.361297320573065</c:v>
                </c:pt>
                <c:pt idx="76">
                  <c:v>74.159601737596105</c:v>
                </c:pt>
                <c:pt idx="77">
                  <c:v>74.159601737596105</c:v>
                </c:pt>
                <c:pt idx="78">
                  <c:v>75.642793772348057</c:v>
                </c:pt>
                <c:pt idx="79">
                  <c:v>80.092369876603797</c:v>
                </c:pt>
                <c:pt idx="80">
                  <c:v>87.508330050363426</c:v>
                </c:pt>
                <c:pt idx="81">
                  <c:v>63.777257494332659</c:v>
                </c:pt>
                <c:pt idx="82">
                  <c:v>81.575561911355749</c:v>
                </c:pt>
                <c:pt idx="83">
                  <c:v>88.991522085115392</c:v>
                </c:pt>
                <c:pt idx="84">
                  <c:v>68.226833598588428</c:v>
                </c:pt>
                <c:pt idx="85">
                  <c:v>60.810873424828827</c:v>
                </c:pt>
                <c:pt idx="86">
                  <c:v>44.495761042557682</c:v>
                </c:pt>
                <c:pt idx="87">
                  <c:v>41.529376973053843</c:v>
                </c:pt>
                <c:pt idx="88">
                  <c:v>75.642793772348057</c:v>
                </c:pt>
                <c:pt idx="89">
                  <c:v>74.159601737596105</c:v>
                </c:pt>
                <c:pt idx="90">
                  <c:v>47.462145112061535</c:v>
                </c:pt>
                <c:pt idx="91">
                  <c:v>148.31920347519224</c:v>
                </c:pt>
                <c:pt idx="92">
                  <c:v>83.058753946107672</c:v>
                </c:pt>
                <c:pt idx="93">
                  <c:v>88.991522085115392</c:v>
                </c:pt>
                <c:pt idx="94">
                  <c:v>88.991522085115392</c:v>
                </c:pt>
                <c:pt idx="95">
                  <c:v>59.327681390076904</c:v>
                </c:pt>
                <c:pt idx="96">
                  <c:v>38.562992903550004</c:v>
                </c:pt>
                <c:pt idx="97">
                  <c:v>71.193217668092316</c:v>
                </c:pt>
                <c:pt idx="98">
                  <c:v>118.65536278015379</c:v>
                </c:pt>
                <c:pt idx="99">
                  <c:v>88.991522085115392</c:v>
                </c:pt>
                <c:pt idx="100">
                  <c:v>81.575561911355749</c:v>
                </c:pt>
                <c:pt idx="101">
                  <c:v>66.743641563836533</c:v>
                </c:pt>
                <c:pt idx="102">
                  <c:v>103.82344243263455</c:v>
                </c:pt>
                <c:pt idx="103">
                  <c:v>74.159601737596105</c:v>
                </c:pt>
                <c:pt idx="104">
                  <c:v>111.23940260639421</c:v>
                </c:pt>
                <c:pt idx="105">
                  <c:v>129.03770702341728</c:v>
                </c:pt>
                <c:pt idx="106">
                  <c:v>133.48728312767307</c:v>
                </c:pt>
                <c:pt idx="107">
                  <c:v>136.45366719717686</c:v>
                </c:pt>
                <c:pt idx="108">
                  <c:v>96.407482258874978</c:v>
                </c:pt>
                <c:pt idx="109">
                  <c:v>103.82344243263455</c:v>
                </c:pt>
                <c:pt idx="110">
                  <c:v>83.058753946107672</c:v>
                </c:pt>
                <c:pt idx="111">
                  <c:v>97.890674293626887</c:v>
                </c:pt>
                <c:pt idx="112">
                  <c:v>95.17148889658165</c:v>
                </c:pt>
                <c:pt idx="113">
                  <c:v>60.316476079911517</c:v>
                </c:pt>
                <c:pt idx="114">
                  <c:v>98.879468983461479</c:v>
                </c:pt>
                <c:pt idx="115">
                  <c:v>104.44143911378121</c:v>
                </c:pt>
                <c:pt idx="116">
                  <c:v>95.295088232811025</c:v>
                </c:pt>
                <c:pt idx="117">
                  <c:v>115.68897871064995</c:v>
                </c:pt>
                <c:pt idx="118">
                  <c:v>101.5986543805067</c:v>
                </c:pt>
                <c:pt idx="119">
                  <c:v>79.474373195457176</c:v>
                </c:pt>
                <c:pt idx="120">
                  <c:v>73.294406383990847</c:v>
                </c:pt>
                <c:pt idx="121">
                  <c:v>103.45264442394662</c:v>
                </c:pt>
                <c:pt idx="122">
                  <c:v>112.72259464114615</c:v>
                </c:pt>
                <c:pt idx="123">
                  <c:v>84.541945980859595</c:v>
                </c:pt>
                <c:pt idx="124">
                  <c:v>89.238720757574001</c:v>
                </c:pt>
                <c:pt idx="125">
                  <c:v>110.86860459770621</c:v>
                </c:pt>
                <c:pt idx="126">
                  <c:v>88.991522085115392</c:v>
                </c:pt>
                <c:pt idx="127">
                  <c:v>103.32904508771729</c:v>
                </c:pt>
                <c:pt idx="128">
                  <c:v>121.86894552211631</c:v>
                </c:pt>
                <c:pt idx="129">
                  <c:v>110.00340924410095</c:v>
                </c:pt>
                <c:pt idx="130">
                  <c:v>148.81360082010954</c:v>
                </c:pt>
                <c:pt idx="131">
                  <c:v>142.38643533618463</c:v>
                </c:pt>
                <c:pt idx="132">
                  <c:v>119.64415746998844</c:v>
                </c:pt>
                <c:pt idx="133">
                  <c:v>80.215969212833173</c:v>
                </c:pt>
                <c:pt idx="134">
                  <c:v>77.125985807099951</c:v>
                </c:pt>
                <c:pt idx="135">
                  <c:v>118.65536278015379</c:v>
                </c:pt>
                <c:pt idx="136">
                  <c:v>78.609177841851874</c:v>
                </c:pt>
                <c:pt idx="137">
                  <c:v>93.193899516912481</c:v>
                </c:pt>
                <c:pt idx="138">
                  <c:v>75.14839642743074</c:v>
                </c:pt>
                <c:pt idx="139">
                  <c:v>70.451621650716348</c:v>
                </c:pt>
                <c:pt idx="140">
                  <c:v>104.07064110509323</c:v>
                </c:pt>
                <c:pt idx="141">
                  <c:v>103.82344243263455</c:v>
                </c:pt>
                <c:pt idx="142">
                  <c:v>83.058753946107672</c:v>
                </c:pt>
                <c:pt idx="143">
                  <c:v>91.957906154619209</c:v>
                </c:pt>
                <c:pt idx="144">
                  <c:v>99.37386632837881</c:v>
                </c:pt>
                <c:pt idx="145">
                  <c:v>99.37386632837881</c:v>
                </c:pt>
                <c:pt idx="146">
                  <c:v>92.823101508224468</c:v>
                </c:pt>
                <c:pt idx="147">
                  <c:v>133.48728312767307</c:v>
                </c:pt>
                <c:pt idx="148">
                  <c:v>83.058753946107672</c:v>
                </c:pt>
                <c:pt idx="149">
                  <c:v>86.272336688070169</c:v>
                </c:pt>
                <c:pt idx="150">
                  <c:v>99.003068319690826</c:v>
                </c:pt>
                <c:pt idx="151">
                  <c:v>109.7562105716423</c:v>
                </c:pt>
                <c:pt idx="152">
                  <c:v>112.72259464114615</c:v>
                </c:pt>
                <c:pt idx="153">
                  <c:v>84.541945980859595</c:v>
                </c:pt>
                <c:pt idx="154">
                  <c:v>64.128415794269088</c:v>
                </c:pt>
                <c:pt idx="155">
                  <c:v>67.33483658398255</c:v>
                </c:pt>
                <c:pt idx="156">
                  <c:v>57.715574214842192</c:v>
                </c:pt>
                <c:pt idx="157">
                  <c:v>89.913382978214798</c:v>
                </c:pt>
                <c:pt idx="158">
                  <c:v>79.893318010360247</c:v>
                </c:pt>
                <c:pt idx="159">
                  <c:v>101.40305747468801</c:v>
                </c:pt>
                <c:pt idx="160">
                  <c:v>82.431734468883405</c:v>
                </c:pt>
                <c:pt idx="161">
                  <c:v>123.84800300268219</c:v>
                </c:pt>
                <c:pt idx="162">
                  <c:v>75.88529202321844</c:v>
                </c:pt>
                <c:pt idx="163">
                  <c:v>68.537244380125117</c:v>
                </c:pt>
                <c:pt idx="164">
                  <c:v>60.387591539603392</c:v>
                </c:pt>
                <c:pt idx="165">
                  <c:v>50.501127437986909</c:v>
                </c:pt>
                <c:pt idx="166">
                  <c:v>62.258003666936254</c:v>
                </c:pt>
                <c:pt idx="167">
                  <c:v>79.091712812931874</c:v>
                </c:pt>
                <c:pt idx="168">
                  <c:v>79.225313679169957</c:v>
                </c:pt>
                <c:pt idx="169">
                  <c:v>64.796420125459392</c:v>
                </c:pt>
                <c:pt idx="170">
                  <c:v>84.034944863740137</c:v>
                </c:pt>
                <c:pt idx="171">
                  <c:v>93.921408965356633</c:v>
                </c:pt>
                <c:pt idx="172">
                  <c:v>88.978176914548357</c:v>
                </c:pt>
                <c:pt idx="173">
                  <c:v>77.087699819360992</c:v>
                </c:pt>
                <c:pt idx="174">
                  <c:v>80.294120609074469</c:v>
                </c:pt>
                <c:pt idx="175">
                  <c:v>62.124402800698192</c:v>
                </c:pt>
                <c:pt idx="176">
                  <c:v>44.889891055988357</c:v>
                </c:pt>
                <c:pt idx="177">
                  <c:v>82.164532736407267</c:v>
                </c:pt>
                <c:pt idx="178">
                  <c:v>82.698936201359516</c:v>
                </c:pt>
                <c:pt idx="179">
                  <c:v>88.978176914548357</c:v>
                </c:pt>
                <c:pt idx="180">
                  <c:v>111.15592071006643</c:v>
                </c:pt>
                <c:pt idx="181">
                  <c:v>81.763730137693074</c:v>
                </c:pt>
                <c:pt idx="182">
                  <c:v>109.01830685025746</c:v>
                </c:pt>
                <c:pt idx="183">
                  <c:v>81.763730137693074</c:v>
                </c:pt>
                <c:pt idx="184">
                  <c:v>64.128415794269088</c:v>
                </c:pt>
                <c:pt idx="185">
                  <c:v>53.841149093938427</c:v>
                </c:pt>
                <c:pt idx="186">
                  <c:v>45.075977050373993</c:v>
                </c:pt>
                <c:pt idx="187">
                  <c:v>57.543800489839128</c:v>
                </c:pt>
                <c:pt idx="188">
                  <c:v>55.625673806844503</c:v>
                </c:pt>
                <c:pt idx="189">
                  <c:v>67.560684278811152</c:v>
                </c:pt>
                <c:pt idx="190">
                  <c:v>64.150681286820657</c:v>
                </c:pt>
                <c:pt idx="191">
                  <c:v>69.052560587806951</c:v>
                </c:pt>
                <c:pt idx="192">
                  <c:v>48.592542635864163</c:v>
                </c:pt>
                <c:pt idx="193">
                  <c:v>41.665974058383526</c:v>
                </c:pt>
                <c:pt idx="194">
                  <c:v>40.4937855298868</c:v>
                </c:pt>
                <c:pt idx="195">
                  <c:v>36.337844383398398</c:v>
                </c:pt>
                <c:pt idx="196">
                  <c:v>46.46129076587011</c:v>
                </c:pt>
                <c:pt idx="197">
                  <c:v>49.87129375786057</c:v>
                </c:pt>
                <c:pt idx="198">
                  <c:v>51.256607473356695</c:v>
                </c:pt>
                <c:pt idx="199">
                  <c:v>59.035676798834963</c:v>
                </c:pt>
                <c:pt idx="200">
                  <c:v>59.675052359833181</c:v>
                </c:pt>
                <c:pt idx="201">
                  <c:v>47.846604481366221</c:v>
                </c:pt>
                <c:pt idx="202">
                  <c:v>60.740678294830204</c:v>
                </c:pt>
                <c:pt idx="203">
                  <c:v>68.945997994307277</c:v>
                </c:pt>
                <c:pt idx="204">
                  <c:v>67.773809465810558</c:v>
                </c:pt>
                <c:pt idx="205">
                  <c:v>58.929114205335267</c:v>
                </c:pt>
                <c:pt idx="206">
                  <c:v>48.272854855365054</c:v>
                </c:pt>
                <c:pt idx="207">
                  <c:v>57.176147305302642</c:v>
                </c:pt>
                <c:pt idx="208">
                  <c:v>66.046465485377681</c:v>
                </c:pt>
                <c:pt idx="209">
                  <c:v>73.527456721585452</c:v>
                </c:pt>
                <c:pt idx="210">
                  <c:v>98.321599104445681</c:v>
                </c:pt>
                <c:pt idx="211">
                  <c:v>92.5505487222282</c:v>
                </c:pt>
                <c:pt idx="212">
                  <c:v>87.100112250133932</c:v>
                </c:pt>
                <c:pt idx="213">
                  <c:v>66.473950698875242</c:v>
                </c:pt>
                <c:pt idx="214">
                  <c:v>69.25260458660955</c:v>
                </c:pt>
                <c:pt idx="215">
                  <c:v>80.580962744295704</c:v>
                </c:pt>
                <c:pt idx="216">
                  <c:v>67.756406339367999</c:v>
                </c:pt>
                <c:pt idx="217">
                  <c:v>54.82497863106591</c:v>
                </c:pt>
                <c:pt idx="218">
                  <c:v>55.893691664809879</c:v>
                </c:pt>
                <c:pt idx="219">
                  <c:v>68.931990676486379</c:v>
                </c:pt>
                <c:pt idx="220">
                  <c:v>53.328780383824352</c:v>
                </c:pt>
                <c:pt idx="221">
                  <c:v>62.840326384145719</c:v>
                </c:pt>
                <c:pt idx="222">
                  <c:v>70.32131762035354</c:v>
                </c:pt>
                <c:pt idx="223">
                  <c:v>49.481413462346012</c:v>
                </c:pt>
                <c:pt idx="224">
                  <c:v>63.481554204392097</c:v>
                </c:pt>
                <c:pt idx="225">
                  <c:v>44.885947417246918</c:v>
                </c:pt>
                <c:pt idx="226">
                  <c:v>29.175865821210518</c:v>
                </c:pt>
                <c:pt idx="227">
                  <c:v>44.244719597000554</c:v>
                </c:pt>
                <c:pt idx="228">
                  <c:v>71.540826471170277</c:v>
                </c:pt>
                <c:pt idx="229">
                  <c:v>59.772205666389013</c:v>
                </c:pt>
                <c:pt idx="230">
                  <c:v>50.997356820718778</c:v>
                </c:pt>
                <c:pt idx="231">
                  <c:v>45.732447513316615</c:v>
                </c:pt>
                <c:pt idx="232">
                  <c:v>64.314480362971238</c:v>
                </c:pt>
                <c:pt idx="233">
                  <c:v>66.172683647936708</c:v>
                </c:pt>
                <c:pt idx="234">
                  <c:v>89.813158773330628</c:v>
                </c:pt>
                <c:pt idx="235">
                  <c:v>61.940109498848706</c:v>
                </c:pt>
                <c:pt idx="236">
                  <c:v>73.089329208641473</c:v>
                </c:pt>
                <c:pt idx="237">
                  <c:v>66.087371225476232</c:v>
                </c:pt>
                <c:pt idx="238">
                  <c:v>60.554475029854977</c:v>
                </c:pt>
                <c:pt idx="239">
                  <c:v>66.087371225476232</c:v>
                </c:pt>
                <c:pt idx="240">
                  <c:v>51.025598248507265</c:v>
                </c:pt>
                <c:pt idx="241">
                  <c:v>49.796065760591411</c:v>
                </c:pt>
                <c:pt idx="242">
                  <c:v>41.599182507819158</c:v>
                </c:pt>
                <c:pt idx="243">
                  <c:v>60.759397111174287</c:v>
                </c:pt>
                <c:pt idx="244">
                  <c:v>59.734786704577765</c:v>
                </c:pt>
                <c:pt idx="245">
                  <c:v>49.181299516633473</c:v>
                </c:pt>
                <c:pt idx="246">
                  <c:v>57.173260688086422</c:v>
                </c:pt>
                <c:pt idx="247">
                  <c:v>92.829702837645684</c:v>
                </c:pt>
                <c:pt idx="248">
                  <c:v>89.141105373898199</c:v>
                </c:pt>
                <c:pt idx="249">
                  <c:v>87.194345601364802</c:v>
                </c:pt>
                <c:pt idx="250">
                  <c:v>76.231014250781911</c:v>
                </c:pt>
                <c:pt idx="251">
                  <c:v>75.103942803525683</c:v>
                </c:pt>
                <c:pt idx="252">
                  <c:v>46.824695581461448</c:v>
                </c:pt>
                <c:pt idx="253">
                  <c:v>39.447500653966429</c:v>
                </c:pt>
                <c:pt idx="254">
                  <c:v>33.299838214387265</c:v>
                </c:pt>
                <c:pt idx="255">
                  <c:v>42.213948751777075</c:v>
                </c:pt>
                <c:pt idx="256">
                  <c:v>50.7182151265283</c:v>
                </c:pt>
                <c:pt idx="257">
                  <c:v>70.493195973841324</c:v>
                </c:pt>
                <c:pt idx="258">
                  <c:v>80.431916917827692</c:v>
                </c:pt>
                <c:pt idx="259">
                  <c:v>92.624780756326373</c:v>
                </c:pt>
                <c:pt idx="260">
                  <c:v>82.788520852999667</c:v>
                </c:pt>
                <c:pt idx="261">
                  <c:v>77.153163616718786</c:v>
                </c:pt>
                <c:pt idx="262">
                  <c:v>76.743319454080165</c:v>
                </c:pt>
                <c:pt idx="263">
                  <c:v>98.874904236565229</c:v>
                </c:pt>
                <c:pt idx="264">
                  <c:v>75.616248006823966</c:v>
                </c:pt>
                <c:pt idx="265">
                  <c:v>94.264157406880855</c:v>
                </c:pt>
                <c:pt idx="266">
                  <c:v>103.48565106624963</c:v>
                </c:pt>
                <c:pt idx="267">
                  <c:v>109.73577454648844</c:v>
                </c:pt>
                <c:pt idx="268">
                  <c:v>94.059235325561531</c:v>
                </c:pt>
                <c:pt idx="269">
                  <c:v>63.525845208984926</c:v>
                </c:pt>
                <c:pt idx="270">
                  <c:v>57.398854048501939</c:v>
                </c:pt>
                <c:pt idx="271">
                  <c:v>65.090492781969516</c:v>
                </c:pt>
                <c:pt idx="272">
                  <c:v>102.87566806012907</c:v>
                </c:pt>
                <c:pt idx="273">
                  <c:v>117.77821810622254</c:v>
                </c:pt>
                <c:pt idx="274">
                  <c:v>102.20264967095066</c:v>
                </c:pt>
                <c:pt idx="275">
                  <c:v>92.780392222452832</c:v>
                </c:pt>
                <c:pt idx="276">
                  <c:v>81.723661543093201</c:v>
                </c:pt>
                <c:pt idx="277">
                  <c:v>105.56774161684274</c:v>
                </c:pt>
                <c:pt idx="278">
                  <c:v>104.4139958068226</c:v>
                </c:pt>
                <c:pt idx="279">
                  <c:v>123.06621973548151</c:v>
                </c:pt>
                <c:pt idx="280">
                  <c:v>116.52832681203404</c:v>
                </c:pt>
                <c:pt idx="281">
                  <c:v>99.222139661731973</c:v>
                </c:pt>
                <c:pt idx="282">
                  <c:v>94.60715642165141</c:v>
                </c:pt>
                <c:pt idx="283">
                  <c:v>88.069263498203981</c:v>
                </c:pt>
                <c:pt idx="284">
                  <c:v>106.72148742686288</c:v>
                </c:pt>
                <c:pt idx="285">
                  <c:v>119.4126913370844</c:v>
                </c:pt>
                <c:pt idx="286">
                  <c:v>98.837557725058602</c:v>
                </c:pt>
                <c:pt idx="287">
                  <c:v>94.030283516641333</c:v>
                </c:pt>
                <c:pt idx="288">
                  <c:v>109.99043388858661</c:v>
                </c:pt>
                <c:pt idx="289">
                  <c:v>131.43087685812756</c:v>
                </c:pt>
                <c:pt idx="290">
                  <c:v>118.45123649540096</c:v>
                </c:pt>
                <c:pt idx="291">
                  <c:v>104.02941387014923</c:v>
                </c:pt>
                <c:pt idx="292">
                  <c:v>118.93196391624271</c:v>
                </c:pt>
                <c:pt idx="293">
                  <c:v>141.71844366414038</c:v>
                </c:pt>
                <c:pt idx="294">
                  <c:v>139.89167946494186</c:v>
                </c:pt>
                <c:pt idx="295">
                  <c:v>155.5633933843821</c:v>
                </c:pt>
                <c:pt idx="296">
                  <c:v>154.79422951103538</c:v>
                </c:pt>
                <c:pt idx="297">
                  <c:v>148.54477304009291</c:v>
                </c:pt>
                <c:pt idx="298">
                  <c:v>124.79683845051171</c:v>
                </c:pt>
                <c:pt idx="299">
                  <c:v>193.73315059921498</c:v>
                </c:pt>
                <c:pt idx="300">
                  <c:v>177.67685474310136</c:v>
                </c:pt>
                <c:pt idx="301">
                  <c:v>141.04542527496196</c:v>
                </c:pt>
                <c:pt idx="302">
                  <c:v>152.67902885933177</c:v>
                </c:pt>
                <c:pt idx="303">
                  <c:v>157.87088500442238</c:v>
                </c:pt>
                <c:pt idx="304">
                  <c:v>173.63874440803099</c:v>
                </c:pt>
                <c:pt idx="305">
                  <c:v>199.21344319681069</c:v>
                </c:pt>
                <c:pt idx="306">
                  <c:v>147.19873626173609</c:v>
                </c:pt>
                <c:pt idx="307">
                  <c:v>143.73749883167571</c:v>
                </c:pt>
                <c:pt idx="308">
                  <c:v>151.62142853348001</c:v>
                </c:pt>
                <c:pt idx="309">
                  <c:v>135.93838654169127</c:v>
                </c:pt>
                <c:pt idx="310">
                  <c:v>213.79487637407232</c:v>
                </c:pt>
              </c:numCache>
            </c:numRef>
          </c:val>
        </c:ser>
        <c:ser>
          <c:idx val="0"/>
          <c:order val="2"/>
          <c:tx>
            <c:v>Barcelona</c:v>
          </c:tx>
          <c:spPr>
            <a:ln w="12700">
              <a:solidFill>
                <a:srgbClr val="008000"/>
              </a:solidFill>
              <a:prstDash val="solid"/>
            </a:ln>
          </c:spPr>
          <c:marker>
            <c:symbol val="none"/>
          </c:marker>
          <c:cat>
            <c:numRef>
              <c:f>sèries!$A$20:$A$330</c:f>
              <c:numCache>
                <c:formatCode>General</c:formatCode>
                <c:ptCount val="311"/>
                <c:pt idx="0">
                  <c:v>1501</c:v>
                </c:pt>
                <c:pt idx="1">
                  <c:v>1502</c:v>
                </c:pt>
                <c:pt idx="2">
                  <c:v>1503</c:v>
                </c:pt>
                <c:pt idx="3">
                  <c:v>1504</c:v>
                </c:pt>
                <c:pt idx="4">
                  <c:v>1505</c:v>
                </c:pt>
                <c:pt idx="5">
                  <c:v>1506</c:v>
                </c:pt>
                <c:pt idx="6">
                  <c:v>1507</c:v>
                </c:pt>
                <c:pt idx="7">
                  <c:v>1508</c:v>
                </c:pt>
                <c:pt idx="8">
                  <c:v>1509</c:v>
                </c:pt>
                <c:pt idx="9">
                  <c:v>1510</c:v>
                </c:pt>
                <c:pt idx="10">
                  <c:v>1511</c:v>
                </c:pt>
                <c:pt idx="11">
                  <c:v>1512</c:v>
                </c:pt>
                <c:pt idx="12">
                  <c:v>1513</c:v>
                </c:pt>
                <c:pt idx="13">
                  <c:v>1514</c:v>
                </c:pt>
                <c:pt idx="14">
                  <c:v>1515</c:v>
                </c:pt>
                <c:pt idx="15">
                  <c:v>1516</c:v>
                </c:pt>
                <c:pt idx="16">
                  <c:v>1517</c:v>
                </c:pt>
                <c:pt idx="17">
                  <c:v>1518</c:v>
                </c:pt>
                <c:pt idx="18">
                  <c:v>1519</c:v>
                </c:pt>
                <c:pt idx="19">
                  <c:v>1520</c:v>
                </c:pt>
                <c:pt idx="20">
                  <c:v>1521</c:v>
                </c:pt>
                <c:pt idx="21">
                  <c:v>1522</c:v>
                </c:pt>
                <c:pt idx="22">
                  <c:v>1523</c:v>
                </c:pt>
                <c:pt idx="23">
                  <c:v>1524</c:v>
                </c:pt>
                <c:pt idx="24">
                  <c:v>1525</c:v>
                </c:pt>
                <c:pt idx="25">
                  <c:v>1526</c:v>
                </c:pt>
                <c:pt idx="26">
                  <c:v>1527</c:v>
                </c:pt>
                <c:pt idx="27">
                  <c:v>1528</c:v>
                </c:pt>
                <c:pt idx="28">
                  <c:v>1529</c:v>
                </c:pt>
                <c:pt idx="29">
                  <c:v>1530</c:v>
                </c:pt>
                <c:pt idx="30">
                  <c:v>1531</c:v>
                </c:pt>
                <c:pt idx="31">
                  <c:v>1532</c:v>
                </c:pt>
                <c:pt idx="32">
                  <c:v>1533</c:v>
                </c:pt>
                <c:pt idx="33">
                  <c:v>1534</c:v>
                </c:pt>
                <c:pt idx="34">
                  <c:v>1535</c:v>
                </c:pt>
                <c:pt idx="35">
                  <c:v>1536</c:v>
                </c:pt>
                <c:pt idx="36">
                  <c:v>1537</c:v>
                </c:pt>
                <c:pt idx="37">
                  <c:v>1538</c:v>
                </c:pt>
                <c:pt idx="38">
                  <c:v>1539</c:v>
                </c:pt>
                <c:pt idx="39">
                  <c:v>1540</c:v>
                </c:pt>
                <c:pt idx="40">
                  <c:v>1541</c:v>
                </c:pt>
                <c:pt idx="41">
                  <c:v>1542</c:v>
                </c:pt>
                <c:pt idx="42">
                  <c:v>1543</c:v>
                </c:pt>
                <c:pt idx="43">
                  <c:v>1544</c:v>
                </c:pt>
                <c:pt idx="44">
                  <c:v>1545</c:v>
                </c:pt>
                <c:pt idx="45">
                  <c:v>1546</c:v>
                </c:pt>
                <c:pt idx="46">
                  <c:v>1547</c:v>
                </c:pt>
                <c:pt idx="47">
                  <c:v>1548</c:v>
                </c:pt>
                <c:pt idx="48">
                  <c:v>1549</c:v>
                </c:pt>
                <c:pt idx="49">
                  <c:v>1550</c:v>
                </c:pt>
                <c:pt idx="50">
                  <c:v>1551</c:v>
                </c:pt>
                <c:pt idx="51">
                  <c:v>1552</c:v>
                </c:pt>
                <c:pt idx="52">
                  <c:v>1553</c:v>
                </c:pt>
                <c:pt idx="53">
                  <c:v>1554</c:v>
                </c:pt>
                <c:pt idx="54">
                  <c:v>1555</c:v>
                </c:pt>
                <c:pt idx="55">
                  <c:v>1556</c:v>
                </c:pt>
                <c:pt idx="56">
                  <c:v>1557</c:v>
                </c:pt>
                <c:pt idx="57">
                  <c:v>1558</c:v>
                </c:pt>
                <c:pt idx="58">
                  <c:v>1559</c:v>
                </c:pt>
                <c:pt idx="59">
                  <c:v>1560</c:v>
                </c:pt>
                <c:pt idx="60">
                  <c:v>1561</c:v>
                </c:pt>
                <c:pt idx="61">
                  <c:v>1562</c:v>
                </c:pt>
                <c:pt idx="62">
                  <c:v>1563</c:v>
                </c:pt>
                <c:pt idx="63">
                  <c:v>1564</c:v>
                </c:pt>
                <c:pt idx="64">
                  <c:v>1565</c:v>
                </c:pt>
                <c:pt idx="65">
                  <c:v>1566</c:v>
                </c:pt>
                <c:pt idx="66">
                  <c:v>1567</c:v>
                </c:pt>
                <c:pt idx="67">
                  <c:v>1568</c:v>
                </c:pt>
                <c:pt idx="68">
                  <c:v>1569</c:v>
                </c:pt>
                <c:pt idx="69">
                  <c:v>1570</c:v>
                </c:pt>
                <c:pt idx="70">
                  <c:v>1571</c:v>
                </c:pt>
                <c:pt idx="71">
                  <c:v>1572</c:v>
                </c:pt>
                <c:pt idx="72">
                  <c:v>1573</c:v>
                </c:pt>
                <c:pt idx="73">
                  <c:v>1574</c:v>
                </c:pt>
                <c:pt idx="74">
                  <c:v>1575</c:v>
                </c:pt>
                <c:pt idx="75">
                  <c:v>1576</c:v>
                </c:pt>
                <c:pt idx="76">
                  <c:v>1577</c:v>
                </c:pt>
                <c:pt idx="77">
                  <c:v>1578</c:v>
                </c:pt>
                <c:pt idx="78">
                  <c:v>1579</c:v>
                </c:pt>
                <c:pt idx="79">
                  <c:v>1580</c:v>
                </c:pt>
                <c:pt idx="80">
                  <c:v>1581</c:v>
                </c:pt>
                <c:pt idx="81">
                  <c:v>1582</c:v>
                </c:pt>
                <c:pt idx="82">
                  <c:v>1583</c:v>
                </c:pt>
                <c:pt idx="83">
                  <c:v>1584</c:v>
                </c:pt>
                <c:pt idx="84">
                  <c:v>1585</c:v>
                </c:pt>
                <c:pt idx="85">
                  <c:v>1586</c:v>
                </c:pt>
                <c:pt idx="86">
                  <c:v>1587</c:v>
                </c:pt>
                <c:pt idx="87">
                  <c:v>1588</c:v>
                </c:pt>
                <c:pt idx="88">
                  <c:v>1589</c:v>
                </c:pt>
                <c:pt idx="89">
                  <c:v>1590</c:v>
                </c:pt>
                <c:pt idx="90">
                  <c:v>1591</c:v>
                </c:pt>
                <c:pt idx="91">
                  <c:v>1592</c:v>
                </c:pt>
                <c:pt idx="92">
                  <c:v>1593</c:v>
                </c:pt>
                <c:pt idx="93">
                  <c:v>1594</c:v>
                </c:pt>
                <c:pt idx="94">
                  <c:v>1595</c:v>
                </c:pt>
                <c:pt idx="95">
                  <c:v>1596</c:v>
                </c:pt>
                <c:pt idx="96">
                  <c:v>1597</c:v>
                </c:pt>
                <c:pt idx="97">
                  <c:v>1598</c:v>
                </c:pt>
                <c:pt idx="98">
                  <c:v>1599</c:v>
                </c:pt>
                <c:pt idx="99">
                  <c:v>1600</c:v>
                </c:pt>
                <c:pt idx="100">
                  <c:v>1601</c:v>
                </c:pt>
                <c:pt idx="101">
                  <c:v>1602</c:v>
                </c:pt>
                <c:pt idx="102">
                  <c:v>1603</c:v>
                </c:pt>
                <c:pt idx="103">
                  <c:v>1604</c:v>
                </c:pt>
                <c:pt idx="104">
                  <c:v>1605</c:v>
                </c:pt>
                <c:pt idx="105">
                  <c:v>1606</c:v>
                </c:pt>
                <c:pt idx="106">
                  <c:v>1607</c:v>
                </c:pt>
                <c:pt idx="107">
                  <c:v>1608</c:v>
                </c:pt>
                <c:pt idx="108">
                  <c:v>1609</c:v>
                </c:pt>
                <c:pt idx="109">
                  <c:v>1610</c:v>
                </c:pt>
                <c:pt idx="110">
                  <c:v>1611</c:v>
                </c:pt>
                <c:pt idx="111">
                  <c:v>1612</c:v>
                </c:pt>
                <c:pt idx="112">
                  <c:v>1613</c:v>
                </c:pt>
                <c:pt idx="113">
                  <c:v>1614</c:v>
                </c:pt>
                <c:pt idx="114">
                  <c:v>1615</c:v>
                </c:pt>
                <c:pt idx="115">
                  <c:v>1616</c:v>
                </c:pt>
                <c:pt idx="116">
                  <c:v>1617</c:v>
                </c:pt>
                <c:pt idx="117">
                  <c:v>1618</c:v>
                </c:pt>
                <c:pt idx="118">
                  <c:v>1619</c:v>
                </c:pt>
                <c:pt idx="119">
                  <c:v>1620</c:v>
                </c:pt>
                <c:pt idx="120">
                  <c:v>1621</c:v>
                </c:pt>
                <c:pt idx="121">
                  <c:v>1622</c:v>
                </c:pt>
                <c:pt idx="122">
                  <c:v>1623</c:v>
                </c:pt>
                <c:pt idx="123">
                  <c:v>1624</c:v>
                </c:pt>
                <c:pt idx="124">
                  <c:v>1625</c:v>
                </c:pt>
                <c:pt idx="125">
                  <c:v>1626</c:v>
                </c:pt>
                <c:pt idx="126">
                  <c:v>1627</c:v>
                </c:pt>
                <c:pt idx="127">
                  <c:v>1628</c:v>
                </c:pt>
                <c:pt idx="128">
                  <c:v>1629</c:v>
                </c:pt>
                <c:pt idx="129">
                  <c:v>1630</c:v>
                </c:pt>
                <c:pt idx="130">
                  <c:v>1631</c:v>
                </c:pt>
                <c:pt idx="131">
                  <c:v>1632</c:v>
                </c:pt>
                <c:pt idx="132">
                  <c:v>1633</c:v>
                </c:pt>
                <c:pt idx="133">
                  <c:v>1634</c:v>
                </c:pt>
                <c:pt idx="134">
                  <c:v>1635</c:v>
                </c:pt>
                <c:pt idx="135">
                  <c:v>1636</c:v>
                </c:pt>
                <c:pt idx="136">
                  <c:v>1637</c:v>
                </c:pt>
                <c:pt idx="137">
                  <c:v>1638</c:v>
                </c:pt>
                <c:pt idx="138">
                  <c:v>1639</c:v>
                </c:pt>
                <c:pt idx="139">
                  <c:v>1640</c:v>
                </c:pt>
                <c:pt idx="140">
                  <c:v>1641</c:v>
                </c:pt>
                <c:pt idx="141">
                  <c:v>1642</c:v>
                </c:pt>
                <c:pt idx="142">
                  <c:v>1643</c:v>
                </c:pt>
                <c:pt idx="143">
                  <c:v>1644</c:v>
                </c:pt>
                <c:pt idx="144">
                  <c:v>1645</c:v>
                </c:pt>
                <c:pt idx="145">
                  <c:v>1646</c:v>
                </c:pt>
                <c:pt idx="146">
                  <c:v>1647</c:v>
                </c:pt>
                <c:pt idx="147">
                  <c:v>1648</c:v>
                </c:pt>
                <c:pt idx="148">
                  <c:v>1649</c:v>
                </c:pt>
                <c:pt idx="149">
                  <c:v>1650</c:v>
                </c:pt>
                <c:pt idx="150">
                  <c:v>1651</c:v>
                </c:pt>
                <c:pt idx="151">
                  <c:v>1652</c:v>
                </c:pt>
                <c:pt idx="152">
                  <c:v>1653</c:v>
                </c:pt>
                <c:pt idx="153">
                  <c:v>1654</c:v>
                </c:pt>
                <c:pt idx="154">
                  <c:v>1655</c:v>
                </c:pt>
                <c:pt idx="155">
                  <c:v>1656</c:v>
                </c:pt>
                <c:pt idx="156">
                  <c:v>1657</c:v>
                </c:pt>
                <c:pt idx="157">
                  <c:v>1658</c:v>
                </c:pt>
                <c:pt idx="158">
                  <c:v>1659</c:v>
                </c:pt>
                <c:pt idx="159">
                  <c:v>1660</c:v>
                </c:pt>
                <c:pt idx="160">
                  <c:v>1661</c:v>
                </c:pt>
                <c:pt idx="161">
                  <c:v>1662</c:v>
                </c:pt>
                <c:pt idx="162">
                  <c:v>1663</c:v>
                </c:pt>
                <c:pt idx="163">
                  <c:v>1664</c:v>
                </c:pt>
                <c:pt idx="164">
                  <c:v>1665</c:v>
                </c:pt>
                <c:pt idx="165">
                  <c:v>1666</c:v>
                </c:pt>
                <c:pt idx="166">
                  <c:v>1667</c:v>
                </c:pt>
                <c:pt idx="167">
                  <c:v>1668</c:v>
                </c:pt>
                <c:pt idx="168">
                  <c:v>1669</c:v>
                </c:pt>
                <c:pt idx="169">
                  <c:v>1670</c:v>
                </c:pt>
                <c:pt idx="170">
                  <c:v>1671</c:v>
                </c:pt>
                <c:pt idx="171">
                  <c:v>1672</c:v>
                </c:pt>
                <c:pt idx="172">
                  <c:v>1673</c:v>
                </c:pt>
                <c:pt idx="173">
                  <c:v>1674</c:v>
                </c:pt>
                <c:pt idx="174">
                  <c:v>1675</c:v>
                </c:pt>
                <c:pt idx="175">
                  <c:v>1676</c:v>
                </c:pt>
                <c:pt idx="176">
                  <c:v>1677</c:v>
                </c:pt>
                <c:pt idx="177">
                  <c:v>1678</c:v>
                </c:pt>
                <c:pt idx="178">
                  <c:v>1679</c:v>
                </c:pt>
                <c:pt idx="179">
                  <c:v>1680</c:v>
                </c:pt>
                <c:pt idx="180">
                  <c:v>1681</c:v>
                </c:pt>
                <c:pt idx="181">
                  <c:v>1682</c:v>
                </c:pt>
                <c:pt idx="182">
                  <c:v>1683</c:v>
                </c:pt>
                <c:pt idx="183">
                  <c:v>1684</c:v>
                </c:pt>
                <c:pt idx="184">
                  <c:v>1685</c:v>
                </c:pt>
                <c:pt idx="185">
                  <c:v>1686</c:v>
                </c:pt>
                <c:pt idx="186">
                  <c:v>1687</c:v>
                </c:pt>
                <c:pt idx="187">
                  <c:v>1688</c:v>
                </c:pt>
                <c:pt idx="188">
                  <c:v>1689</c:v>
                </c:pt>
                <c:pt idx="189">
                  <c:v>1690</c:v>
                </c:pt>
                <c:pt idx="190">
                  <c:v>1691</c:v>
                </c:pt>
                <c:pt idx="191">
                  <c:v>1692</c:v>
                </c:pt>
                <c:pt idx="192">
                  <c:v>1693</c:v>
                </c:pt>
                <c:pt idx="193">
                  <c:v>1694</c:v>
                </c:pt>
                <c:pt idx="194">
                  <c:v>1695</c:v>
                </c:pt>
                <c:pt idx="195">
                  <c:v>1696</c:v>
                </c:pt>
                <c:pt idx="196">
                  <c:v>1697</c:v>
                </c:pt>
                <c:pt idx="197">
                  <c:v>1698</c:v>
                </c:pt>
                <c:pt idx="198">
                  <c:v>1699</c:v>
                </c:pt>
                <c:pt idx="199">
                  <c:v>1700</c:v>
                </c:pt>
                <c:pt idx="200">
                  <c:v>1701</c:v>
                </c:pt>
                <c:pt idx="201">
                  <c:v>1702</c:v>
                </c:pt>
                <c:pt idx="202">
                  <c:v>1703</c:v>
                </c:pt>
                <c:pt idx="203">
                  <c:v>1704</c:v>
                </c:pt>
                <c:pt idx="204">
                  <c:v>1705</c:v>
                </c:pt>
                <c:pt idx="205">
                  <c:v>1706</c:v>
                </c:pt>
                <c:pt idx="206">
                  <c:v>1707</c:v>
                </c:pt>
                <c:pt idx="207">
                  <c:v>1708</c:v>
                </c:pt>
                <c:pt idx="208">
                  <c:v>1709</c:v>
                </c:pt>
                <c:pt idx="209">
                  <c:v>1710</c:v>
                </c:pt>
                <c:pt idx="210">
                  <c:v>1711</c:v>
                </c:pt>
                <c:pt idx="211">
                  <c:v>1712</c:v>
                </c:pt>
                <c:pt idx="212">
                  <c:v>1713</c:v>
                </c:pt>
                <c:pt idx="213">
                  <c:v>1714</c:v>
                </c:pt>
                <c:pt idx="214">
                  <c:v>1715</c:v>
                </c:pt>
                <c:pt idx="215">
                  <c:v>1716</c:v>
                </c:pt>
                <c:pt idx="216">
                  <c:v>1717</c:v>
                </c:pt>
                <c:pt idx="217">
                  <c:v>1718</c:v>
                </c:pt>
                <c:pt idx="218">
                  <c:v>1719</c:v>
                </c:pt>
                <c:pt idx="219">
                  <c:v>1720</c:v>
                </c:pt>
                <c:pt idx="220">
                  <c:v>1721</c:v>
                </c:pt>
                <c:pt idx="221">
                  <c:v>1722</c:v>
                </c:pt>
                <c:pt idx="222">
                  <c:v>1723</c:v>
                </c:pt>
                <c:pt idx="223">
                  <c:v>1724</c:v>
                </c:pt>
                <c:pt idx="224">
                  <c:v>1725</c:v>
                </c:pt>
                <c:pt idx="225">
                  <c:v>1726</c:v>
                </c:pt>
                <c:pt idx="226">
                  <c:v>1727</c:v>
                </c:pt>
                <c:pt idx="227">
                  <c:v>1728</c:v>
                </c:pt>
                <c:pt idx="228">
                  <c:v>1729</c:v>
                </c:pt>
                <c:pt idx="229">
                  <c:v>1730</c:v>
                </c:pt>
                <c:pt idx="230">
                  <c:v>1731</c:v>
                </c:pt>
                <c:pt idx="231">
                  <c:v>1732</c:v>
                </c:pt>
                <c:pt idx="232">
                  <c:v>1733</c:v>
                </c:pt>
                <c:pt idx="233">
                  <c:v>1734</c:v>
                </c:pt>
                <c:pt idx="234">
                  <c:v>1735</c:v>
                </c:pt>
                <c:pt idx="235">
                  <c:v>1736</c:v>
                </c:pt>
                <c:pt idx="236">
                  <c:v>1737</c:v>
                </c:pt>
                <c:pt idx="237">
                  <c:v>1738</c:v>
                </c:pt>
                <c:pt idx="238">
                  <c:v>1739</c:v>
                </c:pt>
                <c:pt idx="239">
                  <c:v>1740</c:v>
                </c:pt>
                <c:pt idx="240">
                  <c:v>1741</c:v>
                </c:pt>
                <c:pt idx="241">
                  <c:v>1742</c:v>
                </c:pt>
                <c:pt idx="242">
                  <c:v>1743</c:v>
                </c:pt>
                <c:pt idx="243">
                  <c:v>1744</c:v>
                </c:pt>
                <c:pt idx="244">
                  <c:v>1745</c:v>
                </c:pt>
                <c:pt idx="245">
                  <c:v>1746</c:v>
                </c:pt>
                <c:pt idx="246">
                  <c:v>1747</c:v>
                </c:pt>
                <c:pt idx="247">
                  <c:v>1748</c:v>
                </c:pt>
                <c:pt idx="248">
                  <c:v>1749</c:v>
                </c:pt>
                <c:pt idx="249">
                  <c:v>1750</c:v>
                </c:pt>
                <c:pt idx="250">
                  <c:v>1751</c:v>
                </c:pt>
                <c:pt idx="251">
                  <c:v>1752</c:v>
                </c:pt>
                <c:pt idx="252">
                  <c:v>1753</c:v>
                </c:pt>
                <c:pt idx="253">
                  <c:v>1754</c:v>
                </c:pt>
                <c:pt idx="254">
                  <c:v>1755</c:v>
                </c:pt>
                <c:pt idx="255">
                  <c:v>1756</c:v>
                </c:pt>
                <c:pt idx="256">
                  <c:v>1757</c:v>
                </c:pt>
                <c:pt idx="257">
                  <c:v>1758</c:v>
                </c:pt>
                <c:pt idx="258">
                  <c:v>1759</c:v>
                </c:pt>
                <c:pt idx="259">
                  <c:v>1760</c:v>
                </c:pt>
                <c:pt idx="260">
                  <c:v>1761</c:v>
                </c:pt>
                <c:pt idx="261">
                  <c:v>1762</c:v>
                </c:pt>
                <c:pt idx="262">
                  <c:v>1763</c:v>
                </c:pt>
                <c:pt idx="263">
                  <c:v>1764</c:v>
                </c:pt>
                <c:pt idx="264">
                  <c:v>1765</c:v>
                </c:pt>
                <c:pt idx="265">
                  <c:v>1766</c:v>
                </c:pt>
                <c:pt idx="266">
                  <c:v>1767</c:v>
                </c:pt>
                <c:pt idx="267">
                  <c:v>1768</c:v>
                </c:pt>
                <c:pt idx="268">
                  <c:v>1769</c:v>
                </c:pt>
                <c:pt idx="269">
                  <c:v>1770</c:v>
                </c:pt>
                <c:pt idx="270">
                  <c:v>1771</c:v>
                </c:pt>
                <c:pt idx="271">
                  <c:v>1772</c:v>
                </c:pt>
                <c:pt idx="272">
                  <c:v>1773</c:v>
                </c:pt>
                <c:pt idx="273">
                  <c:v>1774</c:v>
                </c:pt>
                <c:pt idx="274">
                  <c:v>1775</c:v>
                </c:pt>
                <c:pt idx="275">
                  <c:v>1776</c:v>
                </c:pt>
                <c:pt idx="276">
                  <c:v>1777</c:v>
                </c:pt>
                <c:pt idx="277">
                  <c:v>1778</c:v>
                </c:pt>
                <c:pt idx="278">
                  <c:v>1779</c:v>
                </c:pt>
                <c:pt idx="279">
                  <c:v>1780</c:v>
                </c:pt>
                <c:pt idx="280">
                  <c:v>1781</c:v>
                </c:pt>
                <c:pt idx="281">
                  <c:v>1782</c:v>
                </c:pt>
                <c:pt idx="282">
                  <c:v>1783</c:v>
                </c:pt>
                <c:pt idx="283">
                  <c:v>1784</c:v>
                </c:pt>
                <c:pt idx="284">
                  <c:v>1785</c:v>
                </c:pt>
                <c:pt idx="285">
                  <c:v>1786</c:v>
                </c:pt>
                <c:pt idx="286">
                  <c:v>1787</c:v>
                </c:pt>
                <c:pt idx="287">
                  <c:v>1788</c:v>
                </c:pt>
                <c:pt idx="288">
                  <c:v>1789</c:v>
                </c:pt>
                <c:pt idx="289">
                  <c:v>1790</c:v>
                </c:pt>
                <c:pt idx="290">
                  <c:v>1791</c:v>
                </c:pt>
                <c:pt idx="291">
                  <c:v>1792</c:v>
                </c:pt>
                <c:pt idx="292">
                  <c:v>1793</c:v>
                </c:pt>
                <c:pt idx="293">
                  <c:v>1794</c:v>
                </c:pt>
                <c:pt idx="294">
                  <c:v>1795</c:v>
                </c:pt>
                <c:pt idx="295">
                  <c:v>1796</c:v>
                </c:pt>
                <c:pt idx="296">
                  <c:v>1797</c:v>
                </c:pt>
                <c:pt idx="297">
                  <c:v>1798</c:v>
                </c:pt>
                <c:pt idx="298">
                  <c:v>1799</c:v>
                </c:pt>
                <c:pt idx="299">
                  <c:v>1800</c:v>
                </c:pt>
                <c:pt idx="300">
                  <c:v>1801</c:v>
                </c:pt>
                <c:pt idx="301">
                  <c:v>1802</c:v>
                </c:pt>
                <c:pt idx="302">
                  <c:v>1803</c:v>
                </c:pt>
                <c:pt idx="303">
                  <c:v>1804</c:v>
                </c:pt>
                <c:pt idx="304">
                  <c:v>1805</c:v>
                </c:pt>
                <c:pt idx="305">
                  <c:v>1806</c:v>
                </c:pt>
                <c:pt idx="306">
                  <c:v>1807</c:v>
                </c:pt>
                <c:pt idx="307">
                  <c:v>1808</c:v>
                </c:pt>
                <c:pt idx="308">
                  <c:v>1809</c:v>
                </c:pt>
                <c:pt idx="309">
                  <c:v>1810</c:v>
                </c:pt>
                <c:pt idx="310">
                  <c:v>1811</c:v>
                </c:pt>
              </c:numCache>
            </c:numRef>
          </c:cat>
          <c:val>
            <c:numRef>
              <c:f>sèries!$N$20:$N$330</c:f>
              <c:numCache>
                <c:formatCode>0.0000_)</c:formatCode>
                <c:ptCount val="311"/>
                <c:pt idx="0">
                  <c:v>31.3872</c:v>
                </c:pt>
                <c:pt idx="1">
                  <c:v>32.637110000000007</c:v>
                </c:pt>
                <c:pt idx="2">
                  <c:v>37.000360000000001</c:v>
                </c:pt>
                <c:pt idx="3">
                  <c:v>34.38241</c:v>
                </c:pt>
                <c:pt idx="4">
                  <c:v>30.630015000000007</c:v>
                </c:pt>
                <c:pt idx="5">
                  <c:v>29.757365000000007</c:v>
                </c:pt>
                <c:pt idx="6">
                  <c:v>29.408305000000002</c:v>
                </c:pt>
                <c:pt idx="7">
                  <c:v>29.844630000000002</c:v>
                </c:pt>
                <c:pt idx="8">
                  <c:v>27.75027</c:v>
                </c:pt>
                <c:pt idx="9">
                  <c:v>25.568644999999997</c:v>
                </c:pt>
                <c:pt idx="10">
                  <c:v>24.870525000000001</c:v>
                </c:pt>
                <c:pt idx="11">
                  <c:v>25.568644999999997</c:v>
                </c:pt>
                <c:pt idx="12">
                  <c:v>28.535655000000006</c:v>
                </c:pt>
                <c:pt idx="13">
                  <c:v>30.019159999999999</c:v>
                </c:pt>
                <c:pt idx="14">
                  <c:v>30.630015000000007</c:v>
                </c:pt>
                <c:pt idx="15">
                  <c:v>31.06634</c:v>
                </c:pt>
                <c:pt idx="16">
                  <c:v>28.710184999999999</c:v>
                </c:pt>
                <c:pt idx="17">
                  <c:v>28.186594999999993</c:v>
                </c:pt>
                <c:pt idx="23">
                  <c:v>28.643879999999999</c:v>
                </c:pt>
                <c:pt idx="24">
                  <c:v>28.973120000000002</c:v>
                </c:pt>
                <c:pt idx="25">
                  <c:v>35.557919999999996</c:v>
                </c:pt>
                <c:pt idx="26">
                  <c:v>41.895790000000005</c:v>
                </c:pt>
                <c:pt idx="27">
                  <c:v>41.895790000000005</c:v>
                </c:pt>
                <c:pt idx="28">
                  <c:v>56.382350000000002</c:v>
                </c:pt>
                <c:pt idx="29">
                  <c:v>57.617000000000004</c:v>
                </c:pt>
                <c:pt idx="32">
                  <c:v>48.809829999999998</c:v>
                </c:pt>
                <c:pt idx="33">
                  <c:v>44.035850000000003</c:v>
                </c:pt>
                <c:pt idx="34">
                  <c:v>33.582480000000004</c:v>
                </c:pt>
                <c:pt idx="35">
                  <c:v>34.899440000000006</c:v>
                </c:pt>
                <c:pt idx="36">
                  <c:v>33.170930000000006</c:v>
                </c:pt>
                <c:pt idx="37">
                  <c:v>31.771660000000004</c:v>
                </c:pt>
                <c:pt idx="38">
                  <c:v>41.731170000000013</c:v>
                </c:pt>
                <c:pt idx="39">
                  <c:v>49.550619999999995</c:v>
                </c:pt>
                <c:pt idx="40">
                  <c:v>47.328250000000011</c:v>
                </c:pt>
                <c:pt idx="41">
                  <c:v>41.648860000000006</c:v>
                </c:pt>
                <c:pt idx="42">
                  <c:v>33.170930000000006</c:v>
                </c:pt>
                <c:pt idx="43">
                  <c:v>31.360110000000002</c:v>
                </c:pt>
                <c:pt idx="44">
                  <c:v>40.084970000000006</c:v>
                </c:pt>
                <c:pt idx="45">
                  <c:v>44.118160000000003</c:v>
                </c:pt>
                <c:pt idx="46">
                  <c:v>39.673420000000007</c:v>
                </c:pt>
                <c:pt idx="47">
                  <c:v>41.072690000000001</c:v>
                </c:pt>
                <c:pt idx="48">
                  <c:v>41.31962</c:v>
                </c:pt>
                <c:pt idx="49">
                  <c:v>42.801199999999994</c:v>
                </c:pt>
                <c:pt idx="50">
                  <c:v>52.92533000000001</c:v>
                </c:pt>
                <c:pt idx="51">
                  <c:v>51.032200000000003</c:v>
                </c:pt>
                <c:pt idx="52">
                  <c:v>40.908070000000002</c:v>
                </c:pt>
                <c:pt idx="53">
                  <c:v>39.558715000000014</c:v>
                </c:pt>
                <c:pt idx="54">
                  <c:v>41.866970000000002</c:v>
                </c:pt>
                <c:pt idx="55">
                  <c:v>49.26930500000001</c:v>
                </c:pt>
                <c:pt idx="56">
                  <c:v>51.895940000000003</c:v>
                </c:pt>
                <c:pt idx="57">
                  <c:v>42.981300000000005</c:v>
                </c:pt>
                <c:pt idx="58">
                  <c:v>37.807624999999994</c:v>
                </c:pt>
                <c:pt idx="59">
                  <c:v>35.101395000000011</c:v>
                </c:pt>
                <c:pt idx="60">
                  <c:v>35.101395000000011</c:v>
                </c:pt>
                <c:pt idx="61">
                  <c:v>37.568840000000002</c:v>
                </c:pt>
                <c:pt idx="62">
                  <c:v>37.409649999999999</c:v>
                </c:pt>
                <c:pt idx="63">
                  <c:v>37.330055000000002</c:v>
                </c:pt>
                <c:pt idx="64">
                  <c:v>41.309805000000004</c:v>
                </c:pt>
                <c:pt idx="65">
                  <c:v>60.253415000000011</c:v>
                </c:pt>
                <c:pt idx="66">
                  <c:v>63.851108999999994</c:v>
                </c:pt>
                <c:pt idx="67">
                  <c:v>47.916190000000007</c:v>
                </c:pt>
                <c:pt idx="68">
                  <c:v>42.344539999999995</c:v>
                </c:pt>
                <c:pt idx="69">
                  <c:v>46.483479999999993</c:v>
                </c:pt>
                <c:pt idx="70">
                  <c:v>65.347494999999995</c:v>
                </c:pt>
                <c:pt idx="71">
                  <c:v>64.408274000000006</c:v>
                </c:pt>
                <c:pt idx="72">
                  <c:v>47.932109000000011</c:v>
                </c:pt>
                <c:pt idx="73">
                  <c:v>47.677405</c:v>
                </c:pt>
                <c:pt idx="74">
                  <c:v>49.3489</c:v>
                </c:pt>
                <c:pt idx="75">
                  <c:v>53.567435000000003</c:v>
                </c:pt>
                <c:pt idx="76">
                  <c:v>68.451700000000002</c:v>
                </c:pt>
                <c:pt idx="77">
                  <c:v>76.80917500000001</c:v>
                </c:pt>
                <c:pt idx="78">
                  <c:v>78.958240000000004</c:v>
                </c:pt>
                <c:pt idx="79">
                  <c:v>69.725219999999993</c:v>
                </c:pt>
                <c:pt idx="80">
                  <c:v>57.706375000000008</c:v>
                </c:pt>
                <c:pt idx="81">
                  <c:v>65.745469999999997</c:v>
                </c:pt>
                <c:pt idx="82">
                  <c:v>78.958240000000004</c:v>
                </c:pt>
                <c:pt idx="83">
                  <c:v>84.529890000000009</c:v>
                </c:pt>
                <c:pt idx="84">
                  <c:v>75.774440000000013</c:v>
                </c:pt>
                <c:pt idx="85">
                  <c:v>59.139085000000001</c:v>
                </c:pt>
                <c:pt idx="86">
                  <c:v>50.781610000000001</c:v>
                </c:pt>
                <c:pt idx="87">
                  <c:v>56.990020000000001</c:v>
                </c:pt>
                <c:pt idx="88">
                  <c:v>68.372104999999991</c:v>
                </c:pt>
                <c:pt idx="89">
                  <c:v>68.053725</c:v>
                </c:pt>
                <c:pt idx="90">
                  <c:v>74.898894999999982</c:v>
                </c:pt>
                <c:pt idx="91">
                  <c:v>83.176774999999978</c:v>
                </c:pt>
                <c:pt idx="92">
                  <c:v>78.082695000000001</c:v>
                </c:pt>
                <c:pt idx="93">
                  <c:v>71.55590500000001</c:v>
                </c:pt>
                <c:pt idx="94">
                  <c:v>67.735344999999981</c:v>
                </c:pt>
                <c:pt idx="95">
                  <c:v>68.770079999999993</c:v>
                </c:pt>
                <c:pt idx="96">
                  <c:v>72.590640000000022</c:v>
                </c:pt>
                <c:pt idx="97">
                  <c:v>76.490795000000006</c:v>
                </c:pt>
                <c:pt idx="98">
                  <c:v>76.252009999999999</c:v>
                </c:pt>
                <c:pt idx="99">
                  <c:v>82.77879999999999</c:v>
                </c:pt>
                <c:pt idx="100">
                  <c:v>70.043600000000012</c:v>
                </c:pt>
                <c:pt idx="101">
                  <c:v>57.308400000000006</c:v>
                </c:pt>
                <c:pt idx="102">
                  <c:v>58.757029000000003</c:v>
                </c:pt>
                <c:pt idx="103">
                  <c:v>57.706375000000008</c:v>
                </c:pt>
                <c:pt idx="104">
                  <c:v>78.528427000000008</c:v>
                </c:pt>
                <c:pt idx="105">
                  <c:v>79.595000000000013</c:v>
                </c:pt>
                <c:pt idx="106">
                  <c:v>84.370699999999999</c:v>
                </c:pt>
                <c:pt idx="107">
                  <c:v>81.186900000000009</c:v>
                </c:pt>
                <c:pt idx="108">
                  <c:v>70.043600000000012</c:v>
                </c:pt>
                <c:pt idx="109">
                  <c:v>53.443200000000004</c:v>
                </c:pt>
                <c:pt idx="110">
                  <c:v>61.881599999999999</c:v>
                </c:pt>
                <c:pt idx="111">
                  <c:v>65.397600000000025</c:v>
                </c:pt>
                <c:pt idx="112">
                  <c:v>62.458223999999994</c:v>
                </c:pt>
                <c:pt idx="113">
                  <c:v>68.562000000000012</c:v>
                </c:pt>
                <c:pt idx="114">
                  <c:v>58.239024000000001</c:v>
                </c:pt>
                <c:pt idx="115">
                  <c:v>53.091600000000007</c:v>
                </c:pt>
                <c:pt idx="116">
                  <c:v>61.881599999999999</c:v>
                </c:pt>
                <c:pt idx="117">
                  <c:v>61.178400000000003</c:v>
                </c:pt>
                <c:pt idx="118">
                  <c:v>78.280224000000018</c:v>
                </c:pt>
                <c:pt idx="119">
                  <c:v>63.288000000000011</c:v>
                </c:pt>
                <c:pt idx="120">
                  <c:v>57.662400000000012</c:v>
                </c:pt>
                <c:pt idx="121">
                  <c:v>68.562000000000012</c:v>
                </c:pt>
                <c:pt idx="122">
                  <c:v>55.904399999999995</c:v>
                </c:pt>
                <c:pt idx="123">
                  <c:v>52.965024</c:v>
                </c:pt>
                <c:pt idx="124">
                  <c:v>58.365600000000001</c:v>
                </c:pt>
                <c:pt idx="125">
                  <c:v>61.881599999999999</c:v>
                </c:pt>
                <c:pt idx="126">
                  <c:v>63.639600000000002</c:v>
                </c:pt>
                <c:pt idx="127">
                  <c:v>59.884512000000001</c:v>
                </c:pt>
                <c:pt idx="128">
                  <c:v>77.928624000000013</c:v>
                </c:pt>
                <c:pt idx="129">
                  <c:v>84.735600000000005</c:v>
                </c:pt>
                <c:pt idx="130">
                  <c:v>100.78262400000001</c:v>
                </c:pt>
                <c:pt idx="131">
                  <c:v>81.796224000000009</c:v>
                </c:pt>
                <c:pt idx="132">
                  <c:v>72.542112000000003</c:v>
                </c:pt>
                <c:pt idx="133">
                  <c:v>52.036800000000007</c:v>
                </c:pt>
                <c:pt idx="134">
                  <c:v>70.319999999999993</c:v>
                </c:pt>
                <c:pt idx="135">
                  <c:v>63.639600000000002</c:v>
                </c:pt>
                <c:pt idx="136">
                  <c:v>64.342800000000011</c:v>
                </c:pt>
                <c:pt idx="137">
                  <c:v>62.106624000000004</c:v>
                </c:pt>
                <c:pt idx="138">
                  <c:v>65.749200000000016</c:v>
                </c:pt>
                <c:pt idx="139">
                  <c:v>66.213312000000002</c:v>
                </c:pt>
                <c:pt idx="140">
                  <c:v>62.697312000000018</c:v>
                </c:pt>
                <c:pt idx="141">
                  <c:v>66.804000000000002</c:v>
                </c:pt>
                <c:pt idx="142">
                  <c:v>80.868000000000009</c:v>
                </c:pt>
                <c:pt idx="143">
                  <c:v>119.19240000000001</c:v>
                </c:pt>
                <c:pt idx="144">
                  <c:v>98.448000000000022</c:v>
                </c:pt>
                <c:pt idx="145">
                  <c:v>114.27000000000001</c:v>
                </c:pt>
                <c:pt idx="146">
                  <c:v>113.21520000000002</c:v>
                </c:pt>
                <c:pt idx="147">
                  <c:v>142.04640000000001</c:v>
                </c:pt>
                <c:pt idx="148">
                  <c:v>137.82720000000003</c:v>
                </c:pt>
                <c:pt idx="149">
                  <c:v>196.89600000000004</c:v>
                </c:pt>
                <c:pt idx="152">
                  <c:v>106.5348</c:v>
                </c:pt>
                <c:pt idx="153">
                  <c:v>93.286512000000002</c:v>
                </c:pt>
                <c:pt idx="154">
                  <c:v>123.172512</c:v>
                </c:pt>
                <c:pt idx="155">
                  <c:v>108.29280000000001</c:v>
                </c:pt>
                <c:pt idx="156">
                  <c:v>86.60611200000001</c:v>
                </c:pt>
                <c:pt idx="157">
                  <c:v>62.584799999999994</c:v>
                </c:pt>
                <c:pt idx="158">
                  <c:v>87.421824000000015</c:v>
                </c:pt>
                <c:pt idx="159">
                  <c:v>117.19531199999999</c:v>
                </c:pt>
                <c:pt idx="160">
                  <c:v>112.512</c:v>
                </c:pt>
                <c:pt idx="161">
                  <c:v>112.512</c:v>
                </c:pt>
                <c:pt idx="162">
                  <c:v>65.046000000000006</c:v>
                </c:pt>
                <c:pt idx="163">
                  <c:v>74.539200000000022</c:v>
                </c:pt>
                <c:pt idx="164">
                  <c:v>76.77579999999999</c:v>
                </c:pt>
                <c:pt idx="165">
                  <c:v>77.500100000000003</c:v>
                </c:pt>
                <c:pt idx="166">
                  <c:v>74.602899999999991</c:v>
                </c:pt>
                <c:pt idx="167">
                  <c:v>69.764576000000005</c:v>
                </c:pt>
                <c:pt idx="168">
                  <c:v>74.718787999999989</c:v>
                </c:pt>
                <c:pt idx="169">
                  <c:v>79.310850000000002</c:v>
                </c:pt>
                <c:pt idx="170">
                  <c:v>81.961787999999999</c:v>
                </c:pt>
                <c:pt idx="171">
                  <c:v>88.72675000000001</c:v>
                </c:pt>
                <c:pt idx="172">
                  <c:v>86.916000000000025</c:v>
                </c:pt>
                <c:pt idx="173">
                  <c:v>68.084200000000024</c:v>
                </c:pt>
                <c:pt idx="174">
                  <c:v>69.532800000000009</c:v>
                </c:pt>
                <c:pt idx="175">
                  <c:v>71.821587999999991</c:v>
                </c:pt>
                <c:pt idx="176">
                  <c:v>134.71979999999999</c:v>
                </c:pt>
                <c:pt idx="177">
                  <c:v>150.65440000000001</c:v>
                </c:pt>
                <c:pt idx="178">
                  <c:v>114.19313799999999</c:v>
                </c:pt>
                <c:pt idx="179">
                  <c:v>116.25015</c:v>
                </c:pt>
                <c:pt idx="180">
                  <c:v>96.201526000000015</c:v>
                </c:pt>
                <c:pt idx="181">
                  <c:v>65.845000000000013</c:v>
                </c:pt>
                <c:pt idx="182">
                  <c:v>87.573849999999979</c:v>
                </c:pt>
                <c:pt idx="183">
                  <c:v>96.13369999999999</c:v>
                </c:pt>
                <c:pt idx="184">
                  <c:v>76.380200000000002</c:v>
                </c:pt>
                <c:pt idx="185">
                  <c:v>70.454150000000013</c:v>
                </c:pt>
                <c:pt idx="186">
                  <c:v>89.759903999999992</c:v>
                </c:pt>
                <c:pt idx="187">
                  <c:v>67.267252000000013</c:v>
                </c:pt>
                <c:pt idx="188">
                  <c:v>69.137249999999995</c:v>
                </c:pt>
                <c:pt idx="189">
                  <c:v>69.347954000000001</c:v>
                </c:pt>
                <c:pt idx="190">
                  <c:v>79.013999999999996</c:v>
                </c:pt>
                <c:pt idx="191">
                  <c:v>91.195324999999983</c:v>
                </c:pt>
                <c:pt idx="192">
                  <c:v>89.753625000000014</c:v>
                </c:pt>
                <c:pt idx="193">
                  <c:v>75.783552</c:v>
                </c:pt>
                <c:pt idx="194">
                  <c:v>73.264151999999996</c:v>
                </c:pt>
                <c:pt idx="195">
                  <c:v>75.582000000000008</c:v>
                </c:pt>
                <c:pt idx="196">
                  <c:v>81.880499999999998</c:v>
                </c:pt>
                <c:pt idx="197">
                  <c:v>95.737200000000016</c:v>
                </c:pt>
                <c:pt idx="198">
                  <c:v>97.412600999999995</c:v>
                </c:pt>
                <c:pt idx="199">
                  <c:v>70.228274999999982</c:v>
                </c:pt>
                <c:pt idx="200">
                  <c:v>79.361100000000022</c:v>
                </c:pt>
                <c:pt idx="201">
                  <c:v>77.471550000000022</c:v>
                </c:pt>
                <c:pt idx="202">
                  <c:v>86.289450000000002</c:v>
                </c:pt>
                <c:pt idx="203">
                  <c:v>84.399900000000002</c:v>
                </c:pt>
                <c:pt idx="204">
                  <c:v>85.659599999999998</c:v>
                </c:pt>
                <c:pt idx="205">
                  <c:v>85.344675000000024</c:v>
                </c:pt>
                <c:pt idx="206">
                  <c:v>59.066736000000013</c:v>
                </c:pt>
                <c:pt idx="207">
                  <c:v>83.671086719999963</c:v>
                </c:pt>
                <c:pt idx="208">
                  <c:v>109.04941536000001</c:v>
                </c:pt>
                <c:pt idx="209">
                  <c:v>116.94195336000003</c:v>
                </c:pt>
                <c:pt idx="210">
                  <c:v>108.36709271999997</c:v>
                </c:pt>
                <c:pt idx="211">
                  <c:v>92.836614720000014</c:v>
                </c:pt>
                <c:pt idx="212">
                  <c:v>98.865495359999969</c:v>
                </c:pt>
                <c:pt idx="213">
                  <c:v>101.83919999999999</c:v>
                </c:pt>
                <c:pt idx="214">
                  <c:v>82.143498719999968</c:v>
                </c:pt>
                <c:pt idx="215">
                  <c:v>82.143498719999968</c:v>
                </c:pt>
                <c:pt idx="216">
                  <c:v>69.250655999999992</c:v>
                </c:pt>
                <c:pt idx="217">
                  <c:v>65.594628720000003</c:v>
                </c:pt>
                <c:pt idx="218">
                  <c:v>71.114313359999983</c:v>
                </c:pt>
                <c:pt idx="219">
                  <c:v>81.216762000000003</c:v>
                </c:pt>
                <c:pt idx="220">
                  <c:v>67.886010719999973</c:v>
                </c:pt>
                <c:pt idx="221">
                  <c:v>68.741460000000018</c:v>
                </c:pt>
                <c:pt idx="222">
                  <c:v>70.523645999999999</c:v>
                </c:pt>
                <c:pt idx="223">
                  <c:v>67.63141272</c:v>
                </c:pt>
                <c:pt idx="224">
                  <c:v>64.494765360000017</c:v>
                </c:pt>
                <c:pt idx="225">
                  <c:v>57.111423359999996</c:v>
                </c:pt>
                <c:pt idx="226">
                  <c:v>57.539148000000004</c:v>
                </c:pt>
                <c:pt idx="227">
                  <c:v>61.640333819999988</c:v>
                </c:pt>
                <c:pt idx="228">
                  <c:v>78.609624569999994</c:v>
                </c:pt>
                <c:pt idx="229">
                  <c:v>67.296764069999995</c:v>
                </c:pt>
                <c:pt idx="230">
                  <c:v>62.132197319999989</c:v>
                </c:pt>
                <c:pt idx="231">
                  <c:v>57.459494069999977</c:v>
                </c:pt>
                <c:pt idx="232">
                  <c:v>73.985529007058815</c:v>
                </c:pt>
                <c:pt idx="233">
                  <c:v>63.338130889411758</c:v>
                </c:pt>
                <c:pt idx="234">
                  <c:v>58.477362183529401</c:v>
                </c:pt>
                <c:pt idx="235">
                  <c:v>54.079523830588229</c:v>
                </c:pt>
                <c:pt idx="236">
                  <c:v>60.169471999999999</c:v>
                </c:pt>
                <c:pt idx="237">
                  <c:v>76.175475199999994</c:v>
                </c:pt>
                <c:pt idx="238">
                  <c:v>70.793461760000014</c:v>
                </c:pt>
                <c:pt idx="239">
                  <c:v>59.02553600000001</c:v>
                </c:pt>
                <c:pt idx="240">
                  <c:v>71.183866879999968</c:v>
                </c:pt>
                <c:pt idx="241">
                  <c:v>66.926591999999999</c:v>
                </c:pt>
                <c:pt idx="242">
                  <c:v>61.656122880000005</c:v>
                </c:pt>
                <c:pt idx="243">
                  <c:v>64.602751999999967</c:v>
                </c:pt>
                <c:pt idx="244">
                  <c:v>65.299904000000012</c:v>
                </c:pt>
                <c:pt idx="245">
                  <c:v>64.212346879999984</c:v>
                </c:pt>
                <c:pt idx="246">
                  <c:v>63.412945920000006</c:v>
                </c:pt>
                <c:pt idx="247">
                  <c:v>62.046528000000002</c:v>
                </c:pt>
                <c:pt idx="248">
                  <c:v>60.568565760000006</c:v>
                </c:pt>
                <c:pt idx="249">
                  <c:v>59.406645759999996</c:v>
                </c:pt>
                <c:pt idx="250">
                  <c:v>63.9056</c:v>
                </c:pt>
                <c:pt idx="251">
                  <c:v>81.566783999999998</c:v>
                </c:pt>
                <c:pt idx="252">
                  <c:v>86.679231999999985</c:v>
                </c:pt>
                <c:pt idx="253">
                  <c:v>84.504117760000014</c:v>
                </c:pt>
                <c:pt idx="254">
                  <c:v>78.852538879999955</c:v>
                </c:pt>
                <c:pt idx="255">
                  <c:v>79.391669760000013</c:v>
                </c:pt>
                <c:pt idx="256">
                  <c:v>78.545791999999992</c:v>
                </c:pt>
                <c:pt idx="257">
                  <c:v>71.379069440000023</c:v>
                </c:pt>
                <c:pt idx="258">
                  <c:v>64.407549440000039</c:v>
                </c:pt>
                <c:pt idx="259">
                  <c:v>65.997056000000015</c:v>
                </c:pt>
                <c:pt idx="260">
                  <c:v>68.785663999999997</c:v>
                </c:pt>
                <c:pt idx="261">
                  <c:v>77.802163200000024</c:v>
                </c:pt>
                <c:pt idx="262">
                  <c:v>82.338298879999968</c:v>
                </c:pt>
                <c:pt idx="263">
                  <c:v>90.313717760000003</c:v>
                </c:pt>
                <c:pt idx="264">
                  <c:v>76.063930880000001</c:v>
                </c:pt>
                <c:pt idx="265">
                  <c:v>71.5277952</c:v>
                </c:pt>
                <c:pt idx="266">
                  <c:v>78.424952320000003</c:v>
                </c:pt>
                <c:pt idx="267">
                  <c:v>93.799477760000002</c:v>
                </c:pt>
                <c:pt idx="268">
                  <c:v>89.467840000000024</c:v>
                </c:pt>
                <c:pt idx="269">
                  <c:v>98.567997440000028</c:v>
                </c:pt>
                <c:pt idx="270">
                  <c:v>106.66425600000002</c:v>
                </c:pt>
                <c:pt idx="271">
                  <c:v>103.45317120000001</c:v>
                </c:pt>
                <c:pt idx="272">
                  <c:v>94.471910400000027</c:v>
                </c:pt>
                <c:pt idx="273">
                  <c:v>84.491904000000019</c:v>
                </c:pt>
                <c:pt idx="274">
                  <c:v>89.564160000000015</c:v>
                </c:pt>
                <c:pt idx="275">
                  <c:v>92.3790336</c:v>
                </c:pt>
                <c:pt idx="276">
                  <c:v>111.72672000000001</c:v>
                </c:pt>
                <c:pt idx="277">
                  <c:v>105.24702720000003</c:v>
                </c:pt>
                <c:pt idx="278">
                  <c:v>106.01472000000003</c:v>
                </c:pt>
                <c:pt idx="279">
                  <c:v>89.865753600000005</c:v>
                </c:pt>
                <c:pt idx="280">
                  <c:v>82.855987199999987</c:v>
                </c:pt>
                <c:pt idx="281">
                  <c:v>99.078067199999992</c:v>
                </c:pt>
                <c:pt idx="282">
                  <c:v>106.8555264</c:v>
                </c:pt>
                <c:pt idx="283">
                  <c:v>107.00175360000001</c:v>
                </c:pt>
                <c:pt idx="284">
                  <c:v>115.19961600000002</c:v>
                </c:pt>
                <c:pt idx="285">
                  <c:v>107.73799680000002</c:v>
                </c:pt>
                <c:pt idx="286">
                  <c:v>94.228940800000018</c:v>
                </c:pt>
                <c:pt idx="287">
                  <c:v>104.08937472000001</c:v>
                </c:pt>
                <c:pt idx="288">
                  <c:v>124.50489344000003</c:v>
                </c:pt>
                <c:pt idx="289">
                  <c:v>124.75749376000003</c:v>
                </c:pt>
                <c:pt idx="290">
                  <c:v>101.16642816000001</c:v>
                </c:pt>
                <c:pt idx="291">
                  <c:v>107.31002880000003</c:v>
                </c:pt>
                <c:pt idx="292">
                  <c:v>163.36925696000003</c:v>
                </c:pt>
                <c:pt idx="293">
                  <c:v>171.77723904000004</c:v>
                </c:pt>
                <c:pt idx="294">
                  <c:v>200.55563264000003</c:v>
                </c:pt>
                <c:pt idx="295">
                  <c:v>200.24890368000001</c:v>
                </c:pt>
                <c:pt idx="296">
                  <c:v>168.86331392000002</c:v>
                </c:pt>
                <c:pt idx="297">
                  <c:v>151.57823488000005</c:v>
                </c:pt>
                <c:pt idx="298">
                  <c:v>185.49884928000006</c:v>
                </c:pt>
                <c:pt idx="299">
                  <c:v>161.86267648000006</c:v>
                </c:pt>
              </c:numCache>
            </c:numRef>
          </c:val>
        </c:ser>
        <c:marker val="1"/>
        <c:axId val="63815040"/>
        <c:axId val="63816832"/>
      </c:lineChart>
      <c:catAx>
        <c:axId val="63815040"/>
        <c:scaling>
          <c:orientation val="minMax"/>
        </c:scaling>
        <c:axPos val="b"/>
        <c:numFmt formatCode="General" sourceLinked="1"/>
        <c:tickLblPos val="nextTo"/>
        <c:spPr>
          <a:ln w="3175">
            <a:solidFill>
              <a:srgbClr val="000000"/>
            </a:solidFill>
            <a:prstDash val="solid"/>
          </a:ln>
        </c:spPr>
        <c:txPr>
          <a:bodyPr rot="-5400000" vert="horz"/>
          <a:lstStyle/>
          <a:p>
            <a:pPr>
              <a:defRPr lang="es-ES" sz="1150" b="0" i="0" u="none" strike="noStrike" baseline="0">
                <a:solidFill>
                  <a:srgbClr val="000000"/>
                </a:solidFill>
                <a:latin typeface="Times"/>
                <a:ea typeface="Times"/>
                <a:cs typeface="Times"/>
              </a:defRPr>
            </a:pPr>
            <a:endParaRPr lang="en-US"/>
          </a:p>
        </c:txPr>
        <c:crossAx val="63816832"/>
        <c:crosses val="autoZero"/>
        <c:auto val="1"/>
        <c:lblAlgn val="ctr"/>
        <c:lblOffset val="100"/>
        <c:tickLblSkip val="17"/>
        <c:tickMarkSkip val="1"/>
      </c:catAx>
      <c:valAx>
        <c:axId val="63816832"/>
        <c:scaling>
          <c:orientation val="minMax"/>
        </c:scaling>
        <c:axPos val="l"/>
        <c:majorGridlines>
          <c:spPr>
            <a:ln w="3175">
              <a:solidFill>
                <a:srgbClr val="000000"/>
              </a:solidFill>
              <a:prstDash val="solid"/>
            </a:ln>
          </c:spPr>
        </c:majorGridlines>
        <c:title>
          <c:tx>
            <c:rich>
              <a:bodyPr/>
              <a:lstStyle/>
              <a:p>
                <a:pPr>
                  <a:defRPr lang="es-ES" sz="1150" b="1" i="0" u="none" strike="noStrike" baseline="0">
                    <a:solidFill>
                      <a:srgbClr val="000000"/>
                    </a:solidFill>
                    <a:latin typeface="Times"/>
                    <a:ea typeface="Times"/>
                    <a:cs typeface="Times"/>
                  </a:defRPr>
                </a:pPr>
                <a:r>
                  <a:rPr lang="es-ES"/>
                  <a:t>Grams of silver/hectolitre</a:t>
                </a:r>
              </a:p>
            </c:rich>
          </c:tx>
          <c:layout>
            <c:manualLayout>
              <c:xMode val="edge"/>
              <c:yMode val="edge"/>
              <c:x val="2.6475512090440786E-2"/>
              <c:y val="0.34736877813402389"/>
            </c:manualLayout>
          </c:layout>
          <c:spPr>
            <a:noFill/>
            <a:ln w="25400">
              <a:noFill/>
            </a:ln>
          </c:spPr>
        </c:title>
        <c:numFmt formatCode="General" sourceLinked="1"/>
        <c:tickLblPos val="nextTo"/>
        <c:spPr>
          <a:ln w="3175">
            <a:solidFill>
              <a:srgbClr val="000000"/>
            </a:solidFill>
            <a:prstDash val="solid"/>
          </a:ln>
        </c:spPr>
        <c:txPr>
          <a:bodyPr rot="0" vert="horz"/>
          <a:lstStyle/>
          <a:p>
            <a:pPr>
              <a:defRPr lang="es-ES" sz="1150" b="0" i="0" u="none" strike="noStrike" baseline="0">
                <a:solidFill>
                  <a:srgbClr val="000000"/>
                </a:solidFill>
                <a:latin typeface="Times"/>
                <a:ea typeface="Times"/>
                <a:cs typeface="Times"/>
              </a:defRPr>
            </a:pPr>
            <a:endParaRPr lang="en-US"/>
          </a:p>
        </c:txPr>
        <c:crossAx val="63815040"/>
        <c:crosses val="autoZero"/>
        <c:crossBetween val="between"/>
      </c:valAx>
      <c:spPr>
        <a:solidFill>
          <a:srgbClr val="FFFFFF"/>
        </a:solidFill>
        <a:ln w="12700">
          <a:solidFill>
            <a:srgbClr val="808080"/>
          </a:solidFill>
          <a:prstDash val="solid"/>
        </a:ln>
      </c:spPr>
    </c:plotArea>
    <c:legend>
      <c:legendPos val="b"/>
      <c:layout>
        <c:manualLayout>
          <c:xMode val="edge"/>
          <c:yMode val="edge"/>
          <c:x val="0.32597974261355206"/>
          <c:y val="0.93052727233477883"/>
          <c:w val="0.44842898603184078"/>
          <c:h val="5.4736898372634034E-2"/>
        </c:manualLayout>
      </c:layout>
      <c:spPr>
        <a:solidFill>
          <a:srgbClr val="FFFFFF"/>
        </a:solidFill>
        <a:ln w="3175">
          <a:solidFill>
            <a:srgbClr val="000000"/>
          </a:solidFill>
          <a:prstDash val="solid"/>
        </a:ln>
      </c:spPr>
      <c:txPr>
        <a:bodyPr/>
        <a:lstStyle/>
        <a:p>
          <a:pPr>
            <a:defRPr lang="es-ES" sz="1055" b="0" i="0" u="none" strike="noStrike" baseline="0">
              <a:solidFill>
                <a:srgbClr val="000000"/>
              </a:solidFill>
              <a:latin typeface="Times"/>
              <a:ea typeface="Times"/>
              <a:cs typeface="Times"/>
            </a:defRPr>
          </a:pPr>
          <a:endParaRPr lang="en-US"/>
        </a:p>
      </c:txPr>
    </c:legend>
    <c:plotVisOnly val="1"/>
    <c:dispBlanksAs val="gap"/>
  </c:chart>
  <c:spPr>
    <a:solidFill>
      <a:srgbClr val="FFFFFF"/>
    </a:solidFill>
    <a:ln w="3175">
      <a:solidFill>
        <a:srgbClr val="000000"/>
      </a:solidFill>
      <a:prstDash val="solid"/>
    </a:ln>
  </c:spPr>
  <c:txPr>
    <a:bodyPr/>
    <a:lstStyle/>
    <a:p>
      <a:pPr>
        <a:defRPr sz="1150" b="0" i="0" u="none" strike="noStrike" baseline="0">
          <a:solidFill>
            <a:srgbClr val="000000"/>
          </a:solidFill>
          <a:latin typeface="Times"/>
          <a:ea typeface="Times"/>
          <a:cs typeface="Times"/>
        </a:defRPr>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FF966F-96CD-4FF2-910D-E9ECE9EC925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5DDEF-3474-4C69-A264-CE86FC030A40}" type="datetimeFigureOut">
              <a:rPr lang="es-ES" smtClean="0"/>
              <a:pPr/>
              <a:t>14/03/2011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F966F-96CD-4FF2-910D-E9ECE9EC9259}"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gcpdb.inf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gcpd.info/"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20689"/>
            <a:ext cx="7772400" cy="2979762"/>
          </a:xfrm>
        </p:spPr>
        <p:txBody>
          <a:bodyPr>
            <a:normAutofit fontScale="90000"/>
          </a:bodyPr>
          <a:lstStyle/>
          <a:p>
            <a:r>
              <a:rPr lang="es-ES" dirty="0" smtClean="0"/>
              <a:t>CIUDADES PORTUARIAS Y GRADO DE COINTEGRACIÓN DE LOS MERCADOS DE ALIMENTOS EN EUROPA, </a:t>
            </a:r>
            <a:r>
              <a:rPr lang="es-ES" smtClean="0"/>
              <a:t/>
            </a:r>
            <a:br>
              <a:rPr lang="es-ES" smtClean="0"/>
            </a:br>
            <a:r>
              <a:rPr lang="es-ES" smtClean="0"/>
              <a:t>1700-1811</a:t>
            </a:r>
            <a:r>
              <a:rPr lang="es-ES" dirty="0" smtClean="0"/>
              <a:t/>
            </a:r>
            <a:br>
              <a:rPr lang="es-ES" dirty="0" smtClean="0"/>
            </a:br>
            <a:r>
              <a:rPr lang="es-ES" sz="3100" dirty="0" smtClean="0"/>
              <a:t>London </a:t>
            </a:r>
            <a:r>
              <a:rPr lang="es-ES" sz="3100" dirty="0" err="1" smtClean="0"/>
              <a:t>School</a:t>
            </a:r>
            <a:r>
              <a:rPr lang="es-ES" sz="3100" dirty="0" smtClean="0"/>
              <a:t> of </a:t>
            </a:r>
            <a:r>
              <a:rPr lang="es-ES" sz="3100" dirty="0" err="1" smtClean="0"/>
              <a:t>Economics</a:t>
            </a:r>
            <a:r>
              <a:rPr lang="es-ES" sz="3100" dirty="0" smtClean="0"/>
              <a:t>, abril 2011</a:t>
            </a:r>
            <a:endParaRPr lang="es-ES" sz="3100" dirty="0"/>
          </a:p>
        </p:txBody>
      </p:sp>
      <p:sp>
        <p:nvSpPr>
          <p:cNvPr id="3" name="2 Subtítulo"/>
          <p:cNvSpPr>
            <a:spLocks noGrp="1"/>
          </p:cNvSpPr>
          <p:nvPr>
            <p:ph type="subTitle" idx="1"/>
          </p:nvPr>
        </p:nvSpPr>
        <p:spPr/>
        <p:txBody>
          <a:bodyPr>
            <a:noAutofit/>
          </a:bodyPr>
          <a:lstStyle/>
          <a:p>
            <a:r>
              <a:rPr lang="es-ES" sz="2400" dirty="0" smtClean="0"/>
              <a:t>Carles Manera, Gabriel </a:t>
            </a:r>
            <a:r>
              <a:rPr lang="es-ES" sz="2400" dirty="0" err="1" smtClean="0"/>
              <a:t>Jover</a:t>
            </a:r>
            <a:r>
              <a:rPr lang="es-ES" sz="2400" dirty="0" smtClean="0"/>
              <a:t>, Andreu </a:t>
            </a:r>
            <a:r>
              <a:rPr lang="es-ES" sz="2400" dirty="0" err="1" smtClean="0"/>
              <a:t>Sansó</a:t>
            </a:r>
            <a:endParaRPr lang="es-ES" sz="2400" dirty="0" smtClean="0"/>
          </a:p>
          <a:p>
            <a:r>
              <a:rPr lang="es-ES" sz="1800" dirty="0" err="1" smtClean="0"/>
              <a:t>Universitat</a:t>
            </a:r>
            <a:r>
              <a:rPr lang="es-ES" sz="1800" dirty="0" smtClean="0"/>
              <a:t> de les Illes Balears</a:t>
            </a:r>
          </a:p>
          <a:p>
            <a:r>
              <a:rPr lang="es-ES" sz="1800" dirty="0" err="1" smtClean="0"/>
              <a:t>Universitat</a:t>
            </a:r>
            <a:r>
              <a:rPr lang="es-ES" sz="1800" dirty="0" smtClean="0"/>
              <a:t> de Girona</a:t>
            </a:r>
          </a:p>
          <a:p>
            <a:endParaRPr lang="es-E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PRIMERA GLOBALIZACIÓN</a:t>
            </a:r>
            <a:endParaRPr lang="es-ES" dirty="0"/>
          </a:p>
        </p:txBody>
      </p:sp>
      <p:sp>
        <p:nvSpPr>
          <p:cNvPr id="3" name="2 Marcador de contenido"/>
          <p:cNvSpPr>
            <a:spLocks noGrp="1"/>
          </p:cNvSpPr>
          <p:nvPr>
            <p:ph idx="1"/>
          </p:nvPr>
        </p:nvSpPr>
        <p:spPr/>
        <p:txBody>
          <a:bodyPr>
            <a:normAutofit lnSpcReduction="10000"/>
          </a:bodyPr>
          <a:lstStyle/>
          <a:p>
            <a:pPr algn="just"/>
            <a:r>
              <a:rPr lang="es-ES" dirty="0" smtClean="0"/>
              <a:t>La primera globalización ha sido considerada uno de los factores clave en el actual debate sobre el primer crecimiento moderno.</a:t>
            </a:r>
          </a:p>
          <a:p>
            <a:pPr algn="just"/>
            <a:r>
              <a:rPr lang="es-ES" dirty="0" smtClean="0"/>
              <a:t>Crecimiento moderno: proceso de cambio sobre una doble revolución: la industriosa y la del consumo.</a:t>
            </a:r>
          </a:p>
          <a:p>
            <a:pPr algn="just"/>
            <a:r>
              <a:rPr lang="es-ES" dirty="0" smtClean="0"/>
              <a:t>Revolución Industriosa (De </a:t>
            </a:r>
            <a:r>
              <a:rPr lang="es-ES" dirty="0" err="1" smtClean="0"/>
              <a:t>Vries</a:t>
            </a:r>
            <a:r>
              <a:rPr lang="es-ES" dirty="0" smtClean="0"/>
              <a:t>): reducción del tiempo de ocio para trabajar más y mantener así el nivel de consumo.</a:t>
            </a:r>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Importancia del comercio</a:t>
            </a:r>
            <a:endParaRPr lang="es-ES" dirty="0"/>
          </a:p>
        </p:txBody>
      </p:sp>
      <p:sp>
        <p:nvSpPr>
          <p:cNvPr id="3" name="2 Marcador de contenido"/>
          <p:cNvSpPr>
            <a:spLocks noGrp="1"/>
          </p:cNvSpPr>
          <p:nvPr>
            <p:ph idx="1"/>
          </p:nvPr>
        </p:nvSpPr>
        <p:spPr/>
        <p:txBody>
          <a:bodyPr/>
          <a:lstStyle/>
          <a:p>
            <a:pPr algn="just"/>
            <a:r>
              <a:rPr lang="es-ES" dirty="0" smtClean="0"/>
              <a:t>Formación de redes mercantiles para articular el comercio que da cobertura al incremento de demanda.</a:t>
            </a:r>
          </a:p>
          <a:p>
            <a:pPr algn="just"/>
            <a:r>
              <a:rPr lang="es-ES" dirty="0" smtClean="0"/>
              <a:t>Estas redes facilitan obtener recursos con una elevada elasticidad precio-renta (cereales, madera) en mercados alejados: Báltico, Mediterráneo, Americano y Asiático.</a:t>
            </a:r>
          </a:p>
          <a:p>
            <a:pPr algn="just"/>
            <a:r>
              <a:rPr lang="es-ES" dirty="0" smtClean="0"/>
              <a:t>Esto facilita la optimización de recursos.</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Acepciones de la globalización: la clasificación de </a:t>
            </a:r>
            <a:r>
              <a:rPr lang="es-ES" dirty="0" err="1" smtClean="0"/>
              <a:t>Jan</a:t>
            </a:r>
            <a:r>
              <a:rPr lang="es-ES" dirty="0" smtClean="0"/>
              <a:t> De </a:t>
            </a:r>
            <a:r>
              <a:rPr lang="es-ES" dirty="0" err="1" smtClean="0"/>
              <a:t>Vries</a:t>
            </a:r>
            <a:endParaRPr lang="es-ES" dirty="0"/>
          </a:p>
        </p:txBody>
      </p:sp>
      <p:sp>
        <p:nvSpPr>
          <p:cNvPr id="3" name="2 Marcador de contenido"/>
          <p:cNvSpPr>
            <a:spLocks noGrp="1"/>
          </p:cNvSpPr>
          <p:nvPr>
            <p:ph idx="1"/>
          </p:nvPr>
        </p:nvSpPr>
        <p:spPr/>
        <p:txBody>
          <a:bodyPr>
            <a:normAutofit fontScale="92500"/>
          </a:bodyPr>
          <a:lstStyle/>
          <a:p>
            <a:pPr algn="just"/>
            <a:r>
              <a:rPr lang="es-ES" dirty="0" smtClean="0"/>
              <a:t>Globalización tibia o suave: trabajos de </a:t>
            </a:r>
            <a:r>
              <a:rPr lang="es-ES" dirty="0" err="1" smtClean="0"/>
              <a:t>Gunder</a:t>
            </a:r>
            <a:r>
              <a:rPr lang="es-ES" dirty="0" smtClean="0"/>
              <a:t> Frank y </a:t>
            </a:r>
            <a:r>
              <a:rPr lang="es-ES" dirty="0" err="1" smtClean="0"/>
              <a:t>Wallerstein</a:t>
            </a:r>
            <a:r>
              <a:rPr lang="es-ES" dirty="0" smtClean="0"/>
              <a:t> sobre la articulación del mercado mundial, de la economía-mundo. Dificultad para establecer el impacto económico efectivo.</a:t>
            </a:r>
          </a:p>
          <a:p>
            <a:pPr algn="just"/>
            <a:r>
              <a:rPr lang="es-ES" dirty="0" smtClean="0"/>
              <a:t>Globalización fuerte o dura: trabajos de </a:t>
            </a:r>
            <a:r>
              <a:rPr lang="es-ES" dirty="0" err="1" smtClean="0"/>
              <a:t>O’Rourke</a:t>
            </a:r>
            <a:r>
              <a:rPr lang="es-ES" dirty="0" smtClean="0"/>
              <a:t> y </a:t>
            </a:r>
            <a:r>
              <a:rPr lang="es-ES" dirty="0" err="1" smtClean="0"/>
              <a:t>Williamson</a:t>
            </a:r>
            <a:r>
              <a:rPr lang="es-ES" dirty="0" smtClean="0"/>
              <a:t>. </a:t>
            </a:r>
            <a:r>
              <a:rPr lang="es-ES" dirty="0"/>
              <a:t>P</a:t>
            </a:r>
            <a:r>
              <a:rPr lang="es-ES" dirty="0" smtClean="0"/>
              <a:t>rogresiva convergencia de precios de las mercancías, por la disminución de los precios del transporte.</a:t>
            </a: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Asumimos la noción de globalización dura…</a:t>
            </a:r>
            <a:endParaRPr lang="es-ES" dirty="0"/>
          </a:p>
        </p:txBody>
      </p:sp>
      <p:sp>
        <p:nvSpPr>
          <p:cNvPr id="3" name="2 Marcador de contenido"/>
          <p:cNvSpPr>
            <a:spLocks noGrp="1"/>
          </p:cNvSpPr>
          <p:nvPr>
            <p:ph idx="1"/>
          </p:nvPr>
        </p:nvSpPr>
        <p:spPr/>
        <p:txBody>
          <a:bodyPr>
            <a:normAutofit fontScale="92500" lnSpcReduction="10000"/>
          </a:bodyPr>
          <a:lstStyle/>
          <a:p>
            <a:pPr algn="just"/>
            <a:r>
              <a:rPr lang="es-ES" dirty="0" err="1" smtClean="0"/>
              <a:t>O’Rourke-Williamson</a:t>
            </a:r>
            <a:r>
              <a:rPr lang="es-ES" dirty="0" smtClean="0"/>
              <a:t>: para medir la influencia de la globalización en la economía es necesario que las fuerzas generadas por el comercio produzcan cambios en los precios de las mercancías. Esto implica cambios en la escala de producción, en la distribución y en los niveles de vida.</a:t>
            </a:r>
          </a:p>
          <a:p>
            <a:pPr algn="just"/>
            <a:r>
              <a:rPr lang="es-ES" i="1" dirty="0" smtClean="0"/>
              <a:t>Big </a:t>
            </a:r>
            <a:r>
              <a:rPr lang="es-ES" i="1" dirty="0" err="1" smtClean="0"/>
              <a:t>Bang</a:t>
            </a:r>
            <a:r>
              <a:rPr lang="es-ES" i="1" dirty="0" smtClean="0"/>
              <a:t> </a:t>
            </a:r>
            <a:r>
              <a:rPr lang="es-ES" dirty="0" smtClean="0"/>
              <a:t>de la globalización: a principios del siglo XIX, a partir de análisis econométricos sobre el volumen del comercio internacional (siglos XVI-XVIII). Mercancías: tejidos, pimienta, azúcar.</a:t>
            </a: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…que conducen a unas hipótesis concretas</a:t>
            </a:r>
            <a:endParaRPr lang="es-ES" dirty="0"/>
          </a:p>
        </p:txBody>
      </p:sp>
      <p:sp>
        <p:nvSpPr>
          <p:cNvPr id="3" name="2 Marcador de contenido"/>
          <p:cNvSpPr>
            <a:spLocks noGrp="1"/>
          </p:cNvSpPr>
          <p:nvPr>
            <p:ph idx="1"/>
          </p:nvPr>
        </p:nvSpPr>
        <p:spPr/>
        <p:txBody>
          <a:bodyPr/>
          <a:lstStyle/>
          <a:p>
            <a:pPr algn="just"/>
            <a:r>
              <a:rPr lang="es-ES" dirty="0" smtClean="0"/>
              <a:t>1. Europa dependía de sus propios recursos para sostener el crecimiento de la población.</a:t>
            </a:r>
          </a:p>
          <a:p>
            <a:pPr algn="just"/>
            <a:r>
              <a:rPr lang="es-ES" dirty="0" smtClean="0"/>
              <a:t>2. Hay indicios de una “revolución en el consumo”: aumento de bienes de lujo en las importaciones, incremento de las rentas de las clases acomodadas.</a:t>
            </a:r>
          </a:p>
          <a:p>
            <a:pPr algn="just">
              <a:buNone/>
            </a:pPr>
            <a:r>
              <a:rPr lang="es-ES" dirty="0" smtClean="0"/>
              <a:t>Estas son, en síntesis, las premisas teóricas de partida de nuestra investigación.</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Objetivo: analizar el grado de integración de los mercados de alimentos</a:t>
            </a:r>
            <a:endParaRPr lang="es-ES" dirty="0"/>
          </a:p>
        </p:txBody>
      </p:sp>
      <p:sp>
        <p:nvSpPr>
          <p:cNvPr id="3" name="2 Marcador de contenido"/>
          <p:cNvSpPr>
            <a:spLocks noGrp="1"/>
          </p:cNvSpPr>
          <p:nvPr>
            <p:ph idx="1"/>
          </p:nvPr>
        </p:nvSpPr>
        <p:spPr>
          <a:xfrm>
            <a:off x="395536" y="1916832"/>
            <a:ext cx="8229600" cy="4525963"/>
          </a:xfrm>
        </p:spPr>
        <p:txBody>
          <a:bodyPr/>
          <a:lstStyle/>
          <a:p>
            <a:pPr algn="just"/>
            <a:r>
              <a:rPr lang="es-ES" dirty="0" smtClean="0"/>
              <a:t>Determinadas áreas del espacio europeo (disponibilidad de fuentes estadísticas).</a:t>
            </a:r>
          </a:p>
          <a:p>
            <a:pPr algn="just"/>
            <a:r>
              <a:rPr lang="es-ES" dirty="0" smtClean="0"/>
              <a:t>Importancia de la comunicación marítima.</a:t>
            </a:r>
          </a:p>
          <a:p>
            <a:pPr algn="just"/>
            <a:r>
              <a:rPr lang="es-ES" dirty="0" smtClean="0"/>
              <a:t>Adopción de los precios de los cereales como indicador preciso de la integración comercial.</a:t>
            </a:r>
          </a:p>
          <a:p>
            <a:pPr algn="just"/>
            <a:r>
              <a:rPr lang="es-ES" dirty="0" smtClean="0"/>
              <a:t>Perspectiva de carácter regional: aporta mayor profundidad y precisión al análisis.</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Estructura de la investigación</a:t>
            </a:r>
            <a:endParaRPr lang="es-ES" dirty="0"/>
          </a:p>
        </p:txBody>
      </p:sp>
      <p:sp>
        <p:nvSpPr>
          <p:cNvPr id="3" name="2 Marcador de contenido"/>
          <p:cNvSpPr>
            <a:spLocks noGrp="1"/>
          </p:cNvSpPr>
          <p:nvPr>
            <p:ph idx="1"/>
          </p:nvPr>
        </p:nvSpPr>
        <p:spPr/>
        <p:txBody>
          <a:bodyPr>
            <a:normAutofit fontScale="85000" lnSpcReduction="10000"/>
          </a:bodyPr>
          <a:lstStyle/>
          <a:p>
            <a:pPr algn="just"/>
            <a:r>
              <a:rPr lang="es-ES" dirty="0" smtClean="0"/>
              <a:t>1. Formación y avance de las redes comerciales a partir de las estrategias del capital mercantil y de los propios Estados.</a:t>
            </a:r>
          </a:p>
          <a:p>
            <a:pPr algn="just"/>
            <a:r>
              <a:rPr lang="es-ES" dirty="0" smtClean="0"/>
              <a:t>2. Aplicación empírica: base de datos de precios históricos de Allen y </a:t>
            </a:r>
            <a:r>
              <a:rPr lang="es-ES" dirty="0" err="1" smtClean="0"/>
              <a:t>Unger</a:t>
            </a:r>
            <a:r>
              <a:rPr lang="es-ES" dirty="0" smtClean="0"/>
              <a:t> (</a:t>
            </a:r>
            <a:r>
              <a:rPr lang="es-ES" dirty="0" smtClean="0">
                <a:hlinkClick r:id="rId2"/>
              </a:rPr>
              <a:t>www.gcpdb.info</a:t>
            </a:r>
            <a:r>
              <a:rPr lang="es-ES" dirty="0" smtClean="0"/>
              <a:t>). Precios expresados en gramos plata por litro. Universo estadístico con más de cien ciudades europeas.</a:t>
            </a:r>
          </a:p>
          <a:p>
            <a:pPr algn="just"/>
            <a:r>
              <a:rPr lang="es-ES" dirty="0" smtClean="0"/>
              <a:t>3. Período: 1700-1811: Londres, París, </a:t>
            </a:r>
            <a:r>
              <a:rPr lang="es-ES" dirty="0" err="1" smtClean="0"/>
              <a:t>Amsterdam</a:t>
            </a:r>
            <a:r>
              <a:rPr lang="es-ES" dirty="0" smtClean="0"/>
              <a:t> y Valencia (que tiene lógicas similares a Barcelona y la isla de Mallorca, según Manera-</a:t>
            </a:r>
            <a:r>
              <a:rPr lang="es-ES" dirty="0" err="1" smtClean="0"/>
              <a:t>Sansó</a:t>
            </a:r>
            <a:r>
              <a:rPr lang="es-ES" dirty="0" smtClean="0"/>
              <a:t>).</a:t>
            </a: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Las redes comerciales</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dirty="0" smtClean="0"/>
              <a:t>1. Figura de un nuevo comerciante: más movilidad, conocimiento muy preciso de los mercados. Necesidad de relaciones mutuas para enfrentarse a la incertidumbre de los mercados. Reducción de costes de transacción (en la línea propuesta por </a:t>
            </a:r>
            <a:r>
              <a:rPr lang="es-ES" dirty="0" err="1" smtClean="0"/>
              <a:t>Coase</a:t>
            </a:r>
            <a:r>
              <a:rPr lang="es-ES" dirty="0" smtClean="0"/>
              <a:t>).</a:t>
            </a:r>
          </a:p>
          <a:p>
            <a:pPr algn="just"/>
            <a:r>
              <a:rPr lang="es-ES" dirty="0" smtClean="0"/>
              <a:t>2. Formación de redes: pieza estratégica. Unificación de los agentes económicos: comerciantes vinculados por intereses económicos a partir de un conocimiento mutuo, por etnia, origen o familia.</a:t>
            </a:r>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aportan las redes?</a:t>
            </a:r>
            <a:endParaRPr lang="es-ES" dirty="0"/>
          </a:p>
        </p:txBody>
      </p:sp>
      <p:sp>
        <p:nvSpPr>
          <p:cNvPr id="3" name="2 Marcador de contenido"/>
          <p:cNvSpPr>
            <a:spLocks noGrp="1"/>
          </p:cNvSpPr>
          <p:nvPr>
            <p:ph idx="1"/>
          </p:nvPr>
        </p:nvSpPr>
        <p:spPr/>
        <p:txBody>
          <a:bodyPr/>
          <a:lstStyle/>
          <a:p>
            <a:pPr algn="just"/>
            <a:r>
              <a:rPr lang="es-ES" dirty="0" smtClean="0"/>
              <a:t>1. Mayor productividad: reducen costes.</a:t>
            </a:r>
          </a:p>
          <a:p>
            <a:pPr algn="just"/>
            <a:r>
              <a:rPr lang="es-ES" dirty="0" smtClean="0"/>
              <a:t>2. Capacidad de garantizar el cumplimiento de las obligaciones establecidas.</a:t>
            </a:r>
          </a:p>
          <a:p>
            <a:pPr algn="just"/>
            <a:r>
              <a:rPr lang="es-ES" dirty="0" smtClean="0"/>
              <a:t>3. Confianza, derivada de la cohesión del grupo.</a:t>
            </a:r>
          </a:p>
          <a:p>
            <a:pPr algn="just"/>
            <a:r>
              <a:rPr lang="es-ES" dirty="0" smtClean="0"/>
              <a:t>4. La empresa resuelve los conflictos por la vía de la autoridad.</a:t>
            </a: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Esto trastoca la visión convencional de la teoría del comercio internacional</a:t>
            </a:r>
            <a:endParaRPr lang="es-ES" dirty="0"/>
          </a:p>
        </p:txBody>
      </p:sp>
      <p:sp>
        <p:nvSpPr>
          <p:cNvPr id="3" name="2 Marcador de contenido"/>
          <p:cNvSpPr>
            <a:spLocks noGrp="1"/>
          </p:cNvSpPr>
          <p:nvPr>
            <p:ph idx="1"/>
          </p:nvPr>
        </p:nvSpPr>
        <p:spPr/>
        <p:txBody>
          <a:bodyPr>
            <a:normAutofit fontScale="92500"/>
          </a:bodyPr>
          <a:lstStyle/>
          <a:p>
            <a:pPr algn="just"/>
            <a:r>
              <a:rPr lang="es-ES" dirty="0" smtClean="0"/>
              <a:t>1. No se consideraban los costes de transacción. Se suponía que estos costes eran nulos.</a:t>
            </a:r>
          </a:p>
          <a:p>
            <a:pPr algn="just"/>
            <a:r>
              <a:rPr lang="es-ES" dirty="0" smtClean="0"/>
              <a:t>2. Se pensaba que los agentes tienen información perfecta y tratan de aprovechar su ventaja comparativa.</a:t>
            </a:r>
          </a:p>
          <a:p>
            <a:pPr algn="just"/>
            <a:r>
              <a:rPr lang="es-ES" dirty="0" smtClean="0"/>
              <a:t>3. La realidad de la Historia Económica: los costes de transacción eran elevados y dificultaban la difusión comercial. Las informaciones son asimétricas (</a:t>
            </a:r>
            <a:r>
              <a:rPr lang="es-ES" dirty="0" err="1" smtClean="0"/>
              <a:t>Stiglitz</a:t>
            </a:r>
            <a:r>
              <a:rPr lang="es-ES" dirty="0" smtClean="0"/>
              <a:t>).</a:t>
            </a:r>
            <a:endParaRPr lang="es-E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Cambios cruciales en el ámbito comercial desde el siglo XIV</a:t>
            </a:r>
            <a:endParaRPr lang="es-ES" dirty="0"/>
          </a:p>
        </p:txBody>
      </p:sp>
      <p:sp>
        <p:nvSpPr>
          <p:cNvPr id="3" name="2 Marcador de contenido"/>
          <p:cNvSpPr>
            <a:spLocks noGrp="1"/>
          </p:cNvSpPr>
          <p:nvPr>
            <p:ph idx="1"/>
          </p:nvPr>
        </p:nvSpPr>
        <p:spPr/>
        <p:txBody>
          <a:bodyPr>
            <a:normAutofit fontScale="92500" lnSpcReduction="10000"/>
          </a:bodyPr>
          <a:lstStyle/>
          <a:p>
            <a:pPr algn="just"/>
            <a:r>
              <a:rPr lang="es-ES" dirty="0" smtClean="0"/>
              <a:t>A) Aumento de la movilidad del capital: dinamismo en los mecanismos de pagos, efectos cambiarios (letras, pagarés).</a:t>
            </a:r>
          </a:p>
          <a:p>
            <a:pPr algn="just"/>
            <a:r>
              <a:rPr lang="es-ES" dirty="0" smtClean="0"/>
              <a:t>B) Reducción de costes de información: impulso de infraestructuras mercantiles.</a:t>
            </a:r>
          </a:p>
          <a:p>
            <a:pPr algn="just"/>
            <a:r>
              <a:rPr lang="es-ES" dirty="0" smtClean="0"/>
              <a:t>C) Contracción del riesgo: utilización de cambios marítimos y seguros marítimos.</a:t>
            </a:r>
          </a:p>
          <a:p>
            <a:pPr algn="just"/>
            <a:r>
              <a:rPr lang="es-ES" dirty="0" smtClean="0"/>
              <a:t>RESULTADO: mayor competencia, reducción de beneficios, pero también progresiva contracción de los costes marginales.</a:t>
            </a:r>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Mejoras en la organización comercial</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dirty="0" smtClean="0"/>
              <a:t>1. Esta perspectiva defiende que la innovación no es sólo aplicable a las economías de base tecnológica sustentada sobre el cambio técnico, con nuevas máquinas.</a:t>
            </a:r>
          </a:p>
          <a:p>
            <a:pPr algn="just"/>
            <a:r>
              <a:rPr lang="es-ES" dirty="0" smtClean="0"/>
              <a:t>2. Las mejoras comerciales descritas favorecen el avance de la productividad, aunque se realicen en economías con menor base industrial.</a:t>
            </a:r>
          </a:p>
          <a:p>
            <a:pPr algn="just"/>
            <a:r>
              <a:rPr lang="es-ES" dirty="0" smtClean="0"/>
              <a:t>3. </a:t>
            </a:r>
            <a:r>
              <a:rPr lang="es-ES" dirty="0" err="1" smtClean="0"/>
              <a:t>Mokyr</a:t>
            </a:r>
            <a:r>
              <a:rPr lang="es-ES" dirty="0" smtClean="0"/>
              <a:t>: el progreso tecnológico es cualquier cambio en la aplicación de la información a los procesos de producción, con la finalidad de expandir la eficacia. Con reducción de costes.</a:t>
            </a:r>
          </a:p>
          <a:p>
            <a:pPr algn="just"/>
            <a:r>
              <a:rPr lang="es-ES" dirty="0" smtClean="0"/>
              <a:t>4. </a:t>
            </a:r>
            <a:r>
              <a:rPr lang="es-ES" dirty="0" err="1" smtClean="0"/>
              <a:t>Rosenberg</a:t>
            </a:r>
            <a:r>
              <a:rPr lang="es-ES" dirty="0" smtClean="0"/>
              <a:t>: gran parte del crecimiento proviene más de información ya disponible que de la generación de conocimientos totalmente nuevos.</a:t>
            </a:r>
          </a:p>
          <a:p>
            <a:pPr algn="just">
              <a:buNone/>
            </a:pPr>
            <a:r>
              <a:rPr lang="es-ES" dirty="0" smtClean="0"/>
              <a:t>ESTAS NOCIONES SON DETERMINANTES PARA ENTENDER EL PROCESO DE INTEGRACIÓN DE LOS MERCADOS.</a:t>
            </a:r>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dirty="0" smtClean="0"/>
              <a:t>Ejemplos empíricos (1): la caída de beneficios del capital comercial en el Mediterráneo</a:t>
            </a:r>
            <a:endParaRPr lang="es-ES" dirty="0"/>
          </a:p>
        </p:txBody>
      </p:sp>
      <p:sp>
        <p:nvSpPr>
          <p:cNvPr id="4" name="3 Marcador de texto"/>
          <p:cNvSpPr>
            <a:spLocks noGrp="1"/>
          </p:cNvSpPr>
          <p:nvPr>
            <p:ph type="body" sz="half" idx="2"/>
          </p:nvPr>
        </p:nvSpPr>
        <p:spPr/>
        <p:txBody>
          <a:bodyPr>
            <a:noAutofit/>
          </a:bodyPr>
          <a:lstStyle/>
          <a:p>
            <a:pPr algn="just"/>
            <a:r>
              <a:rPr lang="es-ES" sz="1600" dirty="0" smtClean="0"/>
              <a:t>El ejemplo del gráfico corresponde al análisis microeconómico realizado en empresas comerciales de la isla de Mallorca, para los años 1600-1788.</a:t>
            </a:r>
          </a:p>
          <a:p>
            <a:pPr algn="just"/>
            <a:r>
              <a:rPr lang="es-ES" sz="1600" dirty="0" smtClean="0"/>
              <a:t>Los datos permiten comprobar que entre comienzos del siglo XVIII y finales de ese siglo, la fuerte competencia comercial en el Mediterráneo supone una reducción de beneficios que obliga a mejorar:</a:t>
            </a:r>
          </a:p>
          <a:p>
            <a:pPr marL="342900" indent="-342900" algn="just">
              <a:buAutoNum type="alphaLcParenR"/>
            </a:pPr>
            <a:r>
              <a:rPr lang="es-ES" sz="1600" dirty="0" smtClean="0"/>
              <a:t>Redes comerciales,</a:t>
            </a:r>
          </a:p>
          <a:p>
            <a:pPr marL="342900" indent="-342900" algn="just">
              <a:buAutoNum type="alphaLcParenR"/>
            </a:pPr>
            <a:r>
              <a:rPr lang="es-ES" sz="1600" dirty="0" smtClean="0"/>
              <a:t>Reducción de costes de información,</a:t>
            </a:r>
          </a:p>
          <a:p>
            <a:pPr marL="342900" indent="-342900" algn="just">
              <a:buAutoNum type="alphaLcParenR"/>
            </a:pPr>
            <a:r>
              <a:rPr lang="es-ES" sz="1600" dirty="0" smtClean="0"/>
              <a:t>Reducción de costes de transacción.</a:t>
            </a:r>
            <a:endParaRPr lang="es-ES" sz="1600" dirty="0"/>
          </a:p>
        </p:txBody>
      </p:sp>
      <p:graphicFrame>
        <p:nvGraphicFramePr>
          <p:cNvPr id="5" name="3 Gráfico"/>
          <p:cNvGraphicFramePr>
            <a:graphicFrameLocks noGrp="1"/>
          </p:cNvGraphicFramePr>
          <p:nvPr>
            <p:ph idx="1"/>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dirty="0" smtClean="0"/>
              <a:t>Ejemplos empíricos (2): </a:t>
            </a:r>
            <a:r>
              <a:rPr lang="es-ES" dirty="0"/>
              <a:t>¿</a:t>
            </a:r>
            <a:r>
              <a:rPr lang="es-ES" dirty="0" smtClean="0"/>
              <a:t>mayor tranquilidad comercial en el Mediterráneo?</a:t>
            </a:r>
            <a:endParaRPr lang="es-ES" dirty="0"/>
          </a:p>
        </p:txBody>
      </p:sp>
      <p:sp>
        <p:nvSpPr>
          <p:cNvPr id="4" name="3 Marcador de texto"/>
          <p:cNvSpPr>
            <a:spLocks noGrp="1"/>
          </p:cNvSpPr>
          <p:nvPr>
            <p:ph type="body" sz="half" idx="2"/>
          </p:nvPr>
        </p:nvSpPr>
        <p:spPr/>
        <p:txBody>
          <a:bodyPr>
            <a:normAutofit/>
          </a:bodyPr>
          <a:lstStyle/>
          <a:p>
            <a:pPr algn="just"/>
            <a:r>
              <a:rPr lang="es-ES" sz="1600" dirty="0" smtClean="0"/>
              <a:t>El dinamismo comercial mediterráneo significa, al mismo tiempo, una reducción de los costes de seguros y del riesgo marítimo.</a:t>
            </a:r>
          </a:p>
          <a:p>
            <a:pPr algn="just"/>
            <a:r>
              <a:rPr lang="es-ES" sz="1600" dirty="0" smtClean="0"/>
              <a:t>De  nuevo, el ejemplo corresponde a la isla de Mallorca, con datos procedentes de pólizas de seguros y de riesgo marítimo de empresas locales, y también de las investigaciones de </a:t>
            </a:r>
            <a:r>
              <a:rPr lang="es-ES" sz="1600" dirty="0" err="1" smtClean="0"/>
              <a:t>Spooner</a:t>
            </a:r>
            <a:r>
              <a:rPr lang="es-ES" sz="1600" dirty="0" smtClean="0"/>
              <a:t>, </a:t>
            </a:r>
            <a:r>
              <a:rPr lang="es-ES" sz="1600" dirty="0" err="1" smtClean="0"/>
              <a:t>Assante</a:t>
            </a:r>
            <a:r>
              <a:rPr lang="es-ES" sz="1600" dirty="0" smtClean="0"/>
              <a:t>, Pons, </a:t>
            </a:r>
            <a:r>
              <a:rPr lang="es-ES" sz="1600" dirty="0" err="1" smtClean="0"/>
              <a:t>Addobati</a:t>
            </a:r>
            <a:r>
              <a:rPr lang="es-ES" sz="1600" dirty="0" smtClean="0"/>
              <a:t>, López Nadal y Manera. </a:t>
            </a:r>
          </a:p>
          <a:p>
            <a:pPr algn="just"/>
            <a:r>
              <a:rPr lang="es-ES" sz="1600" dirty="0" smtClean="0"/>
              <a:t>La competencia en la ribera mediterránea, explicable probablemente por una mayor integración comercial, puede explicar esta evolución.</a:t>
            </a:r>
            <a:endParaRPr lang="es-ES" sz="1600"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3575049" y="404663"/>
            <a:ext cx="5173415" cy="5892719"/>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Ejemplos empíricos (3): la integración de los mercados de Mallorca, Valencia y Barcelona (Manera-</a:t>
            </a:r>
            <a:r>
              <a:rPr lang="es-ES" dirty="0" err="1" smtClean="0"/>
              <a:t>Sansó</a:t>
            </a:r>
            <a:r>
              <a:rPr lang="es-ES" dirty="0" smtClean="0"/>
              <a:t>)</a:t>
            </a:r>
            <a:endParaRPr lang="es-ES" dirty="0"/>
          </a:p>
        </p:txBody>
      </p:sp>
      <p:sp>
        <p:nvSpPr>
          <p:cNvPr id="4" name="3 Marcador de texto"/>
          <p:cNvSpPr>
            <a:spLocks noGrp="1"/>
          </p:cNvSpPr>
          <p:nvPr>
            <p:ph type="body" sz="half" idx="2"/>
          </p:nvPr>
        </p:nvSpPr>
        <p:spPr/>
        <p:txBody>
          <a:bodyPr>
            <a:normAutofit lnSpcReduction="10000"/>
          </a:bodyPr>
          <a:lstStyle/>
          <a:p>
            <a:pPr algn="just"/>
            <a:r>
              <a:rPr lang="en-GB" dirty="0"/>
              <a:t>A common evolution in prices can be observed, together with the fact that each of them follows a non-stable evolutionary trend. An individual analysis of each of the three series shows that they are first-order integrated. </a:t>
            </a:r>
            <a:endParaRPr lang="en-GB" dirty="0" smtClean="0"/>
          </a:p>
          <a:p>
            <a:pPr algn="just"/>
            <a:r>
              <a:rPr lang="en-GB" dirty="0"/>
              <a:t>Consequently, there is no evidence that the LOP did not prevail among all three cities during the 18</a:t>
            </a:r>
            <a:r>
              <a:rPr lang="en-GB" baseline="30000" dirty="0"/>
              <a:t>th</a:t>
            </a:r>
            <a:r>
              <a:rPr lang="en-GB" dirty="0"/>
              <a:t> century. </a:t>
            </a:r>
            <a:endParaRPr lang="en-GB" dirty="0" smtClean="0"/>
          </a:p>
          <a:p>
            <a:pPr algn="just"/>
            <a:r>
              <a:rPr lang="en-GB" dirty="0"/>
              <a:t>The most obvious inference that can be made from all the above is the decisive role that commercial capital came to play in 18</a:t>
            </a:r>
            <a:r>
              <a:rPr lang="en-GB" baseline="30000" dirty="0"/>
              <a:t>th</a:t>
            </a:r>
            <a:r>
              <a:rPr lang="en-GB" dirty="0"/>
              <a:t> century Mediterranean Spain, economically and financially through taxation, the negotiation of key goods, forms of transport, credit mechanisms, and working capital. Indeed, in some regions most of the economy’s key products were directly or indirectly controlled by the trade sector. </a:t>
            </a:r>
            <a:endParaRPr lang="es-ES" dirty="0"/>
          </a:p>
        </p:txBody>
      </p:sp>
      <p:graphicFrame>
        <p:nvGraphicFramePr>
          <p:cNvPr id="5" name="Chart 10"/>
          <p:cNvGraphicFramePr>
            <a:graphicFrameLocks noGrp="1"/>
          </p:cNvGraphicFramePr>
          <p:nvPr>
            <p:ph idx="1"/>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aplicación empírica</a:t>
            </a:r>
            <a:endParaRPr lang="es-ES" dirty="0"/>
          </a:p>
        </p:txBody>
      </p:sp>
      <p:sp>
        <p:nvSpPr>
          <p:cNvPr id="3" name="2 Marcador de contenido"/>
          <p:cNvSpPr>
            <a:spLocks noGrp="1"/>
          </p:cNvSpPr>
          <p:nvPr>
            <p:ph idx="1"/>
          </p:nvPr>
        </p:nvSpPr>
        <p:spPr/>
        <p:txBody>
          <a:bodyPr/>
          <a:lstStyle/>
          <a:p>
            <a:pPr algn="just"/>
            <a:r>
              <a:rPr lang="es-ES" dirty="0" smtClean="0"/>
              <a:t>La integración de mercados puede contrastarse a partir de verificar si se produce la Ley del Precio Único (LPU).</a:t>
            </a:r>
          </a:p>
          <a:p>
            <a:pPr algn="just"/>
            <a:r>
              <a:rPr lang="es-ES" dirty="0" smtClean="0"/>
              <a:t>Esta Ley establece que los precios en dos mercados diferentes de un mismo bien homogéneo y transportable han de ser iguales una vez considerados los costes de transporte y los seguros.</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planteamiento econométrico</a:t>
            </a:r>
            <a:endParaRPr lang="es-ES" dirty="0"/>
          </a:p>
        </p:txBody>
      </p:sp>
      <p:sp>
        <p:nvSpPr>
          <p:cNvPr id="3" name="2 Marcador de contenido"/>
          <p:cNvSpPr>
            <a:spLocks noGrp="1"/>
          </p:cNvSpPr>
          <p:nvPr>
            <p:ph idx="1"/>
          </p:nvPr>
        </p:nvSpPr>
        <p:spPr/>
        <p:txBody>
          <a:bodyPr>
            <a:normAutofit lnSpcReduction="10000"/>
          </a:bodyPr>
          <a:lstStyle/>
          <a:p>
            <a:pPr algn="just"/>
            <a:r>
              <a:rPr lang="es-ES" dirty="0" smtClean="0"/>
              <a:t>La evolución simultánea de un conjunto de variables como los precios puede ser analizada mediante el modelo de Vectores </a:t>
            </a:r>
            <a:r>
              <a:rPr lang="es-ES" dirty="0" err="1" smtClean="0"/>
              <a:t>Autoregresivos</a:t>
            </a:r>
            <a:r>
              <a:rPr lang="es-ES" dirty="0" smtClean="0"/>
              <a:t> (VAR). </a:t>
            </a:r>
          </a:p>
          <a:p>
            <a:pPr algn="just"/>
            <a:r>
              <a:rPr lang="es-ES" dirty="0" smtClean="0"/>
              <a:t>Si las variables son integradas de primer orden y pueden presentar relaciones de </a:t>
            </a:r>
            <a:r>
              <a:rPr lang="es-ES" dirty="0" err="1" smtClean="0"/>
              <a:t>cointegración</a:t>
            </a:r>
            <a:r>
              <a:rPr lang="es-ES" dirty="0" smtClean="0"/>
              <a:t>, el procedimiento de </a:t>
            </a:r>
            <a:r>
              <a:rPr lang="es-ES" dirty="0" err="1" smtClean="0"/>
              <a:t>Johansen</a:t>
            </a:r>
            <a:r>
              <a:rPr lang="es-ES" dirty="0" smtClean="0"/>
              <a:t> es un método adecuado para estimar esas relaciones.</a:t>
            </a:r>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92696"/>
            <a:ext cx="8229600" cy="1143000"/>
          </a:xfrm>
        </p:spPr>
        <p:txBody>
          <a:bodyPr>
            <a:noAutofit/>
          </a:bodyPr>
          <a:lstStyle/>
          <a:p>
            <a:r>
              <a:rPr lang="es-ES" sz="3600" dirty="0" smtClean="0"/>
              <a:t>La base de estudio: </a:t>
            </a:r>
            <a:br>
              <a:rPr lang="es-ES" sz="3600" dirty="0" smtClean="0"/>
            </a:br>
            <a:r>
              <a:rPr lang="es-ES" sz="3600" dirty="0" smtClean="0"/>
              <a:t>Londres, París, Milán, </a:t>
            </a:r>
            <a:r>
              <a:rPr lang="es-ES" sz="3600" dirty="0" err="1" smtClean="0"/>
              <a:t>Amsterdam</a:t>
            </a:r>
            <a:r>
              <a:rPr lang="es-ES" sz="3600" dirty="0" smtClean="0"/>
              <a:t>, </a:t>
            </a:r>
            <a:r>
              <a:rPr lang="es-ES" sz="3600" dirty="0" smtClean="0"/>
              <a:t/>
            </a:r>
            <a:br>
              <a:rPr lang="es-ES" sz="3600" dirty="0" smtClean="0"/>
            </a:br>
            <a:r>
              <a:rPr lang="es-ES" sz="3600" dirty="0" smtClean="0"/>
              <a:t>Valencia, </a:t>
            </a:r>
            <a:r>
              <a:rPr lang="es-ES" sz="3600" dirty="0" smtClean="0"/>
              <a:t>Mallorca, Barcelona, 1700-1811</a:t>
            </a:r>
            <a:endParaRPr lang="es-ES" sz="3600" dirty="0"/>
          </a:p>
        </p:txBody>
      </p:sp>
      <p:sp>
        <p:nvSpPr>
          <p:cNvPr id="3" name="2 Marcador de contenido"/>
          <p:cNvSpPr>
            <a:spLocks noGrp="1"/>
          </p:cNvSpPr>
          <p:nvPr>
            <p:ph idx="1"/>
          </p:nvPr>
        </p:nvSpPr>
        <p:spPr>
          <a:xfrm>
            <a:off x="467544" y="2132856"/>
            <a:ext cx="8229600" cy="4525963"/>
          </a:xfrm>
        </p:spPr>
        <p:txBody>
          <a:bodyPr/>
          <a:lstStyle/>
          <a:p>
            <a:pPr algn="just"/>
            <a:r>
              <a:rPr lang="es-ES" dirty="0" smtClean="0"/>
              <a:t>Se ha trabajado con las fuentes estadísticas recogidas en Allen-</a:t>
            </a:r>
            <a:r>
              <a:rPr lang="es-ES" dirty="0" err="1" smtClean="0"/>
              <a:t>Unger</a:t>
            </a:r>
            <a:r>
              <a:rPr lang="es-ES" dirty="0" smtClean="0"/>
              <a:t> (</a:t>
            </a:r>
            <a:r>
              <a:rPr lang="es-ES" dirty="0" smtClean="0">
                <a:hlinkClick r:id="rId2"/>
              </a:rPr>
              <a:t>www.gcpd.info</a:t>
            </a:r>
            <a:r>
              <a:rPr lang="es-ES" dirty="0" smtClean="0"/>
              <a:t>) y con las estadísticas recogidas en Manera-</a:t>
            </a:r>
            <a:r>
              <a:rPr lang="es-ES" dirty="0" err="1" smtClean="0"/>
              <a:t>Sansó</a:t>
            </a:r>
            <a:r>
              <a:rPr lang="es-ES" dirty="0" smtClean="0"/>
              <a:t>. El análisis para Valencia es extensible a Mallorca y Barcelona.</a:t>
            </a:r>
          </a:p>
          <a:p>
            <a:pPr algn="just"/>
            <a:r>
              <a:rPr lang="es-ES" dirty="0" smtClean="0"/>
              <a:t>Valores reducidos a gramos-plata por litro.</a:t>
            </a:r>
          </a:p>
          <a:p>
            <a:pPr algn="just"/>
            <a:r>
              <a:rPr lang="es-ES" dirty="0" smtClean="0"/>
              <a:t>Afectación al precio del trigo.</a:t>
            </a:r>
            <a:endParaRPr lang="es-E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200" dirty="0" smtClean="0"/>
              <a:t>El perfil gráfico del movimiento de los precios</a:t>
            </a:r>
            <a:endParaRPr lang="es-ES" sz="3200" dirty="0"/>
          </a:p>
        </p:txBody>
      </p:sp>
      <p:sp>
        <p:nvSpPr>
          <p:cNvPr id="4" name="3 Marcador de texto"/>
          <p:cNvSpPr>
            <a:spLocks noGrp="1"/>
          </p:cNvSpPr>
          <p:nvPr>
            <p:ph type="body" sz="half" idx="2"/>
          </p:nvPr>
        </p:nvSpPr>
        <p:spPr/>
        <p:txBody>
          <a:bodyPr/>
          <a:lstStyle/>
          <a:p>
            <a:pPr algn="just"/>
            <a:r>
              <a:rPr lang="es-ES" dirty="0" smtClean="0"/>
              <a:t>Los mercados de Londres, Milán, </a:t>
            </a:r>
            <a:r>
              <a:rPr lang="es-ES" dirty="0" err="1" smtClean="0"/>
              <a:t>Amsterdam</a:t>
            </a:r>
            <a:r>
              <a:rPr lang="es-ES" dirty="0" smtClean="0"/>
              <a:t> y Valencia evolucionan a largo plazo dominados por una tendencia estocástica y es posible que entre ellos estén </a:t>
            </a:r>
            <a:r>
              <a:rPr lang="es-ES" dirty="0" err="1" smtClean="0"/>
              <a:t>cointegrados</a:t>
            </a:r>
            <a:r>
              <a:rPr lang="es-ES" dirty="0" smtClean="0"/>
              <a:t>.</a:t>
            </a:r>
          </a:p>
          <a:p>
            <a:pPr algn="just"/>
            <a:r>
              <a:rPr lang="es-ES" dirty="0" smtClean="0"/>
              <a:t>El logaritmo de los precios del trigo en París es estacionario. Se puede afirmar que el mercado de París no está integrado con ninguno de los demás.</a:t>
            </a:r>
          </a:p>
          <a:p>
            <a:pPr algn="just"/>
            <a:r>
              <a:rPr lang="es-ES" dirty="0" smtClean="0"/>
              <a:t>Entre los precios del trigo de </a:t>
            </a:r>
            <a:r>
              <a:rPr lang="es-ES" dirty="0" err="1" smtClean="0"/>
              <a:t>Amsterdam</a:t>
            </a:r>
            <a:r>
              <a:rPr lang="es-ES" dirty="0" smtClean="0"/>
              <a:t>, Londres, Milán y Valencia hay dos relaciones de </a:t>
            </a:r>
            <a:r>
              <a:rPr lang="es-ES" dirty="0" err="1" smtClean="0"/>
              <a:t>cointegración</a:t>
            </a:r>
            <a:r>
              <a:rPr lang="es-ES" dirty="0" smtClean="0"/>
              <a:t>. Se deduce que como máximo puede haber tres ciudades con mercados de trigo integrados.</a:t>
            </a:r>
          </a:p>
          <a:p>
            <a:pPr algn="just"/>
            <a:r>
              <a:rPr lang="es-ES" dirty="0" smtClean="0"/>
              <a:t>Únicamente en los casos de </a:t>
            </a:r>
            <a:r>
              <a:rPr lang="es-ES" dirty="0" err="1" smtClean="0"/>
              <a:t>Amsterdam</a:t>
            </a:r>
            <a:r>
              <a:rPr lang="es-ES" dirty="0" smtClean="0"/>
              <a:t> y Milán se daría una integración de mercados en los precios del trigo.</a:t>
            </a:r>
            <a:endParaRPr lang="es-ES" dirty="0"/>
          </a:p>
        </p:txBody>
      </p:sp>
      <p:pic>
        <p:nvPicPr>
          <p:cNvPr id="1026" name="Picture 2"/>
          <p:cNvPicPr>
            <a:picLocks noGrp="1" noChangeAspect="1" noChangeArrowheads="1"/>
          </p:cNvPicPr>
          <p:nvPr>
            <p:ph idx="1"/>
          </p:nvPr>
        </p:nvPicPr>
        <p:blipFill>
          <a:blip r:embed="rId2"/>
          <a:srcRect/>
          <a:stretch>
            <a:fillRect/>
          </a:stretch>
        </p:blipFill>
        <p:spPr bwMode="auto">
          <a:xfrm>
            <a:off x="3575050" y="571480"/>
            <a:ext cx="5111750" cy="5643602"/>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Conclusiones provisionales (1)</a:t>
            </a:r>
            <a:endParaRPr lang="es-ES" dirty="0"/>
          </a:p>
        </p:txBody>
      </p:sp>
      <p:sp>
        <p:nvSpPr>
          <p:cNvPr id="3" name="2 Marcador de contenido"/>
          <p:cNvSpPr>
            <a:spLocks noGrp="1"/>
          </p:cNvSpPr>
          <p:nvPr>
            <p:ph idx="1"/>
          </p:nvPr>
        </p:nvSpPr>
        <p:spPr/>
        <p:txBody>
          <a:bodyPr>
            <a:normAutofit fontScale="92500" lnSpcReduction="10000"/>
          </a:bodyPr>
          <a:lstStyle/>
          <a:p>
            <a:pPr algn="just"/>
            <a:r>
              <a:rPr lang="es-ES" dirty="0" smtClean="0"/>
              <a:t>1. Los datos presentados indican que no podemos ignorar el papel que tuvo la globalización precoz, antes de la globalización presentada por </a:t>
            </a:r>
            <a:r>
              <a:rPr lang="es-ES" dirty="0" err="1" smtClean="0"/>
              <a:t>O’Rourke</a:t>
            </a:r>
            <a:r>
              <a:rPr lang="es-ES" dirty="0" smtClean="0"/>
              <a:t> y </a:t>
            </a:r>
            <a:r>
              <a:rPr lang="es-ES" dirty="0" err="1" smtClean="0"/>
              <a:t>Williamson</a:t>
            </a:r>
            <a:r>
              <a:rPr lang="es-ES" dirty="0" smtClean="0"/>
              <a:t>. Y esto no sólo en la formación de mercados de productos, sino también en el desarrollo de los sistemas de pagos internacionales.</a:t>
            </a:r>
          </a:p>
          <a:p>
            <a:pPr algn="just"/>
            <a:r>
              <a:rPr lang="es-ES" dirty="0" smtClean="0"/>
              <a:t>2. Se demuestra un grado de integración de mercados regionales europeos, con un papel relevante de las redes comerciales.</a:t>
            </a:r>
          </a:p>
          <a:p>
            <a:endParaRPr lang="es-E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Conclusiones (y 2)</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dirty="0" smtClean="0"/>
              <a:t>3. El Mediterráneo es crucial en el avituallamiento de </a:t>
            </a:r>
            <a:r>
              <a:rPr lang="es-ES" i="1" dirty="0" smtClean="0"/>
              <a:t>inputs</a:t>
            </a:r>
            <a:r>
              <a:rPr lang="es-ES" dirty="0" smtClean="0"/>
              <a:t> y de productos de consumo. Pero también se ha demostrado la capacidad para exportar cereales.</a:t>
            </a:r>
          </a:p>
          <a:p>
            <a:pPr algn="just"/>
            <a:r>
              <a:rPr lang="es-ES" dirty="0" smtClean="0"/>
              <a:t>4. Podemos ver que existen fases claras de integración comercial en el caso del trigo antes de 1820. </a:t>
            </a:r>
          </a:p>
          <a:p>
            <a:pPr algn="just"/>
            <a:r>
              <a:rPr lang="es-ES" dirty="0" smtClean="0"/>
              <a:t>5. Hay evidencia de integración en los mercados de trigo de </a:t>
            </a:r>
            <a:r>
              <a:rPr lang="es-ES" dirty="0" err="1" smtClean="0"/>
              <a:t>Amsterdam</a:t>
            </a:r>
            <a:r>
              <a:rPr lang="es-ES" dirty="0" smtClean="0"/>
              <a:t> y Milán.</a:t>
            </a:r>
          </a:p>
          <a:p>
            <a:pPr algn="just"/>
            <a:r>
              <a:rPr lang="es-ES" dirty="0" smtClean="0"/>
              <a:t>6. Se puede concluir que los mercados de Valencia, Londres, </a:t>
            </a:r>
            <a:r>
              <a:rPr lang="es-ES" dirty="0" err="1" smtClean="0"/>
              <a:t>Amsterdam</a:t>
            </a:r>
            <a:r>
              <a:rPr lang="es-ES" dirty="0" smtClean="0"/>
              <a:t> y Milán están relacionados, aunque sin llegar a estar integrados entre ellos.</a:t>
            </a:r>
          </a:p>
          <a:p>
            <a:pPr algn="just"/>
            <a:r>
              <a:rPr lang="es-ES" dirty="0" smtClean="0"/>
              <a:t>7. Sin embargo, el grado de conexión entre esos mercados pudo ser suficiente para remediar los episodios de crisis de subsistencias regionales (atlánticas, bálticas y mediterráneas).</a:t>
            </a:r>
          </a:p>
          <a:p>
            <a:pPr algn="just">
              <a:buNone/>
            </a:pPr>
            <a:r>
              <a:rPr lang="es-ES" dirty="0" smtClean="0"/>
              <a:t>La incorporación de nuevas series a nuestro trabajo podrá confirmar o matizar estas primeras impresiones.</a:t>
            </a:r>
            <a:endParaRPr lang="es-ES"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1791</Words>
  <Application>Microsoft Office PowerPoint</Application>
  <PresentationFormat>Presentación en pantalla (4:3)</PresentationFormat>
  <Paragraphs>95</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CIUDADES PORTUARIAS Y GRADO DE COINTEGRACIÓN DE LOS MERCADOS DE ALIMENTOS EN EUROPA,  1700-1811 London School of Economics, abril 2011</vt:lpstr>
      <vt:lpstr>LA PRIMERA GLOBALIZACIÓN</vt:lpstr>
      <vt:lpstr>Importancia del comercio</vt:lpstr>
      <vt:lpstr>Acepciones de la globalización: la clasificación de Jan De Vries</vt:lpstr>
      <vt:lpstr>Asumimos la noción de globalización dura…</vt:lpstr>
      <vt:lpstr>…que conducen a unas hipótesis concretas</vt:lpstr>
      <vt:lpstr>Objetivo: analizar el grado de integración de los mercados de alimentos</vt:lpstr>
      <vt:lpstr>Estructura de la investigación</vt:lpstr>
      <vt:lpstr>Las redes comerciales</vt:lpstr>
      <vt:lpstr>¿Qué aportan las redes?</vt:lpstr>
      <vt:lpstr>Esto trastoca la visión convencional de la teoría del comercio internacional</vt:lpstr>
      <vt:lpstr>Cambios cruciales en el ámbito comercial desde el siglo XIV</vt:lpstr>
      <vt:lpstr>Mejoras en la organización comercial</vt:lpstr>
      <vt:lpstr>Ejemplos empíricos (1): la caída de beneficios del capital comercial en el Mediterráneo</vt:lpstr>
      <vt:lpstr>Ejemplos empíricos (2): ¿mayor tranquilidad comercial en el Mediterráneo?</vt:lpstr>
      <vt:lpstr>Ejemplos empíricos (3): la integración de los mercados de Mallorca, Valencia y Barcelona (Manera-Sansó)</vt:lpstr>
      <vt:lpstr>La aplicación empírica</vt:lpstr>
      <vt:lpstr>El planteamiento econométrico</vt:lpstr>
      <vt:lpstr>La base de estudio:  Londres, París, Milán, Amsterdam,  Valencia, Mallorca, Barcelona, 1700-1811</vt:lpstr>
      <vt:lpstr>El perfil gráfico del movimiento de los precios</vt:lpstr>
      <vt:lpstr>Conclusiones provisionales (1)</vt:lpstr>
      <vt:lpstr>Conclusiones (y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CIUDADES PORTUARIAS Y GRADO DE COINTEGRACIÓN DE LOS MERCADOS DE ALIMENTOS EN EUROPA, 1700-1800</dc:title>
  <dc:creator>Usuario de Windows</dc:creator>
  <cp:lastModifiedBy>u90134</cp:lastModifiedBy>
  <cp:revision>61</cp:revision>
  <dcterms:created xsi:type="dcterms:W3CDTF">2011-03-12T12:01:23Z</dcterms:created>
  <dcterms:modified xsi:type="dcterms:W3CDTF">2011-03-14T09:51:37Z</dcterms:modified>
</cp:coreProperties>
</file>