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57" r:id="rId9"/>
    <p:sldId id="258" r:id="rId10"/>
    <p:sldId id="259" r:id="rId11"/>
    <p:sldId id="260" r:id="rId12"/>
    <p:sldId id="261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10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C29FB-7FA5-0141-9138-35F198A85A9A}" type="datetimeFigureOut">
              <a:rPr lang="es-ES" smtClean="0"/>
              <a:t>17/12/14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8E1F7-1D99-D142-91D8-09DCF329893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09498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17FB-8AD2-B249-9BCB-7BE0103E007D}" type="datetimeFigureOut">
              <a:rPr lang="es-ES" smtClean="0"/>
              <a:t>17/12/14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EB621-BB73-D144-B422-1D8D364D8A7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3620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E53D-41FB-AD47-AD6D-DF07833FB70E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97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23C07-E453-B642-A9BE-2B4DB28BEA0C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14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10A1-8064-F04C-96E1-B14DA90C2D47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98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B2EC-C21C-BE4D-A92A-1278F42CFE88}" type="datetime1">
              <a:rPr lang="es-ES" smtClean="0"/>
              <a:t>17/12/14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974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54B5-7F2F-B34D-AE54-0385E357D653}" type="datetime1">
              <a:rPr lang="es-ES" smtClean="0"/>
              <a:t>17/12/14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091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24CEA-1C7A-9742-B786-7A5243925AEA}" type="datetime1">
              <a:rPr lang="es-ES" smtClean="0"/>
              <a:t>17/12/14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47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EA12-AE8F-1840-ACE6-264C9BFDCE58}" type="datetime1">
              <a:rPr lang="es-ES" smtClean="0"/>
              <a:t>17/12/14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19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1317C-44DA-4B47-B406-B4045690FB3F}" type="datetime1">
              <a:rPr lang="es-ES" smtClean="0"/>
              <a:t>17/12/14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79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0B54-E189-E74C-AF6F-16E9156EAEC9}" type="datetime1">
              <a:rPr lang="es-ES" smtClean="0"/>
              <a:t>17/12/14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77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5AF1-144F-A143-9046-6D79067D8D92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66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B8B16-760E-E04B-AE69-E7F81A0CA66E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96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D6D51-CABD-0E4F-8456-A708A9EF05F9}" type="datetime1">
              <a:rPr lang="es-ES" smtClean="0"/>
              <a:t>17/12/14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7AE22-AF02-D04B-A953-1D120AE99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36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Keynes o la teoría de la depresión: pequeño avance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Prof. Carles </a:t>
            </a:r>
            <a:r>
              <a:rPr lang="es-ES" dirty="0" smtClean="0"/>
              <a:t>Manera</a:t>
            </a:r>
          </a:p>
          <a:p>
            <a:endParaRPr lang="es-ES" dirty="0" smtClean="0"/>
          </a:p>
          <a:p>
            <a:r>
              <a:rPr lang="es-ES" sz="1800" dirty="0" smtClean="0"/>
              <a:t>Referencia bibliogr</a:t>
            </a:r>
            <a:r>
              <a:rPr lang="es-ES" sz="1800" dirty="0" smtClean="0"/>
              <a:t>áfica:</a:t>
            </a:r>
          </a:p>
          <a:p>
            <a:pPr algn="just"/>
            <a:r>
              <a:rPr lang="es-ES" sz="1800" dirty="0" smtClean="0"/>
              <a:t>Joan ROBINSON-John EATWELL, </a:t>
            </a:r>
            <a:r>
              <a:rPr lang="es-ES" sz="1800" i="1" dirty="0" err="1" smtClean="0"/>
              <a:t>An</a:t>
            </a:r>
            <a:r>
              <a:rPr lang="es-ES" sz="1800" i="1" dirty="0" smtClean="0"/>
              <a:t> </a:t>
            </a:r>
            <a:r>
              <a:rPr lang="es-ES" sz="1800" i="1" dirty="0" err="1" smtClean="0"/>
              <a:t>Introduction</a:t>
            </a:r>
            <a:r>
              <a:rPr lang="es-ES" sz="1800" i="1" dirty="0" smtClean="0"/>
              <a:t> </a:t>
            </a:r>
            <a:r>
              <a:rPr lang="es-ES" sz="1800" i="1" dirty="0" err="1" smtClean="0"/>
              <a:t>to</a:t>
            </a:r>
            <a:r>
              <a:rPr lang="es-ES" sz="1800" i="1" dirty="0" smtClean="0"/>
              <a:t> Modern </a:t>
            </a:r>
            <a:r>
              <a:rPr lang="es-ES" sz="1800" i="1" dirty="0" err="1" smtClean="0"/>
              <a:t>Economics</a:t>
            </a:r>
            <a:r>
              <a:rPr lang="es-ES" sz="1800" dirty="0" smtClean="0"/>
              <a:t>, </a:t>
            </a:r>
            <a:r>
              <a:rPr lang="es-ES" sz="1800" dirty="0" err="1" smtClean="0"/>
              <a:t>Macgraw</a:t>
            </a:r>
            <a:r>
              <a:rPr lang="es-ES" sz="1800" dirty="0" smtClean="0"/>
              <a:t> Hill (Londres 1973).</a:t>
            </a:r>
            <a:endParaRPr lang="es-ES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345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dogmas económicos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1. Para los neo-clásicos el </a:t>
            </a:r>
            <a:r>
              <a:rPr lang="es-ES" i="1" dirty="0" smtClean="0"/>
              <a:t>laissez faire </a:t>
            </a:r>
            <a:r>
              <a:rPr lang="es-ES" dirty="0" smtClean="0"/>
              <a:t>se convirtió en un dogma. Se describió la economía como el estudio de la asignación de recursos escasos a fines alternativos. La libre empresa es la que asignaría mejor esos recursos. El Gobierno no se debe inmiscuir en todo ese proceso. </a:t>
            </a:r>
          </a:p>
          <a:p>
            <a:pPr algn="just"/>
            <a:r>
              <a:rPr lang="es-ES" dirty="0" smtClean="0"/>
              <a:t>2. Durante la Gran Depresión, los economistas seguían sosteniendo, a pesar del desempleo masivo, que un mercado libre tiende al equilibrio y que cualquier interferencia perjudicará.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755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nuevo pensamiento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La depresión enfrenta la ortodoxia con la realidad. Surgen nuevos planteamientos: </a:t>
            </a:r>
            <a:r>
              <a:rPr lang="es-ES" dirty="0" err="1" smtClean="0"/>
              <a:t>Gunnar</a:t>
            </a:r>
            <a:r>
              <a:rPr lang="es-ES" dirty="0" smtClean="0"/>
              <a:t> </a:t>
            </a:r>
            <a:r>
              <a:rPr lang="es-ES" dirty="0" err="1" smtClean="0"/>
              <a:t>Myrdal</a:t>
            </a:r>
            <a:r>
              <a:rPr lang="es-ES" dirty="0" smtClean="0"/>
              <a:t> en Suecia, </a:t>
            </a:r>
            <a:r>
              <a:rPr lang="es-ES" dirty="0" err="1" smtClean="0"/>
              <a:t>Michal</a:t>
            </a:r>
            <a:r>
              <a:rPr lang="es-ES" dirty="0" smtClean="0"/>
              <a:t> </a:t>
            </a:r>
            <a:r>
              <a:rPr lang="es-ES" dirty="0" err="1" smtClean="0"/>
              <a:t>Kalecki</a:t>
            </a:r>
            <a:r>
              <a:rPr lang="es-ES" dirty="0" smtClean="0"/>
              <a:t> en Polonia y John Maynard Keynes en Gran Bretaña. </a:t>
            </a:r>
          </a:p>
          <a:p>
            <a:pPr algn="just"/>
            <a:r>
              <a:rPr lang="es-ES" dirty="0" smtClean="0"/>
              <a:t>Estos economistas trabajan de manera independiente, pero llegan a algunas conclusiones comunes: el capitalismo es inestable, y esa inestabilidad es recurrente.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25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importancia de la</a:t>
            </a:r>
            <a:br>
              <a:rPr lang="es-ES" dirty="0" smtClean="0"/>
            </a:br>
            <a:r>
              <a:rPr lang="es-ES" dirty="0" smtClean="0"/>
              <a:t> Historia Económica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La falacia del sistema ortodoxo era creer que una economía de mercado siempre tiende a alcanzar el equilibrio, como un péndulo que, mientras va de un lado a otro se acerca sin cesar a una posición de reposo.</a:t>
            </a:r>
            <a:endParaRPr lang="es-ES" dirty="0"/>
          </a:p>
          <a:p>
            <a:pPr algn="just"/>
            <a:r>
              <a:rPr lang="es-ES" dirty="0" smtClean="0"/>
              <a:t>Pero un movimiento en el espacio no es un movimiento en el tiempo: aquí sólo se puede recorrer un camino, del presente al futuro. No hay previsiones correctas.</a:t>
            </a:r>
          </a:p>
          <a:p>
            <a:pPr algn="just"/>
            <a:r>
              <a:rPr lang="es-ES" dirty="0" smtClean="0"/>
              <a:t>La depresión supone el hundimiento de las perspectivas en una automática recuperación.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15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Keynes y la Historia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Keynes ve con claridad que el reconocimiento de que el futuro es desconocido desbarata toda la estructura de la teoría ortodoxa, basada en el concepto de equilibrio inter-temporal.</a:t>
            </a:r>
          </a:p>
          <a:p>
            <a:pPr algn="just"/>
            <a:r>
              <a:rPr lang="es-ES" dirty="0" smtClean="0"/>
              <a:t>El futuro es incierto. Resulta imposible predecir comportamientos estrictamente racionales: </a:t>
            </a:r>
            <a:r>
              <a:rPr lang="es-ES" i="1" dirty="0" smtClean="0"/>
              <a:t>“sabemos muy poco del futuro”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89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Precios y salarios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4000" dirty="0" smtClean="0"/>
              <a:t>El nivel de precios depende principalmente del nivel de los salarios nominales. La reducción de salarios no es remedio para el desempleo, porque los precios bajarán en proporción a la reducción de costes.</a:t>
            </a:r>
            <a:endParaRPr lang="es-ES" sz="4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32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Ahorro e inversión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dirty="0" smtClean="0"/>
              <a:t>La ortodoxia se basaba en la ley de </a:t>
            </a:r>
            <a:r>
              <a:rPr lang="es-ES" dirty="0" err="1" smtClean="0"/>
              <a:t>Say</a:t>
            </a:r>
            <a:r>
              <a:rPr lang="es-ES" dirty="0" smtClean="0"/>
              <a:t>: el volumen de ahorro determina la tasa de inversión.</a:t>
            </a:r>
          </a:p>
          <a:p>
            <a:pPr algn="just"/>
            <a:r>
              <a:rPr lang="es-ES" dirty="0" smtClean="0"/>
              <a:t>Keynes señala que la suma del ahorro no puede ser independiente de la suma de la inversión (gasto que incrementa equipos y </a:t>
            </a:r>
            <a:r>
              <a:rPr lang="es-ES" i="1" dirty="0" smtClean="0"/>
              <a:t>stocks</a:t>
            </a:r>
            <a:r>
              <a:rPr lang="es-ES" dirty="0" smtClean="0"/>
              <a:t>). El nivel de ahorro varía con el nivel de ingresos.</a:t>
            </a:r>
          </a:p>
          <a:p>
            <a:pPr algn="just"/>
            <a:r>
              <a:rPr lang="es-ES" dirty="0" smtClean="0"/>
              <a:t>Cuando hay desempleo e infrautilización de la capacidad productiva, un incremento en el gasto para la inversión incrementa el ingreso y eso a su vez incrementa tanto el gasto en consumo con el ahorro. Un incremento en el ingreso que no es ahorrado se gasta: el gasto incrementa los ingresos, hasta el punto en que la adición al ahorro es igual a la adición que ha tenido lugar en la inversión. </a:t>
            </a:r>
          </a:p>
          <a:p>
            <a:pPr algn="just"/>
            <a:r>
              <a:rPr lang="es-ES" dirty="0" smtClean="0"/>
              <a:t>La incertidumbre respecto al futuro proporciona la clave de las fluctuaciones en la actividad, en el marco de una economía de empresa privada.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58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3945" y="458934"/>
            <a:ext cx="8229600" cy="1262453"/>
          </a:xfrm>
        </p:spPr>
        <p:txBody>
          <a:bodyPr>
            <a:noAutofit/>
          </a:bodyPr>
          <a:lstStyle/>
          <a:p>
            <a:r>
              <a:rPr lang="es-ES" sz="2800" dirty="0" smtClean="0"/>
              <a:t>El engranaje de la economía: el ciclo de intercambio hace girar las ruedas e impulsa el crecimiento y la demanda</a:t>
            </a:r>
            <a:endParaRPr lang="es-ES" sz="2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-3" b="-3"/>
          <a:stretch>
            <a:fillRect/>
          </a:stretch>
        </p:blipFill>
        <p:spPr>
          <a:xfrm>
            <a:off x="457200" y="1830387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18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ciclo de intercambio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Muestra cómo un agente producirá aquello que puede ofrecer siempre y cuando pueda conseguir los inputs necesarios.</a:t>
            </a:r>
          </a:p>
          <a:p>
            <a:pPr algn="just"/>
            <a:r>
              <a:rPr lang="es-ES" dirty="0" smtClean="0"/>
              <a:t>La demanda se define como la cantidad de un producto que puede ser adquirido para cada nivel de precios por un consumidor o por el conjunto de consumidores. La demanda efectiva es aquella en la que el agente dispone de dinero o financiación para llevarla a cabo.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297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multiplicador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Existe un valor K que multiplicado por un aumento de la demanda agregada (la suma del consumo y la inversión) ocasiona un aumento del nivel de renta. K sería positivo y mayor que la unidad:</a:t>
            </a:r>
          </a:p>
          <a:p>
            <a:pPr marL="0" indent="0" algn="just">
              <a:buNone/>
            </a:pPr>
            <a:r>
              <a:rPr lang="es-ES" dirty="0" smtClean="0"/>
              <a:t>				TM= K &gt; 1 · </a:t>
            </a:r>
            <a:r>
              <a:rPr lang="es-ES" dirty="0" err="1" smtClean="0"/>
              <a:t>Δ</a:t>
            </a:r>
            <a:r>
              <a:rPr lang="es-ES" dirty="0" smtClean="0"/>
              <a:t> DA (</a:t>
            </a:r>
            <a:r>
              <a:rPr lang="es-ES" dirty="0" err="1" smtClean="0"/>
              <a:t>Σ</a:t>
            </a:r>
            <a:r>
              <a:rPr lang="es-ES" dirty="0" smtClean="0"/>
              <a:t> C, I)= </a:t>
            </a:r>
            <a:r>
              <a:rPr lang="es-ES" dirty="0" err="1" smtClean="0"/>
              <a:t>Δ</a:t>
            </a:r>
            <a:r>
              <a:rPr lang="es-ES" dirty="0" smtClean="0"/>
              <a:t> Y </a:t>
            </a:r>
          </a:p>
          <a:p>
            <a:pPr marL="0" indent="0" algn="just">
              <a:buNone/>
            </a:pPr>
            <a:r>
              <a:rPr lang="es-ES" dirty="0" smtClean="0"/>
              <a:t>Un incremento de la inversión o del consumo pone en marcha un proceso acumulativo de reactivación económica.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652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políticas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Fiscal. Aumentos de gasto público. El Estado como locomotora de todo el sistema económico.</a:t>
            </a:r>
          </a:p>
          <a:p>
            <a:pPr algn="just"/>
            <a:r>
              <a:rPr lang="es-ES" dirty="0" smtClean="0"/>
              <a:t>2. Monetaria. Bajada de tipos de interés. Lubricante para los engranajes de las ruedas, para que así vayan más rápido.</a:t>
            </a:r>
          </a:p>
          <a:p>
            <a:pPr marL="0" indent="0" algn="just">
              <a:buNone/>
            </a:pPr>
            <a:r>
              <a:rPr lang="es-ES" dirty="0" smtClean="0"/>
              <a:t>En 1 se endeuda el sector público; en 2 el privado.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143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Buscando el pleno empleo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Propulsar la actividad económica, acelerar la velocidad de los ciclos de intercambio, asumir que siempre habrá necesidades económicas que satisfacer.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7AE22-AF02-D04B-A953-1D120AE9987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24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809</Words>
  <Application>Microsoft Macintosh PowerPoint</Application>
  <PresentationFormat>Presentación en pantalla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Keynes o la teoría de la depresión: pequeño avance</vt:lpstr>
      <vt:lpstr>Los dogmas económicos</vt:lpstr>
      <vt:lpstr>Un nuevo pensamiento</vt:lpstr>
      <vt:lpstr>La importancia de la  Historia Económica</vt:lpstr>
      <vt:lpstr>Keynes y la Historia</vt:lpstr>
      <vt:lpstr>Precios y salarios</vt:lpstr>
      <vt:lpstr>Ahorro e inversión</vt:lpstr>
      <vt:lpstr>El engranaje de la economía: el ciclo de intercambio hace girar las ruedas e impulsa el crecimiento y la demanda</vt:lpstr>
      <vt:lpstr>El ciclo de intercambio</vt:lpstr>
      <vt:lpstr>El multiplicador</vt:lpstr>
      <vt:lpstr>Tipos de políticas</vt:lpstr>
      <vt:lpstr>Buscando el pleno empleo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Keynes o la teoría de la depresión</dc:title>
  <dc:creator>Carles Manera</dc:creator>
  <cp:lastModifiedBy>Carles Manera</cp:lastModifiedBy>
  <cp:revision>20</cp:revision>
  <dcterms:created xsi:type="dcterms:W3CDTF">2014-12-17T14:48:22Z</dcterms:created>
  <dcterms:modified xsi:type="dcterms:W3CDTF">2014-12-17T17:40:31Z</dcterms:modified>
</cp:coreProperties>
</file>