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xls" ContentType="application/vnd.ms-exce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72" r:id="rId4"/>
    <p:sldId id="258" r:id="rId5"/>
    <p:sldId id="271" r:id="rId6"/>
    <p:sldId id="277" r:id="rId7"/>
    <p:sldId id="278" r:id="rId8"/>
    <p:sldId id="276" r:id="rId9"/>
    <p:sldId id="279" r:id="rId10"/>
    <p:sldId id="259" r:id="rId11"/>
    <p:sldId id="260" r:id="rId12"/>
    <p:sldId id="261" r:id="rId13"/>
    <p:sldId id="273" r:id="rId14"/>
    <p:sldId id="262" r:id="rId15"/>
    <p:sldId id="263" r:id="rId16"/>
    <p:sldId id="264" r:id="rId17"/>
    <p:sldId id="266" r:id="rId18"/>
    <p:sldId id="267" r:id="rId19"/>
    <p:sldId id="265" r:id="rId20"/>
    <p:sldId id="275" r:id="rId21"/>
    <p:sldId id="268" r:id="rId22"/>
    <p:sldId id="269" r:id="rId23"/>
    <p:sldId id="270" r:id="rId24"/>
    <p:sldId id="274" r:id="rId25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53" d="100"/>
          <a:sy n="153" d="100"/>
        </p:scale>
        <p:origin x="-112" y="-4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printerSettings" Target="printerSettings/printerSettings1.bin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MATERIALS%20CARLES%20TOT:ETAPA%202011-:BARCELONA%202011:ECONOMIA%20SUBVERSIVA:Text%20total:BANC%20MUNDIAL%20ARREGLAT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MATERIALS%20CARLES%20TOT:ETAPA%202011-:BARCELONA%202011:ECONOMIA%20SUBVERSIVA:Text%20total:BANC%20MUNDIAL%20ARREGLAT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Times"/>
                <a:ea typeface="Times"/>
                <a:cs typeface="Times"/>
              </a:defRPr>
            </a:pPr>
            <a:r>
              <a:rPr lang="pt-BR" sz="1200" b="1" i="0" u="none" strike="noStrike" baseline="0">
                <a:solidFill>
                  <a:srgbClr val="000000"/>
                </a:solidFill>
                <a:latin typeface="Times"/>
                <a:ea typeface="Times"/>
                <a:cs typeface="Times"/>
              </a:rPr>
              <a:t>El poder germànic...</a:t>
            </a:r>
          </a:p>
          <a:p>
            <a:pPr>
              <a:defRPr sz="1000" b="0" i="0" u="none" strike="noStrike" baseline="0">
                <a:solidFill>
                  <a:srgbClr val="000000"/>
                </a:solidFill>
                <a:latin typeface="Times"/>
                <a:ea typeface="Times"/>
                <a:cs typeface="Times"/>
              </a:defRPr>
            </a:pPr>
            <a:r>
              <a:rPr lang="pt-BR" sz="1000" b="1" i="0" u="none" strike="noStrike" baseline="0">
                <a:solidFill>
                  <a:srgbClr val="000000"/>
                </a:solidFill>
                <a:latin typeface="Times"/>
                <a:ea typeface="Times"/>
                <a:cs typeface="Times"/>
              </a:rPr>
              <a:t>Balança comercial i de serveis</a:t>
            </a:r>
          </a:p>
        </c:rich>
      </c:tx>
      <c:layout>
        <c:manualLayout>
          <c:xMode val="edge"/>
          <c:yMode val="edge"/>
          <c:x val="0.356035130224107"/>
          <c:y val="0.0311418685121107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209987195902689"/>
          <c:y val="0.198615916955017"/>
          <c:w val="0.743918053777209"/>
          <c:h val="0.780622837370242"/>
        </c:manualLayout>
      </c:layout>
      <c:lineChart>
        <c:grouping val="standard"/>
        <c:varyColors val="0"/>
        <c:ser>
          <c:idx val="1"/>
          <c:order val="0"/>
          <c:spPr>
            <a:ln>
              <a:solidFill>
                <a:schemeClr val="tx1"/>
              </a:solidFill>
            </a:ln>
          </c:spPr>
          <c:marker>
            <c:symbol val="none"/>
          </c:marker>
          <c:cat>
            <c:numRef>
              <c:f>'Balanza comercial y de serv.'!$A$13:$A$50</c:f>
              <c:numCache>
                <c:formatCode>General</c:formatCode>
                <c:ptCount val="38"/>
                <c:pt idx="0">
                  <c:v>1970.0</c:v>
                </c:pt>
                <c:pt idx="1">
                  <c:v>1971.0</c:v>
                </c:pt>
                <c:pt idx="2">
                  <c:v>1972.0</c:v>
                </c:pt>
                <c:pt idx="3">
                  <c:v>1973.0</c:v>
                </c:pt>
                <c:pt idx="4">
                  <c:v>1974.0</c:v>
                </c:pt>
                <c:pt idx="5">
                  <c:v>1975.0</c:v>
                </c:pt>
                <c:pt idx="6">
                  <c:v>1976.0</c:v>
                </c:pt>
                <c:pt idx="7">
                  <c:v>1977.0</c:v>
                </c:pt>
                <c:pt idx="8">
                  <c:v>1978.0</c:v>
                </c:pt>
                <c:pt idx="9">
                  <c:v>1979.0</c:v>
                </c:pt>
                <c:pt idx="10">
                  <c:v>1980.0</c:v>
                </c:pt>
                <c:pt idx="11">
                  <c:v>1981.0</c:v>
                </c:pt>
                <c:pt idx="12">
                  <c:v>1982.0</c:v>
                </c:pt>
                <c:pt idx="13">
                  <c:v>1983.0</c:v>
                </c:pt>
                <c:pt idx="14">
                  <c:v>1984.0</c:v>
                </c:pt>
                <c:pt idx="15">
                  <c:v>1985.0</c:v>
                </c:pt>
                <c:pt idx="16">
                  <c:v>1986.0</c:v>
                </c:pt>
                <c:pt idx="17">
                  <c:v>1987.0</c:v>
                </c:pt>
                <c:pt idx="18">
                  <c:v>1988.0</c:v>
                </c:pt>
                <c:pt idx="19">
                  <c:v>1989.0</c:v>
                </c:pt>
                <c:pt idx="20">
                  <c:v>1990.0</c:v>
                </c:pt>
                <c:pt idx="21">
                  <c:v>1991.0</c:v>
                </c:pt>
                <c:pt idx="22">
                  <c:v>1992.0</c:v>
                </c:pt>
                <c:pt idx="23">
                  <c:v>1993.0</c:v>
                </c:pt>
                <c:pt idx="24">
                  <c:v>1994.0</c:v>
                </c:pt>
                <c:pt idx="25">
                  <c:v>1995.0</c:v>
                </c:pt>
                <c:pt idx="26">
                  <c:v>1996.0</c:v>
                </c:pt>
                <c:pt idx="27">
                  <c:v>1997.0</c:v>
                </c:pt>
                <c:pt idx="28">
                  <c:v>1998.0</c:v>
                </c:pt>
                <c:pt idx="29">
                  <c:v>1999.0</c:v>
                </c:pt>
                <c:pt idx="30">
                  <c:v>2000.0</c:v>
                </c:pt>
                <c:pt idx="31">
                  <c:v>2001.0</c:v>
                </c:pt>
                <c:pt idx="32">
                  <c:v>2002.0</c:v>
                </c:pt>
                <c:pt idx="33">
                  <c:v>2003.0</c:v>
                </c:pt>
                <c:pt idx="34">
                  <c:v>2004.0</c:v>
                </c:pt>
                <c:pt idx="35">
                  <c:v>2005.0</c:v>
                </c:pt>
                <c:pt idx="36">
                  <c:v>2006.0</c:v>
                </c:pt>
                <c:pt idx="37">
                  <c:v>2007.0</c:v>
                </c:pt>
              </c:numCache>
            </c:numRef>
          </c:cat>
          <c:val>
            <c:numRef>
              <c:f>'Balanza comercial y de serv.'!$D$13:$D$50</c:f>
              <c:numCache>
                <c:formatCode>_-* #,##0_-;\-* #,##0_-;_-* "-"??_-;_-@_-</c:formatCode>
                <c:ptCount val="38"/>
                <c:pt idx="0">
                  <c:v>-1.39885E10</c:v>
                </c:pt>
                <c:pt idx="1">
                  <c:v>-2.17899E10</c:v>
                </c:pt>
                <c:pt idx="2">
                  <c:v>-2.36096E10</c:v>
                </c:pt>
                <c:pt idx="3">
                  <c:v>-1.40953E10</c:v>
                </c:pt>
                <c:pt idx="4">
                  <c:v>4.2722E9</c:v>
                </c:pt>
                <c:pt idx="5">
                  <c:v>-1.20515E10</c:v>
                </c:pt>
                <c:pt idx="6">
                  <c:v>-1.43734E10</c:v>
                </c:pt>
                <c:pt idx="7">
                  <c:v>-1.42641E10</c:v>
                </c:pt>
                <c:pt idx="8">
                  <c:v>-2.02894E10</c:v>
                </c:pt>
                <c:pt idx="9">
                  <c:v>-3.16026E10</c:v>
                </c:pt>
                <c:pt idx="10">
                  <c:v>-2.75725E10</c:v>
                </c:pt>
                <c:pt idx="11">
                  <c:v>-4.1172E9</c:v>
                </c:pt>
                <c:pt idx="12">
                  <c:v>6.6059E9</c:v>
                </c:pt>
                <c:pt idx="13">
                  <c:v>-1.1292E9</c:v>
                </c:pt>
                <c:pt idx="14">
                  <c:v>7.6257E9</c:v>
                </c:pt>
                <c:pt idx="15">
                  <c:v>1.71142E10</c:v>
                </c:pt>
                <c:pt idx="16">
                  <c:v>4.9301E9</c:v>
                </c:pt>
                <c:pt idx="17">
                  <c:v>-5.7535E9</c:v>
                </c:pt>
                <c:pt idx="18">
                  <c:v>-5.5307E9</c:v>
                </c:pt>
                <c:pt idx="19">
                  <c:v>-8.954E8</c:v>
                </c:pt>
                <c:pt idx="20">
                  <c:v>9.269E8</c:v>
                </c:pt>
                <c:pt idx="21">
                  <c:v>1.4856E9</c:v>
                </c:pt>
                <c:pt idx="22">
                  <c:v>-1.30553E10</c:v>
                </c:pt>
                <c:pt idx="23">
                  <c:v>-1.32663E10</c:v>
                </c:pt>
                <c:pt idx="24">
                  <c:v>-1.5253E10</c:v>
                </c:pt>
                <c:pt idx="25">
                  <c:v>-1.69471E10</c:v>
                </c:pt>
                <c:pt idx="26">
                  <c:v>-6.3087E9</c:v>
                </c:pt>
                <c:pt idx="27">
                  <c:v>9.7381E9</c:v>
                </c:pt>
                <c:pt idx="28">
                  <c:v>2.7582E9</c:v>
                </c:pt>
                <c:pt idx="29">
                  <c:v>-1.19369E10</c:v>
                </c:pt>
                <c:pt idx="30">
                  <c:v>7.25E9</c:v>
                </c:pt>
                <c:pt idx="31">
                  <c:v>4.32043E10</c:v>
                </c:pt>
                <c:pt idx="32">
                  <c:v>8.46083E10</c:v>
                </c:pt>
                <c:pt idx="33">
                  <c:v>6.69604E10</c:v>
                </c:pt>
                <c:pt idx="34">
                  <c:v>9.38079E10</c:v>
                </c:pt>
                <c:pt idx="35">
                  <c:v>1.038551E11</c:v>
                </c:pt>
                <c:pt idx="36">
                  <c:v>1.274797E11</c:v>
                </c:pt>
                <c:pt idx="37">
                  <c:v>1.640878E11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76539800"/>
        <c:axId val="692986456"/>
      </c:lineChart>
      <c:catAx>
        <c:axId val="676539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692986456"/>
        <c:crosses val="autoZero"/>
        <c:auto val="1"/>
        <c:lblAlgn val="ctr"/>
        <c:lblOffset val="100"/>
        <c:noMultiLvlLbl val="0"/>
      </c:catAx>
      <c:valAx>
        <c:axId val="692986456"/>
        <c:scaling>
          <c:orientation val="minMax"/>
        </c:scaling>
        <c:delete val="0"/>
        <c:axPos val="l"/>
        <c:majorGridlines/>
        <c:numFmt formatCode="_-* #,##0_-;\-* #,##0_-;_-* &quot;-&quot;??_-;_-@_-" sourceLinked="1"/>
        <c:majorTickMark val="none"/>
        <c:minorTickMark val="none"/>
        <c:tickLblPos val="nextTo"/>
        <c:spPr>
          <a:ln w="9525">
            <a:noFill/>
          </a:ln>
        </c:spPr>
        <c:crossAx val="67653980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>
          <a:latin typeface="Times"/>
          <a:cs typeface="Times"/>
        </a:defRPr>
      </a:pPr>
      <a:endParaRPr lang="es-E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Times"/>
                <a:ea typeface="Times"/>
                <a:cs typeface="Times"/>
              </a:defRPr>
            </a:pPr>
            <a:r>
              <a:rPr lang="pt-BR" sz="1200" b="1" i="0" u="none" strike="noStrike" baseline="0">
                <a:solidFill>
                  <a:srgbClr val="000000"/>
                </a:solidFill>
                <a:latin typeface="Times"/>
                <a:ea typeface="Times"/>
                <a:cs typeface="Times"/>
              </a:rPr>
              <a:t>...i el decaïment europeu</a:t>
            </a:r>
          </a:p>
          <a:p>
            <a:pPr>
              <a:defRPr sz="1000" b="0" i="0" u="none" strike="noStrike" baseline="0">
                <a:solidFill>
                  <a:srgbClr val="000000"/>
                </a:solidFill>
                <a:latin typeface="Times"/>
                <a:ea typeface="Times"/>
                <a:cs typeface="Times"/>
              </a:defRPr>
            </a:pPr>
            <a:r>
              <a:rPr lang="pt-BR" sz="12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Balança comercial i de serveis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245749040985261"/>
          <c:y val="0.0224719101123595"/>
          <c:w val="0.741461538461538"/>
          <c:h val="0.656554307116105"/>
        </c:manualLayout>
      </c:layout>
      <c:lineChart>
        <c:grouping val="standard"/>
        <c:varyColors val="0"/>
        <c:ser>
          <c:idx val="0"/>
          <c:order val="0"/>
          <c:tx>
            <c:strRef>
              <c:f>'Balanza comercial y de serv.'!$C$2</c:f>
              <c:strCache>
                <c:ptCount val="1"/>
                <c:pt idx="0">
                  <c:v>França</c:v>
                </c:pt>
              </c:strCache>
            </c:strRef>
          </c:tx>
          <c:spPr>
            <a:ln>
              <a:solidFill>
                <a:schemeClr val="tx1"/>
              </a:solidFill>
              <a:prstDash val="sysDot"/>
            </a:ln>
          </c:spPr>
          <c:marker>
            <c:symbol val="none"/>
          </c:marker>
          <c:cat>
            <c:numRef>
              <c:f>'Balanza comercial y de serv.'!$A$3:$A$50</c:f>
              <c:numCache>
                <c:formatCode>General</c:formatCode>
                <c:ptCount val="48"/>
                <c:pt idx="0">
                  <c:v>1960.0</c:v>
                </c:pt>
                <c:pt idx="1">
                  <c:v>1961.0</c:v>
                </c:pt>
                <c:pt idx="2">
                  <c:v>1962.0</c:v>
                </c:pt>
                <c:pt idx="3">
                  <c:v>1963.0</c:v>
                </c:pt>
                <c:pt idx="4">
                  <c:v>1964.0</c:v>
                </c:pt>
                <c:pt idx="5">
                  <c:v>1965.0</c:v>
                </c:pt>
                <c:pt idx="6">
                  <c:v>1966.0</c:v>
                </c:pt>
                <c:pt idx="7">
                  <c:v>1967.0</c:v>
                </c:pt>
                <c:pt idx="8">
                  <c:v>1968.0</c:v>
                </c:pt>
                <c:pt idx="9">
                  <c:v>1969.0</c:v>
                </c:pt>
                <c:pt idx="10">
                  <c:v>1970.0</c:v>
                </c:pt>
                <c:pt idx="11">
                  <c:v>1971.0</c:v>
                </c:pt>
                <c:pt idx="12">
                  <c:v>1972.0</c:v>
                </c:pt>
                <c:pt idx="13">
                  <c:v>1973.0</c:v>
                </c:pt>
                <c:pt idx="14">
                  <c:v>1974.0</c:v>
                </c:pt>
                <c:pt idx="15">
                  <c:v>1975.0</c:v>
                </c:pt>
                <c:pt idx="16">
                  <c:v>1976.0</c:v>
                </c:pt>
                <c:pt idx="17">
                  <c:v>1977.0</c:v>
                </c:pt>
                <c:pt idx="18">
                  <c:v>1978.0</c:v>
                </c:pt>
                <c:pt idx="19">
                  <c:v>1979.0</c:v>
                </c:pt>
                <c:pt idx="20">
                  <c:v>1980.0</c:v>
                </c:pt>
                <c:pt idx="21">
                  <c:v>1981.0</c:v>
                </c:pt>
                <c:pt idx="22">
                  <c:v>1982.0</c:v>
                </c:pt>
                <c:pt idx="23">
                  <c:v>1983.0</c:v>
                </c:pt>
                <c:pt idx="24">
                  <c:v>1984.0</c:v>
                </c:pt>
                <c:pt idx="25">
                  <c:v>1985.0</c:v>
                </c:pt>
                <c:pt idx="26">
                  <c:v>1986.0</c:v>
                </c:pt>
                <c:pt idx="27">
                  <c:v>1987.0</c:v>
                </c:pt>
                <c:pt idx="28">
                  <c:v>1988.0</c:v>
                </c:pt>
                <c:pt idx="29">
                  <c:v>1989.0</c:v>
                </c:pt>
                <c:pt idx="30">
                  <c:v>1990.0</c:v>
                </c:pt>
                <c:pt idx="31">
                  <c:v>1991.0</c:v>
                </c:pt>
                <c:pt idx="32">
                  <c:v>1992.0</c:v>
                </c:pt>
                <c:pt idx="33">
                  <c:v>1993.0</c:v>
                </c:pt>
                <c:pt idx="34">
                  <c:v>1994.0</c:v>
                </c:pt>
                <c:pt idx="35">
                  <c:v>1995.0</c:v>
                </c:pt>
                <c:pt idx="36">
                  <c:v>1996.0</c:v>
                </c:pt>
                <c:pt idx="37">
                  <c:v>1997.0</c:v>
                </c:pt>
                <c:pt idx="38">
                  <c:v>1998.0</c:v>
                </c:pt>
                <c:pt idx="39">
                  <c:v>1999.0</c:v>
                </c:pt>
                <c:pt idx="40">
                  <c:v>2000.0</c:v>
                </c:pt>
                <c:pt idx="41">
                  <c:v>2001.0</c:v>
                </c:pt>
                <c:pt idx="42">
                  <c:v>2002.0</c:v>
                </c:pt>
                <c:pt idx="43">
                  <c:v>2003.0</c:v>
                </c:pt>
                <c:pt idx="44">
                  <c:v>2004.0</c:v>
                </c:pt>
                <c:pt idx="45">
                  <c:v>2005.0</c:v>
                </c:pt>
                <c:pt idx="46">
                  <c:v>2006.0</c:v>
                </c:pt>
                <c:pt idx="47">
                  <c:v>2007.0</c:v>
                </c:pt>
              </c:numCache>
            </c:numRef>
          </c:cat>
          <c:val>
            <c:numRef>
              <c:f>'Balanza comercial y de serv.'!$C$3:$C$50</c:f>
              <c:numCache>
                <c:formatCode>_-* #,##0_-;\-* #,##0_-;_-* "-"??_-;_-@_-</c:formatCode>
                <c:ptCount val="48"/>
                <c:pt idx="0">
                  <c:v>4.54148E8</c:v>
                </c:pt>
                <c:pt idx="1">
                  <c:v>-6.1051388E7</c:v>
                </c:pt>
                <c:pt idx="2">
                  <c:v>-1.628005632E9</c:v>
                </c:pt>
                <c:pt idx="3">
                  <c:v>-4.114796544E9</c:v>
                </c:pt>
                <c:pt idx="4">
                  <c:v>-7.650093056E9</c:v>
                </c:pt>
                <c:pt idx="5">
                  <c:v>-4.421229568E9</c:v>
                </c:pt>
                <c:pt idx="6">
                  <c:v>-6.506733056E9</c:v>
                </c:pt>
                <c:pt idx="7">
                  <c:v>-7.481494016E9</c:v>
                </c:pt>
                <c:pt idx="8">
                  <c:v>-1.0074642432E10</c:v>
                </c:pt>
                <c:pt idx="9">
                  <c:v>-1.398678016E10</c:v>
                </c:pt>
                <c:pt idx="10">
                  <c:v>-9.0201E9</c:v>
                </c:pt>
                <c:pt idx="11">
                  <c:v>-7.689E9</c:v>
                </c:pt>
                <c:pt idx="12">
                  <c:v>-1.11369E10</c:v>
                </c:pt>
                <c:pt idx="13">
                  <c:v>-1.55995E10</c:v>
                </c:pt>
                <c:pt idx="14">
                  <c:v>-1.20233E10</c:v>
                </c:pt>
                <c:pt idx="15">
                  <c:v>-3.7466E9</c:v>
                </c:pt>
                <c:pt idx="16">
                  <c:v>-1.45529E10</c:v>
                </c:pt>
                <c:pt idx="17">
                  <c:v>-7.5936E9</c:v>
                </c:pt>
                <c:pt idx="18">
                  <c:v>-5.2686E9</c:v>
                </c:pt>
                <c:pt idx="19">
                  <c:v>-5.8029E9</c:v>
                </c:pt>
                <c:pt idx="20">
                  <c:v>-8.9495E9</c:v>
                </c:pt>
                <c:pt idx="21">
                  <c:v>-3.43E7</c:v>
                </c:pt>
                <c:pt idx="22">
                  <c:v>-6.7597E9</c:v>
                </c:pt>
                <c:pt idx="23">
                  <c:v>4.0368E9</c:v>
                </c:pt>
                <c:pt idx="24">
                  <c:v>9.6214E9</c:v>
                </c:pt>
                <c:pt idx="25">
                  <c:v>6.0605E9</c:v>
                </c:pt>
                <c:pt idx="26">
                  <c:v>-5.2821E9</c:v>
                </c:pt>
                <c:pt idx="27">
                  <c:v>-1.31967E10</c:v>
                </c:pt>
                <c:pt idx="28">
                  <c:v>-1.48067E10</c:v>
                </c:pt>
                <c:pt idx="29">
                  <c:v>-1.2636E10</c:v>
                </c:pt>
                <c:pt idx="30">
                  <c:v>-1.49885E10</c:v>
                </c:pt>
                <c:pt idx="31">
                  <c:v>-8.669E9</c:v>
                </c:pt>
                <c:pt idx="32">
                  <c:v>4.152E8</c:v>
                </c:pt>
                <c:pt idx="33">
                  <c:v>8.6372E9</c:v>
                </c:pt>
                <c:pt idx="34">
                  <c:v>8.2073E9</c:v>
                </c:pt>
                <c:pt idx="35">
                  <c:v>1.20274E10</c:v>
                </c:pt>
                <c:pt idx="36">
                  <c:v>1.65407E10</c:v>
                </c:pt>
                <c:pt idx="37">
                  <c:v>3.20805E10</c:v>
                </c:pt>
                <c:pt idx="38">
                  <c:v>2.48275E10</c:v>
                </c:pt>
                <c:pt idx="39">
                  <c:v>1.9259E10</c:v>
                </c:pt>
                <c:pt idx="40">
                  <c:v>1.3015E10</c:v>
                </c:pt>
                <c:pt idx="41">
                  <c:v>1.4676E10</c:v>
                </c:pt>
                <c:pt idx="42">
                  <c:v>1.39396E10</c:v>
                </c:pt>
                <c:pt idx="43">
                  <c:v>4.0979E9</c:v>
                </c:pt>
                <c:pt idx="44">
                  <c:v>-8.9162E9</c:v>
                </c:pt>
                <c:pt idx="45">
                  <c:v>-2.17765E10</c:v>
                </c:pt>
                <c:pt idx="46">
                  <c:v>-2.63322E10</c:v>
                </c:pt>
                <c:pt idx="47">
                  <c:v>-3.92464E10</c:v>
                </c:pt>
              </c:numCache>
            </c:numRef>
          </c:val>
          <c:smooth val="1"/>
        </c:ser>
        <c:ser>
          <c:idx val="2"/>
          <c:order val="1"/>
          <c:tx>
            <c:strRef>
              <c:f>'Balanza comercial y de serv.'!$G$2</c:f>
              <c:strCache>
                <c:ptCount val="1"/>
                <c:pt idx="0">
                  <c:v>Espanya</c:v>
                </c:pt>
              </c:strCache>
            </c:strRef>
          </c:tx>
          <c:spPr>
            <a:ln w="34925">
              <a:solidFill>
                <a:schemeClr val="tx1"/>
              </a:solidFill>
            </a:ln>
          </c:spPr>
          <c:marker>
            <c:symbol val="none"/>
          </c:marker>
          <c:cat>
            <c:numRef>
              <c:f>'Balanza comercial y de serv.'!$A$3:$A$50</c:f>
              <c:numCache>
                <c:formatCode>General</c:formatCode>
                <c:ptCount val="48"/>
                <c:pt idx="0">
                  <c:v>1960.0</c:v>
                </c:pt>
                <c:pt idx="1">
                  <c:v>1961.0</c:v>
                </c:pt>
                <c:pt idx="2">
                  <c:v>1962.0</c:v>
                </c:pt>
                <c:pt idx="3">
                  <c:v>1963.0</c:v>
                </c:pt>
                <c:pt idx="4">
                  <c:v>1964.0</c:v>
                </c:pt>
                <c:pt idx="5">
                  <c:v>1965.0</c:v>
                </c:pt>
                <c:pt idx="6">
                  <c:v>1966.0</c:v>
                </c:pt>
                <c:pt idx="7">
                  <c:v>1967.0</c:v>
                </c:pt>
                <c:pt idx="8">
                  <c:v>1968.0</c:v>
                </c:pt>
                <c:pt idx="9">
                  <c:v>1969.0</c:v>
                </c:pt>
                <c:pt idx="10">
                  <c:v>1970.0</c:v>
                </c:pt>
                <c:pt idx="11">
                  <c:v>1971.0</c:v>
                </c:pt>
                <c:pt idx="12">
                  <c:v>1972.0</c:v>
                </c:pt>
                <c:pt idx="13">
                  <c:v>1973.0</c:v>
                </c:pt>
                <c:pt idx="14">
                  <c:v>1974.0</c:v>
                </c:pt>
                <c:pt idx="15">
                  <c:v>1975.0</c:v>
                </c:pt>
                <c:pt idx="16">
                  <c:v>1976.0</c:v>
                </c:pt>
                <c:pt idx="17">
                  <c:v>1977.0</c:v>
                </c:pt>
                <c:pt idx="18">
                  <c:v>1978.0</c:v>
                </c:pt>
                <c:pt idx="19">
                  <c:v>1979.0</c:v>
                </c:pt>
                <c:pt idx="20">
                  <c:v>1980.0</c:v>
                </c:pt>
                <c:pt idx="21">
                  <c:v>1981.0</c:v>
                </c:pt>
                <c:pt idx="22">
                  <c:v>1982.0</c:v>
                </c:pt>
                <c:pt idx="23">
                  <c:v>1983.0</c:v>
                </c:pt>
                <c:pt idx="24">
                  <c:v>1984.0</c:v>
                </c:pt>
                <c:pt idx="25">
                  <c:v>1985.0</c:v>
                </c:pt>
                <c:pt idx="26">
                  <c:v>1986.0</c:v>
                </c:pt>
                <c:pt idx="27">
                  <c:v>1987.0</c:v>
                </c:pt>
                <c:pt idx="28">
                  <c:v>1988.0</c:v>
                </c:pt>
                <c:pt idx="29">
                  <c:v>1989.0</c:v>
                </c:pt>
                <c:pt idx="30">
                  <c:v>1990.0</c:v>
                </c:pt>
                <c:pt idx="31">
                  <c:v>1991.0</c:v>
                </c:pt>
                <c:pt idx="32">
                  <c:v>1992.0</c:v>
                </c:pt>
                <c:pt idx="33">
                  <c:v>1993.0</c:v>
                </c:pt>
                <c:pt idx="34">
                  <c:v>1994.0</c:v>
                </c:pt>
                <c:pt idx="35">
                  <c:v>1995.0</c:v>
                </c:pt>
                <c:pt idx="36">
                  <c:v>1996.0</c:v>
                </c:pt>
                <c:pt idx="37">
                  <c:v>1997.0</c:v>
                </c:pt>
                <c:pt idx="38">
                  <c:v>1998.0</c:v>
                </c:pt>
                <c:pt idx="39">
                  <c:v>1999.0</c:v>
                </c:pt>
                <c:pt idx="40">
                  <c:v>2000.0</c:v>
                </c:pt>
                <c:pt idx="41">
                  <c:v>2001.0</c:v>
                </c:pt>
                <c:pt idx="42">
                  <c:v>2002.0</c:v>
                </c:pt>
                <c:pt idx="43">
                  <c:v>2003.0</c:v>
                </c:pt>
                <c:pt idx="44">
                  <c:v>2004.0</c:v>
                </c:pt>
                <c:pt idx="45">
                  <c:v>2005.0</c:v>
                </c:pt>
                <c:pt idx="46">
                  <c:v>2006.0</c:v>
                </c:pt>
                <c:pt idx="47">
                  <c:v>2007.0</c:v>
                </c:pt>
              </c:numCache>
            </c:numRef>
          </c:cat>
          <c:val>
            <c:numRef>
              <c:f>'Balanza comercial y de serv.'!$G$3:$G$50</c:f>
              <c:numCache>
                <c:formatCode>_-* #,##0_-;\-* #,##0_-;_-* "-"??_-;_-@_-</c:formatCode>
                <c:ptCount val="48"/>
                <c:pt idx="0">
                  <c:v>3.485754368E9</c:v>
                </c:pt>
                <c:pt idx="1">
                  <c:v>2.629628416E9</c:v>
                </c:pt>
                <c:pt idx="2">
                  <c:v>1.895035776E9</c:v>
                </c:pt>
                <c:pt idx="3">
                  <c:v>6.61861632E8</c:v>
                </c:pt>
                <c:pt idx="4">
                  <c:v>1.81046912E9</c:v>
                </c:pt>
                <c:pt idx="5">
                  <c:v>-4.90907008E8</c:v>
                </c:pt>
                <c:pt idx="6">
                  <c:v>-1.043606144E9</c:v>
                </c:pt>
                <c:pt idx="7">
                  <c:v>-1.195589376E9</c:v>
                </c:pt>
                <c:pt idx="8">
                  <c:v>4.8932276E7</c:v>
                </c:pt>
                <c:pt idx="9">
                  <c:v>2.1620834E7</c:v>
                </c:pt>
                <c:pt idx="10">
                  <c:v>1.9006E9</c:v>
                </c:pt>
                <c:pt idx="11">
                  <c:v>4.7579E9</c:v>
                </c:pt>
                <c:pt idx="12">
                  <c:v>3.2918E9</c:v>
                </c:pt>
                <c:pt idx="13">
                  <c:v>2.0145E9</c:v>
                </c:pt>
                <c:pt idx="14">
                  <c:v>-5.251E8</c:v>
                </c:pt>
                <c:pt idx="15">
                  <c:v>-3.722E8</c:v>
                </c:pt>
                <c:pt idx="16">
                  <c:v>-1.8287E9</c:v>
                </c:pt>
                <c:pt idx="17">
                  <c:v>3.7397E9</c:v>
                </c:pt>
                <c:pt idx="18">
                  <c:v>7.7771E9</c:v>
                </c:pt>
                <c:pt idx="19">
                  <c:v>6.4274E9</c:v>
                </c:pt>
                <c:pt idx="20">
                  <c:v>6.2563E9</c:v>
                </c:pt>
                <c:pt idx="21">
                  <c:v>1.22363E10</c:v>
                </c:pt>
                <c:pt idx="22">
                  <c:v>1.31344E10</c:v>
                </c:pt>
                <c:pt idx="23">
                  <c:v>1.82678E10</c:v>
                </c:pt>
                <c:pt idx="24">
                  <c:v>2.51963E10</c:v>
                </c:pt>
                <c:pt idx="25">
                  <c:v>2.29631E10</c:v>
                </c:pt>
                <c:pt idx="26">
                  <c:v>1.66557E10</c:v>
                </c:pt>
                <c:pt idx="27">
                  <c:v>8.9448E9</c:v>
                </c:pt>
                <c:pt idx="28">
                  <c:v>2.5558E9</c:v>
                </c:pt>
                <c:pt idx="29">
                  <c:v>-7.7829E9</c:v>
                </c:pt>
                <c:pt idx="30">
                  <c:v>-1.18445E10</c:v>
                </c:pt>
                <c:pt idx="31">
                  <c:v>-1.45443E10</c:v>
                </c:pt>
                <c:pt idx="32">
                  <c:v>-1.50121E10</c:v>
                </c:pt>
                <c:pt idx="33">
                  <c:v>-3.532E9</c:v>
                </c:pt>
                <c:pt idx="34">
                  <c:v>6.776E8</c:v>
                </c:pt>
                <c:pt idx="35">
                  <c:v>-9.673E8</c:v>
                </c:pt>
                <c:pt idx="36">
                  <c:v>6.272E8</c:v>
                </c:pt>
                <c:pt idx="37">
                  <c:v>2.8485E9</c:v>
                </c:pt>
                <c:pt idx="38">
                  <c:v>-6.4909E9</c:v>
                </c:pt>
                <c:pt idx="39">
                  <c:v>-1.6918E10</c:v>
                </c:pt>
                <c:pt idx="40">
                  <c:v>-1.9714E10</c:v>
                </c:pt>
                <c:pt idx="41">
                  <c:v>-2.1209E10</c:v>
                </c:pt>
                <c:pt idx="42">
                  <c:v>-2.53989E10</c:v>
                </c:pt>
                <c:pt idx="43">
                  <c:v>-3.19454E10</c:v>
                </c:pt>
                <c:pt idx="44">
                  <c:v>-4.60162E10</c:v>
                </c:pt>
                <c:pt idx="45">
                  <c:v>-6.03155E10</c:v>
                </c:pt>
                <c:pt idx="46">
                  <c:v>-7.20742E10</c:v>
                </c:pt>
                <c:pt idx="47">
                  <c:v>-7.97841E10</c:v>
                </c:pt>
              </c:numCache>
            </c:numRef>
          </c:val>
          <c:smooth val="1"/>
        </c:ser>
        <c:ser>
          <c:idx val="3"/>
          <c:order val="2"/>
          <c:tx>
            <c:strRef>
              <c:f>'Balanza comercial y de serv.'!$I$2</c:f>
              <c:strCache>
                <c:ptCount val="1"/>
                <c:pt idx="0">
                  <c:v>Regne Unit</c:v>
                </c:pt>
              </c:strCache>
            </c:strRef>
          </c:tx>
          <c:spPr>
            <a:ln cap="rnd">
              <a:solidFill>
                <a:schemeClr val="tx1"/>
              </a:solidFill>
              <a:prstDash val="dashDot"/>
              <a:round/>
            </a:ln>
          </c:spPr>
          <c:marker>
            <c:symbol val="none"/>
          </c:marker>
          <c:cat>
            <c:numRef>
              <c:f>'Balanza comercial y de serv.'!$A$3:$A$50</c:f>
              <c:numCache>
                <c:formatCode>General</c:formatCode>
                <c:ptCount val="48"/>
                <c:pt idx="0">
                  <c:v>1960.0</c:v>
                </c:pt>
                <c:pt idx="1">
                  <c:v>1961.0</c:v>
                </c:pt>
                <c:pt idx="2">
                  <c:v>1962.0</c:v>
                </c:pt>
                <c:pt idx="3">
                  <c:v>1963.0</c:v>
                </c:pt>
                <c:pt idx="4">
                  <c:v>1964.0</c:v>
                </c:pt>
                <c:pt idx="5">
                  <c:v>1965.0</c:v>
                </c:pt>
                <c:pt idx="6">
                  <c:v>1966.0</c:v>
                </c:pt>
                <c:pt idx="7">
                  <c:v>1967.0</c:v>
                </c:pt>
                <c:pt idx="8">
                  <c:v>1968.0</c:v>
                </c:pt>
                <c:pt idx="9">
                  <c:v>1969.0</c:v>
                </c:pt>
                <c:pt idx="10">
                  <c:v>1970.0</c:v>
                </c:pt>
                <c:pt idx="11">
                  <c:v>1971.0</c:v>
                </c:pt>
                <c:pt idx="12">
                  <c:v>1972.0</c:v>
                </c:pt>
                <c:pt idx="13">
                  <c:v>1973.0</c:v>
                </c:pt>
                <c:pt idx="14">
                  <c:v>1974.0</c:v>
                </c:pt>
                <c:pt idx="15">
                  <c:v>1975.0</c:v>
                </c:pt>
                <c:pt idx="16">
                  <c:v>1976.0</c:v>
                </c:pt>
                <c:pt idx="17">
                  <c:v>1977.0</c:v>
                </c:pt>
                <c:pt idx="18">
                  <c:v>1978.0</c:v>
                </c:pt>
                <c:pt idx="19">
                  <c:v>1979.0</c:v>
                </c:pt>
                <c:pt idx="20">
                  <c:v>1980.0</c:v>
                </c:pt>
                <c:pt idx="21">
                  <c:v>1981.0</c:v>
                </c:pt>
                <c:pt idx="22">
                  <c:v>1982.0</c:v>
                </c:pt>
                <c:pt idx="23">
                  <c:v>1983.0</c:v>
                </c:pt>
                <c:pt idx="24">
                  <c:v>1984.0</c:v>
                </c:pt>
                <c:pt idx="25">
                  <c:v>1985.0</c:v>
                </c:pt>
                <c:pt idx="26">
                  <c:v>1986.0</c:v>
                </c:pt>
                <c:pt idx="27">
                  <c:v>1987.0</c:v>
                </c:pt>
                <c:pt idx="28">
                  <c:v>1988.0</c:v>
                </c:pt>
                <c:pt idx="29">
                  <c:v>1989.0</c:v>
                </c:pt>
                <c:pt idx="30">
                  <c:v>1990.0</c:v>
                </c:pt>
                <c:pt idx="31">
                  <c:v>1991.0</c:v>
                </c:pt>
                <c:pt idx="32">
                  <c:v>1992.0</c:v>
                </c:pt>
                <c:pt idx="33">
                  <c:v>1993.0</c:v>
                </c:pt>
                <c:pt idx="34">
                  <c:v>1994.0</c:v>
                </c:pt>
                <c:pt idx="35">
                  <c:v>1995.0</c:v>
                </c:pt>
                <c:pt idx="36">
                  <c:v>1996.0</c:v>
                </c:pt>
                <c:pt idx="37">
                  <c:v>1997.0</c:v>
                </c:pt>
                <c:pt idx="38">
                  <c:v>1998.0</c:v>
                </c:pt>
                <c:pt idx="39">
                  <c:v>1999.0</c:v>
                </c:pt>
                <c:pt idx="40">
                  <c:v>2000.0</c:v>
                </c:pt>
                <c:pt idx="41">
                  <c:v>2001.0</c:v>
                </c:pt>
                <c:pt idx="42">
                  <c:v>2002.0</c:v>
                </c:pt>
                <c:pt idx="43">
                  <c:v>2003.0</c:v>
                </c:pt>
                <c:pt idx="44">
                  <c:v>2004.0</c:v>
                </c:pt>
                <c:pt idx="45">
                  <c:v>2005.0</c:v>
                </c:pt>
                <c:pt idx="46">
                  <c:v>2006.0</c:v>
                </c:pt>
                <c:pt idx="47">
                  <c:v>2007.0</c:v>
                </c:pt>
              </c:numCache>
            </c:numRef>
          </c:cat>
          <c:val>
            <c:numRef>
              <c:f>'Balanza comercial y de serv.'!$I$3:$I$50</c:f>
              <c:numCache>
                <c:formatCode>_-* #,##0_-;\-* #,##0_-;_-* "-"??_-;_-@_-</c:formatCode>
                <c:ptCount val="48"/>
                <c:pt idx="0">
                  <c:v>-5.0510576E8</c:v>
                </c:pt>
                <c:pt idx="1">
                  <c:v>1.12708928E9</c:v>
                </c:pt>
                <c:pt idx="2">
                  <c:v>9.44704576E8</c:v>
                </c:pt>
                <c:pt idx="3">
                  <c:v>1.275159808E9</c:v>
                </c:pt>
                <c:pt idx="4">
                  <c:v>-1.808324736E9</c:v>
                </c:pt>
                <c:pt idx="5">
                  <c:v>-2.81441248E8</c:v>
                </c:pt>
                <c:pt idx="6">
                  <c:v>1.073651904E9</c:v>
                </c:pt>
                <c:pt idx="7">
                  <c:v>-2.089915904E9</c:v>
                </c:pt>
                <c:pt idx="8">
                  <c:v>2.5022616E8</c:v>
                </c:pt>
                <c:pt idx="9">
                  <c:v>4.004705792E9</c:v>
                </c:pt>
                <c:pt idx="10">
                  <c:v>4.4001E9</c:v>
                </c:pt>
                <c:pt idx="11">
                  <c:v>5.6885E9</c:v>
                </c:pt>
                <c:pt idx="12">
                  <c:v>-1.867E8</c:v>
                </c:pt>
                <c:pt idx="13">
                  <c:v>6.266E8</c:v>
                </c:pt>
                <c:pt idx="14">
                  <c:v>5.7525E9</c:v>
                </c:pt>
                <c:pt idx="15">
                  <c:v>8.6124E9</c:v>
                </c:pt>
                <c:pt idx="16">
                  <c:v>1.24648E10</c:v>
                </c:pt>
                <c:pt idx="17">
                  <c:v>1.73469E10</c:v>
                </c:pt>
                <c:pt idx="18">
                  <c:v>1.6074E10</c:v>
                </c:pt>
                <c:pt idx="19">
                  <c:v>1.16031E10</c:v>
                </c:pt>
                <c:pt idx="20">
                  <c:v>1.45291E10</c:v>
                </c:pt>
                <c:pt idx="21">
                  <c:v>1.62615E10</c:v>
                </c:pt>
                <c:pt idx="22">
                  <c:v>1.27804E10</c:v>
                </c:pt>
                <c:pt idx="23">
                  <c:v>8.5317E9</c:v>
                </c:pt>
                <c:pt idx="24">
                  <c:v>5.8358E9</c:v>
                </c:pt>
                <c:pt idx="25">
                  <c:v>9.9304E9</c:v>
                </c:pt>
                <c:pt idx="26">
                  <c:v>7.4428E9</c:v>
                </c:pt>
                <c:pt idx="27">
                  <c:v>5.7353E9</c:v>
                </c:pt>
                <c:pt idx="28">
                  <c:v>-9.9272E9</c:v>
                </c:pt>
                <c:pt idx="29">
                  <c:v>-1.4612E10</c:v>
                </c:pt>
                <c:pt idx="30">
                  <c:v>-7.7146E9</c:v>
                </c:pt>
                <c:pt idx="31">
                  <c:v>-7.652E8</c:v>
                </c:pt>
                <c:pt idx="32">
                  <c:v>-4.4063E9</c:v>
                </c:pt>
                <c:pt idx="33">
                  <c:v>-2.7916E9</c:v>
                </c:pt>
                <c:pt idx="34">
                  <c:v>2.615E9</c:v>
                </c:pt>
                <c:pt idx="35">
                  <c:v>9.6751E9</c:v>
                </c:pt>
                <c:pt idx="36">
                  <c:v>8.7959E9</c:v>
                </c:pt>
                <c:pt idx="37">
                  <c:v>6.3947E9</c:v>
                </c:pt>
                <c:pt idx="38">
                  <c:v>-7.4559E9</c:v>
                </c:pt>
                <c:pt idx="39">
                  <c:v>-1.79569E10</c:v>
                </c:pt>
                <c:pt idx="40">
                  <c:v>-1.9361E10</c:v>
                </c:pt>
                <c:pt idx="41">
                  <c:v>-2.52096E10</c:v>
                </c:pt>
                <c:pt idx="42">
                  <c:v>-3.689E10</c:v>
                </c:pt>
                <c:pt idx="43">
                  <c:v>-3.839E10</c:v>
                </c:pt>
                <c:pt idx="44">
                  <c:v>-4.59102E10</c:v>
                </c:pt>
                <c:pt idx="45">
                  <c:v>-4.60759E10</c:v>
                </c:pt>
                <c:pt idx="46">
                  <c:v>-4.76535E10</c:v>
                </c:pt>
                <c:pt idx="47">
                  <c:v>-5.45489E10</c:v>
                </c:pt>
              </c:numCache>
            </c:numRef>
          </c:val>
          <c:smooth val="1"/>
        </c:ser>
        <c:ser>
          <c:idx val="4"/>
          <c:order val="3"/>
          <c:tx>
            <c:strRef>
              <c:f>'Balanza comercial y de serv.'!$K$2</c:f>
              <c:strCache>
                <c:ptCount val="1"/>
                <c:pt idx="0">
                  <c:v>Itàlia</c:v>
                </c:pt>
              </c:strCache>
            </c:strRef>
          </c:tx>
          <c:spPr>
            <a:ln w="34925">
              <a:solidFill>
                <a:schemeClr val="tx1"/>
              </a:solidFill>
              <a:prstDash val="sysDash"/>
            </a:ln>
          </c:spPr>
          <c:marker>
            <c:symbol val="none"/>
          </c:marker>
          <c:cat>
            <c:numRef>
              <c:f>'Balanza comercial y de serv.'!$A$3:$A$50</c:f>
              <c:numCache>
                <c:formatCode>General</c:formatCode>
                <c:ptCount val="48"/>
                <c:pt idx="0">
                  <c:v>1960.0</c:v>
                </c:pt>
                <c:pt idx="1">
                  <c:v>1961.0</c:v>
                </c:pt>
                <c:pt idx="2">
                  <c:v>1962.0</c:v>
                </c:pt>
                <c:pt idx="3">
                  <c:v>1963.0</c:v>
                </c:pt>
                <c:pt idx="4">
                  <c:v>1964.0</c:v>
                </c:pt>
                <c:pt idx="5">
                  <c:v>1965.0</c:v>
                </c:pt>
                <c:pt idx="6">
                  <c:v>1966.0</c:v>
                </c:pt>
                <c:pt idx="7">
                  <c:v>1967.0</c:v>
                </c:pt>
                <c:pt idx="8">
                  <c:v>1968.0</c:v>
                </c:pt>
                <c:pt idx="9">
                  <c:v>1969.0</c:v>
                </c:pt>
                <c:pt idx="10">
                  <c:v>1970.0</c:v>
                </c:pt>
                <c:pt idx="11">
                  <c:v>1971.0</c:v>
                </c:pt>
                <c:pt idx="12">
                  <c:v>1972.0</c:v>
                </c:pt>
                <c:pt idx="13">
                  <c:v>1973.0</c:v>
                </c:pt>
                <c:pt idx="14">
                  <c:v>1974.0</c:v>
                </c:pt>
                <c:pt idx="15">
                  <c:v>1975.0</c:v>
                </c:pt>
                <c:pt idx="16">
                  <c:v>1976.0</c:v>
                </c:pt>
                <c:pt idx="17">
                  <c:v>1977.0</c:v>
                </c:pt>
                <c:pt idx="18">
                  <c:v>1978.0</c:v>
                </c:pt>
                <c:pt idx="19">
                  <c:v>1979.0</c:v>
                </c:pt>
                <c:pt idx="20">
                  <c:v>1980.0</c:v>
                </c:pt>
                <c:pt idx="21">
                  <c:v>1981.0</c:v>
                </c:pt>
                <c:pt idx="22">
                  <c:v>1982.0</c:v>
                </c:pt>
                <c:pt idx="23">
                  <c:v>1983.0</c:v>
                </c:pt>
                <c:pt idx="24">
                  <c:v>1984.0</c:v>
                </c:pt>
                <c:pt idx="25">
                  <c:v>1985.0</c:v>
                </c:pt>
                <c:pt idx="26">
                  <c:v>1986.0</c:v>
                </c:pt>
                <c:pt idx="27">
                  <c:v>1987.0</c:v>
                </c:pt>
                <c:pt idx="28">
                  <c:v>1988.0</c:v>
                </c:pt>
                <c:pt idx="29">
                  <c:v>1989.0</c:v>
                </c:pt>
                <c:pt idx="30">
                  <c:v>1990.0</c:v>
                </c:pt>
                <c:pt idx="31">
                  <c:v>1991.0</c:v>
                </c:pt>
                <c:pt idx="32">
                  <c:v>1992.0</c:v>
                </c:pt>
                <c:pt idx="33">
                  <c:v>1993.0</c:v>
                </c:pt>
                <c:pt idx="34">
                  <c:v>1994.0</c:v>
                </c:pt>
                <c:pt idx="35">
                  <c:v>1995.0</c:v>
                </c:pt>
                <c:pt idx="36">
                  <c:v>1996.0</c:v>
                </c:pt>
                <c:pt idx="37">
                  <c:v>1997.0</c:v>
                </c:pt>
                <c:pt idx="38">
                  <c:v>1998.0</c:v>
                </c:pt>
                <c:pt idx="39">
                  <c:v>1999.0</c:v>
                </c:pt>
                <c:pt idx="40">
                  <c:v>2000.0</c:v>
                </c:pt>
                <c:pt idx="41">
                  <c:v>2001.0</c:v>
                </c:pt>
                <c:pt idx="42">
                  <c:v>2002.0</c:v>
                </c:pt>
                <c:pt idx="43">
                  <c:v>2003.0</c:v>
                </c:pt>
                <c:pt idx="44">
                  <c:v>2004.0</c:v>
                </c:pt>
                <c:pt idx="45">
                  <c:v>2005.0</c:v>
                </c:pt>
                <c:pt idx="46">
                  <c:v>2006.0</c:v>
                </c:pt>
                <c:pt idx="47">
                  <c:v>2007.0</c:v>
                </c:pt>
              </c:numCache>
            </c:numRef>
          </c:cat>
          <c:val>
            <c:numRef>
              <c:f>'Balanza comercial y de serv.'!$K$3:$K$50</c:f>
              <c:numCache>
                <c:formatCode>_-* #,##0_-;\-* #,##0_-;_-* "-"??_-;_-@_-</c:formatCode>
                <c:ptCount val="48"/>
                <c:pt idx="0">
                  <c:v>-2.903784448E9</c:v>
                </c:pt>
                <c:pt idx="1">
                  <c:v>-3.070749952E9</c:v>
                </c:pt>
                <c:pt idx="2">
                  <c:v>-4.723318784E9</c:v>
                </c:pt>
                <c:pt idx="3">
                  <c:v>-1.0420702208E10</c:v>
                </c:pt>
                <c:pt idx="4">
                  <c:v>-4.569927168E9</c:v>
                </c:pt>
                <c:pt idx="5">
                  <c:v>1.463273088E9</c:v>
                </c:pt>
                <c:pt idx="6">
                  <c:v>5.0555392E8</c:v>
                </c:pt>
                <c:pt idx="7">
                  <c:v>-2.297189376E9</c:v>
                </c:pt>
                <c:pt idx="8">
                  <c:v>1.457450368E9</c:v>
                </c:pt>
                <c:pt idx="9">
                  <c:v>-2.439944704E9</c:v>
                </c:pt>
                <c:pt idx="10">
                  <c:v>-9.1431E9</c:v>
                </c:pt>
                <c:pt idx="11">
                  <c:v>-6.491E9</c:v>
                </c:pt>
                <c:pt idx="12">
                  <c:v>-8.1779E9</c:v>
                </c:pt>
                <c:pt idx="13">
                  <c:v>-1.17618E10</c:v>
                </c:pt>
                <c:pt idx="14">
                  <c:v>-8.8234E9</c:v>
                </c:pt>
                <c:pt idx="15">
                  <c:v>6.1645E9</c:v>
                </c:pt>
                <c:pt idx="16">
                  <c:v>5.5809E9</c:v>
                </c:pt>
                <c:pt idx="17">
                  <c:v>1.46459E10</c:v>
                </c:pt>
                <c:pt idx="18">
                  <c:v>2.08706E10</c:v>
                </c:pt>
                <c:pt idx="19">
                  <c:v>1.82897E10</c:v>
                </c:pt>
                <c:pt idx="20">
                  <c:v>1.1138E9</c:v>
                </c:pt>
                <c:pt idx="21">
                  <c:v>1.02575E10</c:v>
                </c:pt>
                <c:pt idx="22">
                  <c:v>8.6507E9</c:v>
                </c:pt>
                <c:pt idx="23">
                  <c:v>1.70494E10</c:v>
                </c:pt>
                <c:pt idx="24">
                  <c:v>1.25282E10</c:v>
                </c:pt>
                <c:pt idx="25">
                  <c:v>1.20742E10</c:v>
                </c:pt>
                <c:pt idx="26">
                  <c:v>7.4075E9</c:v>
                </c:pt>
                <c:pt idx="27">
                  <c:v>-3.4693E9</c:v>
                </c:pt>
                <c:pt idx="28">
                  <c:v>-4.8727E9</c:v>
                </c:pt>
                <c:pt idx="29">
                  <c:v>-5.3255E9</c:v>
                </c:pt>
                <c:pt idx="30">
                  <c:v>-1.07344E10</c:v>
                </c:pt>
                <c:pt idx="31">
                  <c:v>-1.91652E10</c:v>
                </c:pt>
                <c:pt idx="32">
                  <c:v>-2.07184E10</c:v>
                </c:pt>
                <c:pt idx="33">
                  <c:v>2.18311E10</c:v>
                </c:pt>
                <c:pt idx="34">
                  <c:v>2.7469E10</c:v>
                </c:pt>
                <c:pt idx="35">
                  <c:v>3.72942E10</c:v>
                </c:pt>
                <c:pt idx="36">
                  <c:v>4.23855E10</c:v>
                </c:pt>
                <c:pt idx="37">
                  <c:v>3.50451E10</c:v>
                </c:pt>
                <c:pt idx="38">
                  <c:v>1.88447E10</c:v>
                </c:pt>
                <c:pt idx="39">
                  <c:v>4.5036E9</c:v>
                </c:pt>
                <c:pt idx="40">
                  <c:v>1.114E10</c:v>
                </c:pt>
                <c:pt idx="41">
                  <c:v>1.40879E10</c:v>
                </c:pt>
                <c:pt idx="42">
                  <c:v>3.9061E9</c:v>
                </c:pt>
                <c:pt idx="43">
                  <c:v>-6.3383E9</c:v>
                </c:pt>
                <c:pt idx="44">
                  <c:v>-4.4101E9</c:v>
                </c:pt>
                <c:pt idx="45">
                  <c:v>-8.2273E9</c:v>
                </c:pt>
                <c:pt idx="46">
                  <c:v>-7.751E9</c:v>
                </c:pt>
                <c:pt idx="47">
                  <c:v>-5.9219E9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92786008"/>
        <c:axId val="692594584"/>
      </c:lineChart>
      <c:catAx>
        <c:axId val="692786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692594584"/>
        <c:crosses val="autoZero"/>
        <c:auto val="1"/>
        <c:lblAlgn val="ctr"/>
        <c:lblOffset val="100"/>
        <c:noMultiLvlLbl val="0"/>
      </c:catAx>
      <c:valAx>
        <c:axId val="692594584"/>
        <c:scaling>
          <c:orientation val="minMax"/>
        </c:scaling>
        <c:delete val="0"/>
        <c:axPos val="l"/>
        <c:majorGridlines/>
        <c:numFmt formatCode="_-* #,##0_-;\-* #,##0_-;_-* &quot;-&quot;??_-;_-@_-" sourceLinked="1"/>
        <c:majorTickMark val="none"/>
        <c:minorTickMark val="none"/>
        <c:tickLblPos val="nextTo"/>
        <c:spPr>
          <a:ln w="9525">
            <a:noFill/>
          </a:ln>
        </c:spPr>
        <c:crossAx val="692786008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txPr>
    <a:bodyPr/>
    <a:lstStyle/>
    <a:p>
      <a:pPr>
        <a:defRPr>
          <a:latin typeface="Times"/>
          <a:cs typeface="Times"/>
        </a:defRPr>
      </a:pPr>
      <a:endParaRPr lang="es-ES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CCDC09-7D6C-42C6-A42C-D0D6EFE5EB59}" type="datetimeFigureOut">
              <a:rPr lang="es-ES" smtClean="0"/>
              <a:t>14/11/13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5094FE-4BBD-40D5-97CF-2C73D79EE062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573433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CC057-01B1-487F-82AE-EE7C1814C012}" type="datetime1">
              <a:rPr lang="es-ES" smtClean="0"/>
              <a:t>14/11/13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Prof. Carles Manera</a:t>
            </a: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DFD95-058C-4E18-9665-D27015EFD171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A4A5E-7E8C-4B24-9A0A-382E8899BDFB}" type="datetime1">
              <a:rPr lang="es-ES" smtClean="0"/>
              <a:t>14/11/13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Prof. Carles Manera</a:t>
            </a: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DFD95-058C-4E18-9665-D27015EFD171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BEC81-42AC-40F2-A2C0-CE0CE93664F5}" type="datetime1">
              <a:rPr lang="es-ES" smtClean="0"/>
              <a:t>14/11/13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Prof. Carles Manera</a:t>
            </a: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DFD95-058C-4E18-9665-D27015EFD171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A1133-8CEB-422C-980C-46355D60DFA5}" type="datetime1">
              <a:rPr lang="es-ES" smtClean="0"/>
              <a:t>14/11/13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Prof. Carles Manera</a:t>
            </a: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DFD95-058C-4E18-9665-D27015EFD171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475A-7DE0-4F3B-A0D5-EA486B7F21B0}" type="datetime1">
              <a:rPr lang="es-ES" smtClean="0"/>
              <a:t>14/11/13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Prof. Carles Manera</a:t>
            </a:r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DFD95-058C-4E18-9665-D27015EFD171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7B9D2-BC49-436D-B83A-BF459EDABD7E}" type="datetime1">
              <a:rPr lang="es-ES" smtClean="0"/>
              <a:t>14/11/13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Prof. Carles Manera</a:t>
            </a:r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DFD95-058C-4E18-9665-D27015EFD171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97C0A-E6C2-4BA1-840F-45F13B3E94E6}" type="datetime1">
              <a:rPr lang="es-ES" smtClean="0"/>
              <a:t>14/11/13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Prof. Carles Manera</a:t>
            </a:r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DFD95-058C-4E18-9665-D27015EFD171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7DAC9-36AA-4AC5-81A6-C2BD2D039373}" type="datetime1">
              <a:rPr lang="es-ES" smtClean="0"/>
              <a:t>14/11/13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Prof. Carles Manera</a:t>
            </a: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DFD95-058C-4E18-9665-D27015EFD171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24ACB-B885-4829-A999-D123A2D8DFF1}" type="datetime1">
              <a:rPr lang="es-ES" smtClean="0"/>
              <a:t>14/11/13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Prof. Carles Manera</a:t>
            </a: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DFD95-058C-4E18-9665-D27015EFD171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24235-94F3-4A5C-B29A-58EA0DA17CD1}" type="datetime1">
              <a:rPr lang="es-ES" smtClean="0"/>
              <a:t>14/11/13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Prof. Carles Manera</a:t>
            </a: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DFD95-058C-4E18-9665-D27015EFD171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5B26B-3749-49E8-93A5-025CB6CB4068}" type="datetime1">
              <a:rPr lang="es-ES" smtClean="0"/>
              <a:t>14/11/13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Prof. Carles Manera</a:t>
            </a: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DFD95-058C-4E18-9665-D27015EFD171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D5E356-4514-49F3-A59C-E83E88C17435}" type="datetime1">
              <a:rPr lang="es-ES" smtClean="0"/>
              <a:t>14/11/13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ES" smtClean="0"/>
              <a:t>Prof. Carles Manera</a:t>
            </a: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BDFD95-058C-4E18-9665-D27015EFD171}" type="slidenum">
              <a:rPr lang="es-ES" smtClean="0"/>
              <a:t>‹Nr.›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Hoja_de_Microsoft_Excel_97_-_20041.xls"/><Relationship Id="rId4" Type="http://schemas.openxmlformats.org/officeDocument/2006/relationships/image" Target="../media/image2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412777"/>
            <a:ext cx="7772400" cy="2187674"/>
          </a:xfrm>
        </p:spPr>
        <p:txBody>
          <a:bodyPr>
            <a:normAutofit fontScale="90000"/>
          </a:bodyPr>
          <a:lstStyle/>
          <a:p>
            <a:r>
              <a:rPr lang="es-ES" sz="8000" dirty="0" smtClean="0"/>
              <a:t>S’ACABA LA CRISI?</a:t>
            </a:r>
            <a:br>
              <a:rPr lang="es-ES" sz="8000" dirty="0" smtClean="0"/>
            </a:br>
            <a:r>
              <a:rPr lang="es-ES" sz="4900" dirty="0" smtClean="0"/>
              <a:t>(</a:t>
            </a:r>
            <a:r>
              <a:rPr lang="es-ES" sz="4900" dirty="0" err="1" smtClean="0"/>
              <a:t>Reflexions</a:t>
            </a:r>
            <a:r>
              <a:rPr lang="es-ES" sz="4900" dirty="0" smtClean="0"/>
              <a:t> </a:t>
            </a:r>
            <a:r>
              <a:rPr lang="es-ES" sz="4900" dirty="0" err="1" smtClean="0"/>
              <a:t>molt</a:t>
            </a:r>
            <a:r>
              <a:rPr lang="es-ES" sz="4900" dirty="0"/>
              <a:t> </a:t>
            </a:r>
            <a:r>
              <a:rPr lang="es-ES" sz="4900" dirty="0" err="1" smtClean="0"/>
              <a:t>desordenades</a:t>
            </a:r>
            <a:r>
              <a:rPr lang="es-ES" sz="4900" dirty="0" smtClean="0"/>
              <a:t> i, </a:t>
            </a:r>
            <a:r>
              <a:rPr lang="es-ES" sz="4900" dirty="0" err="1" smtClean="0"/>
              <a:t>algunes</a:t>
            </a:r>
            <a:r>
              <a:rPr lang="es-ES" sz="4900" dirty="0" smtClean="0"/>
              <a:t>, provocadores)</a:t>
            </a:r>
            <a:endParaRPr lang="es-ES" sz="49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285852" y="3857628"/>
            <a:ext cx="6400800" cy="1752600"/>
          </a:xfrm>
        </p:spPr>
        <p:txBody>
          <a:bodyPr>
            <a:normAutofit fontScale="85000" lnSpcReduction="20000"/>
          </a:bodyPr>
          <a:lstStyle/>
          <a:p>
            <a:r>
              <a:rPr lang="es-ES" dirty="0" smtClean="0"/>
              <a:t>Carles Manera</a:t>
            </a:r>
          </a:p>
          <a:p>
            <a:r>
              <a:rPr lang="es-ES" dirty="0" err="1" smtClean="0"/>
              <a:t>Catedràtic</a:t>
            </a:r>
            <a:r>
              <a:rPr lang="es-ES" dirty="0" smtClean="0"/>
              <a:t> </a:t>
            </a:r>
            <a:r>
              <a:rPr lang="es-ES" dirty="0" err="1" smtClean="0"/>
              <a:t>d’Història</a:t>
            </a:r>
            <a:r>
              <a:rPr lang="es-ES" dirty="0" smtClean="0"/>
              <a:t> </a:t>
            </a:r>
            <a:r>
              <a:rPr lang="es-ES" dirty="0" err="1" smtClean="0"/>
              <a:t>Econòmica</a:t>
            </a:r>
            <a:r>
              <a:rPr lang="es-ES" dirty="0" smtClean="0"/>
              <a:t>.</a:t>
            </a:r>
          </a:p>
          <a:p>
            <a:r>
              <a:rPr lang="es-ES" dirty="0" err="1" smtClean="0"/>
              <a:t>Departament</a:t>
            </a:r>
            <a:r>
              <a:rPr lang="es-ES" dirty="0" smtClean="0"/>
              <a:t> </a:t>
            </a:r>
            <a:r>
              <a:rPr lang="es-ES" dirty="0" err="1" smtClean="0"/>
              <a:t>d’Economia</a:t>
            </a:r>
            <a:r>
              <a:rPr lang="es-ES" dirty="0" smtClean="0"/>
              <a:t> Aplicada,</a:t>
            </a:r>
          </a:p>
          <a:p>
            <a:r>
              <a:rPr lang="es-ES" dirty="0" smtClean="0"/>
              <a:t>UNIVERSITAT DE LES ILLES </a:t>
            </a:r>
            <a:r>
              <a:rPr lang="es-ES" dirty="0" smtClean="0"/>
              <a:t>BALEARS</a:t>
            </a:r>
            <a:endParaRPr lang="es-ES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DFD95-058C-4E18-9665-D27015EFD171}" type="slidenum">
              <a:rPr lang="es-ES" smtClean="0"/>
              <a:t>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Prof. Carles Manera</a:t>
            </a:r>
            <a:endParaRPr lang="es-E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DADES POSITIVES…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es-ES" dirty="0" smtClean="0"/>
              <a:t>1. </a:t>
            </a:r>
            <a:r>
              <a:rPr lang="es-ES" dirty="0" err="1" smtClean="0"/>
              <a:t>Millora</a:t>
            </a:r>
            <a:r>
              <a:rPr lang="es-ES" dirty="0" smtClean="0"/>
              <a:t> del saldo comercial (</a:t>
            </a:r>
            <a:r>
              <a:rPr lang="es-ES" dirty="0" err="1" smtClean="0"/>
              <a:t>Espanya</a:t>
            </a:r>
            <a:r>
              <a:rPr lang="es-ES" dirty="0" smtClean="0"/>
              <a:t>).</a:t>
            </a:r>
          </a:p>
          <a:p>
            <a:pPr algn="just"/>
            <a:r>
              <a:rPr lang="es-ES" dirty="0" smtClean="0"/>
              <a:t>2. </a:t>
            </a:r>
            <a:r>
              <a:rPr lang="es-ES" dirty="0" err="1" smtClean="0"/>
              <a:t>Caiguda</a:t>
            </a:r>
            <a:r>
              <a:rPr lang="es-ES" dirty="0" smtClean="0"/>
              <a:t> de la “prima” de </a:t>
            </a:r>
            <a:r>
              <a:rPr lang="es-ES" dirty="0" err="1" smtClean="0"/>
              <a:t>risc</a:t>
            </a:r>
            <a:r>
              <a:rPr lang="es-ES" dirty="0" smtClean="0"/>
              <a:t> (</a:t>
            </a:r>
            <a:r>
              <a:rPr lang="es-ES" dirty="0" err="1" smtClean="0"/>
              <a:t>Espanya</a:t>
            </a:r>
            <a:r>
              <a:rPr lang="es-ES" dirty="0" smtClean="0"/>
              <a:t>).</a:t>
            </a:r>
          </a:p>
          <a:p>
            <a:pPr algn="just"/>
            <a:r>
              <a:rPr lang="es-ES" dirty="0" smtClean="0"/>
              <a:t>3. </a:t>
            </a:r>
            <a:r>
              <a:rPr lang="es-ES" dirty="0" err="1" smtClean="0"/>
              <a:t>Recuperació</a:t>
            </a:r>
            <a:r>
              <a:rPr lang="es-ES" dirty="0" smtClean="0"/>
              <a:t> de </a:t>
            </a:r>
            <a:r>
              <a:rPr lang="es-ES" dirty="0" err="1" smtClean="0"/>
              <a:t>valors</a:t>
            </a:r>
            <a:r>
              <a:rPr lang="es-ES" dirty="0" smtClean="0"/>
              <a:t> </a:t>
            </a:r>
            <a:r>
              <a:rPr lang="es-ES" dirty="0" err="1" smtClean="0"/>
              <a:t>borsaris</a:t>
            </a:r>
            <a:r>
              <a:rPr lang="es-ES" dirty="0" smtClean="0"/>
              <a:t> (</a:t>
            </a:r>
            <a:r>
              <a:rPr lang="es-ES" dirty="0" err="1" smtClean="0"/>
              <a:t>Espanya</a:t>
            </a:r>
            <a:r>
              <a:rPr lang="es-ES" dirty="0" smtClean="0"/>
              <a:t>, Europa).</a:t>
            </a:r>
          </a:p>
          <a:p>
            <a:pPr algn="just"/>
            <a:r>
              <a:rPr lang="es-ES" dirty="0" smtClean="0"/>
              <a:t>4. </a:t>
            </a:r>
            <a:r>
              <a:rPr lang="es-ES" dirty="0" err="1" smtClean="0"/>
              <a:t>Retorn</a:t>
            </a:r>
            <a:r>
              <a:rPr lang="es-ES" dirty="0" smtClean="0"/>
              <a:t> de la </a:t>
            </a:r>
            <a:r>
              <a:rPr lang="es-ES" dirty="0" err="1" smtClean="0"/>
              <a:t>inversió</a:t>
            </a:r>
            <a:r>
              <a:rPr lang="es-ES" dirty="0" smtClean="0"/>
              <a:t> </a:t>
            </a:r>
            <a:r>
              <a:rPr lang="es-ES" dirty="0" err="1" smtClean="0"/>
              <a:t>estrangera</a:t>
            </a:r>
            <a:r>
              <a:rPr lang="es-ES" dirty="0" smtClean="0"/>
              <a:t> (</a:t>
            </a:r>
            <a:r>
              <a:rPr lang="es-ES" dirty="0" err="1" smtClean="0"/>
              <a:t>Espanya</a:t>
            </a:r>
            <a:r>
              <a:rPr lang="es-ES" dirty="0" smtClean="0"/>
              <a:t>).</a:t>
            </a:r>
          </a:p>
          <a:p>
            <a:pPr algn="just"/>
            <a:r>
              <a:rPr lang="es-ES" dirty="0" smtClean="0"/>
              <a:t>5. </a:t>
            </a:r>
            <a:r>
              <a:rPr lang="es-ES" dirty="0" err="1" smtClean="0"/>
              <a:t>Creixement</a:t>
            </a:r>
            <a:r>
              <a:rPr lang="es-ES" dirty="0" smtClean="0"/>
              <a:t> del PIB en un 0,1%.</a:t>
            </a:r>
          </a:p>
          <a:p>
            <a:pPr algn="just"/>
            <a:r>
              <a:rPr lang="es-ES" dirty="0" smtClean="0"/>
              <a:t>6. </a:t>
            </a:r>
            <a:r>
              <a:rPr lang="es-ES" dirty="0" err="1" smtClean="0"/>
              <a:t>Recuperació</a:t>
            </a:r>
            <a:r>
              <a:rPr lang="es-ES" dirty="0" smtClean="0"/>
              <a:t> </a:t>
            </a:r>
            <a:r>
              <a:rPr lang="es-ES" dirty="0" err="1" smtClean="0"/>
              <a:t>dels</a:t>
            </a:r>
            <a:r>
              <a:rPr lang="es-ES" dirty="0" smtClean="0"/>
              <a:t> </a:t>
            </a:r>
            <a:r>
              <a:rPr lang="es-ES" dirty="0" err="1" smtClean="0"/>
              <a:t>beneficis</a:t>
            </a:r>
            <a:r>
              <a:rPr lang="es-ES" dirty="0" smtClean="0"/>
              <a:t> </a:t>
            </a:r>
            <a:r>
              <a:rPr lang="es-ES" dirty="0" err="1" smtClean="0"/>
              <a:t>empresarials</a:t>
            </a:r>
            <a:r>
              <a:rPr lang="es-ES" dirty="0"/>
              <a:t> </a:t>
            </a:r>
            <a:r>
              <a:rPr lang="es-ES" dirty="0" smtClean="0"/>
              <a:t>(</a:t>
            </a:r>
            <a:r>
              <a:rPr lang="es-ES" dirty="0" err="1" smtClean="0"/>
              <a:t>Espanya</a:t>
            </a:r>
            <a:r>
              <a:rPr lang="es-ES" dirty="0" smtClean="0"/>
              <a:t>).</a:t>
            </a:r>
          </a:p>
          <a:p>
            <a:pPr algn="just"/>
            <a:r>
              <a:rPr lang="es-ES" dirty="0" smtClean="0"/>
              <a:t>7. </a:t>
            </a:r>
            <a:r>
              <a:rPr lang="es-ES" dirty="0" err="1" smtClean="0"/>
              <a:t>Increment</a:t>
            </a:r>
            <a:r>
              <a:rPr lang="es-ES" dirty="0" smtClean="0"/>
              <a:t> de la </a:t>
            </a:r>
            <a:r>
              <a:rPr lang="es-ES" dirty="0" err="1" smtClean="0"/>
              <a:t>competitivitat</a:t>
            </a:r>
            <a:r>
              <a:rPr lang="es-ES" dirty="0" smtClean="0"/>
              <a:t> i de la </a:t>
            </a:r>
            <a:r>
              <a:rPr lang="es-ES" dirty="0" err="1" smtClean="0"/>
              <a:t>productivitat</a:t>
            </a:r>
            <a:r>
              <a:rPr lang="es-ES" dirty="0" smtClean="0"/>
              <a:t>.</a:t>
            </a:r>
          </a:p>
          <a:p>
            <a:pPr algn="just"/>
            <a:r>
              <a:rPr lang="es-ES" dirty="0"/>
              <a:t>8</a:t>
            </a:r>
            <a:r>
              <a:rPr lang="es-ES" dirty="0" smtClean="0"/>
              <a:t>. </a:t>
            </a:r>
            <a:r>
              <a:rPr lang="es-ES" dirty="0" err="1" smtClean="0"/>
              <a:t>Retall</a:t>
            </a:r>
            <a:r>
              <a:rPr lang="es-ES" dirty="0" smtClean="0"/>
              <a:t> del BCE </a:t>
            </a:r>
            <a:r>
              <a:rPr lang="es-ES" dirty="0" err="1" smtClean="0"/>
              <a:t>dels</a:t>
            </a:r>
            <a:r>
              <a:rPr lang="es-ES" dirty="0" smtClean="0"/>
              <a:t> </a:t>
            </a:r>
            <a:r>
              <a:rPr lang="es-ES" dirty="0" err="1" smtClean="0"/>
              <a:t>tipus</a:t>
            </a:r>
            <a:r>
              <a:rPr lang="es-ES" dirty="0" smtClean="0"/>
              <a:t> </a:t>
            </a:r>
            <a:r>
              <a:rPr lang="es-ES" dirty="0" err="1" smtClean="0"/>
              <a:t>d’interès</a:t>
            </a:r>
            <a:r>
              <a:rPr lang="es-ES" dirty="0" smtClean="0"/>
              <a:t> (al 0,25; </a:t>
            </a:r>
            <a:r>
              <a:rPr lang="es-ES" dirty="0" err="1" smtClean="0"/>
              <a:t>Espanya</a:t>
            </a:r>
            <a:r>
              <a:rPr lang="es-ES" dirty="0" smtClean="0"/>
              <a:t>, Europa). </a:t>
            </a:r>
            <a:r>
              <a:rPr lang="es-ES" i="1" dirty="0" smtClean="0"/>
              <a:t>(</a:t>
            </a:r>
            <a:r>
              <a:rPr lang="es-ES" i="1" dirty="0" err="1" smtClean="0"/>
              <a:t>Aquesta</a:t>
            </a:r>
            <a:r>
              <a:rPr lang="es-ES" i="1" dirty="0" smtClean="0"/>
              <a:t> mesura, </a:t>
            </a:r>
            <a:r>
              <a:rPr lang="es-ES" i="1" dirty="0" err="1" smtClean="0"/>
              <a:t>emperò</a:t>
            </a:r>
            <a:r>
              <a:rPr lang="es-ES" i="1" dirty="0" smtClean="0"/>
              <a:t>, </a:t>
            </a:r>
            <a:r>
              <a:rPr lang="es-ES" i="1" dirty="0" err="1" smtClean="0"/>
              <a:t>és</a:t>
            </a:r>
            <a:r>
              <a:rPr lang="es-ES" i="1" dirty="0" smtClean="0"/>
              <a:t> vista de forma dispar </a:t>
            </a:r>
            <a:r>
              <a:rPr lang="es-ES" i="1" dirty="0" err="1" smtClean="0"/>
              <a:t>pels</a:t>
            </a:r>
            <a:r>
              <a:rPr lang="es-ES" i="1" dirty="0" smtClean="0"/>
              <a:t> </a:t>
            </a:r>
            <a:r>
              <a:rPr lang="es-ES" i="1" dirty="0" err="1" smtClean="0"/>
              <a:t>economistes</a:t>
            </a:r>
            <a:r>
              <a:rPr lang="es-ES" i="1" dirty="0" smtClean="0"/>
              <a:t>: </a:t>
            </a:r>
            <a:r>
              <a:rPr lang="es-ES" i="1" dirty="0" err="1" smtClean="0"/>
              <a:t>alguns</a:t>
            </a:r>
            <a:r>
              <a:rPr lang="es-ES" i="1" dirty="0" smtClean="0"/>
              <a:t> </a:t>
            </a:r>
            <a:r>
              <a:rPr lang="es-ES" i="1" dirty="0" err="1" smtClean="0"/>
              <a:t>creuen</a:t>
            </a:r>
            <a:r>
              <a:rPr lang="es-ES" i="1" dirty="0" smtClean="0"/>
              <a:t> que NO </a:t>
            </a:r>
            <a:r>
              <a:rPr lang="es-ES" i="1" dirty="0" err="1" smtClean="0"/>
              <a:t>serà</a:t>
            </a:r>
            <a:r>
              <a:rPr lang="es-ES" i="1" dirty="0" smtClean="0"/>
              <a:t> un factor </a:t>
            </a:r>
            <a:r>
              <a:rPr lang="es-ES" i="1" dirty="0" err="1" smtClean="0"/>
              <a:t>positiu</a:t>
            </a:r>
            <a:r>
              <a:rPr lang="es-ES" i="1" dirty="0" smtClean="0"/>
              <a:t>).</a:t>
            </a:r>
            <a:endParaRPr lang="es-ES" i="1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DFD95-058C-4E18-9665-D27015EFD171}" type="slidenum">
              <a:rPr lang="es-ES" smtClean="0"/>
              <a:t>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Prof. Carles Manera</a:t>
            </a:r>
            <a:endParaRPr lang="es-E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DFD95-058C-4E18-9665-D27015EFD171}" type="slidenum">
              <a:rPr lang="es-ES" smtClean="0"/>
              <a:t>3</a:t>
            </a:fld>
            <a:endParaRPr lang="es-ES"/>
          </a:p>
        </p:txBody>
      </p:sp>
      <p:pic>
        <p:nvPicPr>
          <p:cNvPr id="9" name="Marcador de contenido 8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704" t="435" r="308" b="-270"/>
          <a:stretch/>
        </p:blipFill>
        <p:spPr>
          <a:xfrm>
            <a:off x="259124" y="325555"/>
            <a:ext cx="8340157" cy="6148563"/>
          </a:xfrm>
        </p:spPr>
      </p:pic>
    </p:spTree>
    <p:extLst>
      <p:ext uri="{BB962C8B-B14F-4D97-AF65-F5344CB8AC3E}">
        <p14:creationId xmlns:p14="http://schemas.microsoft.com/office/powerpoint/2010/main" val="9193680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…PERÒ FRÀGILS I CONTRADICTÒRIES, PERQUÈ A ESPANYA…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es-ES" dirty="0" smtClean="0"/>
              <a:t>1. </a:t>
            </a:r>
            <a:r>
              <a:rPr lang="es-ES" dirty="0" err="1" smtClean="0"/>
              <a:t>Tenim</a:t>
            </a:r>
            <a:r>
              <a:rPr lang="es-ES" dirty="0" smtClean="0"/>
              <a:t> 5,9 </a:t>
            </a:r>
            <a:r>
              <a:rPr lang="es-ES" dirty="0" err="1" smtClean="0"/>
              <a:t>milions</a:t>
            </a:r>
            <a:r>
              <a:rPr lang="es-ES" dirty="0" smtClean="0"/>
              <a:t> </a:t>
            </a:r>
            <a:r>
              <a:rPr lang="es-ES" dirty="0" err="1" smtClean="0"/>
              <a:t>d’aturats</a:t>
            </a:r>
            <a:r>
              <a:rPr lang="es-ES" dirty="0" smtClean="0"/>
              <a:t>.</a:t>
            </a:r>
          </a:p>
          <a:p>
            <a:pPr algn="just"/>
            <a:r>
              <a:rPr lang="es-ES" dirty="0" smtClean="0"/>
              <a:t>2. En el tercer trimestre, </a:t>
            </a:r>
            <a:r>
              <a:rPr lang="es-ES" dirty="0" err="1" smtClean="0"/>
              <a:t>l’atur</a:t>
            </a:r>
            <a:r>
              <a:rPr lang="es-ES" dirty="0" smtClean="0"/>
              <a:t> </a:t>
            </a:r>
            <a:r>
              <a:rPr lang="es-ES" dirty="0" err="1" smtClean="0"/>
              <a:t>segueix</a:t>
            </a:r>
            <a:r>
              <a:rPr lang="es-ES" dirty="0" smtClean="0"/>
              <a:t> </a:t>
            </a:r>
            <a:r>
              <a:rPr lang="es-ES" dirty="0" err="1" smtClean="0"/>
              <a:t>augmentant</a:t>
            </a:r>
            <a:r>
              <a:rPr lang="es-ES" dirty="0" smtClean="0"/>
              <a:t>, si </a:t>
            </a:r>
            <a:r>
              <a:rPr lang="es-ES" dirty="0" err="1" smtClean="0"/>
              <a:t>s’ajusta</a:t>
            </a:r>
            <a:r>
              <a:rPr lang="es-ES" dirty="0" smtClean="0"/>
              <a:t> </a:t>
            </a:r>
            <a:r>
              <a:rPr lang="es-ES" dirty="0" err="1" smtClean="0"/>
              <a:t>amb</a:t>
            </a:r>
            <a:r>
              <a:rPr lang="es-ES" dirty="0" smtClean="0"/>
              <a:t> </a:t>
            </a:r>
            <a:r>
              <a:rPr lang="es-ES" dirty="0" err="1" smtClean="0"/>
              <a:t>factors</a:t>
            </a:r>
            <a:r>
              <a:rPr lang="es-ES" dirty="0" smtClean="0"/>
              <a:t> </a:t>
            </a:r>
            <a:r>
              <a:rPr lang="es-ES" dirty="0" err="1" smtClean="0"/>
              <a:t>estacionals</a:t>
            </a:r>
            <a:r>
              <a:rPr lang="es-ES" dirty="0" smtClean="0"/>
              <a:t>.</a:t>
            </a:r>
          </a:p>
          <a:p>
            <a:pPr algn="just"/>
            <a:r>
              <a:rPr lang="es-ES" dirty="0" smtClean="0"/>
              <a:t>3. No es </a:t>
            </a:r>
            <a:r>
              <a:rPr lang="es-ES" dirty="0" err="1" smtClean="0"/>
              <a:t>pot</a:t>
            </a:r>
            <a:r>
              <a:rPr lang="es-ES" dirty="0" smtClean="0"/>
              <a:t> parlar, de </a:t>
            </a:r>
            <a:r>
              <a:rPr lang="es-ES" dirty="0" err="1" smtClean="0"/>
              <a:t>cap</a:t>
            </a:r>
            <a:r>
              <a:rPr lang="es-ES" dirty="0" smtClean="0"/>
              <a:t> manera, de </a:t>
            </a:r>
            <a:r>
              <a:rPr lang="es-ES" dirty="0" err="1" smtClean="0"/>
              <a:t>salaris</a:t>
            </a:r>
            <a:r>
              <a:rPr lang="es-ES" dirty="0" smtClean="0"/>
              <a:t> a </a:t>
            </a:r>
            <a:r>
              <a:rPr lang="es-ES" dirty="0" err="1" smtClean="0"/>
              <a:t>l’alça</a:t>
            </a:r>
            <a:r>
              <a:rPr lang="es-ES" dirty="0" smtClean="0"/>
              <a:t> (</a:t>
            </a:r>
            <a:r>
              <a:rPr lang="es-ES" dirty="0" err="1" smtClean="0"/>
              <a:t>com</a:t>
            </a:r>
            <a:r>
              <a:rPr lang="es-ES" dirty="0" smtClean="0"/>
              <a:t> </a:t>
            </a:r>
            <a:r>
              <a:rPr lang="es-ES" dirty="0" err="1" smtClean="0"/>
              <a:t>digué</a:t>
            </a:r>
            <a:r>
              <a:rPr lang="es-ES" dirty="0" smtClean="0"/>
              <a:t> el Ministre </a:t>
            </a:r>
            <a:r>
              <a:rPr lang="es-ES" dirty="0" err="1" smtClean="0"/>
              <a:t>d’Hisenda</a:t>
            </a:r>
            <a:r>
              <a:rPr lang="es-ES" dirty="0" smtClean="0"/>
              <a:t>): 500.000 </a:t>
            </a:r>
            <a:r>
              <a:rPr lang="es-ES" dirty="0" err="1" smtClean="0"/>
              <a:t>desocupats</a:t>
            </a:r>
            <a:r>
              <a:rPr lang="es-ES" dirty="0" smtClean="0"/>
              <a:t> </a:t>
            </a:r>
            <a:r>
              <a:rPr lang="es-ES" dirty="0" err="1" smtClean="0"/>
              <a:t>treballen</a:t>
            </a:r>
            <a:r>
              <a:rPr lang="es-ES" dirty="0" smtClean="0"/>
              <a:t> “en </a:t>
            </a:r>
            <a:r>
              <a:rPr lang="es-ES" dirty="0" err="1" smtClean="0"/>
              <a:t>negre</a:t>
            </a:r>
            <a:r>
              <a:rPr lang="es-ES" dirty="0" smtClean="0"/>
              <a:t>”.</a:t>
            </a:r>
          </a:p>
          <a:p>
            <a:pPr algn="just"/>
            <a:r>
              <a:rPr lang="es-ES" dirty="0" smtClean="0"/>
              <a:t>4. </a:t>
            </a:r>
            <a:r>
              <a:rPr lang="es-ES" dirty="0" err="1" smtClean="0"/>
              <a:t>Increment</a:t>
            </a:r>
            <a:r>
              <a:rPr lang="es-ES" dirty="0" smtClean="0"/>
              <a:t> de la </a:t>
            </a:r>
            <a:r>
              <a:rPr lang="es-ES" dirty="0" err="1" smtClean="0"/>
              <a:t>precarietat</a:t>
            </a:r>
            <a:r>
              <a:rPr lang="es-ES" dirty="0" smtClean="0"/>
              <a:t> laboral: </a:t>
            </a:r>
            <a:r>
              <a:rPr lang="es-ES" dirty="0" err="1" smtClean="0"/>
              <a:t>segons</a:t>
            </a:r>
            <a:r>
              <a:rPr lang="es-ES" dirty="0" smtClean="0"/>
              <a:t> EPA, el </a:t>
            </a:r>
            <a:r>
              <a:rPr lang="es-ES" dirty="0" err="1" smtClean="0"/>
              <a:t>gruix</a:t>
            </a:r>
            <a:r>
              <a:rPr lang="es-ES" dirty="0" smtClean="0"/>
              <a:t> </a:t>
            </a:r>
            <a:r>
              <a:rPr lang="es-ES" dirty="0" err="1" smtClean="0"/>
              <a:t>dels</a:t>
            </a:r>
            <a:r>
              <a:rPr lang="es-ES" dirty="0" smtClean="0"/>
              <a:t> contractes </a:t>
            </a:r>
            <a:r>
              <a:rPr lang="es-ES" dirty="0" err="1" smtClean="0"/>
              <a:t>són</a:t>
            </a:r>
            <a:r>
              <a:rPr lang="es-ES" dirty="0" smtClean="0"/>
              <a:t> a </a:t>
            </a:r>
            <a:r>
              <a:rPr lang="es-ES" dirty="0" err="1" smtClean="0"/>
              <a:t>temps</a:t>
            </a:r>
            <a:r>
              <a:rPr lang="es-ES" dirty="0" smtClean="0"/>
              <a:t> parcial.</a:t>
            </a:r>
          </a:p>
          <a:p>
            <a:pPr algn="just"/>
            <a:r>
              <a:rPr lang="es-ES" dirty="0" smtClean="0"/>
              <a:t>5. </a:t>
            </a:r>
            <a:r>
              <a:rPr lang="es-ES" dirty="0" err="1" smtClean="0"/>
              <a:t>L’augment</a:t>
            </a:r>
            <a:r>
              <a:rPr lang="es-ES" dirty="0" smtClean="0"/>
              <a:t> de la </a:t>
            </a:r>
            <a:r>
              <a:rPr lang="es-ES" dirty="0" err="1" smtClean="0"/>
              <a:t>pobresa</a:t>
            </a:r>
            <a:r>
              <a:rPr lang="es-ES" dirty="0" smtClean="0"/>
              <a:t> </a:t>
            </a:r>
            <a:r>
              <a:rPr lang="es-ES" dirty="0" err="1" smtClean="0"/>
              <a:t>s’ha</a:t>
            </a:r>
            <a:r>
              <a:rPr lang="es-ES" dirty="0" smtClean="0"/>
              <a:t> </a:t>
            </a:r>
            <a:r>
              <a:rPr lang="es-ES" dirty="0" err="1" smtClean="0"/>
              <a:t>agreujat</a:t>
            </a:r>
            <a:r>
              <a:rPr lang="es-ES" dirty="0" smtClean="0"/>
              <a:t>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DFD95-058C-4E18-9665-D27015EFD171}" type="slidenum">
              <a:rPr lang="es-ES" smtClean="0"/>
              <a:t>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Prof. Carles Manera</a:t>
            </a:r>
            <a:endParaRPr lang="es-E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287016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BENEFICIS EMPRESARIALS, IBEX 35… </a:t>
            </a:r>
            <a:r>
              <a:rPr lang="es-ES" sz="3300" dirty="0" err="1" smtClean="0"/>
              <a:t>Gener-Setembre</a:t>
            </a:r>
            <a:r>
              <a:rPr lang="es-ES" sz="3300" dirty="0" smtClean="0"/>
              <a:t> de 2013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sz="2000" dirty="0" smtClean="0"/>
              <a:t>(Font: </a:t>
            </a:r>
            <a:r>
              <a:rPr lang="es-ES" sz="2000" dirty="0" err="1" smtClean="0"/>
              <a:t>Comissió</a:t>
            </a:r>
            <a:r>
              <a:rPr lang="es-ES" sz="2000" dirty="0" smtClean="0"/>
              <a:t> Nacional del </a:t>
            </a:r>
            <a:r>
              <a:rPr lang="es-ES" sz="2000" dirty="0" err="1" smtClean="0"/>
              <a:t>Mercat</a:t>
            </a:r>
            <a:r>
              <a:rPr lang="es-ES" sz="2000" dirty="0" smtClean="0"/>
              <a:t> de </a:t>
            </a:r>
            <a:r>
              <a:rPr lang="es-ES" sz="2000" dirty="0" err="1" smtClean="0"/>
              <a:t>Valors</a:t>
            </a:r>
            <a:r>
              <a:rPr lang="es-ES" sz="2000" dirty="0" smtClean="0"/>
              <a:t>)</a:t>
            </a:r>
            <a:endParaRPr lang="es-ES" sz="2000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DFD95-058C-4E18-9665-D27015EFD171}" type="slidenum">
              <a:rPr lang="es-ES" smtClean="0"/>
              <a:t>5</a:t>
            </a:fld>
            <a:endParaRPr lang="es-ES"/>
          </a:p>
        </p:txBody>
      </p:sp>
      <p:sp>
        <p:nvSpPr>
          <p:cNvPr id="10" name="Marcador de contenido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graphicFrame>
        <p:nvGraphicFramePr>
          <p:cNvPr id="11" name="Objeto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16976436"/>
              </p:ext>
            </p:extLst>
          </p:nvPr>
        </p:nvGraphicFramePr>
        <p:xfrm>
          <a:off x="539552" y="1772816"/>
          <a:ext cx="7848872" cy="40102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8" name="Hoja de cálculo" r:id="rId3" imgW="3467100" imgH="2298700" progId="Excel.Sheet.8">
                  <p:embed/>
                </p:oleObj>
              </mc:Choice>
              <mc:Fallback>
                <p:oleObj name="Hoja de cálculo" r:id="rId3" imgW="3467100" imgH="2298700" progId="Excel.Shee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39552" y="1772816"/>
                        <a:ext cx="7848872" cy="401029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217165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>
            <a:normAutofit/>
          </a:bodyPr>
          <a:lstStyle/>
          <a:p>
            <a:r>
              <a:rPr lang="es-ES" dirty="0" smtClean="0"/>
              <a:t>…I PÈRDUA SALARIAL</a:t>
            </a:r>
            <a:br>
              <a:rPr lang="es-ES" dirty="0" smtClean="0"/>
            </a:br>
            <a:r>
              <a:rPr lang="es-ES" sz="1800" dirty="0"/>
              <a:t>(Font: </a:t>
            </a:r>
            <a:r>
              <a:rPr lang="es-ES" sz="1800" dirty="0" smtClean="0"/>
              <a:t>Jaime Arroyo)</a:t>
            </a:r>
            <a:endParaRPr lang="es-ES" sz="1800" dirty="0"/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2"/>
          <a:srcRect l="-22170" r="-22170"/>
          <a:stretch>
            <a:fillRect/>
          </a:stretch>
        </p:blipFill>
        <p:spPr>
          <a:xfrm>
            <a:off x="683568" y="1268760"/>
            <a:ext cx="8064896" cy="4525963"/>
          </a:xfrm>
        </p:spPr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DFD95-058C-4E18-9665-D27015EFD171}" type="slidenum">
              <a:rPr lang="es-ES" smtClean="0"/>
              <a:t>6</a:t>
            </a:fld>
            <a:endParaRPr lang="es-ES"/>
          </a:p>
        </p:txBody>
      </p:sp>
      <p:sp>
        <p:nvSpPr>
          <p:cNvPr id="7" name="Rectángulo 6"/>
          <p:cNvSpPr/>
          <p:nvPr/>
        </p:nvSpPr>
        <p:spPr>
          <a:xfrm>
            <a:off x="2339752" y="5733257"/>
            <a:ext cx="45365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_tradnl" sz="1600" b="1" dirty="0" smtClean="0"/>
              <a:t>En </a:t>
            </a:r>
            <a:r>
              <a:rPr lang="es-ES_tradnl" sz="1600" b="1" dirty="0" err="1" smtClean="0"/>
              <a:t>els</a:t>
            </a:r>
            <a:r>
              <a:rPr lang="es-ES_tradnl" sz="1600" b="1" dirty="0" smtClean="0"/>
              <a:t> </a:t>
            </a:r>
            <a:r>
              <a:rPr lang="es-ES_tradnl" sz="1600" b="1" dirty="0" err="1" smtClean="0"/>
              <a:t>sis</a:t>
            </a:r>
            <a:r>
              <a:rPr lang="es-ES_tradnl" sz="1600" b="1" dirty="0" smtClean="0"/>
              <a:t> </a:t>
            </a:r>
            <a:r>
              <a:rPr lang="es-ES_tradnl" sz="1600" b="1" dirty="0" err="1" smtClean="0"/>
              <a:t>anys</a:t>
            </a:r>
            <a:r>
              <a:rPr lang="es-ES_tradnl" sz="1600" b="1" dirty="0" smtClean="0"/>
              <a:t> de la </a:t>
            </a:r>
            <a:r>
              <a:rPr lang="es-ES_tradnl" sz="1600" b="1" dirty="0" err="1" smtClean="0"/>
              <a:t>crisi</a:t>
            </a:r>
            <a:r>
              <a:rPr lang="es-ES_tradnl" sz="1600" b="1" dirty="0" smtClean="0"/>
              <a:t>, </a:t>
            </a:r>
            <a:r>
              <a:rPr lang="es-ES_tradnl" sz="1600" b="1" dirty="0" err="1" smtClean="0"/>
              <a:t>els</a:t>
            </a:r>
            <a:r>
              <a:rPr lang="es-ES_tradnl" sz="1600" b="1" dirty="0" smtClean="0"/>
              <a:t> </a:t>
            </a:r>
            <a:r>
              <a:rPr lang="es-ES_tradnl" sz="1600" b="1" dirty="0" err="1" smtClean="0"/>
              <a:t>sous</a:t>
            </a:r>
            <a:r>
              <a:rPr lang="es-ES_tradnl" sz="1600" b="1" dirty="0" smtClean="0"/>
              <a:t> </a:t>
            </a:r>
            <a:r>
              <a:rPr lang="es-ES_tradnl" sz="1600" b="1" dirty="0" err="1" smtClean="0"/>
              <a:t>públics</a:t>
            </a:r>
            <a:r>
              <a:rPr lang="es-ES_tradnl" sz="1600" b="1" dirty="0" smtClean="0"/>
              <a:t> han </a:t>
            </a:r>
            <a:r>
              <a:rPr lang="es-ES_tradnl" sz="1600" b="1" dirty="0" err="1" smtClean="0"/>
              <a:t>perdut</a:t>
            </a:r>
            <a:r>
              <a:rPr lang="es-ES_tradnl" sz="1600" b="1" dirty="0" smtClean="0"/>
              <a:t> el 17,3% del poder </a:t>
            </a:r>
            <a:r>
              <a:rPr lang="es-ES_tradnl" sz="1600" b="1" dirty="0" err="1" smtClean="0"/>
              <a:t>adquisitiu</a:t>
            </a:r>
            <a:r>
              <a:rPr lang="es-ES_tradnl" sz="1600" b="1" dirty="0" smtClean="0"/>
              <a:t> i </a:t>
            </a:r>
            <a:r>
              <a:rPr lang="es-ES_tradnl" sz="1600" b="1" dirty="0" err="1" smtClean="0"/>
              <a:t>els</a:t>
            </a:r>
            <a:r>
              <a:rPr lang="es-ES_tradnl" sz="1600" b="1" dirty="0" smtClean="0"/>
              <a:t> </a:t>
            </a:r>
            <a:r>
              <a:rPr lang="es-ES_tradnl" sz="1600" b="1" dirty="0" err="1" smtClean="0"/>
              <a:t>privats</a:t>
            </a:r>
            <a:r>
              <a:rPr lang="es-ES_tradnl" sz="1600" b="1" dirty="0" smtClean="0"/>
              <a:t> el 19,2%.</a:t>
            </a:r>
            <a:r>
              <a:rPr lang="es-ES_tradnl" sz="1600" b="1" dirty="0"/>
              <a:t> </a:t>
            </a:r>
            <a:endParaRPr lang="es-ES" sz="1600" dirty="0"/>
          </a:p>
        </p:txBody>
      </p:sp>
    </p:spTree>
    <p:extLst>
      <p:ext uri="{BB962C8B-B14F-4D97-AF65-F5344CB8AC3E}">
        <p14:creationId xmlns:p14="http://schemas.microsoft.com/office/powerpoint/2010/main" val="6157945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VARIABLES BÀSIQUES PER SABER QUI ESTÀ EN CRISI</a:t>
            </a:r>
            <a:br>
              <a:rPr lang="es-ES" dirty="0" smtClean="0"/>
            </a:br>
            <a:r>
              <a:rPr lang="es-ES" sz="2000" dirty="0" smtClean="0"/>
              <a:t>(Font: Jaime Arroyo i </a:t>
            </a:r>
            <a:r>
              <a:rPr lang="es-ES" sz="2000" dirty="0" err="1" smtClean="0"/>
              <a:t>elaboració</a:t>
            </a:r>
            <a:r>
              <a:rPr lang="es-ES" sz="2000" dirty="0" smtClean="0"/>
              <a:t> personal sobre </a:t>
            </a:r>
            <a:r>
              <a:rPr lang="es-ES" sz="2000" dirty="0" err="1" smtClean="0"/>
              <a:t>dades</a:t>
            </a:r>
            <a:r>
              <a:rPr lang="es-ES" sz="2000" dirty="0" smtClean="0"/>
              <a:t> de </a:t>
            </a:r>
            <a:r>
              <a:rPr lang="es-ES" sz="2000" dirty="0" err="1" smtClean="0"/>
              <a:t>portals</a:t>
            </a:r>
            <a:r>
              <a:rPr lang="es-ES" sz="2000" dirty="0" smtClean="0"/>
              <a:t> </a:t>
            </a:r>
            <a:r>
              <a:rPr lang="es-ES" sz="2000" dirty="0" err="1" smtClean="0"/>
              <a:t>d’Internet</a:t>
            </a:r>
            <a:r>
              <a:rPr lang="es-ES" sz="2000" dirty="0" smtClean="0"/>
              <a:t>) </a:t>
            </a:r>
            <a:endParaRPr lang="es-ES" sz="2000" dirty="0"/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2"/>
          <a:srcRect t="-47529" b="-47529"/>
          <a:stretch>
            <a:fillRect/>
          </a:stretch>
        </p:blipFill>
        <p:spPr>
          <a:xfrm>
            <a:off x="395536" y="1628800"/>
            <a:ext cx="8229600" cy="4525963"/>
          </a:xfrm>
        </p:spPr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DFD95-058C-4E18-9665-D27015EFD171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237376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147248" cy="1301006"/>
          </a:xfrm>
        </p:spPr>
        <p:txBody>
          <a:bodyPr>
            <a:normAutofit fontScale="90000"/>
          </a:bodyPr>
          <a:lstStyle/>
          <a:p>
            <a:r>
              <a:rPr lang="es-ES" sz="3600" dirty="0" smtClean="0"/>
              <a:t>EL QUE GUANYEN ELS DIRECTIUS; EL QUE GUANYEN ELS TREBALLADORS NORMALS…</a:t>
            </a:r>
            <a:br>
              <a:rPr lang="es-ES" sz="3600" dirty="0" smtClean="0"/>
            </a:br>
            <a:r>
              <a:rPr lang="es-ES" sz="2000" dirty="0" smtClean="0"/>
              <a:t>(Font: </a:t>
            </a:r>
            <a:r>
              <a:rPr lang="es-ES" sz="2000" i="1" dirty="0" err="1" smtClean="0"/>
              <a:t>The</a:t>
            </a:r>
            <a:r>
              <a:rPr lang="es-ES" sz="2000" i="1" dirty="0" smtClean="0"/>
              <a:t> </a:t>
            </a:r>
            <a:r>
              <a:rPr lang="es-ES" sz="2000" i="1" dirty="0" err="1" smtClean="0"/>
              <a:t>Economist</a:t>
            </a:r>
            <a:r>
              <a:rPr lang="es-ES" sz="2000" dirty="0" smtClean="0"/>
              <a:t>)</a:t>
            </a:r>
            <a:br>
              <a:rPr lang="es-ES" sz="2000" dirty="0" smtClean="0"/>
            </a:br>
            <a:endParaRPr lang="es-ES" sz="2000" dirty="0"/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2"/>
          <a:srcRect l="-43207" r="-43207"/>
          <a:stretch>
            <a:fillRect/>
          </a:stretch>
        </p:blipFill>
        <p:spPr/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DFD95-058C-4E18-9665-D27015EFD171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645536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800200"/>
          </a:xfrm>
        </p:spPr>
        <p:txBody>
          <a:bodyPr>
            <a:normAutofit fontScale="90000"/>
          </a:bodyPr>
          <a:lstStyle/>
          <a:p>
            <a:r>
              <a:rPr lang="es-ES" sz="3600" dirty="0" smtClean="0"/>
              <a:t>…I LA INTENSA DESIGUALTAT QUE S’HA INSTAL·LAT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sz="2000" dirty="0" smtClean="0"/>
              <a:t>% DE LA RENDA TOTAL ABANS D’IMPOSTOS DEL 10% DE LA POBLACIÓ MÉS RICA ALS ESTATS UNITS (Font: </a:t>
            </a:r>
            <a:r>
              <a:rPr lang="es-ES" sz="2000" dirty="0" err="1" smtClean="0"/>
              <a:t>Piketty</a:t>
            </a:r>
            <a:r>
              <a:rPr lang="es-ES" sz="2000" dirty="0" smtClean="0"/>
              <a:t>-Sáez)</a:t>
            </a:r>
            <a:br>
              <a:rPr lang="es-ES" sz="2000" dirty="0" smtClean="0"/>
            </a:br>
            <a:endParaRPr lang="es-ES" sz="2000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Prof. Carles Manera</a:t>
            </a:r>
            <a:endParaRPr lang="es-ES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DFD95-058C-4E18-9665-D27015EFD171}" type="slidenum">
              <a:rPr lang="es-ES" smtClean="0"/>
              <a:t>9</a:t>
            </a:fld>
            <a:endParaRPr lang="es-ES"/>
          </a:p>
        </p:txBody>
      </p:sp>
      <p:pic>
        <p:nvPicPr>
          <p:cNvPr id="8" name="Marcador de contenido 7"/>
          <p:cNvPicPr>
            <a:picLocks noGrp="1" noChangeAspect="1"/>
          </p:cNvPicPr>
          <p:nvPr>
            <p:ph idx="1"/>
          </p:nvPr>
        </p:nvPicPr>
        <p:blipFill>
          <a:blip r:embed="rId2"/>
          <a:srcRect l="-26553" r="-26553"/>
          <a:stretch>
            <a:fillRect/>
          </a:stretch>
        </p:blipFill>
        <p:spPr>
          <a:xfrm>
            <a:off x="467544" y="1772816"/>
            <a:ext cx="8229600" cy="4525963"/>
          </a:xfrm>
        </p:spPr>
      </p:pic>
    </p:spTree>
    <p:extLst>
      <p:ext uri="{BB962C8B-B14F-4D97-AF65-F5344CB8AC3E}">
        <p14:creationId xmlns:p14="http://schemas.microsoft.com/office/powerpoint/2010/main" val="514707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PERÒ ALGUNES CONTRADICCIONS S’EXPLIQUEN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" dirty="0" smtClean="0"/>
              <a:t>1. El PIB </a:t>
            </a:r>
            <a:r>
              <a:rPr lang="es-ES" dirty="0" err="1" smtClean="0"/>
              <a:t>espanyol</a:t>
            </a:r>
            <a:r>
              <a:rPr lang="es-ES" dirty="0" smtClean="0"/>
              <a:t> del tercer trimestre de 2007 era de 0,972 </a:t>
            </a:r>
            <a:r>
              <a:rPr lang="es-ES" dirty="0" err="1" smtClean="0"/>
              <a:t>bilions</a:t>
            </a:r>
            <a:r>
              <a:rPr lang="es-ES" dirty="0" smtClean="0"/>
              <a:t> euros. Ara: 0,947 </a:t>
            </a:r>
            <a:r>
              <a:rPr lang="es-ES" dirty="0" err="1" smtClean="0"/>
              <a:t>bilions</a:t>
            </a:r>
            <a:r>
              <a:rPr lang="es-ES" dirty="0" smtClean="0"/>
              <a:t>. Una </a:t>
            </a:r>
            <a:r>
              <a:rPr lang="es-ES" dirty="0" err="1" smtClean="0"/>
              <a:t>caiguda</a:t>
            </a:r>
            <a:r>
              <a:rPr lang="es-ES" dirty="0" smtClean="0"/>
              <a:t>, per </a:t>
            </a:r>
            <a:r>
              <a:rPr lang="es-ES" dirty="0" err="1" smtClean="0"/>
              <a:t>tant</a:t>
            </a:r>
            <a:r>
              <a:rPr lang="es-ES" dirty="0" smtClean="0"/>
              <a:t>, del 2,52%.</a:t>
            </a:r>
          </a:p>
          <a:p>
            <a:pPr algn="just"/>
            <a:r>
              <a:rPr lang="es-ES" dirty="0" smtClean="0"/>
              <a:t>2. En el </a:t>
            </a:r>
            <a:r>
              <a:rPr lang="es-ES" dirty="0" err="1" smtClean="0"/>
              <a:t>mateix</a:t>
            </a:r>
            <a:r>
              <a:rPr lang="es-ES" dirty="0" smtClean="0"/>
              <a:t> </a:t>
            </a:r>
            <a:r>
              <a:rPr lang="es-ES" dirty="0" err="1" smtClean="0"/>
              <a:t>periode</a:t>
            </a:r>
            <a:r>
              <a:rPr lang="es-ES" dirty="0" smtClean="0"/>
              <a:t>: </a:t>
            </a:r>
            <a:r>
              <a:rPr lang="es-ES" dirty="0" err="1" smtClean="0"/>
              <a:t>s’ha</a:t>
            </a:r>
            <a:r>
              <a:rPr lang="es-ES" dirty="0" smtClean="0"/>
              <a:t> </a:t>
            </a:r>
            <a:r>
              <a:rPr lang="es-ES" dirty="0" err="1" smtClean="0"/>
              <a:t>destruït</a:t>
            </a:r>
            <a:r>
              <a:rPr lang="es-ES" dirty="0" smtClean="0"/>
              <a:t> el 16% de </a:t>
            </a:r>
            <a:r>
              <a:rPr lang="es-ES" dirty="0" err="1" smtClean="0"/>
              <a:t>l’ocupació</a:t>
            </a:r>
            <a:r>
              <a:rPr lang="es-ES" dirty="0" smtClean="0"/>
              <a:t>.</a:t>
            </a:r>
          </a:p>
          <a:p>
            <a:pPr algn="just">
              <a:buNone/>
            </a:pPr>
            <a:r>
              <a:rPr lang="es-ES" dirty="0" smtClean="0"/>
              <a:t>FIXIN-SE: “</a:t>
            </a:r>
            <a:r>
              <a:rPr lang="es-ES" dirty="0" err="1" smtClean="0"/>
              <a:t>Només</a:t>
            </a:r>
            <a:r>
              <a:rPr lang="es-ES" dirty="0" smtClean="0"/>
              <a:t>” ha </a:t>
            </a:r>
            <a:r>
              <a:rPr lang="es-ES" dirty="0" err="1" smtClean="0"/>
              <a:t>caigut</a:t>
            </a:r>
            <a:r>
              <a:rPr lang="es-ES" dirty="0" smtClean="0"/>
              <a:t> </a:t>
            </a:r>
            <a:r>
              <a:rPr lang="es-ES" dirty="0" err="1" smtClean="0"/>
              <a:t>poc</a:t>
            </a:r>
            <a:r>
              <a:rPr lang="es-ES" dirty="0" smtClean="0"/>
              <a:t> </a:t>
            </a:r>
            <a:r>
              <a:rPr lang="es-ES" dirty="0" err="1" smtClean="0"/>
              <a:t>més</a:t>
            </a:r>
            <a:r>
              <a:rPr lang="es-ES" dirty="0" smtClean="0"/>
              <a:t> del 2% la </a:t>
            </a:r>
            <a:r>
              <a:rPr lang="es-ES" dirty="0" err="1" smtClean="0"/>
              <a:t>generació</a:t>
            </a:r>
            <a:r>
              <a:rPr lang="es-ES" dirty="0" smtClean="0"/>
              <a:t> de </a:t>
            </a:r>
            <a:r>
              <a:rPr lang="es-ES" dirty="0" err="1" smtClean="0"/>
              <a:t>riquesa</a:t>
            </a:r>
            <a:r>
              <a:rPr lang="es-ES" dirty="0" smtClean="0"/>
              <a:t>, </a:t>
            </a:r>
            <a:r>
              <a:rPr lang="es-ES" dirty="0" err="1" smtClean="0"/>
              <a:t>mentre</a:t>
            </a:r>
            <a:r>
              <a:rPr lang="es-ES" dirty="0" smtClean="0"/>
              <a:t> ha </a:t>
            </a:r>
            <a:r>
              <a:rPr lang="es-ES" dirty="0" err="1" smtClean="0"/>
              <a:t>augmentat</a:t>
            </a:r>
            <a:r>
              <a:rPr lang="es-ES" dirty="0" smtClean="0"/>
              <a:t> </a:t>
            </a:r>
            <a:r>
              <a:rPr lang="es-ES" dirty="0" err="1" smtClean="0"/>
              <a:t>molt</a:t>
            </a:r>
            <a:r>
              <a:rPr lang="es-ES" dirty="0" smtClean="0"/>
              <a:t> la </a:t>
            </a:r>
            <a:r>
              <a:rPr lang="es-ES" dirty="0" err="1" smtClean="0"/>
              <a:t>pèrdua</a:t>
            </a:r>
            <a:r>
              <a:rPr lang="es-ES" dirty="0" smtClean="0"/>
              <a:t> </a:t>
            </a:r>
            <a:r>
              <a:rPr lang="es-ES" dirty="0" err="1" smtClean="0"/>
              <a:t>d’ocupació</a:t>
            </a:r>
            <a:r>
              <a:rPr lang="es-ES" dirty="0" smtClean="0"/>
              <a:t>. Per </a:t>
            </a:r>
            <a:r>
              <a:rPr lang="es-ES" dirty="0" err="1" smtClean="0"/>
              <a:t>què</a:t>
            </a:r>
            <a:r>
              <a:rPr lang="es-ES" dirty="0" smtClean="0"/>
              <a:t>?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DFD95-058C-4E18-9665-D27015EFD171}" type="slidenum">
              <a:rPr lang="es-ES" smtClean="0"/>
              <a:t>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Prof. Carles Manera</a:t>
            </a:r>
            <a:endParaRPr lang="es-E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LA PRODUCTIVITAT PERVERSA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es-ES" dirty="0" smtClean="0"/>
              <a:t>…</a:t>
            </a:r>
            <a:r>
              <a:rPr lang="es-ES" dirty="0" err="1" smtClean="0"/>
              <a:t>Perquè</a:t>
            </a:r>
            <a:r>
              <a:rPr lang="es-ES" dirty="0" smtClean="0"/>
              <a:t> </a:t>
            </a:r>
            <a:r>
              <a:rPr lang="es-ES" dirty="0" err="1" smtClean="0"/>
              <a:t>s’han</a:t>
            </a:r>
            <a:r>
              <a:rPr lang="es-ES" dirty="0" smtClean="0"/>
              <a:t> </a:t>
            </a:r>
            <a:r>
              <a:rPr lang="es-ES" dirty="0" err="1" smtClean="0"/>
              <a:t>destruït</a:t>
            </a:r>
            <a:r>
              <a:rPr lang="es-ES" dirty="0" smtClean="0"/>
              <a:t> </a:t>
            </a:r>
            <a:r>
              <a:rPr lang="es-ES" dirty="0" err="1" smtClean="0"/>
              <a:t>molts</a:t>
            </a:r>
            <a:r>
              <a:rPr lang="es-ES" dirty="0" smtClean="0"/>
              <a:t> </a:t>
            </a:r>
            <a:r>
              <a:rPr lang="es-ES" dirty="0" err="1" smtClean="0"/>
              <a:t>llocs</a:t>
            </a:r>
            <a:r>
              <a:rPr lang="es-ES" dirty="0" smtClean="0"/>
              <a:t> de </a:t>
            </a:r>
            <a:r>
              <a:rPr lang="es-ES" dirty="0" err="1" smtClean="0"/>
              <a:t>treball</a:t>
            </a:r>
            <a:r>
              <a:rPr lang="es-ES" dirty="0" smtClean="0"/>
              <a:t> </a:t>
            </a:r>
            <a:r>
              <a:rPr lang="es-ES" dirty="0" err="1" smtClean="0"/>
              <a:t>amb</a:t>
            </a:r>
            <a:r>
              <a:rPr lang="es-ES" dirty="0" smtClean="0"/>
              <a:t> </a:t>
            </a:r>
            <a:r>
              <a:rPr lang="es-ES" dirty="0" err="1" smtClean="0"/>
              <a:t>productivitats</a:t>
            </a:r>
            <a:r>
              <a:rPr lang="es-ES" dirty="0" smtClean="0"/>
              <a:t> </a:t>
            </a:r>
            <a:r>
              <a:rPr lang="es-ES" dirty="0" err="1" smtClean="0"/>
              <a:t>molt</a:t>
            </a:r>
            <a:r>
              <a:rPr lang="es-ES" dirty="0" smtClean="0"/>
              <a:t> </a:t>
            </a:r>
            <a:r>
              <a:rPr lang="es-ES" dirty="0" err="1" smtClean="0"/>
              <a:t>inferiors</a:t>
            </a:r>
            <a:r>
              <a:rPr lang="es-ES" dirty="0" smtClean="0"/>
              <a:t> a la </a:t>
            </a:r>
            <a:r>
              <a:rPr lang="es-ES" dirty="0" err="1" smtClean="0"/>
              <a:t>mitjana</a:t>
            </a:r>
            <a:r>
              <a:rPr lang="es-ES" dirty="0" smtClean="0"/>
              <a:t>. </a:t>
            </a:r>
          </a:p>
          <a:p>
            <a:pPr algn="just"/>
            <a:r>
              <a:rPr lang="es-ES" dirty="0" err="1" smtClean="0"/>
              <a:t>Dit</a:t>
            </a:r>
            <a:r>
              <a:rPr lang="es-ES" dirty="0" smtClean="0"/>
              <a:t> </a:t>
            </a:r>
            <a:r>
              <a:rPr lang="es-ES" dirty="0" err="1" smtClean="0"/>
              <a:t>d’una</a:t>
            </a:r>
            <a:r>
              <a:rPr lang="es-ES" dirty="0" smtClean="0"/>
              <a:t> </a:t>
            </a:r>
            <a:r>
              <a:rPr lang="es-ES" dirty="0" err="1" smtClean="0"/>
              <a:t>altra</a:t>
            </a:r>
            <a:r>
              <a:rPr lang="es-ES" dirty="0" smtClean="0"/>
              <a:t> forma: la </a:t>
            </a:r>
            <a:r>
              <a:rPr lang="es-ES" dirty="0" err="1" smtClean="0"/>
              <a:t>productivitat</a:t>
            </a:r>
            <a:r>
              <a:rPr lang="es-ES" dirty="0" smtClean="0"/>
              <a:t> del </a:t>
            </a:r>
            <a:r>
              <a:rPr lang="es-ES" dirty="0" err="1" smtClean="0"/>
              <a:t>treball</a:t>
            </a:r>
            <a:r>
              <a:rPr lang="es-ES" dirty="0" smtClean="0"/>
              <a:t> ha </a:t>
            </a:r>
            <a:r>
              <a:rPr lang="es-ES" dirty="0" err="1" smtClean="0"/>
              <a:t>augmentat</a:t>
            </a:r>
            <a:r>
              <a:rPr lang="es-ES" dirty="0" smtClean="0"/>
              <a:t> </a:t>
            </a:r>
            <a:r>
              <a:rPr lang="es-ES" dirty="0" err="1" smtClean="0"/>
              <a:t>perquè</a:t>
            </a:r>
            <a:r>
              <a:rPr lang="es-ES" dirty="0" smtClean="0"/>
              <a:t> </a:t>
            </a:r>
            <a:r>
              <a:rPr lang="es-ES" dirty="0" err="1" smtClean="0"/>
              <a:t>menys</a:t>
            </a:r>
            <a:r>
              <a:rPr lang="es-ES" dirty="0" smtClean="0"/>
              <a:t> persones fan ara la </a:t>
            </a:r>
            <a:r>
              <a:rPr lang="es-ES" dirty="0" err="1" smtClean="0"/>
              <a:t>feina</a:t>
            </a:r>
            <a:r>
              <a:rPr lang="es-ES" dirty="0" smtClean="0"/>
              <a:t> que </a:t>
            </a:r>
            <a:r>
              <a:rPr lang="es-ES" dirty="0" err="1" smtClean="0"/>
              <a:t>abans</a:t>
            </a:r>
            <a:r>
              <a:rPr lang="es-ES" dirty="0" smtClean="0"/>
              <a:t> en </a:t>
            </a:r>
            <a:r>
              <a:rPr lang="es-ES" dirty="0" err="1" smtClean="0"/>
              <a:t>feien</a:t>
            </a:r>
            <a:r>
              <a:rPr lang="es-ES" dirty="0" smtClean="0"/>
              <a:t> </a:t>
            </a:r>
            <a:r>
              <a:rPr lang="es-ES" dirty="0" err="1" smtClean="0"/>
              <a:t>més</a:t>
            </a:r>
            <a:r>
              <a:rPr lang="es-ES" dirty="0" smtClean="0"/>
              <a:t>, a costa de contractes </a:t>
            </a:r>
            <a:r>
              <a:rPr lang="es-ES" dirty="0" err="1" smtClean="0"/>
              <a:t>més</a:t>
            </a:r>
            <a:r>
              <a:rPr lang="es-ES" dirty="0" smtClean="0"/>
              <a:t> </a:t>
            </a:r>
            <a:r>
              <a:rPr lang="es-ES" dirty="0" err="1" smtClean="0"/>
              <a:t>durs</a:t>
            </a:r>
            <a:r>
              <a:rPr lang="es-ES" dirty="0" smtClean="0"/>
              <a:t>, </a:t>
            </a:r>
            <a:r>
              <a:rPr lang="es-ES" dirty="0" err="1" smtClean="0"/>
              <a:t>horaris</a:t>
            </a:r>
            <a:r>
              <a:rPr lang="es-ES" dirty="0" smtClean="0"/>
              <a:t> </a:t>
            </a:r>
            <a:r>
              <a:rPr lang="es-ES" dirty="0" err="1" smtClean="0"/>
              <a:t>molt</a:t>
            </a:r>
            <a:r>
              <a:rPr lang="es-ES" dirty="0" smtClean="0"/>
              <a:t> </a:t>
            </a:r>
            <a:r>
              <a:rPr lang="es-ES" dirty="0" err="1" smtClean="0"/>
              <a:t>més</a:t>
            </a:r>
            <a:r>
              <a:rPr lang="es-ES" dirty="0" smtClean="0"/>
              <a:t> </a:t>
            </a:r>
            <a:r>
              <a:rPr lang="es-ES" dirty="0" err="1" smtClean="0"/>
              <a:t>severs</a:t>
            </a:r>
            <a:r>
              <a:rPr lang="es-ES" dirty="0" smtClean="0"/>
              <a:t> i, </a:t>
            </a:r>
            <a:r>
              <a:rPr lang="es-ES" dirty="0" err="1" smtClean="0"/>
              <a:t>sobretot</a:t>
            </a:r>
            <a:r>
              <a:rPr lang="es-ES" dirty="0" smtClean="0"/>
              <a:t>, una </a:t>
            </a:r>
            <a:r>
              <a:rPr lang="es-ES" dirty="0" err="1" smtClean="0"/>
              <a:t>explotació</a:t>
            </a:r>
            <a:r>
              <a:rPr lang="es-ES" dirty="0" smtClean="0"/>
              <a:t> </a:t>
            </a:r>
            <a:r>
              <a:rPr lang="es-ES" dirty="0" err="1" smtClean="0"/>
              <a:t>molt</a:t>
            </a:r>
            <a:r>
              <a:rPr lang="es-ES" dirty="0" smtClean="0"/>
              <a:t> </a:t>
            </a:r>
            <a:r>
              <a:rPr lang="es-ES" dirty="0" err="1" smtClean="0"/>
              <a:t>més</a:t>
            </a:r>
            <a:r>
              <a:rPr lang="es-ES" dirty="0" smtClean="0"/>
              <a:t> elevada.</a:t>
            </a:r>
          </a:p>
          <a:p>
            <a:pPr algn="just"/>
            <a:r>
              <a:rPr lang="es-ES" dirty="0" err="1" smtClean="0"/>
              <a:t>Aquesta</a:t>
            </a:r>
            <a:r>
              <a:rPr lang="es-ES" dirty="0" smtClean="0"/>
              <a:t> mena de </a:t>
            </a:r>
            <a:r>
              <a:rPr lang="es-ES" dirty="0" err="1" smtClean="0"/>
              <a:t>productivitat</a:t>
            </a:r>
            <a:r>
              <a:rPr lang="es-ES" dirty="0" smtClean="0"/>
              <a:t> no </a:t>
            </a:r>
            <a:r>
              <a:rPr lang="es-ES" dirty="0" err="1" smtClean="0"/>
              <a:t>ens</a:t>
            </a:r>
            <a:r>
              <a:rPr lang="es-ES" dirty="0" smtClean="0"/>
              <a:t> </a:t>
            </a:r>
            <a:r>
              <a:rPr lang="es-ES" dirty="0" err="1" smtClean="0"/>
              <a:t>interessa</a:t>
            </a:r>
            <a:r>
              <a:rPr lang="es-ES" dirty="0" smtClean="0"/>
              <a:t>: la </a:t>
            </a:r>
            <a:r>
              <a:rPr lang="es-ES" dirty="0" err="1" smtClean="0"/>
              <a:t>productivitat</a:t>
            </a:r>
            <a:r>
              <a:rPr lang="es-ES" dirty="0" smtClean="0"/>
              <a:t> positiva per a la </a:t>
            </a:r>
            <a:r>
              <a:rPr lang="es-ES" dirty="0" err="1" smtClean="0"/>
              <a:t>societat</a:t>
            </a:r>
            <a:r>
              <a:rPr lang="es-ES" dirty="0" smtClean="0"/>
              <a:t> </a:t>
            </a:r>
            <a:r>
              <a:rPr lang="es-ES" dirty="0" err="1" smtClean="0"/>
              <a:t>és</a:t>
            </a:r>
            <a:r>
              <a:rPr lang="es-ES" dirty="0" smtClean="0"/>
              <a:t> la que se genera a partir de </a:t>
            </a:r>
            <a:r>
              <a:rPr lang="es-ES" dirty="0" err="1" smtClean="0"/>
              <a:t>processos</a:t>
            </a:r>
            <a:r>
              <a:rPr lang="es-ES" dirty="0" smtClean="0"/>
              <a:t> </a:t>
            </a:r>
            <a:r>
              <a:rPr lang="es-ES" dirty="0" err="1" smtClean="0"/>
              <a:t>d’innovació</a:t>
            </a:r>
            <a:r>
              <a:rPr lang="es-ES" dirty="0" smtClean="0"/>
              <a:t>, que </a:t>
            </a:r>
            <a:r>
              <a:rPr lang="es-ES" dirty="0" err="1" smtClean="0"/>
              <a:t>condueixin</a:t>
            </a:r>
            <a:r>
              <a:rPr lang="es-ES" dirty="0" smtClean="0"/>
              <a:t> al </a:t>
            </a:r>
            <a:r>
              <a:rPr lang="es-ES" dirty="0" err="1" smtClean="0"/>
              <a:t>benestar</a:t>
            </a:r>
            <a:r>
              <a:rPr lang="es-ES" dirty="0" smtClean="0"/>
              <a:t>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DFD95-058C-4E18-9665-D27015EFD171}" type="slidenum">
              <a:rPr lang="es-ES" smtClean="0"/>
              <a:t>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Prof. Carles Manera</a:t>
            </a:r>
            <a:endParaRPr lang="es-E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1571636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ARRIBATS AQUÍ, REPRENEM LA PREGUNTA ORIGINAL:</a:t>
            </a:r>
            <a:br>
              <a:rPr lang="es-ES" dirty="0" smtClean="0"/>
            </a:br>
            <a:r>
              <a:rPr lang="es-ES" dirty="0" smtClean="0"/>
              <a:t> S’ACABA LA CRISI?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71472" y="1857364"/>
            <a:ext cx="8229600" cy="4525963"/>
          </a:xfrm>
        </p:spPr>
        <p:txBody>
          <a:bodyPr>
            <a:noAutofit/>
          </a:bodyPr>
          <a:lstStyle/>
          <a:p>
            <a:pPr algn="just"/>
            <a:r>
              <a:rPr lang="es-ES" sz="2000" b="1" dirty="0" smtClean="0"/>
              <a:t>1. SÍ, </a:t>
            </a:r>
            <a:r>
              <a:rPr lang="es-ES" sz="2000" dirty="0" smtClean="0"/>
              <a:t>per </a:t>
            </a:r>
            <a:r>
              <a:rPr lang="es-ES" sz="2000" dirty="0" err="1" smtClean="0"/>
              <a:t>alguns</a:t>
            </a:r>
            <a:r>
              <a:rPr lang="es-ES" sz="2000" dirty="0" smtClean="0"/>
              <a:t>. </a:t>
            </a:r>
            <a:r>
              <a:rPr lang="es-ES" sz="2000" dirty="0" err="1" smtClean="0"/>
              <a:t>Quins</a:t>
            </a:r>
            <a:r>
              <a:rPr lang="es-ES" sz="2000" dirty="0" smtClean="0"/>
              <a:t>? Les </a:t>
            </a:r>
            <a:r>
              <a:rPr lang="es-ES" sz="2000" dirty="0" err="1" smtClean="0"/>
              <a:t>empreses</a:t>
            </a:r>
            <a:r>
              <a:rPr lang="es-ES" sz="2000" dirty="0" smtClean="0"/>
              <a:t> </a:t>
            </a:r>
            <a:r>
              <a:rPr lang="es-ES" sz="2000" dirty="0" err="1" smtClean="0"/>
              <a:t>amb</a:t>
            </a:r>
            <a:r>
              <a:rPr lang="es-ES" sz="2000" dirty="0" smtClean="0"/>
              <a:t> </a:t>
            </a:r>
            <a:r>
              <a:rPr lang="es-ES" sz="2000" dirty="0" err="1" smtClean="0"/>
              <a:t>importants</a:t>
            </a:r>
            <a:r>
              <a:rPr lang="es-ES" sz="2000" dirty="0" smtClean="0"/>
              <a:t> </a:t>
            </a:r>
            <a:r>
              <a:rPr lang="es-ES" sz="2000" dirty="0" err="1" smtClean="0"/>
              <a:t>economies</a:t>
            </a:r>
            <a:r>
              <a:rPr lang="es-ES" sz="2000" dirty="0" smtClean="0"/>
              <a:t> </a:t>
            </a:r>
            <a:r>
              <a:rPr lang="es-ES" sz="2000" dirty="0" err="1" smtClean="0"/>
              <a:t>d’escala</a:t>
            </a:r>
            <a:r>
              <a:rPr lang="es-ES" sz="2000" dirty="0" smtClean="0"/>
              <a:t> i </a:t>
            </a:r>
            <a:r>
              <a:rPr lang="es-ES" sz="2000" dirty="0" err="1" smtClean="0"/>
              <a:t>forta</a:t>
            </a:r>
            <a:r>
              <a:rPr lang="es-ES" sz="2000" dirty="0" smtClean="0"/>
              <a:t> </a:t>
            </a:r>
            <a:r>
              <a:rPr lang="es-ES" sz="2000" dirty="0" err="1" smtClean="0"/>
              <a:t>internacionalització</a:t>
            </a:r>
            <a:r>
              <a:rPr lang="es-ES" sz="2000" dirty="0" smtClean="0"/>
              <a:t>. </a:t>
            </a:r>
            <a:r>
              <a:rPr lang="es-ES" sz="2000" dirty="0" err="1" smtClean="0"/>
              <a:t>Els</a:t>
            </a:r>
            <a:r>
              <a:rPr lang="es-ES" sz="2000" dirty="0" smtClean="0"/>
              <a:t> </a:t>
            </a:r>
            <a:r>
              <a:rPr lang="es-ES" sz="2000" dirty="0" err="1" smtClean="0"/>
              <a:t>indicadors</a:t>
            </a:r>
            <a:r>
              <a:rPr lang="es-ES" sz="2000" dirty="0" smtClean="0"/>
              <a:t> de </a:t>
            </a:r>
            <a:r>
              <a:rPr lang="es-ES" sz="2000" dirty="0" err="1" smtClean="0"/>
              <a:t>l’IBEX</a:t>
            </a:r>
            <a:r>
              <a:rPr lang="es-ES" sz="2000" dirty="0" smtClean="0"/>
              <a:t> </a:t>
            </a:r>
            <a:r>
              <a:rPr lang="es-ES" sz="2000" dirty="0" err="1" smtClean="0"/>
              <a:t>són</a:t>
            </a:r>
            <a:r>
              <a:rPr lang="es-ES" sz="2000" dirty="0" smtClean="0"/>
              <a:t> </a:t>
            </a:r>
            <a:r>
              <a:rPr lang="es-ES" sz="2000" dirty="0" err="1" smtClean="0"/>
              <a:t>eloqüents</a:t>
            </a:r>
            <a:r>
              <a:rPr lang="es-ES" sz="2000" dirty="0" smtClean="0"/>
              <a:t> en </a:t>
            </a:r>
            <a:r>
              <a:rPr lang="es-ES" sz="2000" dirty="0" err="1" smtClean="0"/>
              <a:t>aquest</a:t>
            </a:r>
            <a:r>
              <a:rPr lang="es-ES" sz="2000" dirty="0" smtClean="0"/>
              <a:t> </a:t>
            </a:r>
            <a:r>
              <a:rPr lang="es-ES" sz="2000" dirty="0" err="1" smtClean="0"/>
              <a:t>punt</a:t>
            </a:r>
            <a:r>
              <a:rPr lang="es-ES" sz="2000" dirty="0" smtClean="0"/>
              <a:t>: </a:t>
            </a:r>
            <a:r>
              <a:rPr lang="es-ES" sz="2000" dirty="0" err="1" smtClean="0"/>
              <a:t>els</a:t>
            </a:r>
            <a:r>
              <a:rPr lang="es-ES" sz="2000" dirty="0" smtClean="0"/>
              <a:t> </a:t>
            </a:r>
            <a:r>
              <a:rPr lang="es-ES" sz="2000" dirty="0" err="1" smtClean="0"/>
              <a:t>beneficis</a:t>
            </a:r>
            <a:r>
              <a:rPr lang="es-ES" sz="2000" dirty="0" smtClean="0"/>
              <a:t> es recuperen </a:t>
            </a:r>
            <a:r>
              <a:rPr lang="es-ES" sz="2000" dirty="0" err="1" smtClean="0"/>
              <a:t>entorn</a:t>
            </a:r>
            <a:r>
              <a:rPr lang="es-ES" sz="2000" dirty="0" smtClean="0"/>
              <a:t> del 13% </a:t>
            </a:r>
            <a:r>
              <a:rPr lang="es-ES" sz="2000" dirty="0" err="1" smtClean="0"/>
              <a:t>fins</a:t>
            </a:r>
            <a:r>
              <a:rPr lang="es-ES" sz="2000" dirty="0" smtClean="0"/>
              <a:t> a </a:t>
            </a:r>
            <a:r>
              <a:rPr lang="es-ES" sz="2000" dirty="0" err="1" smtClean="0"/>
              <a:t>setembre</a:t>
            </a:r>
            <a:r>
              <a:rPr lang="es-ES" sz="2000" dirty="0" smtClean="0"/>
              <a:t>. I el sector </a:t>
            </a:r>
            <a:r>
              <a:rPr lang="es-ES" sz="2000" dirty="0" err="1" smtClean="0"/>
              <a:t>financer</a:t>
            </a:r>
            <a:r>
              <a:rPr lang="es-ES" sz="2000" dirty="0" smtClean="0"/>
              <a:t> </a:t>
            </a:r>
            <a:r>
              <a:rPr lang="es-ES" sz="2000" dirty="0" err="1" smtClean="0"/>
              <a:t>guanya</a:t>
            </a:r>
            <a:r>
              <a:rPr lang="es-ES" sz="2000" dirty="0" smtClean="0"/>
              <a:t>. I </a:t>
            </a:r>
            <a:r>
              <a:rPr lang="es-ES" sz="2000" dirty="0" err="1" smtClean="0"/>
              <a:t>molt</a:t>
            </a:r>
            <a:r>
              <a:rPr lang="es-ES" sz="2000" dirty="0" smtClean="0"/>
              <a:t>!</a:t>
            </a:r>
          </a:p>
          <a:p>
            <a:pPr algn="just"/>
            <a:r>
              <a:rPr lang="es-ES" sz="2000" b="1" dirty="0" smtClean="0"/>
              <a:t>2. NO</a:t>
            </a:r>
            <a:r>
              <a:rPr lang="es-ES" sz="2000" dirty="0" smtClean="0"/>
              <a:t>, per </a:t>
            </a:r>
            <a:r>
              <a:rPr lang="es-ES" sz="2000" dirty="0" err="1" smtClean="0"/>
              <a:t>als</a:t>
            </a:r>
            <a:r>
              <a:rPr lang="es-ES" sz="2000" dirty="0" smtClean="0"/>
              <a:t> </a:t>
            </a:r>
            <a:r>
              <a:rPr lang="es-ES" sz="2000" dirty="0" err="1" smtClean="0"/>
              <a:t>assalariats</a:t>
            </a:r>
            <a:r>
              <a:rPr lang="es-ES" sz="2000" dirty="0" smtClean="0"/>
              <a:t> i una </a:t>
            </a:r>
            <a:r>
              <a:rPr lang="es-ES" sz="2000" dirty="0" err="1" smtClean="0"/>
              <a:t>ampla</a:t>
            </a:r>
            <a:r>
              <a:rPr lang="es-ES" sz="2000" dirty="0" smtClean="0"/>
              <a:t> </a:t>
            </a:r>
            <a:r>
              <a:rPr lang="es-ES" sz="2000" dirty="0" err="1" smtClean="0"/>
              <a:t>constel·lació</a:t>
            </a:r>
            <a:r>
              <a:rPr lang="es-ES" sz="2000" dirty="0" smtClean="0"/>
              <a:t> de </a:t>
            </a:r>
            <a:r>
              <a:rPr lang="es-ES" sz="2000" dirty="0" err="1" smtClean="0"/>
              <a:t>PiME’s</a:t>
            </a:r>
            <a:r>
              <a:rPr lang="es-ES" sz="2000" dirty="0" smtClean="0"/>
              <a:t>, </a:t>
            </a:r>
            <a:r>
              <a:rPr lang="es-ES" sz="2000" dirty="0" err="1" smtClean="0"/>
              <a:t>amb</a:t>
            </a:r>
            <a:r>
              <a:rPr lang="es-ES" sz="2000" dirty="0" smtClean="0"/>
              <a:t> </a:t>
            </a:r>
            <a:r>
              <a:rPr lang="es-ES" sz="2000" dirty="0" err="1" smtClean="0"/>
              <a:t>serioses</a:t>
            </a:r>
            <a:r>
              <a:rPr lang="es-ES" sz="2000" dirty="0" smtClean="0"/>
              <a:t> </a:t>
            </a:r>
            <a:r>
              <a:rPr lang="es-ES" sz="2000" dirty="0" err="1" smtClean="0"/>
              <a:t>dificultats</a:t>
            </a:r>
            <a:r>
              <a:rPr lang="es-ES" sz="2000" dirty="0" smtClean="0"/>
              <a:t> </a:t>
            </a:r>
            <a:r>
              <a:rPr lang="es-ES" sz="2000" dirty="0" err="1" smtClean="0"/>
              <a:t>pels</a:t>
            </a:r>
            <a:r>
              <a:rPr lang="es-ES" sz="2000" dirty="0" smtClean="0"/>
              <a:t> </a:t>
            </a:r>
            <a:r>
              <a:rPr lang="es-ES" sz="2000" dirty="0" err="1" smtClean="0"/>
              <a:t>retalls</a:t>
            </a:r>
            <a:r>
              <a:rPr lang="es-ES" sz="2000" dirty="0" smtClean="0"/>
              <a:t> </a:t>
            </a:r>
            <a:r>
              <a:rPr lang="es-ES" sz="2000" dirty="0" err="1" smtClean="0"/>
              <a:t>salarials</a:t>
            </a:r>
            <a:r>
              <a:rPr lang="es-ES" sz="2000" dirty="0" smtClean="0"/>
              <a:t>, la </a:t>
            </a:r>
            <a:r>
              <a:rPr lang="es-ES" sz="2000" dirty="0" err="1" smtClean="0"/>
              <a:t>desprotecció</a:t>
            </a:r>
            <a:r>
              <a:rPr lang="es-ES" sz="2000" dirty="0" smtClean="0"/>
              <a:t> social i les </a:t>
            </a:r>
            <a:r>
              <a:rPr lang="es-ES" sz="2000" dirty="0" err="1" smtClean="0"/>
              <a:t>dificultats</a:t>
            </a:r>
            <a:r>
              <a:rPr lang="es-ES" sz="2000" dirty="0" smtClean="0"/>
              <a:t> </a:t>
            </a:r>
            <a:r>
              <a:rPr lang="es-ES" sz="2000" dirty="0" err="1" smtClean="0"/>
              <a:t>d’accés</a:t>
            </a:r>
            <a:r>
              <a:rPr lang="es-ES" sz="2000" dirty="0" smtClean="0"/>
              <a:t> al </a:t>
            </a:r>
            <a:r>
              <a:rPr lang="es-ES" sz="2000" dirty="0" err="1" smtClean="0"/>
              <a:t>crèdit</a:t>
            </a:r>
            <a:r>
              <a:rPr lang="es-ES" sz="2000" dirty="0" smtClean="0"/>
              <a:t>.</a:t>
            </a:r>
          </a:p>
          <a:p>
            <a:pPr algn="just">
              <a:buNone/>
            </a:pPr>
            <a:r>
              <a:rPr lang="es-ES" sz="2000" dirty="0" smtClean="0"/>
              <a:t>ESTAM DAVANT UN CLAR DUALISME EN LA PERCEPCIÓ I LES CONSEQÜÈNCIES DIRECTES DE LA CRISI. LES XIFRES MACROECONÒMIQUES NO TENEN, ARA PER ARA, UNA TRASLACIÓ DIRECTA A LA MICROECONOMIA, AL DIA A DIA. ELS “ANIMALS SPIRITS” (</a:t>
            </a:r>
            <a:r>
              <a:rPr lang="es-ES" sz="2000" dirty="0" err="1" smtClean="0"/>
              <a:t>Akerlof-Schiller</a:t>
            </a:r>
            <a:r>
              <a:rPr lang="es-ES" sz="2000" dirty="0" smtClean="0"/>
              <a:t>) NO ENS PODER FER VEURE EL FINAL D’UN TÚNEL QUE, PER A LA MAJORIA, ÉS ENCARA BEN FOSC.</a:t>
            </a:r>
            <a:endParaRPr lang="es-ES" sz="2000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DFD95-058C-4E18-9665-D27015EFD171}" type="slidenum">
              <a:rPr lang="es-ES" smtClean="0"/>
              <a:t>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Prof. Carles Manera</a:t>
            </a:r>
            <a:endParaRPr lang="es-E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2" t="539" r="-814" b="2691"/>
          <a:stretch/>
        </p:blipFill>
        <p:spPr>
          <a:xfrm>
            <a:off x="457200" y="182604"/>
            <a:ext cx="8225087" cy="5943560"/>
          </a:xfrm>
        </p:spPr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DFD95-058C-4E18-9665-D27015EFD171}" type="slidenum">
              <a:rPr lang="es-ES" smtClean="0"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29993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ELEMENTS DE PREOCUPACIÓ, per a ESPANYA I EUROPA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es-ES" dirty="0" smtClean="0"/>
              <a:t>1. La </a:t>
            </a:r>
            <a:r>
              <a:rPr lang="es-ES" dirty="0" err="1" smtClean="0"/>
              <a:t>deflació</a:t>
            </a:r>
            <a:r>
              <a:rPr lang="es-ES" dirty="0" smtClean="0"/>
              <a:t>. </a:t>
            </a:r>
            <a:r>
              <a:rPr lang="es-ES" dirty="0" err="1" smtClean="0"/>
              <a:t>Això</a:t>
            </a:r>
            <a:r>
              <a:rPr lang="es-ES" dirty="0" smtClean="0"/>
              <a:t> </a:t>
            </a:r>
            <a:r>
              <a:rPr lang="es-ES" dirty="0" err="1" smtClean="0"/>
              <a:t>està</a:t>
            </a:r>
            <a:r>
              <a:rPr lang="es-ES" dirty="0" smtClean="0"/>
              <a:t> </a:t>
            </a:r>
            <a:r>
              <a:rPr lang="es-ES" dirty="0" err="1" smtClean="0"/>
              <a:t>afectant</a:t>
            </a:r>
            <a:r>
              <a:rPr lang="es-ES" dirty="0" smtClean="0"/>
              <a:t> tota Europa. </a:t>
            </a:r>
            <a:r>
              <a:rPr lang="es-ES" dirty="0" err="1" smtClean="0"/>
              <a:t>Els</a:t>
            </a:r>
            <a:r>
              <a:rPr lang="es-ES" dirty="0" smtClean="0"/>
              <a:t> </a:t>
            </a:r>
            <a:r>
              <a:rPr lang="es-ES" dirty="0" err="1" smtClean="0"/>
              <a:t>preus</a:t>
            </a:r>
            <a:r>
              <a:rPr lang="es-ES" dirty="0" smtClean="0"/>
              <a:t> </a:t>
            </a:r>
            <a:r>
              <a:rPr lang="es-ES" dirty="0" err="1" smtClean="0"/>
              <a:t>augmenten</a:t>
            </a:r>
            <a:r>
              <a:rPr lang="es-ES" dirty="0" smtClean="0"/>
              <a:t> </a:t>
            </a:r>
            <a:r>
              <a:rPr lang="es-ES" dirty="0" err="1" smtClean="0"/>
              <a:t>molt</a:t>
            </a:r>
            <a:r>
              <a:rPr lang="es-ES" dirty="0" smtClean="0"/>
              <a:t> </a:t>
            </a:r>
            <a:r>
              <a:rPr lang="es-ES" dirty="0" err="1" smtClean="0"/>
              <a:t>poc</a:t>
            </a:r>
            <a:r>
              <a:rPr lang="es-ES" dirty="0" smtClean="0"/>
              <a:t>: la </a:t>
            </a:r>
            <a:r>
              <a:rPr lang="es-ES" dirty="0" err="1" smtClean="0"/>
              <a:t>darrera</a:t>
            </a:r>
            <a:r>
              <a:rPr lang="es-ES" dirty="0" smtClean="0"/>
              <a:t> dada </a:t>
            </a:r>
            <a:r>
              <a:rPr lang="es-ES" dirty="0" err="1" smtClean="0"/>
              <a:t>comunitària</a:t>
            </a:r>
            <a:r>
              <a:rPr lang="es-ES" dirty="0" smtClean="0"/>
              <a:t>: 0,7%. La </a:t>
            </a:r>
            <a:r>
              <a:rPr lang="es-ES" dirty="0" err="1" smtClean="0"/>
              <a:t>deflació</a:t>
            </a:r>
            <a:r>
              <a:rPr lang="es-ES" dirty="0" smtClean="0"/>
              <a:t> </a:t>
            </a:r>
            <a:r>
              <a:rPr lang="es-ES" dirty="0" err="1" smtClean="0"/>
              <a:t>és</a:t>
            </a:r>
            <a:r>
              <a:rPr lang="es-ES" dirty="0" smtClean="0"/>
              <a:t> un signe crucial de </a:t>
            </a:r>
            <a:r>
              <a:rPr lang="es-ES" dirty="0" err="1" smtClean="0"/>
              <a:t>caiguda</a:t>
            </a:r>
            <a:r>
              <a:rPr lang="es-ES" dirty="0" smtClean="0"/>
              <a:t> del </a:t>
            </a:r>
            <a:r>
              <a:rPr lang="es-ES" dirty="0" err="1" smtClean="0"/>
              <a:t>consum</a:t>
            </a:r>
            <a:r>
              <a:rPr lang="es-ES" dirty="0" smtClean="0"/>
              <a:t>, de la demanda. La </a:t>
            </a:r>
            <a:r>
              <a:rPr lang="es-ES" dirty="0" err="1" smtClean="0"/>
              <a:t>gent</a:t>
            </a:r>
            <a:r>
              <a:rPr lang="es-ES" dirty="0" smtClean="0"/>
              <a:t> no gasta, no </a:t>
            </a:r>
            <a:r>
              <a:rPr lang="es-ES" dirty="0" err="1" smtClean="0"/>
              <a:t>inverteix</a:t>
            </a:r>
            <a:r>
              <a:rPr lang="es-ES" dirty="0" smtClean="0"/>
              <a:t>, </a:t>
            </a:r>
            <a:r>
              <a:rPr lang="es-ES" dirty="0" err="1" smtClean="0"/>
              <a:t>perquè</a:t>
            </a:r>
            <a:r>
              <a:rPr lang="es-ES" dirty="0" smtClean="0"/>
              <a:t> té por. I espera a consumir, </a:t>
            </a:r>
            <a:r>
              <a:rPr lang="es-ES" dirty="0" err="1" smtClean="0"/>
              <a:t>tot</a:t>
            </a:r>
            <a:r>
              <a:rPr lang="es-ES" dirty="0" smtClean="0"/>
              <a:t> </a:t>
            </a:r>
            <a:r>
              <a:rPr lang="es-ES" dirty="0" err="1" smtClean="0"/>
              <a:t>intuint</a:t>
            </a:r>
            <a:r>
              <a:rPr lang="es-ES" dirty="0" smtClean="0"/>
              <a:t> que </a:t>
            </a:r>
            <a:r>
              <a:rPr lang="es-ES" dirty="0" err="1" smtClean="0"/>
              <a:t>els</a:t>
            </a:r>
            <a:r>
              <a:rPr lang="es-ES" dirty="0" smtClean="0"/>
              <a:t> </a:t>
            </a:r>
            <a:r>
              <a:rPr lang="es-ES" dirty="0" err="1" smtClean="0"/>
              <a:t>preus</a:t>
            </a:r>
            <a:r>
              <a:rPr lang="es-ES" dirty="0" smtClean="0"/>
              <a:t> </a:t>
            </a:r>
            <a:r>
              <a:rPr lang="es-ES" dirty="0" err="1" smtClean="0"/>
              <a:t>davallin</a:t>
            </a:r>
            <a:r>
              <a:rPr lang="es-ES" dirty="0" smtClean="0"/>
              <a:t> encara </a:t>
            </a:r>
            <a:r>
              <a:rPr lang="es-ES" dirty="0" err="1" smtClean="0"/>
              <a:t>més</a:t>
            </a:r>
            <a:r>
              <a:rPr lang="es-ES" dirty="0" smtClean="0"/>
              <a:t>.</a:t>
            </a:r>
          </a:p>
          <a:p>
            <a:pPr algn="just"/>
            <a:r>
              <a:rPr lang="es-ES" dirty="0" smtClean="0"/>
              <a:t>2. La </a:t>
            </a:r>
            <a:r>
              <a:rPr lang="es-ES" dirty="0" err="1" smtClean="0"/>
              <a:t>persistència</a:t>
            </a:r>
            <a:r>
              <a:rPr lang="es-ES" dirty="0" smtClean="0"/>
              <a:t> </a:t>
            </a:r>
            <a:r>
              <a:rPr lang="es-ES" dirty="0" err="1" smtClean="0"/>
              <a:t>d’un</a:t>
            </a:r>
            <a:r>
              <a:rPr lang="es-ES" dirty="0" smtClean="0"/>
              <a:t> </a:t>
            </a:r>
            <a:r>
              <a:rPr lang="es-ES" dirty="0" err="1" smtClean="0"/>
              <a:t>atur</a:t>
            </a:r>
            <a:r>
              <a:rPr lang="es-ES" dirty="0" smtClean="0"/>
              <a:t> brutal. </a:t>
            </a:r>
            <a:r>
              <a:rPr lang="es-ES" dirty="0" err="1" smtClean="0"/>
              <a:t>Això</a:t>
            </a:r>
            <a:r>
              <a:rPr lang="es-ES" dirty="0" smtClean="0"/>
              <a:t> </a:t>
            </a:r>
            <a:r>
              <a:rPr lang="es-ES" dirty="0" err="1" smtClean="0"/>
              <a:t>és</a:t>
            </a:r>
            <a:r>
              <a:rPr lang="es-ES" dirty="0" smtClean="0"/>
              <a:t> </a:t>
            </a:r>
            <a:r>
              <a:rPr lang="es-ES" dirty="0" err="1" smtClean="0"/>
              <a:t>particularment</a:t>
            </a:r>
            <a:r>
              <a:rPr lang="es-ES" dirty="0" smtClean="0"/>
              <a:t> </a:t>
            </a:r>
            <a:r>
              <a:rPr lang="es-ES" dirty="0" err="1" smtClean="0"/>
              <a:t>sagnant</a:t>
            </a:r>
            <a:r>
              <a:rPr lang="es-ES" dirty="0" smtClean="0"/>
              <a:t> a </a:t>
            </a:r>
            <a:r>
              <a:rPr lang="es-ES" dirty="0" err="1" smtClean="0"/>
              <a:t>Espanya</a:t>
            </a:r>
            <a:r>
              <a:rPr lang="es-ES" dirty="0" smtClean="0"/>
              <a:t>, </a:t>
            </a:r>
            <a:r>
              <a:rPr lang="es-ES" dirty="0" err="1" smtClean="0"/>
              <a:t>Grècia</a:t>
            </a:r>
            <a:r>
              <a:rPr lang="es-ES" dirty="0" smtClean="0"/>
              <a:t> i Portugal. </a:t>
            </a:r>
            <a:r>
              <a:rPr lang="es-ES" dirty="0" err="1" smtClean="0"/>
              <a:t>Però</a:t>
            </a:r>
            <a:r>
              <a:rPr lang="es-ES" dirty="0" smtClean="0"/>
              <a:t> la </a:t>
            </a:r>
            <a:r>
              <a:rPr lang="es-ES" dirty="0" err="1" smtClean="0"/>
              <a:t>qualitat</a:t>
            </a:r>
            <a:r>
              <a:rPr lang="es-ES" dirty="0" smtClean="0"/>
              <a:t> del </a:t>
            </a:r>
            <a:r>
              <a:rPr lang="es-ES" dirty="0" err="1" smtClean="0"/>
              <a:t>mercat</a:t>
            </a:r>
            <a:r>
              <a:rPr lang="es-ES" dirty="0" smtClean="0"/>
              <a:t> </a:t>
            </a:r>
            <a:r>
              <a:rPr lang="es-ES" dirty="0" err="1" smtClean="0"/>
              <a:t>alemany</a:t>
            </a:r>
            <a:r>
              <a:rPr lang="es-ES" dirty="0" smtClean="0"/>
              <a:t> </a:t>
            </a:r>
            <a:r>
              <a:rPr lang="es-ES" dirty="0" err="1" smtClean="0"/>
              <a:t>tampoc</a:t>
            </a:r>
            <a:r>
              <a:rPr lang="es-ES" dirty="0" smtClean="0"/>
              <a:t> </a:t>
            </a:r>
            <a:r>
              <a:rPr lang="es-ES" dirty="0" err="1" smtClean="0"/>
              <a:t>és</a:t>
            </a:r>
            <a:r>
              <a:rPr lang="es-ES" dirty="0" smtClean="0"/>
              <a:t> per </a:t>
            </a:r>
            <a:r>
              <a:rPr lang="es-ES" dirty="0" err="1" smtClean="0"/>
              <a:t>llançar</a:t>
            </a:r>
            <a:r>
              <a:rPr lang="es-ES" dirty="0" smtClean="0"/>
              <a:t> </a:t>
            </a:r>
            <a:r>
              <a:rPr lang="es-ES" dirty="0" err="1" smtClean="0"/>
              <a:t>coets</a:t>
            </a:r>
            <a:r>
              <a:rPr lang="es-ES" dirty="0" smtClean="0"/>
              <a:t>: la </a:t>
            </a:r>
            <a:r>
              <a:rPr lang="es-ES" dirty="0" err="1" smtClean="0"/>
              <a:t>irrupció</a:t>
            </a:r>
            <a:r>
              <a:rPr lang="es-ES" dirty="0" smtClean="0"/>
              <a:t> </a:t>
            </a:r>
            <a:r>
              <a:rPr lang="es-ES" dirty="0" err="1" smtClean="0"/>
              <a:t>dels</a:t>
            </a:r>
            <a:r>
              <a:rPr lang="es-ES" dirty="0" smtClean="0"/>
              <a:t> mini-</a:t>
            </a:r>
            <a:r>
              <a:rPr lang="es-ES" dirty="0" err="1" smtClean="0"/>
              <a:t>jobs</a:t>
            </a:r>
            <a:r>
              <a:rPr lang="es-ES" dirty="0" smtClean="0"/>
              <a:t> (7 </a:t>
            </a:r>
            <a:r>
              <a:rPr lang="es-ES" dirty="0" err="1" smtClean="0"/>
              <a:t>milions</a:t>
            </a:r>
            <a:r>
              <a:rPr lang="es-ES" dirty="0" smtClean="0"/>
              <a:t> </a:t>
            </a:r>
            <a:r>
              <a:rPr lang="es-ES" dirty="0" err="1" smtClean="0"/>
              <a:t>treballen</a:t>
            </a:r>
            <a:r>
              <a:rPr lang="es-ES" dirty="0" smtClean="0"/>
              <a:t> </a:t>
            </a:r>
            <a:r>
              <a:rPr lang="es-ES" dirty="0" err="1" smtClean="0"/>
              <a:t>així</a:t>
            </a:r>
            <a:r>
              <a:rPr lang="es-ES" dirty="0" smtClean="0"/>
              <a:t>) “maquilla” les </a:t>
            </a:r>
            <a:r>
              <a:rPr lang="es-ES" dirty="0" err="1" smtClean="0"/>
              <a:t>xifres</a:t>
            </a:r>
            <a:r>
              <a:rPr lang="es-ES" dirty="0" smtClean="0"/>
              <a:t> de </a:t>
            </a:r>
            <a:r>
              <a:rPr lang="es-ES" dirty="0" err="1" smtClean="0"/>
              <a:t>l’atur</a:t>
            </a:r>
            <a:r>
              <a:rPr lang="es-ES" dirty="0" smtClean="0"/>
              <a:t>.</a:t>
            </a:r>
          </a:p>
          <a:p>
            <a:pPr algn="just"/>
            <a:r>
              <a:rPr lang="es-ES" dirty="0" smtClean="0"/>
              <a:t>3. La manca </a:t>
            </a:r>
            <a:r>
              <a:rPr lang="es-ES" dirty="0" err="1" smtClean="0"/>
              <a:t>d’inversió</a:t>
            </a:r>
            <a:r>
              <a:rPr lang="es-ES" dirty="0" smtClean="0"/>
              <a:t>. </a:t>
            </a:r>
            <a:r>
              <a:rPr lang="es-ES" dirty="0" err="1" smtClean="0"/>
              <a:t>Sense</a:t>
            </a:r>
            <a:r>
              <a:rPr lang="es-ES" dirty="0" smtClean="0"/>
              <a:t> </a:t>
            </a:r>
            <a:r>
              <a:rPr lang="es-ES" dirty="0" err="1" smtClean="0"/>
              <a:t>inversió</a:t>
            </a:r>
            <a:r>
              <a:rPr lang="es-ES" dirty="0" smtClean="0"/>
              <a:t> no </a:t>
            </a:r>
            <a:r>
              <a:rPr lang="es-ES" dirty="0" err="1" smtClean="0"/>
              <a:t>hi</a:t>
            </a:r>
            <a:r>
              <a:rPr lang="es-ES" dirty="0" smtClean="0"/>
              <a:t> ha </a:t>
            </a:r>
            <a:r>
              <a:rPr lang="es-ES" dirty="0" err="1" smtClean="0"/>
              <a:t>creixement</a:t>
            </a:r>
            <a:r>
              <a:rPr lang="es-ES" dirty="0" smtClean="0"/>
              <a:t>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DFD95-058C-4E18-9665-D27015EFD171}" type="slidenum">
              <a:rPr lang="es-ES" smtClean="0"/>
              <a:t>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Prof. Carles Manera</a:t>
            </a:r>
            <a:endParaRPr lang="es-E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I EL FUTUR?</a:t>
            </a:r>
            <a:br>
              <a:rPr lang="es-ES" dirty="0" smtClean="0"/>
            </a:br>
            <a:r>
              <a:rPr lang="es-ES" dirty="0" smtClean="0"/>
              <a:t>(</a:t>
            </a:r>
            <a:r>
              <a:rPr lang="es-ES" dirty="0" err="1" smtClean="0"/>
              <a:t>sense</a:t>
            </a:r>
            <a:r>
              <a:rPr lang="es-ES" dirty="0" smtClean="0"/>
              <a:t> </a:t>
            </a:r>
            <a:r>
              <a:rPr lang="es-ES" dirty="0" err="1" smtClean="0"/>
              <a:t>ànims</a:t>
            </a:r>
            <a:r>
              <a:rPr lang="es-ES" dirty="0" smtClean="0"/>
              <a:t> de </a:t>
            </a:r>
            <a:r>
              <a:rPr lang="es-ES" dirty="0" err="1" smtClean="0"/>
              <a:t>fer</a:t>
            </a:r>
            <a:r>
              <a:rPr lang="es-ES" dirty="0" smtClean="0"/>
              <a:t> </a:t>
            </a:r>
            <a:r>
              <a:rPr lang="es-ES" dirty="0" err="1" smtClean="0"/>
              <a:t>futurologia</a:t>
            </a:r>
            <a:r>
              <a:rPr lang="es-ES" dirty="0" smtClean="0"/>
              <a:t>)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algn="just"/>
            <a:r>
              <a:rPr lang="es-ES" dirty="0" smtClean="0"/>
              <a:t>1. Per a </a:t>
            </a:r>
            <a:r>
              <a:rPr lang="es-ES" dirty="0" err="1" smtClean="0"/>
              <a:t>Espanya</a:t>
            </a:r>
            <a:r>
              <a:rPr lang="es-ES" dirty="0" smtClean="0"/>
              <a:t>, </a:t>
            </a:r>
            <a:r>
              <a:rPr lang="es-ES" dirty="0" err="1" smtClean="0"/>
              <a:t>amb</a:t>
            </a:r>
            <a:r>
              <a:rPr lang="es-ES" dirty="0" smtClean="0"/>
              <a:t> les </a:t>
            </a:r>
            <a:r>
              <a:rPr lang="es-ES" dirty="0" err="1" smtClean="0"/>
              <a:t>dades</a:t>
            </a:r>
            <a:r>
              <a:rPr lang="es-ES" dirty="0" smtClean="0"/>
              <a:t> que he </a:t>
            </a:r>
            <a:r>
              <a:rPr lang="es-ES" dirty="0" err="1" smtClean="0"/>
              <a:t>donat</a:t>
            </a:r>
            <a:r>
              <a:rPr lang="es-ES" dirty="0" smtClean="0"/>
              <a:t> les </a:t>
            </a:r>
            <a:r>
              <a:rPr lang="es-ES" dirty="0" err="1" smtClean="0"/>
              <a:t>activitats</a:t>
            </a:r>
            <a:r>
              <a:rPr lang="es-ES" dirty="0" smtClean="0"/>
              <a:t> que es </a:t>
            </a:r>
            <a:r>
              <a:rPr lang="es-ES" dirty="0" err="1" smtClean="0"/>
              <a:t>podran</a:t>
            </a:r>
            <a:r>
              <a:rPr lang="es-ES" dirty="0" smtClean="0"/>
              <a:t> </a:t>
            </a:r>
            <a:r>
              <a:rPr lang="es-ES" dirty="0" err="1" smtClean="0"/>
              <a:t>desenvolupar</a:t>
            </a:r>
            <a:r>
              <a:rPr lang="es-ES" dirty="0" smtClean="0"/>
              <a:t> </a:t>
            </a:r>
            <a:r>
              <a:rPr lang="es-ES" dirty="0" err="1" smtClean="0"/>
              <a:t>seran</a:t>
            </a:r>
            <a:r>
              <a:rPr lang="es-ES" dirty="0" smtClean="0"/>
              <a:t> </a:t>
            </a:r>
            <a:r>
              <a:rPr lang="es-ES" dirty="0" err="1" smtClean="0"/>
              <a:t>aquelles</a:t>
            </a:r>
            <a:r>
              <a:rPr lang="es-ES" dirty="0" smtClean="0"/>
              <a:t> que </a:t>
            </a:r>
            <a:r>
              <a:rPr lang="es-ES" dirty="0" err="1" smtClean="0"/>
              <a:t>comportin</a:t>
            </a:r>
            <a:r>
              <a:rPr lang="es-ES" dirty="0" smtClean="0"/>
              <a:t> </a:t>
            </a:r>
            <a:r>
              <a:rPr lang="es-ES" dirty="0" err="1" smtClean="0"/>
              <a:t>poc</a:t>
            </a:r>
            <a:r>
              <a:rPr lang="es-ES" dirty="0" smtClean="0"/>
              <a:t> valor </a:t>
            </a:r>
            <a:r>
              <a:rPr lang="es-ES" dirty="0" err="1" smtClean="0"/>
              <a:t>afegit</a:t>
            </a:r>
            <a:r>
              <a:rPr lang="es-ES" dirty="0" smtClean="0"/>
              <a:t>, poca </a:t>
            </a:r>
            <a:r>
              <a:rPr lang="es-ES" dirty="0" err="1" smtClean="0"/>
              <a:t>formació</a:t>
            </a:r>
            <a:r>
              <a:rPr lang="es-ES" dirty="0"/>
              <a:t> </a:t>
            </a:r>
            <a:r>
              <a:rPr lang="es-ES" dirty="0" smtClean="0"/>
              <a:t>(</a:t>
            </a:r>
            <a:r>
              <a:rPr lang="es-ES" dirty="0" err="1" smtClean="0"/>
              <a:t>amb</a:t>
            </a:r>
            <a:r>
              <a:rPr lang="es-ES" dirty="0" smtClean="0"/>
              <a:t> totes les </a:t>
            </a:r>
            <a:r>
              <a:rPr lang="es-ES" dirty="0" err="1" smtClean="0"/>
              <a:t>seves</a:t>
            </a:r>
            <a:r>
              <a:rPr lang="es-ES" dirty="0" smtClean="0"/>
              <a:t> </a:t>
            </a:r>
            <a:r>
              <a:rPr lang="es-ES" dirty="0" err="1" smtClean="0"/>
              <a:t>vessants</a:t>
            </a:r>
            <a:r>
              <a:rPr lang="es-ES" dirty="0" smtClean="0"/>
              <a:t>).</a:t>
            </a:r>
          </a:p>
          <a:p>
            <a:pPr algn="just"/>
            <a:r>
              <a:rPr lang="es-ES" dirty="0" smtClean="0"/>
              <a:t>2. </a:t>
            </a:r>
            <a:r>
              <a:rPr lang="es-ES" dirty="0" err="1" smtClean="0"/>
              <a:t>Urgeixen</a:t>
            </a:r>
            <a:r>
              <a:rPr lang="es-ES" dirty="0" smtClean="0"/>
              <a:t>, a </a:t>
            </a:r>
            <a:r>
              <a:rPr lang="es-ES" dirty="0" err="1" smtClean="0"/>
              <a:t>Espanya</a:t>
            </a:r>
            <a:r>
              <a:rPr lang="es-ES" dirty="0" smtClean="0"/>
              <a:t>, </a:t>
            </a:r>
            <a:r>
              <a:rPr lang="es-ES" dirty="0" err="1" smtClean="0"/>
              <a:t>plans</a:t>
            </a:r>
            <a:r>
              <a:rPr lang="es-ES" dirty="0" smtClean="0"/>
              <a:t> </a:t>
            </a:r>
            <a:r>
              <a:rPr lang="es-ES" dirty="0" err="1" smtClean="0"/>
              <a:t>d’ocupació</a:t>
            </a:r>
            <a:r>
              <a:rPr lang="es-ES" dirty="0" smtClean="0"/>
              <a:t>, </a:t>
            </a:r>
            <a:r>
              <a:rPr lang="es-ES" dirty="0" err="1" smtClean="0"/>
              <a:t>estimulats</a:t>
            </a:r>
            <a:r>
              <a:rPr lang="es-ES" dirty="0" smtClean="0"/>
              <a:t> des de les </a:t>
            </a:r>
            <a:r>
              <a:rPr lang="es-ES" dirty="0" err="1" smtClean="0"/>
              <a:t>administracions</a:t>
            </a:r>
            <a:r>
              <a:rPr lang="es-ES" dirty="0" smtClean="0"/>
              <a:t>, i </a:t>
            </a:r>
            <a:r>
              <a:rPr lang="es-ES" dirty="0" err="1" smtClean="0"/>
              <a:t>amb</a:t>
            </a:r>
            <a:r>
              <a:rPr lang="es-ES" dirty="0" smtClean="0"/>
              <a:t> una </a:t>
            </a:r>
            <a:r>
              <a:rPr lang="es-ES" dirty="0" err="1" smtClean="0"/>
              <a:t>noció</a:t>
            </a:r>
            <a:r>
              <a:rPr lang="es-ES" dirty="0" smtClean="0"/>
              <a:t> clara de </a:t>
            </a:r>
            <a:r>
              <a:rPr lang="es-ES" dirty="0" err="1" smtClean="0"/>
              <a:t>governança</a:t>
            </a:r>
            <a:r>
              <a:rPr lang="es-ES" dirty="0" smtClean="0"/>
              <a:t> </a:t>
            </a:r>
            <a:r>
              <a:rPr lang="es-ES" dirty="0" err="1" smtClean="0"/>
              <a:t>econòmica</a:t>
            </a:r>
            <a:r>
              <a:rPr lang="es-ES" dirty="0" smtClean="0"/>
              <a:t>. Un </a:t>
            </a:r>
            <a:r>
              <a:rPr lang="es-ES" dirty="0" err="1" smtClean="0"/>
              <a:t>concepte</a:t>
            </a:r>
            <a:r>
              <a:rPr lang="es-ES" dirty="0" smtClean="0"/>
              <a:t> que </a:t>
            </a:r>
            <a:r>
              <a:rPr lang="es-ES" dirty="0" err="1" smtClean="0"/>
              <a:t>s’està</a:t>
            </a:r>
            <a:r>
              <a:rPr lang="es-ES" dirty="0" smtClean="0"/>
              <a:t> </a:t>
            </a:r>
            <a:r>
              <a:rPr lang="es-ES" dirty="0" err="1" smtClean="0"/>
              <a:t>perdent</a:t>
            </a:r>
            <a:r>
              <a:rPr lang="es-ES" dirty="0" smtClean="0"/>
              <a:t>. EL MERCAT SOL NO HO FARÀ.</a:t>
            </a:r>
          </a:p>
          <a:p>
            <a:pPr algn="just"/>
            <a:r>
              <a:rPr lang="es-ES" dirty="0" smtClean="0"/>
              <a:t>3. </a:t>
            </a:r>
            <a:r>
              <a:rPr lang="es-ES" dirty="0" err="1" smtClean="0"/>
              <a:t>S’imposa</a:t>
            </a:r>
            <a:r>
              <a:rPr lang="es-ES" dirty="0" smtClean="0"/>
              <a:t>, a </a:t>
            </a:r>
            <a:r>
              <a:rPr lang="es-ES" dirty="0" err="1" smtClean="0"/>
              <a:t>Espanya</a:t>
            </a:r>
            <a:r>
              <a:rPr lang="es-ES" dirty="0" smtClean="0"/>
              <a:t>, </a:t>
            </a:r>
            <a:r>
              <a:rPr lang="es-ES" dirty="0" err="1" smtClean="0"/>
              <a:t>més</a:t>
            </a:r>
            <a:r>
              <a:rPr lang="es-ES" dirty="0" smtClean="0"/>
              <a:t> </a:t>
            </a:r>
            <a:r>
              <a:rPr lang="es-ES" dirty="0" err="1" smtClean="0"/>
              <a:t>inversió</a:t>
            </a:r>
            <a:r>
              <a:rPr lang="es-ES" dirty="0" smtClean="0"/>
              <a:t> en </a:t>
            </a:r>
            <a:r>
              <a:rPr lang="es-ES" dirty="0" err="1" smtClean="0"/>
              <a:t>Educació</a:t>
            </a:r>
            <a:r>
              <a:rPr lang="es-ES" dirty="0" smtClean="0"/>
              <a:t>: </a:t>
            </a:r>
            <a:r>
              <a:rPr lang="es-ES" dirty="0" err="1" smtClean="0"/>
              <a:t>només</a:t>
            </a:r>
            <a:r>
              <a:rPr lang="es-ES" dirty="0" smtClean="0"/>
              <a:t> un capital </a:t>
            </a:r>
            <a:r>
              <a:rPr lang="es-ES" dirty="0" err="1" smtClean="0"/>
              <a:t>humà</a:t>
            </a:r>
            <a:r>
              <a:rPr lang="es-ES" dirty="0" smtClean="0"/>
              <a:t> </a:t>
            </a:r>
            <a:r>
              <a:rPr lang="es-ES" dirty="0" err="1" smtClean="0"/>
              <a:t>format</a:t>
            </a:r>
            <a:r>
              <a:rPr lang="es-ES" dirty="0" smtClean="0"/>
              <a:t> </a:t>
            </a:r>
            <a:r>
              <a:rPr lang="es-ES" dirty="0" err="1" smtClean="0"/>
              <a:t>facilitarà</a:t>
            </a:r>
            <a:r>
              <a:rPr lang="es-ES" dirty="0" smtClean="0"/>
              <a:t> la represa de noves formes de </a:t>
            </a:r>
            <a:r>
              <a:rPr lang="es-ES" dirty="0" err="1" smtClean="0"/>
              <a:t>produir</a:t>
            </a:r>
            <a:r>
              <a:rPr lang="es-ES" dirty="0" smtClean="0"/>
              <a:t>.</a:t>
            </a:r>
          </a:p>
          <a:p>
            <a:pPr algn="just"/>
            <a:r>
              <a:rPr lang="es-ES" dirty="0" smtClean="0"/>
              <a:t>4. </a:t>
            </a:r>
            <a:r>
              <a:rPr lang="es-ES" dirty="0" err="1" smtClean="0"/>
              <a:t>L’empresariat</a:t>
            </a:r>
            <a:r>
              <a:rPr lang="es-ES" dirty="0" smtClean="0"/>
              <a:t> </a:t>
            </a:r>
            <a:r>
              <a:rPr lang="es-ES" dirty="0" err="1" smtClean="0"/>
              <a:t>hauria</a:t>
            </a:r>
            <a:r>
              <a:rPr lang="es-ES" dirty="0" smtClean="0"/>
              <a:t> </a:t>
            </a:r>
            <a:r>
              <a:rPr lang="es-ES" dirty="0" err="1" smtClean="0"/>
              <a:t>d’apostar</a:t>
            </a:r>
            <a:r>
              <a:rPr lang="es-ES" dirty="0" smtClean="0"/>
              <a:t> </a:t>
            </a:r>
            <a:r>
              <a:rPr lang="es-ES" dirty="0" err="1" smtClean="0"/>
              <a:t>més</a:t>
            </a:r>
            <a:r>
              <a:rPr lang="es-ES" dirty="0" smtClean="0"/>
              <a:t> per la </a:t>
            </a:r>
            <a:r>
              <a:rPr lang="es-ES" dirty="0" err="1" smtClean="0"/>
              <a:t>formació</a:t>
            </a:r>
            <a:r>
              <a:rPr lang="es-ES" dirty="0" smtClean="0"/>
              <a:t>. I no </a:t>
            </a:r>
            <a:r>
              <a:rPr lang="es-ES" dirty="0" err="1" smtClean="0"/>
              <a:t>ho</a:t>
            </a:r>
            <a:r>
              <a:rPr lang="es-ES" dirty="0" smtClean="0"/>
              <a:t> fa en la </a:t>
            </a:r>
            <a:r>
              <a:rPr lang="es-ES" dirty="0" err="1" smtClean="0"/>
              <a:t>dimensió</a:t>
            </a:r>
            <a:r>
              <a:rPr lang="es-ES" dirty="0" smtClean="0"/>
              <a:t> que </a:t>
            </a:r>
            <a:r>
              <a:rPr lang="es-ES" dirty="0" err="1" smtClean="0"/>
              <a:t>li</a:t>
            </a:r>
            <a:r>
              <a:rPr lang="es-ES" dirty="0" smtClean="0"/>
              <a:t> </a:t>
            </a:r>
            <a:r>
              <a:rPr lang="es-ES" dirty="0" err="1" smtClean="0"/>
              <a:t>correspon</a:t>
            </a:r>
            <a:r>
              <a:rPr lang="es-ES" dirty="0" smtClean="0"/>
              <a:t>. Les </a:t>
            </a:r>
            <a:r>
              <a:rPr lang="es-ES" dirty="0" err="1" smtClean="0"/>
              <a:t>dades</a:t>
            </a:r>
            <a:r>
              <a:rPr lang="es-ES" dirty="0" smtClean="0"/>
              <a:t> </a:t>
            </a:r>
            <a:r>
              <a:rPr lang="es-ES" dirty="0" err="1" smtClean="0"/>
              <a:t>d’I+D+i</a:t>
            </a:r>
            <a:r>
              <a:rPr lang="es-ES" dirty="0" smtClean="0"/>
              <a:t> </a:t>
            </a:r>
            <a:r>
              <a:rPr lang="es-ES" dirty="0" err="1" smtClean="0"/>
              <a:t>són</a:t>
            </a:r>
            <a:r>
              <a:rPr lang="es-ES" dirty="0" smtClean="0"/>
              <a:t> </a:t>
            </a:r>
            <a:r>
              <a:rPr lang="es-ES" dirty="0" err="1" smtClean="0"/>
              <a:t>demolidores</a:t>
            </a:r>
            <a:r>
              <a:rPr lang="es-ES" dirty="0" smtClean="0"/>
              <a:t>, </a:t>
            </a:r>
            <a:r>
              <a:rPr lang="es-ES" dirty="0" err="1" smtClean="0"/>
              <a:t>quant</a:t>
            </a:r>
            <a:r>
              <a:rPr lang="es-ES" dirty="0" smtClean="0"/>
              <a:t> a la </a:t>
            </a:r>
            <a:r>
              <a:rPr lang="es-ES" dirty="0" err="1" smtClean="0"/>
              <a:t>participació</a:t>
            </a:r>
            <a:r>
              <a:rPr lang="es-ES" dirty="0" smtClean="0"/>
              <a:t> empresarial en </a:t>
            </a:r>
            <a:r>
              <a:rPr lang="es-ES" dirty="0" err="1" smtClean="0"/>
              <a:t>aquestes</a:t>
            </a:r>
            <a:r>
              <a:rPr lang="es-ES" dirty="0" smtClean="0"/>
              <a:t> </a:t>
            </a:r>
            <a:r>
              <a:rPr lang="es-ES" dirty="0" err="1" smtClean="0"/>
              <a:t>iniciatives</a:t>
            </a:r>
            <a:r>
              <a:rPr lang="es-ES" dirty="0" smtClean="0"/>
              <a:t>. No es poden </a:t>
            </a:r>
            <a:r>
              <a:rPr lang="es-ES" dirty="0" err="1" smtClean="0"/>
              <a:t>emplenar</a:t>
            </a:r>
            <a:r>
              <a:rPr lang="es-ES" dirty="0" smtClean="0"/>
              <a:t> la boca </a:t>
            </a:r>
            <a:r>
              <a:rPr lang="es-ES" dirty="0" err="1" smtClean="0"/>
              <a:t>amb</a:t>
            </a:r>
            <a:r>
              <a:rPr lang="es-ES" dirty="0" smtClean="0"/>
              <a:t> </a:t>
            </a:r>
            <a:r>
              <a:rPr lang="es-ES" dirty="0" err="1" smtClean="0"/>
              <a:t>paraules</a:t>
            </a:r>
            <a:r>
              <a:rPr lang="es-ES" dirty="0" smtClean="0"/>
              <a:t> </a:t>
            </a:r>
            <a:r>
              <a:rPr lang="es-ES" dirty="0" err="1" smtClean="0"/>
              <a:t>boniques</a:t>
            </a:r>
            <a:r>
              <a:rPr lang="es-ES" dirty="0" smtClean="0"/>
              <a:t>, </a:t>
            </a:r>
            <a:r>
              <a:rPr lang="es-ES" dirty="0" err="1" smtClean="0"/>
              <a:t>sense</a:t>
            </a:r>
            <a:r>
              <a:rPr lang="es-ES" dirty="0" smtClean="0"/>
              <a:t> </a:t>
            </a:r>
            <a:r>
              <a:rPr lang="es-ES" dirty="0" err="1" smtClean="0"/>
              <a:t>compromissos</a:t>
            </a:r>
            <a:r>
              <a:rPr lang="es-ES" dirty="0" smtClean="0"/>
              <a:t> </a:t>
            </a:r>
            <a:r>
              <a:rPr lang="es-ES" dirty="0" err="1" smtClean="0"/>
              <a:t>ferms</a:t>
            </a:r>
            <a:r>
              <a:rPr lang="es-ES" dirty="0" smtClean="0"/>
              <a:t> de </a:t>
            </a:r>
            <a:r>
              <a:rPr lang="es-ES" dirty="0" err="1" smtClean="0"/>
              <a:t>complicitat</a:t>
            </a:r>
            <a:r>
              <a:rPr lang="es-ES" dirty="0" smtClean="0"/>
              <a:t> inversora, i de </a:t>
            </a:r>
            <a:r>
              <a:rPr lang="es-ES" dirty="0" err="1" smtClean="0"/>
              <a:t>contractació</a:t>
            </a:r>
            <a:r>
              <a:rPr lang="es-ES" dirty="0" smtClean="0"/>
              <a:t> de personal </a:t>
            </a:r>
            <a:r>
              <a:rPr lang="es-ES" dirty="0" err="1" smtClean="0"/>
              <a:t>capacitat</a:t>
            </a:r>
            <a:r>
              <a:rPr lang="es-ES" dirty="0" smtClean="0"/>
              <a:t> </a:t>
            </a:r>
            <a:r>
              <a:rPr lang="es-ES" dirty="0" err="1" smtClean="0"/>
              <a:t>amb</a:t>
            </a:r>
            <a:r>
              <a:rPr lang="es-ES" dirty="0" smtClean="0"/>
              <a:t> </a:t>
            </a:r>
            <a:r>
              <a:rPr lang="es-ES" dirty="0" err="1" smtClean="0"/>
              <a:t>salaris</a:t>
            </a:r>
            <a:r>
              <a:rPr lang="es-ES" dirty="0" smtClean="0"/>
              <a:t> </a:t>
            </a:r>
            <a:r>
              <a:rPr lang="es-ES" dirty="0" err="1" smtClean="0"/>
              <a:t>escaients</a:t>
            </a:r>
            <a:r>
              <a:rPr lang="es-ES" dirty="0" smtClean="0"/>
              <a:t>.</a:t>
            </a:r>
          </a:p>
          <a:p>
            <a:pPr marL="0" indent="0" algn="just">
              <a:buNone/>
            </a:pPr>
            <a:r>
              <a:rPr lang="es-ES" dirty="0" smtClean="0"/>
              <a:t>L’EMPRESARIAT SEMBLA CERCAR QUE ES MANTINGUI AQUEST “EXÈRCIT DE RESERVA”, NOMBRÓS, AMB BAIXOS SALARIS, PER TAL DE RETALLAR ELS COSTOS LABORALS UNITARIS.</a:t>
            </a:r>
          </a:p>
          <a:p>
            <a:pPr marL="0" indent="0" algn="just">
              <a:buNone/>
            </a:pPr>
            <a:r>
              <a:rPr lang="es-ES" dirty="0" smtClean="0"/>
              <a:t>ISIDRE FAINÉ: HEM DE TORNAR ALS SALARIS… DE 1999!!</a:t>
            </a:r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Prof. Carles Manera</a:t>
            </a:r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DFD95-058C-4E18-9665-D27015EFD171}" type="slidenum">
              <a:rPr lang="es-ES" smtClean="0"/>
              <a:t>15</a:t>
            </a:fld>
            <a:endParaRPr lang="es-E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SEGUIM AMB EL FUTUR…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algn="just"/>
            <a:r>
              <a:rPr lang="es-ES" dirty="0" smtClean="0"/>
              <a:t>1. </a:t>
            </a:r>
            <a:r>
              <a:rPr lang="es-ES" dirty="0" err="1" smtClean="0"/>
              <a:t>Tot</a:t>
            </a:r>
            <a:r>
              <a:rPr lang="es-ES" dirty="0" smtClean="0"/>
              <a:t> lo anterior </a:t>
            </a:r>
            <a:r>
              <a:rPr lang="es-ES" dirty="0" err="1" smtClean="0"/>
              <a:t>serà</a:t>
            </a:r>
            <a:r>
              <a:rPr lang="es-ES" dirty="0" smtClean="0"/>
              <a:t> factible si el Nord </a:t>
            </a:r>
            <a:r>
              <a:rPr lang="es-ES" dirty="0" err="1" smtClean="0"/>
              <a:t>d’Europa</a:t>
            </a:r>
            <a:r>
              <a:rPr lang="es-ES" dirty="0" smtClean="0"/>
              <a:t> </a:t>
            </a:r>
            <a:r>
              <a:rPr lang="es-ES" dirty="0" err="1" smtClean="0"/>
              <a:t>deixa</a:t>
            </a:r>
            <a:r>
              <a:rPr lang="es-ES" dirty="0" smtClean="0"/>
              <a:t> el </a:t>
            </a:r>
            <a:r>
              <a:rPr lang="es-ES" dirty="0" err="1" smtClean="0"/>
              <a:t>luteranisme</a:t>
            </a:r>
            <a:r>
              <a:rPr lang="es-ES" dirty="0" smtClean="0"/>
              <a:t> </a:t>
            </a:r>
            <a:r>
              <a:rPr lang="es-ES" dirty="0" err="1" smtClean="0"/>
              <a:t>econòmic</a:t>
            </a:r>
            <a:r>
              <a:rPr lang="es-ES" dirty="0" smtClean="0"/>
              <a:t> de </a:t>
            </a:r>
            <a:r>
              <a:rPr lang="es-ES" dirty="0" err="1" smtClean="0"/>
              <a:t>costat</a:t>
            </a:r>
            <a:r>
              <a:rPr lang="es-ES" dirty="0" smtClean="0"/>
              <a:t> i gasta </a:t>
            </a:r>
            <a:r>
              <a:rPr lang="es-ES" dirty="0" err="1" smtClean="0"/>
              <a:t>més</a:t>
            </a:r>
            <a:r>
              <a:rPr lang="es-ES" dirty="0" smtClean="0"/>
              <a:t>, </a:t>
            </a:r>
            <a:r>
              <a:rPr lang="es-ES" dirty="0" err="1" smtClean="0"/>
              <a:t>inverteix</a:t>
            </a:r>
            <a:r>
              <a:rPr lang="es-ES" dirty="0" smtClean="0"/>
              <a:t> </a:t>
            </a:r>
            <a:r>
              <a:rPr lang="es-ES" dirty="0" err="1" smtClean="0"/>
              <a:t>més</a:t>
            </a:r>
            <a:r>
              <a:rPr lang="es-ES" dirty="0" smtClean="0"/>
              <a:t> i puja </a:t>
            </a:r>
            <a:r>
              <a:rPr lang="es-ES" dirty="0" err="1" smtClean="0"/>
              <a:t>els</a:t>
            </a:r>
            <a:r>
              <a:rPr lang="es-ES" dirty="0" smtClean="0"/>
              <a:t> </a:t>
            </a:r>
            <a:r>
              <a:rPr lang="es-ES" dirty="0" err="1" smtClean="0"/>
              <a:t>salaris</a:t>
            </a:r>
            <a:r>
              <a:rPr lang="es-ES" dirty="0" smtClean="0"/>
              <a:t>. No es </a:t>
            </a:r>
            <a:r>
              <a:rPr lang="es-ES" dirty="0" err="1" smtClean="0"/>
              <a:t>pot</a:t>
            </a:r>
            <a:r>
              <a:rPr lang="es-ES" dirty="0" smtClean="0"/>
              <a:t> </a:t>
            </a:r>
            <a:r>
              <a:rPr lang="es-ES" dirty="0" err="1" smtClean="0"/>
              <a:t>demanar</a:t>
            </a:r>
            <a:r>
              <a:rPr lang="es-ES" dirty="0" smtClean="0"/>
              <a:t> que el Sud </a:t>
            </a:r>
            <a:r>
              <a:rPr lang="es-ES" dirty="0" err="1" smtClean="0"/>
              <a:t>d’Europa</a:t>
            </a:r>
            <a:r>
              <a:rPr lang="es-ES" dirty="0" smtClean="0"/>
              <a:t> </a:t>
            </a:r>
            <a:r>
              <a:rPr lang="es-ES" dirty="0" err="1" smtClean="0"/>
              <a:t>segueixi</a:t>
            </a:r>
            <a:r>
              <a:rPr lang="es-ES" dirty="0" smtClean="0"/>
              <a:t> en un </a:t>
            </a:r>
            <a:r>
              <a:rPr lang="es-ES" dirty="0" err="1" smtClean="0"/>
              <a:t>procés</a:t>
            </a:r>
            <a:r>
              <a:rPr lang="es-ES" dirty="0" smtClean="0"/>
              <a:t> de </a:t>
            </a:r>
            <a:r>
              <a:rPr lang="es-ES" dirty="0" err="1" smtClean="0"/>
              <a:t>pauperització</a:t>
            </a:r>
            <a:r>
              <a:rPr lang="es-ES" dirty="0" smtClean="0"/>
              <a:t>. </a:t>
            </a:r>
            <a:r>
              <a:rPr lang="es-ES" dirty="0" err="1" smtClean="0"/>
              <a:t>Alemanya</a:t>
            </a:r>
            <a:r>
              <a:rPr lang="es-ES" dirty="0" smtClean="0"/>
              <a:t> ha </a:t>
            </a:r>
            <a:r>
              <a:rPr lang="es-ES" dirty="0" err="1" smtClean="0"/>
              <a:t>d’actuar</a:t>
            </a:r>
            <a:r>
              <a:rPr lang="es-ES" dirty="0" smtClean="0"/>
              <a:t> </a:t>
            </a:r>
            <a:r>
              <a:rPr lang="es-ES" dirty="0" err="1" smtClean="0"/>
              <a:t>com</a:t>
            </a:r>
            <a:r>
              <a:rPr lang="es-ES" dirty="0" smtClean="0"/>
              <a:t> una nació líder </a:t>
            </a:r>
            <a:r>
              <a:rPr lang="es-ES" dirty="0" err="1" smtClean="0"/>
              <a:t>d’Europa</a:t>
            </a:r>
            <a:r>
              <a:rPr lang="es-ES" dirty="0" smtClean="0"/>
              <a:t>, de tota Europa, i no </a:t>
            </a:r>
            <a:r>
              <a:rPr lang="es-ES" dirty="0" err="1" smtClean="0"/>
              <a:t>veure</a:t>
            </a:r>
            <a:r>
              <a:rPr lang="es-ES" dirty="0" smtClean="0"/>
              <a:t> </a:t>
            </a:r>
            <a:r>
              <a:rPr lang="es-ES" dirty="0" err="1" smtClean="0"/>
              <a:t>l’economia</a:t>
            </a:r>
            <a:r>
              <a:rPr lang="es-ES" dirty="0" smtClean="0"/>
              <a:t> </a:t>
            </a:r>
            <a:r>
              <a:rPr lang="es-ES" dirty="0" err="1" smtClean="0"/>
              <a:t>tot</a:t>
            </a:r>
            <a:r>
              <a:rPr lang="es-ES" dirty="0" smtClean="0"/>
              <a:t> </a:t>
            </a:r>
            <a:r>
              <a:rPr lang="es-ES" dirty="0" err="1" smtClean="0"/>
              <a:t>just</a:t>
            </a:r>
            <a:r>
              <a:rPr lang="es-ES" dirty="0" smtClean="0"/>
              <a:t> en </a:t>
            </a:r>
            <a:r>
              <a:rPr lang="es-ES" dirty="0" err="1" smtClean="0"/>
              <a:t>clau</a:t>
            </a:r>
            <a:r>
              <a:rPr lang="es-ES" dirty="0" smtClean="0"/>
              <a:t> “nacional”.</a:t>
            </a:r>
          </a:p>
          <a:p>
            <a:pPr algn="just"/>
            <a:r>
              <a:rPr lang="es-ES" dirty="0" smtClean="0"/>
              <a:t>2. Si </a:t>
            </a:r>
            <a:r>
              <a:rPr lang="es-ES" dirty="0" err="1" smtClean="0"/>
              <a:t>els</a:t>
            </a:r>
            <a:r>
              <a:rPr lang="es-ES" dirty="0" smtClean="0"/>
              <a:t> </a:t>
            </a:r>
            <a:r>
              <a:rPr lang="es-ES" dirty="0" err="1" smtClean="0"/>
              <a:t>alemanys</a:t>
            </a:r>
            <a:r>
              <a:rPr lang="es-ES" dirty="0" smtClean="0"/>
              <a:t> </a:t>
            </a:r>
            <a:r>
              <a:rPr lang="es-ES" dirty="0" err="1" smtClean="0"/>
              <a:t>augmentessin</a:t>
            </a:r>
            <a:r>
              <a:rPr lang="es-ES" dirty="0" smtClean="0"/>
              <a:t> </a:t>
            </a:r>
            <a:r>
              <a:rPr lang="es-ES" dirty="0" err="1" smtClean="0"/>
              <a:t>els</a:t>
            </a:r>
            <a:r>
              <a:rPr lang="es-ES" dirty="0" smtClean="0"/>
              <a:t> </a:t>
            </a:r>
            <a:r>
              <a:rPr lang="es-ES" dirty="0" err="1" smtClean="0"/>
              <a:t>seus</a:t>
            </a:r>
            <a:r>
              <a:rPr lang="es-ES" dirty="0" smtClean="0"/>
              <a:t> </a:t>
            </a:r>
            <a:r>
              <a:rPr lang="es-ES" dirty="0" err="1" smtClean="0"/>
              <a:t>salaris</a:t>
            </a:r>
            <a:r>
              <a:rPr lang="es-ES" dirty="0" smtClean="0"/>
              <a:t>, </a:t>
            </a:r>
            <a:r>
              <a:rPr lang="es-ES" dirty="0" err="1" smtClean="0"/>
              <a:t>alhora</a:t>
            </a:r>
            <a:r>
              <a:rPr lang="es-ES" dirty="0" smtClean="0"/>
              <a:t> que la </a:t>
            </a:r>
            <a:r>
              <a:rPr lang="es-ES" dirty="0" err="1" smtClean="0"/>
              <a:t>inversió</a:t>
            </a:r>
            <a:r>
              <a:rPr lang="es-ES" dirty="0" smtClean="0"/>
              <a:t> pública, el </a:t>
            </a:r>
            <a:r>
              <a:rPr lang="es-ES" dirty="0" err="1" smtClean="0"/>
              <a:t>seu</a:t>
            </a:r>
            <a:r>
              <a:rPr lang="es-ES" dirty="0" smtClean="0"/>
              <a:t> </a:t>
            </a:r>
            <a:r>
              <a:rPr lang="es-ES" dirty="0" err="1" smtClean="0"/>
              <a:t>superàvit</a:t>
            </a:r>
            <a:r>
              <a:rPr lang="es-ES" dirty="0" smtClean="0"/>
              <a:t> comercial (que </a:t>
            </a:r>
            <a:r>
              <a:rPr lang="es-ES" dirty="0" err="1" smtClean="0"/>
              <a:t>és</a:t>
            </a:r>
            <a:r>
              <a:rPr lang="es-ES" dirty="0" smtClean="0"/>
              <a:t> un problema per a tota la UE) es </a:t>
            </a:r>
            <a:r>
              <a:rPr lang="es-ES" dirty="0" err="1" smtClean="0"/>
              <a:t>reduiria</a:t>
            </a:r>
            <a:r>
              <a:rPr lang="es-ES" dirty="0" smtClean="0"/>
              <a:t>, </a:t>
            </a:r>
            <a:r>
              <a:rPr lang="es-ES" dirty="0" err="1" smtClean="0"/>
              <a:t>s’incrementaria</a:t>
            </a:r>
            <a:r>
              <a:rPr lang="es-ES" dirty="0" smtClean="0"/>
              <a:t> la demanda interna i, al </a:t>
            </a:r>
            <a:r>
              <a:rPr lang="es-ES" dirty="0" err="1" smtClean="0"/>
              <a:t>mateix</a:t>
            </a:r>
            <a:r>
              <a:rPr lang="es-ES" dirty="0" smtClean="0"/>
              <a:t> </a:t>
            </a:r>
            <a:r>
              <a:rPr lang="es-ES" dirty="0" err="1" smtClean="0"/>
              <a:t>temps</a:t>
            </a:r>
            <a:r>
              <a:rPr lang="es-ES" dirty="0" smtClean="0"/>
              <a:t>, les </a:t>
            </a:r>
            <a:r>
              <a:rPr lang="es-ES" dirty="0" err="1" smtClean="0"/>
              <a:t>importacions</a:t>
            </a:r>
            <a:r>
              <a:rPr lang="es-ES" dirty="0" smtClean="0"/>
              <a:t>. </a:t>
            </a:r>
          </a:p>
          <a:p>
            <a:pPr algn="just"/>
            <a:r>
              <a:rPr lang="es-ES" dirty="0"/>
              <a:t>3</a:t>
            </a:r>
            <a:r>
              <a:rPr lang="es-ES" dirty="0" smtClean="0"/>
              <a:t>. </a:t>
            </a:r>
            <a:r>
              <a:rPr lang="es-ES" dirty="0" err="1" smtClean="0"/>
              <a:t>Però</a:t>
            </a:r>
            <a:r>
              <a:rPr lang="es-ES" dirty="0" smtClean="0"/>
              <a:t> </a:t>
            </a:r>
            <a:r>
              <a:rPr lang="es-ES" dirty="0" err="1" smtClean="0"/>
              <a:t>l’obstinació</a:t>
            </a:r>
            <a:r>
              <a:rPr lang="es-ES" dirty="0" smtClean="0"/>
              <a:t> en </a:t>
            </a:r>
            <a:r>
              <a:rPr lang="es-ES" dirty="0" err="1" smtClean="0"/>
              <a:t>l’austeritat</a:t>
            </a:r>
            <a:r>
              <a:rPr lang="es-ES" dirty="0" smtClean="0"/>
              <a:t> a </a:t>
            </a:r>
            <a:r>
              <a:rPr lang="es-ES" dirty="0" err="1" smtClean="0"/>
              <a:t>ultrança</a:t>
            </a:r>
            <a:r>
              <a:rPr lang="es-ES" dirty="0" smtClean="0"/>
              <a:t> </a:t>
            </a:r>
            <a:r>
              <a:rPr lang="es-ES" dirty="0" err="1" smtClean="0"/>
              <a:t>portarà</a:t>
            </a:r>
            <a:r>
              <a:rPr lang="es-ES" dirty="0" smtClean="0"/>
              <a:t> a un </a:t>
            </a:r>
            <a:r>
              <a:rPr lang="es-ES" dirty="0" err="1" smtClean="0"/>
              <a:t>període</a:t>
            </a:r>
            <a:r>
              <a:rPr lang="es-ES" dirty="0" smtClean="0"/>
              <a:t> </a:t>
            </a:r>
            <a:r>
              <a:rPr lang="es-ES" dirty="0" err="1" smtClean="0"/>
              <a:t>d’estancament</a:t>
            </a:r>
            <a:r>
              <a:rPr lang="es-ES" dirty="0" smtClean="0"/>
              <a:t>, </a:t>
            </a:r>
            <a:r>
              <a:rPr lang="es-ES" dirty="0" err="1" smtClean="0"/>
              <a:t>d’atur</a:t>
            </a:r>
            <a:r>
              <a:rPr lang="es-ES" dirty="0" smtClean="0"/>
              <a:t> </a:t>
            </a:r>
            <a:r>
              <a:rPr lang="es-ES" dirty="0" err="1" smtClean="0"/>
              <a:t>elevat</a:t>
            </a:r>
            <a:r>
              <a:rPr lang="es-ES" dirty="0" smtClean="0"/>
              <a:t>, de </a:t>
            </a:r>
            <a:r>
              <a:rPr lang="es-ES" dirty="0" err="1" smtClean="0"/>
              <a:t>deflació</a:t>
            </a:r>
            <a:r>
              <a:rPr lang="es-ES" dirty="0" smtClean="0"/>
              <a:t>. La “</a:t>
            </a:r>
            <a:r>
              <a:rPr lang="es-ES" dirty="0" err="1" smtClean="0"/>
              <a:t>japonització</a:t>
            </a:r>
            <a:r>
              <a:rPr lang="es-ES" dirty="0" smtClean="0"/>
              <a:t>” </a:t>
            </a:r>
            <a:r>
              <a:rPr lang="es-ES" dirty="0" err="1" smtClean="0"/>
              <a:t>econòmica</a:t>
            </a:r>
            <a:r>
              <a:rPr lang="es-ES" dirty="0" smtClean="0"/>
              <a:t>, </a:t>
            </a:r>
            <a:r>
              <a:rPr lang="es-ES" dirty="0" err="1" smtClean="0"/>
              <a:t>seguint</a:t>
            </a:r>
            <a:r>
              <a:rPr lang="es-ES" dirty="0" smtClean="0"/>
              <a:t> </a:t>
            </a:r>
            <a:r>
              <a:rPr lang="es-ES" dirty="0" err="1" smtClean="0"/>
              <a:t>així</a:t>
            </a:r>
            <a:r>
              <a:rPr lang="es-ES" dirty="0" smtClean="0"/>
              <a:t> el que va </a:t>
            </a:r>
            <a:r>
              <a:rPr lang="es-ES" dirty="0" err="1" smtClean="0"/>
              <a:t>esdevenir</a:t>
            </a:r>
            <a:r>
              <a:rPr lang="es-ES" dirty="0" smtClean="0"/>
              <a:t> al </a:t>
            </a:r>
            <a:r>
              <a:rPr lang="es-ES" dirty="0" err="1" smtClean="0"/>
              <a:t>Japó</a:t>
            </a:r>
            <a:r>
              <a:rPr lang="es-ES" dirty="0" smtClean="0"/>
              <a:t> en </a:t>
            </a:r>
            <a:r>
              <a:rPr lang="es-ES" dirty="0" err="1" smtClean="0"/>
              <a:t>els</a:t>
            </a:r>
            <a:r>
              <a:rPr lang="es-ES" dirty="0" smtClean="0"/>
              <a:t> </a:t>
            </a:r>
            <a:r>
              <a:rPr lang="es-ES" dirty="0" err="1" smtClean="0"/>
              <a:t>anys</a:t>
            </a:r>
            <a:r>
              <a:rPr lang="es-ES" dirty="0" smtClean="0"/>
              <a:t> </a:t>
            </a:r>
            <a:r>
              <a:rPr lang="es-ES" dirty="0" err="1" smtClean="0"/>
              <a:t>noranta</a:t>
            </a:r>
            <a:r>
              <a:rPr lang="es-ES" dirty="0" smtClean="0"/>
              <a:t>: la tan </a:t>
            </a:r>
            <a:r>
              <a:rPr lang="es-ES" dirty="0" err="1" smtClean="0"/>
              <a:t>temuda</a:t>
            </a:r>
            <a:r>
              <a:rPr lang="es-ES" dirty="0" smtClean="0"/>
              <a:t> “L” del </a:t>
            </a:r>
            <a:r>
              <a:rPr lang="es-ES" dirty="0" err="1" smtClean="0"/>
              <a:t>creixement</a:t>
            </a:r>
            <a:r>
              <a:rPr lang="es-ES" dirty="0" smtClean="0"/>
              <a:t>.</a:t>
            </a:r>
          </a:p>
          <a:p>
            <a:pPr algn="just"/>
            <a:r>
              <a:rPr lang="es-ES" dirty="0" smtClean="0"/>
              <a:t>4. El BCE ha de seguir </a:t>
            </a:r>
            <a:r>
              <a:rPr lang="es-ES" dirty="0" err="1" smtClean="0"/>
              <a:t>actuant</a:t>
            </a:r>
            <a:r>
              <a:rPr lang="es-ES" dirty="0" smtClean="0"/>
              <a:t>, </a:t>
            </a:r>
            <a:r>
              <a:rPr lang="es-ES" dirty="0" err="1" smtClean="0"/>
              <a:t>fins</a:t>
            </a:r>
            <a:r>
              <a:rPr lang="es-ES" dirty="0" smtClean="0"/>
              <a:t> </a:t>
            </a:r>
            <a:r>
              <a:rPr lang="es-ES" dirty="0" err="1" smtClean="0"/>
              <a:t>deixar</a:t>
            </a:r>
            <a:r>
              <a:rPr lang="es-ES" dirty="0" smtClean="0"/>
              <a:t> </a:t>
            </a:r>
            <a:r>
              <a:rPr lang="es-ES" dirty="0" err="1" smtClean="0"/>
              <a:t>els</a:t>
            </a:r>
            <a:r>
              <a:rPr lang="es-ES" dirty="0" smtClean="0"/>
              <a:t> </a:t>
            </a:r>
            <a:r>
              <a:rPr lang="es-ES" dirty="0" err="1" smtClean="0"/>
              <a:t>tipus</a:t>
            </a:r>
            <a:r>
              <a:rPr lang="es-ES" dirty="0" smtClean="0"/>
              <a:t> </a:t>
            </a:r>
            <a:r>
              <a:rPr lang="es-ES" dirty="0" err="1" smtClean="0"/>
              <a:t>d’interès</a:t>
            </a:r>
            <a:r>
              <a:rPr lang="es-ES" dirty="0" smtClean="0"/>
              <a:t> al 0, imprimir </a:t>
            </a:r>
            <a:r>
              <a:rPr lang="es-ES" dirty="0" err="1" smtClean="0"/>
              <a:t>més</a:t>
            </a:r>
            <a:r>
              <a:rPr lang="es-ES" dirty="0" smtClean="0"/>
              <a:t> euros i </a:t>
            </a:r>
            <a:r>
              <a:rPr lang="es-ES" dirty="0" err="1" smtClean="0"/>
              <a:t>fer</a:t>
            </a:r>
            <a:r>
              <a:rPr lang="es-ES" dirty="0" smtClean="0"/>
              <a:t> </a:t>
            </a:r>
            <a:r>
              <a:rPr lang="es-ES" dirty="0" err="1" smtClean="0"/>
              <a:t>efectives</a:t>
            </a:r>
            <a:r>
              <a:rPr lang="es-ES" dirty="0" smtClean="0"/>
              <a:t> mesures per tal de que </a:t>
            </a:r>
            <a:r>
              <a:rPr lang="es-ES" dirty="0" err="1" smtClean="0"/>
              <a:t>els</a:t>
            </a:r>
            <a:r>
              <a:rPr lang="es-ES" dirty="0" smtClean="0"/>
              <a:t> </a:t>
            </a:r>
            <a:r>
              <a:rPr lang="es-ES" dirty="0" err="1" smtClean="0"/>
              <a:t>bancs</a:t>
            </a:r>
            <a:r>
              <a:rPr lang="es-ES" dirty="0" smtClean="0"/>
              <a:t> </a:t>
            </a:r>
            <a:r>
              <a:rPr lang="es-ES" dirty="0" err="1" smtClean="0"/>
              <a:t>facilitin</a:t>
            </a:r>
            <a:r>
              <a:rPr lang="es-ES" dirty="0" smtClean="0"/>
              <a:t> el </a:t>
            </a:r>
            <a:r>
              <a:rPr lang="es-ES" dirty="0" err="1" smtClean="0"/>
              <a:t>crèdit</a:t>
            </a:r>
            <a:r>
              <a:rPr lang="es-ES" dirty="0" smtClean="0"/>
              <a:t>. </a:t>
            </a:r>
            <a:r>
              <a:rPr lang="es-ES" dirty="0" err="1" smtClean="0"/>
              <a:t>Tot</a:t>
            </a:r>
            <a:r>
              <a:rPr lang="es-ES" dirty="0" smtClean="0"/>
              <a:t> per </a:t>
            </a:r>
            <a:r>
              <a:rPr lang="es-ES" dirty="0" err="1" smtClean="0"/>
              <a:t>aconseguir</a:t>
            </a:r>
            <a:r>
              <a:rPr lang="es-ES" dirty="0" smtClean="0"/>
              <a:t> un </a:t>
            </a:r>
            <a:r>
              <a:rPr lang="es-ES" dirty="0" err="1" smtClean="0"/>
              <a:t>objectiu</a:t>
            </a:r>
            <a:r>
              <a:rPr lang="es-ES" dirty="0" smtClean="0"/>
              <a:t>: </a:t>
            </a:r>
          </a:p>
          <a:p>
            <a:pPr algn="just">
              <a:buNone/>
            </a:pPr>
            <a:r>
              <a:rPr lang="es-ES" dirty="0" smtClean="0"/>
              <a:t>			+INFLACIÓ A ALEMANYA; -INFLACIÓ A LA RESTA </a:t>
            </a:r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Prof. Carles Manera</a:t>
            </a:r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DFD95-058C-4E18-9665-D27015EFD171}" type="slidenum">
              <a:rPr lang="es-ES" smtClean="0"/>
              <a:t>16</a:t>
            </a:fld>
            <a:endParaRPr lang="es-E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EL DOMINI COMERCIAL ALEMANY</a:t>
            </a:r>
            <a:br>
              <a:rPr lang="es-ES" dirty="0" smtClean="0"/>
            </a:br>
            <a:r>
              <a:rPr lang="es-ES" sz="1800" dirty="0" smtClean="0"/>
              <a:t>(Font: </a:t>
            </a:r>
            <a:r>
              <a:rPr lang="es-ES" sz="1800" dirty="0" err="1" smtClean="0"/>
              <a:t>Banc</a:t>
            </a:r>
            <a:r>
              <a:rPr lang="es-ES" sz="1800" dirty="0" smtClean="0"/>
              <a:t> Mundial, FMI)</a:t>
            </a:r>
            <a:endParaRPr lang="es-ES" sz="1800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DFD95-058C-4E18-9665-D27015EFD171}" type="slidenum">
              <a:rPr lang="es-ES" smtClean="0"/>
              <a:t>17</a:t>
            </a:fld>
            <a:endParaRPr lang="es-ES"/>
          </a:p>
        </p:txBody>
      </p:sp>
      <p:graphicFrame>
        <p:nvGraphicFramePr>
          <p:cNvPr id="7" name="Marcador de contenido 6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390270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MENTRE EUROPA ES PERD</a:t>
            </a:r>
            <a:br>
              <a:rPr lang="es-ES" dirty="0" smtClean="0"/>
            </a:br>
            <a:r>
              <a:rPr lang="es-ES" sz="2000" dirty="0"/>
              <a:t>(Font: </a:t>
            </a:r>
            <a:r>
              <a:rPr lang="es-ES" sz="2000" dirty="0" err="1"/>
              <a:t>Banc</a:t>
            </a:r>
            <a:r>
              <a:rPr lang="es-ES" sz="2000" dirty="0"/>
              <a:t> Mundial, FMI)</a:t>
            </a: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DFD95-058C-4E18-9665-D27015EFD171}" type="slidenum">
              <a:rPr lang="es-ES" smtClean="0"/>
              <a:t>18</a:t>
            </a:fld>
            <a:endParaRPr lang="es-ES"/>
          </a:p>
        </p:txBody>
      </p:sp>
      <p:graphicFrame>
        <p:nvGraphicFramePr>
          <p:cNvPr id="6" name="Marcador de contenido 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40713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82726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I JA ACABAM </a:t>
            </a:r>
            <a:r>
              <a:rPr lang="es-ES" dirty="0" err="1" smtClean="0"/>
              <a:t>amb</a:t>
            </a:r>
            <a:r>
              <a:rPr lang="es-ES" dirty="0" smtClean="0"/>
              <a:t> la pregunta del </a:t>
            </a:r>
            <a:r>
              <a:rPr lang="es-ES" dirty="0" err="1" smtClean="0"/>
              <a:t>milió</a:t>
            </a:r>
            <a:r>
              <a:rPr lang="es-ES" dirty="0" smtClean="0"/>
              <a:t> de </a:t>
            </a:r>
            <a:r>
              <a:rPr lang="es-ES" dirty="0" err="1" smtClean="0"/>
              <a:t>dòlars</a:t>
            </a:r>
            <a:r>
              <a:rPr lang="es-ES" dirty="0" smtClean="0"/>
              <a:t>: QUAN EN SORTIREM DE VERITAT?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2214554"/>
            <a:ext cx="8229600" cy="3911609"/>
          </a:xfrm>
        </p:spPr>
        <p:txBody>
          <a:bodyPr>
            <a:normAutofit lnSpcReduction="10000"/>
          </a:bodyPr>
          <a:lstStyle/>
          <a:p>
            <a:pPr algn="just"/>
            <a:r>
              <a:rPr lang="es-ES" dirty="0" smtClean="0"/>
              <a:t>1. El </a:t>
            </a:r>
            <a:r>
              <a:rPr lang="es-ES" dirty="0" err="1" smtClean="0"/>
              <a:t>futur</a:t>
            </a:r>
            <a:r>
              <a:rPr lang="es-ES" dirty="0" smtClean="0"/>
              <a:t> no </a:t>
            </a:r>
            <a:r>
              <a:rPr lang="es-ES" dirty="0" err="1" smtClean="0"/>
              <a:t>és</a:t>
            </a:r>
            <a:r>
              <a:rPr lang="es-ES" dirty="0" smtClean="0"/>
              <a:t> </a:t>
            </a:r>
            <a:r>
              <a:rPr lang="es-ES" dirty="0" err="1" smtClean="0"/>
              <a:t>patrimoni</a:t>
            </a:r>
            <a:r>
              <a:rPr lang="es-ES" dirty="0" smtClean="0"/>
              <a:t> </a:t>
            </a:r>
            <a:r>
              <a:rPr lang="es-ES" dirty="0" err="1" smtClean="0"/>
              <a:t>dels</a:t>
            </a:r>
            <a:r>
              <a:rPr lang="es-ES" dirty="0" smtClean="0"/>
              <a:t> </a:t>
            </a:r>
            <a:r>
              <a:rPr lang="es-ES" dirty="0" err="1" smtClean="0"/>
              <a:t>economistes</a:t>
            </a:r>
            <a:r>
              <a:rPr lang="es-ES" dirty="0" smtClean="0"/>
              <a:t>. Augurar no </a:t>
            </a:r>
            <a:r>
              <a:rPr lang="es-ES" dirty="0" err="1" smtClean="0"/>
              <a:t>és</a:t>
            </a:r>
            <a:r>
              <a:rPr lang="es-ES" dirty="0" smtClean="0"/>
              <a:t> la </a:t>
            </a:r>
            <a:r>
              <a:rPr lang="es-ES" dirty="0" err="1" smtClean="0"/>
              <a:t>nostra</a:t>
            </a:r>
            <a:r>
              <a:rPr lang="es-ES" dirty="0" smtClean="0"/>
              <a:t> </a:t>
            </a:r>
            <a:r>
              <a:rPr lang="es-ES" dirty="0" err="1" smtClean="0"/>
              <a:t>feina</a:t>
            </a:r>
            <a:r>
              <a:rPr lang="es-ES" dirty="0" smtClean="0"/>
              <a:t>; i </a:t>
            </a:r>
            <a:r>
              <a:rPr lang="es-ES" dirty="0" err="1" smtClean="0"/>
              <a:t>quan</a:t>
            </a:r>
            <a:r>
              <a:rPr lang="es-ES" dirty="0" smtClean="0"/>
              <a:t> </a:t>
            </a:r>
            <a:r>
              <a:rPr lang="es-ES" dirty="0" err="1" smtClean="0"/>
              <a:t>ho</a:t>
            </a:r>
            <a:r>
              <a:rPr lang="es-ES" dirty="0" smtClean="0"/>
              <a:t> </a:t>
            </a:r>
            <a:r>
              <a:rPr lang="es-ES" dirty="0" err="1" smtClean="0"/>
              <a:t>hem</a:t>
            </a:r>
            <a:r>
              <a:rPr lang="es-ES" dirty="0" smtClean="0"/>
              <a:t> </a:t>
            </a:r>
            <a:r>
              <a:rPr lang="es-ES" dirty="0" err="1" smtClean="0"/>
              <a:t>fet</a:t>
            </a:r>
            <a:r>
              <a:rPr lang="es-ES" dirty="0" smtClean="0"/>
              <a:t>, </a:t>
            </a:r>
            <a:r>
              <a:rPr lang="es-ES" dirty="0" err="1" smtClean="0"/>
              <a:t>ens</a:t>
            </a:r>
            <a:r>
              <a:rPr lang="es-ES" dirty="0" smtClean="0"/>
              <a:t> </a:t>
            </a:r>
            <a:r>
              <a:rPr lang="es-ES" dirty="0" err="1" smtClean="0"/>
              <a:t>hem</a:t>
            </a:r>
            <a:r>
              <a:rPr lang="es-ES" dirty="0" smtClean="0"/>
              <a:t> </a:t>
            </a:r>
            <a:r>
              <a:rPr lang="es-ES" dirty="0" err="1" smtClean="0"/>
              <a:t>equivocat</a:t>
            </a:r>
            <a:r>
              <a:rPr lang="es-ES" dirty="0" smtClean="0"/>
              <a:t> </a:t>
            </a:r>
            <a:r>
              <a:rPr lang="es-ES" dirty="0" err="1" smtClean="0"/>
              <a:t>molt</a:t>
            </a:r>
            <a:r>
              <a:rPr lang="es-ES" dirty="0" smtClean="0"/>
              <a:t>. </a:t>
            </a:r>
            <a:r>
              <a:rPr lang="es-ES" dirty="0" err="1" smtClean="0"/>
              <a:t>Fer</a:t>
            </a:r>
            <a:r>
              <a:rPr lang="es-ES" dirty="0" smtClean="0"/>
              <a:t> </a:t>
            </a:r>
            <a:r>
              <a:rPr lang="es-ES" dirty="0" err="1" smtClean="0"/>
              <a:t>prediccions</a:t>
            </a:r>
            <a:r>
              <a:rPr lang="es-ES" dirty="0" smtClean="0"/>
              <a:t> </a:t>
            </a:r>
            <a:r>
              <a:rPr lang="es-ES" dirty="0" err="1" smtClean="0"/>
              <a:t>és</a:t>
            </a:r>
            <a:r>
              <a:rPr lang="es-ES" dirty="0" smtClean="0"/>
              <a:t> </a:t>
            </a:r>
            <a:r>
              <a:rPr lang="es-ES" dirty="0" err="1" smtClean="0"/>
              <a:t>molt</a:t>
            </a:r>
            <a:r>
              <a:rPr lang="es-ES" dirty="0" smtClean="0"/>
              <a:t> difícil. I </a:t>
            </a:r>
            <a:r>
              <a:rPr lang="es-ES" dirty="0" err="1" smtClean="0"/>
              <a:t>més</a:t>
            </a:r>
            <a:r>
              <a:rPr lang="es-ES" dirty="0" smtClean="0"/>
              <a:t> si es </a:t>
            </a:r>
            <a:r>
              <a:rPr lang="es-ES" dirty="0" err="1" smtClean="0"/>
              <a:t>tracta</a:t>
            </a:r>
            <a:r>
              <a:rPr lang="es-ES" dirty="0" smtClean="0"/>
              <a:t> del </a:t>
            </a:r>
            <a:r>
              <a:rPr lang="es-ES" dirty="0" err="1" smtClean="0"/>
              <a:t>futur</a:t>
            </a:r>
            <a:r>
              <a:rPr lang="es-ES" dirty="0" smtClean="0"/>
              <a:t>! (Niels Bohr, pare de la Física </a:t>
            </a:r>
            <a:r>
              <a:rPr lang="es-ES" dirty="0" err="1" smtClean="0"/>
              <a:t>Atòmica</a:t>
            </a:r>
            <a:r>
              <a:rPr lang="es-ES" dirty="0" smtClean="0"/>
              <a:t>)</a:t>
            </a:r>
          </a:p>
          <a:p>
            <a:pPr algn="just"/>
            <a:r>
              <a:rPr lang="es-ES" dirty="0" smtClean="0"/>
              <a:t>2. La </a:t>
            </a:r>
            <a:r>
              <a:rPr lang="es-ES" dirty="0" err="1" smtClean="0"/>
              <a:t>Història</a:t>
            </a:r>
            <a:r>
              <a:rPr lang="es-ES" dirty="0" smtClean="0"/>
              <a:t> </a:t>
            </a:r>
            <a:r>
              <a:rPr lang="es-ES" dirty="0" err="1" smtClean="0"/>
              <a:t>Econòmica</a:t>
            </a:r>
            <a:r>
              <a:rPr lang="es-ES" dirty="0" smtClean="0"/>
              <a:t> </a:t>
            </a:r>
            <a:r>
              <a:rPr lang="es-ES" dirty="0" err="1" smtClean="0"/>
              <a:t>ens</a:t>
            </a:r>
            <a:r>
              <a:rPr lang="es-ES" dirty="0" smtClean="0"/>
              <a:t> </a:t>
            </a:r>
            <a:r>
              <a:rPr lang="es-ES" dirty="0" err="1" smtClean="0"/>
              <a:t>ensenya</a:t>
            </a:r>
            <a:r>
              <a:rPr lang="es-ES" dirty="0" smtClean="0"/>
              <a:t>, </a:t>
            </a:r>
            <a:r>
              <a:rPr lang="es-ES" dirty="0" err="1" smtClean="0"/>
              <a:t>emperò</a:t>
            </a:r>
            <a:r>
              <a:rPr lang="es-ES" dirty="0" smtClean="0"/>
              <a:t>, pautes de </a:t>
            </a:r>
            <a:r>
              <a:rPr lang="es-ES" dirty="0" err="1" smtClean="0"/>
              <a:t>comportament</a:t>
            </a:r>
            <a:r>
              <a:rPr lang="es-ES" dirty="0" smtClean="0"/>
              <a:t>, a partir de </a:t>
            </a:r>
            <a:r>
              <a:rPr lang="es-ES" dirty="0" err="1" smtClean="0"/>
              <a:t>l’anàlisi</a:t>
            </a:r>
            <a:r>
              <a:rPr lang="es-ES" dirty="0" smtClean="0"/>
              <a:t> </a:t>
            </a:r>
            <a:r>
              <a:rPr lang="es-ES" dirty="0" err="1" smtClean="0"/>
              <a:t>dels</a:t>
            </a:r>
            <a:r>
              <a:rPr lang="es-ES" dirty="0" smtClean="0"/>
              <a:t> cicles </a:t>
            </a:r>
            <a:r>
              <a:rPr lang="es-ES" dirty="0" err="1" smtClean="0"/>
              <a:t>econòmics</a:t>
            </a:r>
            <a:r>
              <a:rPr lang="es-ES" dirty="0" smtClean="0"/>
              <a:t>. </a:t>
            </a:r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Prof. Carles Manera</a:t>
            </a:r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DFD95-058C-4E18-9665-D27015EFD171}" type="slidenum">
              <a:rPr lang="es-ES" smtClean="0"/>
              <a:t>19</a:t>
            </a:fld>
            <a:endParaRPr lang="es-E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2"/>
          <a:srcRect l="-53932" r="-53932"/>
          <a:stretch>
            <a:fillRect/>
          </a:stretch>
        </p:blipFill>
        <p:spPr>
          <a:xfrm>
            <a:off x="-2556792" y="116632"/>
            <a:ext cx="9558095" cy="5256584"/>
          </a:xfrm>
        </p:spPr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Prof. Carles Manera</a:t>
            </a:r>
            <a:endParaRPr lang="es-ES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DFD95-058C-4E18-9665-D27015EFD171}" type="slidenum">
              <a:rPr lang="es-ES" smtClean="0"/>
              <a:t>20</a:t>
            </a:fld>
            <a:endParaRPr lang="es-ES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3968" y="404664"/>
            <a:ext cx="4622863" cy="309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089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PODEM FER SERVIR MATERIALS ESTADÍSTICS COMPLETS…</a:t>
            </a:r>
            <a:br>
              <a:rPr lang="es-ES" dirty="0" smtClean="0"/>
            </a:br>
            <a:r>
              <a:rPr lang="es-ES" sz="2200" dirty="0" smtClean="0"/>
              <a:t>(</a:t>
            </a:r>
            <a:r>
              <a:rPr lang="es-ES" sz="2200" dirty="0" err="1" smtClean="0"/>
              <a:t>Vegeu</a:t>
            </a:r>
            <a:r>
              <a:rPr lang="es-ES" sz="2200" dirty="0" smtClean="0"/>
              <a:t> també J.I. Crespo, </a:t>
            </a:r>
            <a:r>
              <a:rPr lang="es-ES" sz="2200" i="1" dirty="0" smtClean="0"/>
              <a:t>Las dos próximas recesiones</a:t>
            </a:r>
            <a:r>
              <a:rPr lang="es-ES" sz="2200" dirty="0" smtClean="0"/>
              <a:t>)</a:t>
            </a:r>
            <a:endParaRPr lang="es-ES" sz="22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67544" y="1916832"/>
            <a:ext cx="8229600" cy="4525963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es-ES" dirty="0" smtClean="0"/>
              <a:t>...</a:t>
            </a:r>
            <a:r>
              <a:rPr lang="es-ES" dirty="0" err="1" smtClean="0"/>
              <a:t>com</a:t>
            </a:r>
            <a:r>
              <a:rPr lang="es-ES" dirty="0" smtClean="0"/>
              <a:t> </a:t>
            </a:r>
            <a:r>
              <a:rPr lang="es-ES" dirty="0" err="1" smtClean="0"/>
              <a:t>l’índex</a:t>
            </a:r>
            <a:r>
              <a:rPr lang="es-ES" dirty="0" smtClean="0"/>
              <a:t> Dow Jones (</a:t>
            </a:r>
            <a:r>
              <a:rPr lang="es-ES" dirty="0" err="1" smtClean="0"/>
              <a:t>síntesi</a:t>
            </a:r>
            <a:r>
              <a:rPr lang="es-ES" dirty="0" smtClean="0"/>
              <a:t> de 30 </a:t>
            </a:r>
            <a:r>
              <a:rPr lang="es-ES" dirty="0" err="1" smtClean="0"/>
              <a:t>valors</a:t>
            </a:r>
            <a:r>
              <a:rPr lang="es-ES" dirty="0" smtClean="0"/>
              <a:t>): </a:t>
            </a:r>
            <a:r>
              <a:rPr lang="es-ES" dirty="0" err="1" smtClean="0"/>
              <a:t>gairebé</a:t>
            </a:r>
            <a:r>
              <a:rPr lang="es-ES" dirty="0" smtClean="0"/>
              <a:t> 120 </a:t>
            </a:r>
            <a:r>
              <a:rPr lang="es-ES" dirty="0" err="1" smtClean="0"/>
              <a:t>anys</a:t>
            </a:r>
            <a:r>
              <a:rPr lang="es-ES" dirty="0" smtClean="0"/>
              <a:t> </a:t>
            </a:r>
            <a:r>
              <a:rPr lang="es-ES" dirty="0" err="1" smtClean="0"/>
              <a:t>d’estadístiques</a:t>
            </a:r>
            <a:r>
              <a:rPr lang="es-ES" dirty="0" smtClean="0"/>
              <a:t>!...</a:t>
            </a:r>
          </a:p>
          <a:p>
            <a:pPr algn="just"/>
            <a:r>
              <a:rPr lang="es-ES" dirty="0" smtClean="0"/>
              <a:t>…i observar que entre 1901 i 1914 i entre 1965 i 1982 les </a:t>
            </a:r>
            <a:r>
              <a:rPr lang="es-ES" dirty="0" err="1" smtClean="0"/>
              <a:t>evolucions</a:t>
            </a:r>
            <a:r>
              <a:rPr lang="es-ES" dirty="0" smtClean="0"/>
              <a:t> </a:t>
            </a:r>
            <a:r>
              <a:rPr lang="es-ES" dirty="0" err="1" smtClean="0"/>
              <a:t>s’hi</a:t>
            </a:r>
            <a:r>
              <a:rPr lang="es-ES" dirty="0" smtClean="0"/>
              <a:t> </a:t>
            </a:r>
            <a:r>
              <a:rPr lang="es-ES" dirty="0" err="1" smtClean="0"/>
              <a:t>assemblen</a:t>
            </a:r>
            <a:r>
              <a:rPr lang="es-ES" dirty="0" smtClean="0"/>
              <a:t> </a:t>
            </a:r>
            <a:r>
              <a:rPr lang="es-ES" dirty="0" err="1" smtClean="0"/>
              <a:t>molt</a:t>
            </a:r>
            <a:r>
              <a:rPr lang="es-ES" dirty="0" smtClean="0"/>
              <a:t> a les </a:t>
            </a:r>
            <a:r>
              <a:rPr lang="es-ES" dirty="0" err="1" smtClean="0"/>
              <a:t>d’ara</a:t>
            </a:r>
            <a:r>
              <a:rPr lang="es-ES" dirty="0" smtClean="0"/>
              <a:t>: fases de </a:t>
            </a:r>
            <a:r>
              <a:rPr lang="es-ES" dirty="0" err="1" smtClean="0"/>
              <a:t>recuperació</a:t>
            </a:r>
            <a:r>
              <a:rPr lang="es-ES" dirty="0" smtClean="0"/>
              <a:t> </a:t>
            </a:r>
            <a:r>
              <a:rPr lang="es-ES" dirty="0" err="1" smtClean="0"/>
              <a:t>d’uns</a:t>
            </a:r>
            <a:r>
              <a:rPr lang="es-ES" dirty="0" smtClean="0"/>
              <a:t> dos </a:t>
            </a:r>
            <a:r>
              <a:rPr lang="es-ES" dirty="0" err="1" smtClean="0"/>
              <a:t>anys</a:t>
            </a:r>
            <a:r>
              <a:rPr lang="es-ES" dirty="0" smtClean="0"/>
              <a:t>, </a:t>
            </a:r>
            <a:r>
              <a:rPr lang="es-ES" dirty="0" err="1" smtClean="0"/>
              <a:t>seguides</a:t>
            </a:r>
            <a:r>
              <a:rPr lang="es-ES" dirty="0" smtClean="0"/>
              <a:t> de fases de </a:t>
            </a:r>
            <a:r>
              <a:rPr lang="es-ES" dirty="0" err="1" smtClean="0"/>
              <a:t>recessió</a:t>
            </a:r>
            <a:r>
              <a:rPr lang="es-ES" dirty="0" smtClean="0"/>
              <a:t> </a:t>
            </a:r>
            <a:r>
              <a:rPr lang="es-ES" dirty="0" err="1" smtClean="0"/>
              <a:t>d’entre</a:t>
            </a:r>
            <a:r>
              <a:rPr lang="es-ES" dirty="0" smtClean="0"/>
              <a:t> dos i tres </a:t>
            </a:r>
            <a:r>
              <a:rPr lang="es-ES" dirty="0" err="1" smtClean="0"/>
              <a:t>anys</a:t>
            </a:r>
            <a:r>
              <a:rPr lang="es-ES" dirty="0" smtClean="0"/>
              <a:t>, per iniciar una fase </a:t>
            </a:r>
            <a:r>
              <a:rPr lang="es-ES" dirty="0" err="1" smtClean="0"/>
              <a:t>més</a:t>
            </a:r>
            <a:r>
              <a:rPr lang="es-ES" dirty="0" smtClean="0"/>
              <a:t> </a:t>
            </a:r>
            <a:r>
              <a:rPr lang="es-ES" dirty="0" err="1" smtClean="0"/>
              <a:t>àlgida</a:t>
            </a:r>
            <a:r>
              <a:rPr lang="es-ES" dirty="0" smtClean="0"/>
              <a:t> de </a:t>
            </a:r>
            <a:r>
              <a:rPr lang="es-ES" dirty="0" err="1" smtClean="0"/>
              <a:t>creixement</a:t>
            </a:r>
            <a:r>
              <a:rPr lang="es-ES" dirty="0" smtClean="0"/>
              <a:t>. </a:t>
            </a:r>
          </a:p>
          <a:p>
            <a:pPr algn="just"/>
            <a:r>
              <a:rPr lang="es-ES" dirty="0" err="1" smtClean="0"/>
              <a:t>L’evolució</a:t>
            </a:r>
            <a:r>
              <a:rPr lang="es-ES" dirty="0" smtClean="0"/>
              <a:t> actual del Dow Jones (</a:t>
            </a:r>
            <a:r>
              <a:rPr lang="es-ES" dirty="0" err="1" smtClean="0"/>
              <a:t>amb</a:t>
            </a:r>
            <a:r>
              <a:rPr lang="es-ES" dirty="0" smtClean="0"/>
              <a:t> el </a:t>
            </a:r>
            <a:r>
              <a:rPr lang="es-ES" dirty="0" err="1" smtClean="0"/>
              <a:t>seu</a:t>
            </a:r>
            <a:r>
              <a:rPr lang="es-ES" dirty="0" smtClean="0"/>
              <a:t> </a:t>
            </a:r>
            <a:r>
              <a:rPr lang="es-ES" dirty="0" err="1" smtClean="0"/>
              <a:t>fort</a:t>
            </a:r>
            <a:r>
              <a:rPr lang="es-ES" dirty="0" smtClean="0"/>
              <a:t> impacte sobre </a:t>
            </a:r>
            <a:r>
              <a:rPr lang="es-ES" dirty="0" err="1" smtClean="0"/>
              <a:t>l’economia</a:t>
            </a:r>
            <a:r>
              <a:rPr lang="es-ES" dirty="0" smtClean="0"/>
              <a:t> mundial) indica que, si es fan les </a:t>
            </a:r>
            <a:r>
              <a:rPr lang="es-ES" dirty="0" err="1" smtClean="0"/>
              <a:t>projeccions</a:t>
            </a:r>
            <a:r>
              <a:rPr lang="es-ES" dirty="0" smtClean="0"/>
              <a:t> que </a:t>
            </a:r>
            <a:r>
              <a:rPr lang="es-ES" dirty="0" err="1" smtClean="0"/>
              <a:t>observam</a:t>
            </a:r>
            <a:r>
              <a:rPr lang="es-ES" dirty="0" smtClean="0"/>
              <a:t> en </a:t>
            </a:r>
            <a:r>
              <a:rPr lang="es-ES" dirty="0" err="1" smtClean="0"/>
              <a:t>els</a:t>
            </a:r>
            <a:r>
              <a:rPr lang="es-ES" dirty="0" smtClean="0"/>
              <a:t> dos </a:t>
            </a:r>
            <a:r>
              <a:rPr lang="es-ES" dirty="0" err="1" smtClean="0"/>
              <a:t>períodes</a:t>
            </a:r>
            <a:r>
              <a:rPr lang="es-ES" dirty="0" smtClean="0"/>
              <a:t> </a:t>
            </a:r>
            <a:r>
              <a:rPr lang="es-ES" dirty="0" err="1" smtClean="0"/>
              <a:t>anteriors</a:t>
            </a:r>
            <a:r>
              <a:rPr lang="es-ES" dirty="0" smtClean="0"/>
              <a:t> (1901-1914; 1965-1982), </a:t>
            </a:r>
            <a:r>
              <a:rPr lang="es-ES" dirty="0" err="1" smtClean="0"/>
              <a:t>podríem</a:t>
            </a:r>
            <a:r>
              <a:rPr lang="es-ES" dirty="0" smtClean="0"/>
              <a:t> </a:t>
            </a:r>
            <a:r>
              <a:rPr lang="es-ES" dirty="0" err="1" smtClean="0"/>
              <a:t>assistir</a:t>
            </a:r>
            <a:r>
              <a:rPr lang="es-ES" dirty="0" smtClean="0"/>
              <a:t> encara a una etapa </a:t>
            </a:r>
            <a:r>
              <a:rPr lang="es-ES" dirty="0" err="1" smtClean="0"/>
              <a:t>d’expansió</a:t>
            </a:r>
            <a:r>
              <a:rPr lang="es-ES" dirty="0" smtClean="0"/>
              <a:t> </a:t>
            </a:r>
            <a:r>
              <a:rPr lang="es-ES" dirty="0" err="1" smtClean="0"/>
              <a:t>borsària</a:t>
            </a:r>
            <a:r>
              <a:rPr lang="es-ES" dirty="0" smtClean="0"/>
              <a:t> (2013-2015) seguida </a:t>
            </a:r>
            <a:r>
              <a:rPr lang="es-ES" dirty="0" err="1" smtClean="0"/>
              <a:t>d’una</a:t>
            </a:r>
            <a:r>
              <a:rPr lang="es-ES" dirty="0" smtClean="0"/>
              <a:t> de </a:t>
            </a:r>
            <a:r>
              <a:rPr lang="es-ES" dirty="0" err="1" smtClean="0"/>
              <a:t>contracció</a:t>
            </a:r>
            <a:r>
              <a:rPr lang="es-ES" dirty="0" smtClean="0"/>
              <a:t> per donar </a:t>
            </a:r>
            <a:r>
              <a:rPr lang="es-ES" dirty="0" err="1" smtClean="0"/>
              <a:t>pas</a:t>
            </a:r>
            <a:r>
              <a:rPr lang="es-ES" dirty="0" smtClean="0"/>
              <a:t> a una </a:t>
            </a:r>
            <a:r>
              <a:rPr lang="es-ES" dirty="0" err="1" smtClean="0"/>
              <a:t>sortida</a:t>
            </a:r>
            <a:r>
              <a:rPr lang="es-ES" dirty="0" smtClean="0"/>
              <a:t> </a:t>
            </a:r>
            <a:r>
              <a:rPr lang="es-ES" dirty="0" err="1" smtClean="0"/>
              <a:t>més</a:t>
            </a:r>
            <a:r>
              <a:rPr lang="es-ES" dirty="0" smtClean="0"/>
              <a:t> clara a partir de 2018-2020. Per </a:t>
            </a:r>
            <a:r>
              <a:rPr lang="es-ES" dirty="0" err="1" smtClean="0"/>
              <a:t>què</a:t>
            </a:r>
            <a:r>
              <a:rPr lang="es-ES" dirty="0" smtClean="0"/>
              <a:t>?</a:t>
            </a:r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DFD95-058C-4E18-9665-D27015EFD171}" type="slidenum">
              <a:rPr lang="es-ES" smtClean="0"/>
              <a:t>21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04180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>2018-2020: NOVA ETAPA DEL CAPITALISME?</a:t>
            </a:r>
            <a:br>
              <a:rPr lang="es-ES" dirty="0" smtClean="0"/>
            </a:b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es-ES" dirty="0" smtClean="0"/>
              <a:t>1. </a:t>
            </a:r>
            <a:r>
              <a:rPr lang="es-ES" dirty="0" err="1" smtClean="0"/>
              <a:t>Recomposició</a:t>
            </a:r>
            <a:r>
              <a:rPr lang="es-ES" dirty="0" smtClean="0"/>
              <a:t> </a:t>
            </a:r>
            <a:r>
              <a:rPr lang="es-ES" dirty="0" err="1" smtClean="0"/>
              <a:t>bancària</a:t>
            </a:r>
            <a:r>
              <a:rPr lang="es-ES" dirty="0" smtClean="0"/>
              <a:t>: </a:t>
            </a:r>
            <a:r>
              <a:rPr lang="es-ES" dirty="0" err="1" smtClean="0"/>
              <a:t>major</a:t>
            </a:r>
            <a:r>
              <a:rPr lang="es-ES" dirty="0" smtClean="0"/>
              <a:t> </a:t>
            </a:r>
            <a:r>
              <a:rPr lang="es-ES" dirty="0" err="1" smtClean="0"/>
              <a:t>fluïdesa</a:t>
            </a:r>
            <a:r>
              <a:rPr lang="es-ES" dirty="0" smtClean="0"/>
              <a:t> del </a:t>
            </a:r>
            <a:r>
              <a:rPr lang="es-ES" dirty="0" err="1" smtClean="0"/>
              <a:t>crèdit</a:t>
            </a:r>
            <a:r>
              <a:rPr lang="es-ES" dirty="0" smtClean="0"/>
              <a:t>.</a:t>
            </a:r>
          </a:p>
          <a:p>
            <a:pPr algn="just"/>
            <a:r>
              <a:rPr lang="es-ES" dirty="0" smtClean="0"/>
              <a:t>2. Sector </a:t>
            </a:r>
            <a:r>
              <a:rPr lang="es-ES" dirty="0" err="1" smtClean="0"/>
              <a:t>immobiliari</a:t>
            </a:r>
            <a:r>
              <a:rPr lang="es-ES" dirty="0" smtClean="0"/>
              <a:t> </a:t>
            </a:r>
            <a:r>
              <a:rPr lang="es-ES" dirty="0" err="1" smtClean="0"/>
              <a:t>més</a:t>
            </a:r>
            <a:r>
              <a:rPr lang="es-ES" dirty="0" smtClean="0"/>
              <a:t> </a:t>
            </a:r>
            <a:r>
              <a:rPr lang="es-ES" dirty="0" err="1" smtClean="0"/>
              <a:t>sanejat</a:t>
            </a:r>
            <a:r>
              <a:rPr lang="es-ES" dirty="0" smtClean="0"/>
              <a:t>. </a:t>
            </a:r>
          </a:p>
          <a:p>
            <a:pPr algn="just"/>
            <a:r>
              <a:rPr lang="es-ES" dirty="0" smtClean="0"/>
              <a:t>3. </a:t>
            </a:r>
            <a:r>
              <a:rPr lang="es-ES" dirty="0" err="1" smtClean="0"/>
              <a:t>Possible</a:t>
            </a:r>
            <a:r>
              <a:rPr lang="es-ES" dirty="0" smtClean="0"/>
              <a:t> </a:t>
            </a:r>
            <a:r>
              <a:rPr lang="es-ES" dirty="0" err="1" smtClean="0"/>
              <a:t>correcció</a:t>
            </a:r>
            <a:r>
              <a:rPr lang="es-ES" dirty="0" smtClean="0"/>
              <a:t> de </a:t>
            </a:r>
            <a:r>
              <a:rPr lang="es-ES" dirty="0" err="1" smtClean="0"/>
              <a:t>desequilibris</a:t>
            </a:r>
            <a:r>
              <a:rPr lang="es-ES" dirty="0" smtClean="0"/>
              <a:t> </a:t>
            </a:r>
            <a:r>
              <a:rPr lang="es-ES" dirty="0" err="1" smtClean="0"/>
              <a:t>comercials</a:t>
            </a:r>
            <a:r>
              <a:rPr lang="es-ES" dirty="0" smtClean="0"/>
              <a:t> (</a:t>
            </a:r>
            <a:r>
              <a:rPr lang="es-ES" dirty="0" err="1" smtClean="0"/>
              <a:t>esperem</a:t>
            </a:r>
            <a:r>
              <a:rPr lang="es-ES" dirty="0" smtClean="0"/>
              <a:t>…).</a:t>
            </a:r>
          </a:p>
          <a:p>
            <a:pPr algn="just"/>
            <a:r>
              <a:rPr lang="es-ES" dirty="0" smtClean="0"/>
              <a:t>4. </a:t>
            </a:r>
            <a:r>
              <a:rPr lang="es-ES" dirty="0" err="1" smtClean="0"/>
              <a:t>Canvi</a:t>
            </a:r>
            <a:r>
              <a:rPr lang="es-ES" dirty="0" smtClean="0"/>
              <a:t> político-</a:t>
            </a:r>
            <a:r>
              <a:rPr lang="es-ES" dirty="0" err="1" smtClean="0"/>
              <a:t>econòmic</a:t>
            </a:r>
            <a:r>
              <a:rPr lang="es-ES" dirty="0" smtClean="0"/>
              <a:t> a </a:t>
            </a:r>
            <a:r>
              <a:rPr lang="es-ES" dirty="0" err="1" smtClean="0"/>
              <a:t>Xina</a:t>
            </a:r>
            <a:r>
              <a:rPr lang="es-ES" dirty="0" smtClean="0"/>
              <a:t>: </a:t>
            </a:r>
            <a:r>
              <a:rPr lang="es-ES" dirty="0" err="1" smtClean="0"/>
              <a:t>més</a:t>
            </a:r>
            <a:r>
              <a:rPr lang="es-ES" dirty="0" smtClean="0"/>
              <a:t> </a:t>
            </a:r>
            <a:r>
              <a:rPr lang="es-ES" dirty="0" err="1" smtClean="0"/>
              <a:t>consum</a:t>
            </a:r>
            <a:r>
              <a:rPr lang="es-ES" dirty="0" smtClean="0"/>
              <a:t>! </a:t>
            </a:r>
            <a:r>
              <a:rPr lang="es-ES" dirty="0" err="1" smtClean="0"/>
              <a:t>Això</a:t>
            </a:r>
            <a:r>
              <a:rPr lang="es-ES" dirty="0" smtClean="0"/>
              <a:t> </a:t>
            </a:r>
            <a:r>
              <a:rPr lang="es-ES" dirty="0" err="1" smtClean="0"/>
              <a:t>incentivarà</a:t>
            </a:r>
            <a:r>
              <a:rPr lang="es-ES" dirty="0" smtClean="0"/>
              <a:t> la </a:t>
            </a:r>
            <a:r>
              <a:rPr lang="es-ES" dirty="0" err="1" smtClean="0"/>
              <a:t>producció</a:t>
            </a:r>
            <a:r>
              <a:rPr lang="es-ES" dirty="0" smtClean="0"/>
              <a:t> a </a:t>
            </a:r>
            <a:r>
              <a:rPr lang="es-ES" dirty="0" err="1" smtClean="0"/>
              <a:t>d’altres</a:t>
            </a:r>
            <a:r>
              <a:rPr lang="es-ES" dirty="0" smtClean="0"/>
              <a:t> </a:t>
            </a:r>
            <a:r>
              <a:rPr lang="es-ES" dirty="0" err="1" smtClean="0"/>
              <a:t>zones</a:t>
            </a:r>
            <a:r>
              <a:rPr lang="es-ES" dirty="0" smtClean="0"/>
              <a:t> (</a:t>
            </a:r>
            <a:r>
              <a:rPr lang="es-ES" dirty="0" err="1" smtClean="0"/>
              <a:t>com</a:t>
            </a:r>
            <a:r>
              <a:rPr lang="es-ES" dirty="0" smtClean="0"/>
              <a:t> </a:t>
            </a:r>
            <a:r>
              <a:rPr lang="es-ES" dirty="0" err="1" smtClean="0"/>
              <a:t>Espanya</a:t>
            </a:r>
            <a:r>
              <a:rPr lang="es-ES" dirty="0" smtClean="0"/>
              <a:t>, per </a:t>
            </a:r>
            <a:r>
              <a:rPr lang="es-ES" dirty="0" err="1" smtClean="0"/>
              <a:t>exemple</a:t>
            </a:r>
            <a:r>
              <a:rPr lang="es-ES" dirty="0" smtClean="0"/>
              <a:t>; a banda de </a:t>
            </a:r>
            <a:r>
              <a:rPr lang="es-ES" dirty="0" err="1" smtClean="0"/>
              <a:t>protagonitzar</a:t>
            </a:r>
            <a:r>
              <a:rPr lang="es-ES" dirty="0" smtClean="0"/>
              <a:t> noves </a:t>
            </a:r>
            <a:r>
              <a:rPr lang="es-ES" dirty="0" err="1" smtClean="0"/>
              <a:t>vies</a:t>
            </a:r>
            <a:r>
              <a:rPr lang="es-ES" dirty="0" smtClean="0"/>
              <a:t> </a:t>
            </a:r>
            <a:r>
              <a:rPr lang="es-ES" dirty="0" err="1" smtClean="0"/>
              <a:t>turístiques</a:t>
            </a:r>
            <a:r>
              <a:rPr lang="es-ES" dirty="0" smtClean="0"/>
              <a:t>).</a:t>
            </a:r>
          </a:p>
          <a:p>
            <a:pPr algn="just"/>
            <a:r>
              <a:rPr lang="es-ES" dirty="0" smtClean="0"/>
              <a:t>5. </a:t>
            </a:r>
            <a:r>
              <a:rPr lang="es-ES" dirty="0" err="1" smtClean="0"/>
              <a:t>Reestructuració</a:t>
            </a:r>
            <a:r>
              <a:rPr lang="es-ES" dirty="0" smtClean="0"/>
              <a:t> del </a:t>
            </a:r>
            <a:r>
              <a:rPr lang="es-ES" dirty="0" err="1" smtClean="0"/>
              <a:t>deute</a:t>
            </a:r>
            <a:r>
              <a:rPr lang="es-ES" dirty="0" smtClean="0"/>
              <a:t>: </a:t>
            </a:r>
            <a:r>
              <a:rPr lang="es-ES" dirty="0" err="1" smtClean="0"/>
              <a:t>resultarà</a:t>
            </a:r>
            <a:r>
              <a:rPr lang="es-ES" dirty="0" smtClean="0"/>
              <a:t> </a:t>
            </a:r>
            <a:r>
              <a:rPr lang="es-ES" dirty="0" err="1" smtClean="0"/>
              <a:t>impossible</a:t>
            </a:r>
            <a:r>
              <a:rPr lang="es-ES" dirty="0" smtClean="0"/>
              <a:t> </a:t>
            </a:r>
            <a:r>
              <a:rPr lang="es-ES" dirty="0" err="1" smtClean="0"/>
              <a:t>mantenir</a:t>
            </a:r>
            <a:r>
              <a:rPr lang="es-ES" dirty="0" smtClean="0"/>
              <a:t>-lo en </a:t>
            </a:r>
            <a:r>
              <a:rPr lang="es-ES" dirty="0" err="1" smtClean="0"/>
              <a:t>els</a:t>
            </a:r>
            <a:r>
              <a:rPr lang="es-ES" dirty="0" smtClean="0"/>
              <a:t> </a:t>
            </a:r>
            <a:r>
              <a:rPr lang="es-ES" dirty="0" err="1" smtClean="0"/>
              <a:t>nivells</a:t>
            </a:r>
            <a:r>
              <a:rPr lang="es-ES" dirty="0" smtClean="0"/>
              <a:t> </a:t>
            </a:r>
            <a:r>
              <a:rPr lang="es-ES" dirty="0" err="1" smtClean="0"/>
              <a:t>actuals</a:t>
            </a:r>
            <a:r>
              <a:rPr lang="es-ES" dirty="0" smtClean="0"/>
              <a:t>, si no es </a:t>
            </a:r>
            <a:r>
              <a:rPr lang="es-ES" dirty="0" err="1" smtClean="0"/>
              <a:t>produeixen</a:t>
            </a:r>
            <a:r>
              <a:rPr lang="es-ES" dirty="0" smtClean="0"/>
              <a:t> </a:t>
            </a:r>
            <a:r>
              <a:rPr lang="es-ES" dirty="0" err="1" smtClean="0"/>
              <a:t>condonacions</a:t>
            </a:r>
            <a:r>
              <a:rPr lang="es-ES" dirty="0" smtClean="0"/>
              <a:t> </a:t>
            </a:r>
            <a:r>
              <a:rPr lang="es-ES" dirty="0" err="1" smtClean="0"/>
              <a:t>parcials</a:t>
            </a:r>
            <a:r>
              <a:rPr lang="es-ES" dirty="0" smtClean="0"/>
              <a:t>.</a:t>
            </a:r>
          </a:p>
          <a:p>
            <a:pPr algn="just"/>
            <a:r>
              <a:rPr lang="es-ES" dirty="0" smtClean="0"/>
              <a:t>6. NOVA ETAPA: </a:t>
            </a:r>
            <a:r>
              <a:rPr lang="es-ES" dirty="0" err="1" smtClean="0"/>
              <a:t>major</a:t>
            </a:r>
            <a:r>
              <a:rPr lang="es-ES" dirty="0" smtClean="0"/>
              <a:t> </a:t>
            </a:r>
            <a:r>
              <a:rPr lang="es-ES" dirty="0" err="1" smtClean="0"/>
              <a:t>integració</a:t>
            </a:r>
            <a:r>
              <a:rPr lang="es-ES" dirty="0" smtClean="0"/>
              <a:t> europea, represa del </a:t>
            </a:r>
            <a:r>
              <a:rPr lang="es-ES" dirty="0" err="1" smtClean="0"/>
              <a:t>creixement</a:t>
            </a:r>
            <a:r>
              <a:rPr lang="es-ES" dirty="0" smtClean="0"/>
              <a:t> </a:t>
            </a:r>
            <a:r>
              <a:rPr lang="es-ES" dirty="0" err="1" smtClean="0"/>
              <a:t>sostingut</a:t>
            </a:r>
            <a:r>
              <a:rPr lang="es-ES" dirty="0" smtClean="0"/>
              <a:t> i </a:t>
            </a:r>
            <a:r>
              <a:rPr lang="es-ES" dirty="0" err="1" smtClean="0"/>
              <a:t>dues</a:t>
            </a:r>
            <a:r>
              <a:rPr lang="es-ES" dirty="0" smtClean="0"/>
              <a:t> </a:t>
            </a:r>
            <a:r>
              <a:rPr lang="es-ES" dirty="0" err="1" smtClean="0"/>
              <a:t>incògnites</a:t>
            </a:r>
            <a:r>
              <a:rPr lang="es-ES" dirty="0" smtClean="0"/>
              <a:t>: la </a:t>
            </a:r>
            <a:r>
              <a:rPr lang="es-ES" dirty="0" err="1" smtClean="0"/>
              <a:t>qualitat</a:t>
            </a:r>
            <a:r>
              <a:rPr lang="es-ES" dirty="0" smtClean="0"/>
              <a:t> del </a:t>
            </a:r>
            <a:r>
              <a:rPr lang="es-ES" dirty="0" err="1" smtClean="0"/>
              <a:t>treball</a:t>
            </a:r>
            <a:r>
              <a:rPr lang="es-ES" dirty="0" smtClean="0"/>
              <a:t>; i </a:t>
            </a:r>
            <a:r>
              <a:rPr lang="es-ES" dirty="0" err="1" smtClean="0"/>
              <a:t>quin</a:t>
            </a:r>
            <a:r>
              <a:rPr lang="es-ES" dirty="0" smtClean="0"/>
              <a:t> </a:t>
            </a:r>
            <a:r>
              <a:rPr lang="es-ES" dirty="0" err="1" smtClean="0"/>
              <a:t>serà</a:t>
            </a:r>
            <a:r>
              <a:rPr lang="es-ES" dirty="0" smtClean="0"/>
              <a:t> el </a:t>
            </a:r>
            <a:r>
              <a:rPr lang="es-ES" dirty="0" err="1" smtClean="0"/>
              <a:t>model</a:t>
            </a:r>
            <a:r>
              <a:rPr lang="es-ES" dirty="0" smtClean="0"/>
              <a:t> de </a:t>
            </a:r>
            <a:r>
              <a:rPr lang="es-ES" dirty="0" err="1" smtClean="0"/>
              <a:t>creixement</a:t>
            </a:r>
            <a:r>
              <a:rPr lang="es-ES" dirty="0" smtClean="0"/>
              <a:t> de base.</a:t>
            </a:r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DFD95-058C-4E18-9665-D27015EFD171}" type="slidenum">
              <a:rPr lang="es-ES" smtClean="0"/>
              <a:t>22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303451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…PERÒ RECORDIN…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…les </a:t>
            </a:r>
            <a:r>
              <a:rPr lang="es-ES" dirty="0" err="1" smtClean="0"/>
              <a:t>paraules</a:t>
            </a:r>
            <a:r>
              <a:rPr lang="es-ES" dirty="0" smtClean="0"/>
              <a:t> del </a:t>
            </a:r>
            <a:r>
              <a:rPr lang="es-ES" dirty="0" err="1" smtClean="0"/>
              <a:t>savi</a:t>
            </a:r>
            <a:r>
              <a:rPr lang="es-ES" dirty="0" smtClean="0"/>
              <a:t> ERNST RUTHERFORD, que </a:t>
            </a:r>
            <a:r>
              <a:rPr lang="es-ES" dirty="0" err="1" smtClean="0"/>
              <a:t>plantejà</a:t>
            </a:r>
            <a:r>
              <a:rPr lang="es-ES" dirty="0" smtClean="0"/>
              <a:t> la primera </a:t>
            </a:r>
            <a:r>
              <a:rPr lang="es-ES" dirty="0" err="1" smtClean="0"/>
              <a:t>versió</a:t>
            </a:r>
            <a:r>
              <a:rPr lang="es-ES" dirty="0" smtClean="0"/>
              <a:t> de </a:t>
            </a:r>
            <a:r>
              <a:rPr lang="es-ES" dirty="0" err="1" smtClean="0"/>
              <a:t>l’estructura</a:t>
            </a:r>
            <a:r>
              <a:rPr lang="es-ES" dirty="0" smtClean="0"/>
              <a:t> de </a:t>
            </a:r>
            <a:r>
              <a:rPr lang="es-ES" dirty="0" err="1" smtClean="0"/>
              <a:t>l’àtom</a:t>
            </a:r>
            <a:r>
              <a:rPr lang="es-ES" dirty="0" smtClean="0"/>
              <a:t>:</a:t>
            </a:r>
            <a:endParaRPr lang="es-ES" dirty="0"/>
          </a:p>
          <a:p>
            <a:pPr marL="0" indent="0" algn="just">
              <a:buNone/>
            </a:pPr>
            <a:r>
              <a:rPr lang="es-ES" sz="4000" i="1" dirty="0" smtClean="0"/>
              <a:t>“En </a:t>
            </a:r>
            <a:r>
              <a:rPr lang="es-ES" sz="4000" i="1" dirty="0" err="1" smtClean="0"/>
              <a:t>ciència</a:t>
            </a:r>
            <a:r>
              <a:rPr lang="es-ES" sz="4000" i="1" dirty="0" smtClean="0"/>
              <a:t>, </a:t>
            </a:r>
            <a:r>
              <a:rPr lang="es-ES" sz="4000" i="1" dirty="0" err="1" smtClean="0"/>
              <a:t>tot</a:t>
            </a:r>
            <a:r>
              <a:rPr lang="es-ES" sz="4000" i="1" dirty="0" smtClean="0"/>
              <a:t> el que no </a:t>
            </a:r>
            <a:r>
              <a:rPr lang="es-ES" sz="4000" i="1" dirty="0" err="1" smtClean="0"/>
              <a:t>és</a:t>
            </a:r>
            <a:r>
              <a:rPr lang="es-ES" sz="4000" i="1" dirty="0" smtClean="0"/>
              <a:t> Física </a:t>
            </a:r>
            <a:r>
              <a:rPr lang="es-ES" sz="4000" i="1" dirty="0" err="1" smtClean="0"/>
              <a:t>és</a:t>
            </a:r>
            <a:r>
              <a:rPr lang="es-ES" sz="4000" i="1" dirty="0" smtClean="0"/>
              <a:t> </a:t>
            </a:r>
            <a:r>
              <a:rPr lang="es-ES" sz="4000" i="1" dirty="0" err="1" smtClean="0"/>
              <a:t>col·leccionar</a:t>
            </a:r>
            <a:r>
              <a:rPr lang="es-ES" sz="4000" i="1" dirty="0" smtClean="0"/>
              <a:t> </a:t>
            </a:r>
            <a:r>
              <a:rPr lang="es-ES" sz="4000" i="1" dirty="0" err="1" smtClean="0"/>
              <a:t>segells</a:t>
            </a:r>
            <a:r>
              <a:rPr lang="es-ES" sz="4000" i="1" dirty="0" smtClean="0"/>
              <a:t>”.</a:t>
            </a:r>
            <a:endParaRPr lang="es-ES" dirty="0" smtClean="0"/>
          </a:p>
          <a:p>
            <a:pPr marL="0" indent="0" algn="just">
              <a:buNone/>
            </a:pPr>
            <a:r>
              <a:rPr lang="es-ES" dirty="0" err="1" smtClean="0"/>
              <a:t>D’aquí</a:t>
            </a:r>
            <a:r>
              <a:rPr lang="es-ES" dirty="0" smtClean="0"/>
              <a:t> que </a:t>
            </a:r>
            <a:r>
              <a:rPr lang="es-ES" dirty="0" err="1" smtClean="0"/>
              <a:t>prec</a:t>
            </a:r>
            <a:r>
              <a:rPr lang="es-ES" dirty="0" smtClean="0"/>
              <a:t> que </a:t>
            </a:r>
            <a:r>
              <a:rPr lang="es-ES" dirty="0" err="1" smtClean="0"/>
              <a:t>agafin</a:t>
            </a:r>
            <a:r>
              <a:rPr lang="es-ES" dirty="0" smtClean="0"/>
              <a:t> les </a:t>
            </a:r>
            <a:r>
              <a:rPr lang="es-ES" dirty="0" err="1" smtClean="0"/>
              <a:t>meves</a:t>
            </a:r>
            <a:r>
              <a:rPr lang="es-ES" dirty="0" smtClean="0"/>
              <a:t> </a:t>
            </a:r>
            <a:r>
              <a:rPr lang="es-ES" dirty="0" err="1" smtClean="0"/>
              <a:t>paraules</a:t>
            </a:r>
            <a:r>
              <a:rPr lang="es-ES" dirty="0" smtClean="0"/>
              <a:t> </a:t>
            </a:r>
            <a:r>
              <a:rPr lang="es-ES" dirty="0" err="1" smtClean="0"/>
              <a:t>amb</a:t>
            </a:r>
            <a:r>
              <a:rPr lang="es-ES" dirty="0" smtClean="0"/>
              <a:t> la cautela </a:t>
            </a:r>
            <a:r>
              <a:rPr lang="es-ES" dirty="0" err="1" smtClean="0"/>
              <a:t>necessària</a:t>
            </a:r>
            <a:r>
              <a:rPr lang="es-ES" dirty="0" smtClean="0"/>
              <a:t> </a:t>
            </a:r>
            <a:r>
              <a:rPr lang="es-ES" dirty="0" err="1" smtClean="0"/>
              <a:t>com</a:t>
            </a:r>
            <a:r>
              <a:rPr lang="es-ES" dirty="0" smtClean="0"/>
              <a:t> per desconfiar, una vegada </a:t>
            </a:r>
            <a:r>
              <a:rPr lang="es-ES" dirty="0" err="1" smtClean="0"/>
              <a:t>més</a:t>
            </a:r>
            <a:r>
              <a:rPr lang="es-ES" dirty="0" smtClean="0"/>
              <a:t>, </a:t>
            </a:r>
            <a:r>
              <a:rPr lang="es-ES" dirty="0" err="1" smtClean="0"/>
              <a:t>dels</a:t>
            </a:r>
            <a:r>
              <a:rPr lang="es-ES" dirty="0" smtClean="0"/>
              <a:t> </a:t>
            </a:r>
            <a:r>
              <a:rPr lang="es-ES" dirty="0" err="1" smtClean="0"/>
              <a:t>economistes</a:t>
            </a:r>
            <a:r>
              <a:rPr lang="es-ES" dirty="0" smtClean="0"/>
              <a:t>.</a:t>
            </a:r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DFD95-058C-4E18-9665-D27015EFD171}" type="slidenum">
              <a:rPr lang="es-ES" smtClean="0"/>
              <a:t>23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79994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ES" sz="2800" dirty="0" err="1" smtClean="0"/>
              <a:t>Pessimisme</a:t>
            </a:r>
            <a:r>
              <a:rPr lang="es-ES" sz="2800" dirty="0" smtClean="0"/>
              <a:t> de la </a:t>
            </a:r>
            <a:r>
              <a:rPr lang="es-ES" sz="2800" dirty="0" err="1" smtClean="0"/>
              <a:t>intel·ligència</a:t>
            </a:r>
            <a:r>
              <a:rPr lang="es-ES" sz="2800" dirty="0" smtClean="0"/>
              <a:t>, </a:t>
            </a:r>
            <a:r>
              <a:rPr lang="es-ES" sz="2800" dirty="0" err="1" smtClean="0"/>
              <a:t>optimisme</a:t>
            </a:r>
            <a:r>
              <a:rPr lang="es-ES" sz="2800" dirty="0" smtClean="0"/>
              <a:t> de la </a:t>
            </a:r>
            <a:r>
              <a:rPr lang="es-ES" sz="2800" dirty="0" err="1" smtClean="0"/>
              <a:t>voluntat</a:t>
            </a:r>
            <a:r>
              <a:rPr lang="es-ES" sz="2800" dirty="0" smtClean="0"/>
              <a:t> </a:t>
            </a:r>
            <a:br>
              <a:rPr lang="es-ES" sz="2800" dirty="0" smtClean="0"/>
            </a:br>
            <a:r>
              <a:rPr lang="es-ES" sz="2800" dirty="0" smtClean="0"/>
              <a:t>(Antonio </a:t>
            </a:r>
            <a:r>
              <a:rPr lang="es-ES" sz="2800" dirty="0" err="1" smtClean="0"/>
              <a:t>Gramsci</a:t>
            </a:r>
            <a:r>
              <a:rPr lang="es-ES" sz="2800" dirty="0" smtClean="0"/>
              <a:t>)</a:t>
            </a:r>
            <a:endParaRPr lang="es-ES" sz="2800" dirty="0"/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28094" t="820" r="-28649" b="-29483"/>
          <a:stretch/>
        </p:blipFill>
        <p:spPr>
          <a:xfrm>
            <a:off x="-1404664" y="1412776"/>
            <a:ext cx="11449050" cy="651204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s-ES" dirty="0" smtClean="0"/>
              <a:t>Prof. Carles Manera</a:t>
            </a:r>
            <a:endParaRPr lang="es-ES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DFD95-058C-4E18-9665-D27015EFD171}" type="slidenum">
              <a:rPr lang="es-ES" smtClean="0"/>
              <a:t>24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3584559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270</TotalTime>
  <Words>1780</Words>
  <Application>Microsoft Macintosh PowerPoint</Application>
  <PresentationFormat>Presentación en pantalla (4:3)</PresentationFormat>
  <Paragraphs>128</Paragraphs>
  <Slides>24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24</vt:i4>
      </vt:variant>
    </vt:vector>
  </HeadingPairs>
  <TitlesOfParts>
    <vt:vector size="26" baseType="lpstr">
      <vt:lpstr>Tema de Office</vt:lpstr>
      <vt:lpstr>Hoja de cálculo</vt:lpstr>
      <vt:lpstr>S’ACABA LA CRISI? (Reflexions molt desordenades i, algunes, provocadores)</vt:lpstr>
      <vt:lpstr>DADES POSITIVES…</vt:lpstr>
      <vt:lpstr>Presentación de PowerPoint</vt:lpstr>
      <vt:lpstr>…PERÒ FRÀGILS I CONTRADICTÒRIES, PERQUÈ A ESPANYA…</vt:lpstr>
      <vt:lpstr>BENEFICIS EMPRESARIALS, IBEX 35… Gener-Setembre de 2013 (Font: Comissió Nacional del Mercat de Valors)</vt:lpstr>
      <vt:lpstr>…I PÈRDUA SALARIAL (Font: Jaime Arroyo)</vt:lpstr>
      <vt:lpstr>VARIABLES BÀSIQUES PER SABER QUI ESTÀ EN CRISI (Font: Jaime Arroyo i elaboració personal sobre dades de portals d’Internet) </vt:lpstr>
      <vt:lpstr>EL QUE GUANYEN ELS DIRECTIUS; EL QUE GUANYEN ELS TREBALLADORS NORMALS… (Font: The Economist) </vt:lpstr>
      <vt:lpstr>…I LA INTENSA DESIGUALTAT QUE S’HA INSTAL·LAT % DE LA RENDA TOTAL ABANS D’IMPOSTOS DEL 10% DE LA POBLACIÓ MÉS RICA ALS ESTATS UNITS (Font: Piketty-Sáez) </vt:lpstr>
      <vt:lpstr>PERÒ ALGUNES CONTRADICCIONS S’EXPLIQUEN</vt:lpstr>
      <vt:lpstr>LA PRODUCTIVITAT PERVERSA</vt:lpstr>
      <vt:lpstr>ARRIBATS AQUÍ, REPRENEM LA PREGUNTA ORIGINAL:  S’ACABA LA CRISI?</vt:lpstr>
      <vt:lpstr>Presentación de PowerPoint</vt:lpstr>
      <vt:lpstr>ELEMENTS DE PREOCUPACIÓ, per a ESPANYA I EUROPA</vt:lpstr>
      <vt:lpstr>I EL FUTUR? (sense ànims de fer futurologia)</vt:lpstr>
      <vt:lpstr>SEGUIM AMB EL FUTUR…</vt:lpstr>
      <vt:lpstr>EL DOMINI COMERCIAL ALEMANY (Font: Banc Mundial, FMI)</vt:lpstr>
      <vt:lpstr>MENTRE EUROPA ES PERD (Font: Banc Mundial, FMI)</vt:lpstr>
      <vt:lpstr>I JA ACABAM amb la pregunta del milió de dòlars: QUAN EN SORTIREM DE VERITAT?</vt:lpstr>
      <vt:lpstr>Presentación de PowerPoint</vt:lpstr>
      <vt:lpstr>PODEM FER SERVIR MATERIALS ESTADÍSTICS COMPLETS… (Vegeu també J.I. Crespo, Las dos próximas recesiones)</vt:lpstr>
      <vt:lpstr> 2018-2020: NOVA ETAPA DEL CAPITALISME? </vt:lpstr>
      <vt:lpstr>…PERÒ RECORDIN…</vt:lpstr>
      <vt:lpstr>Pessimisme de la intel·ligència, optimisme de la voluntat  (Antonio Gramsci)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S’ACABA LA CRISI?</dc:title>
  <dc:creator>Usuario</dc:creator>
  <cp:lastModifiedBy>Carles Manera</cp:lastModifiedBy>
  <cp:revision>57</cp:revision>
  <cp:lastPrinted>2013-11-14T10:13:58Z</cp:lastPrinted>
  <dcterms:created xsi:type="dcterms:W3CDTF">2013-11-10T21:24:07Z</dcterms:created>
  <dcterms:modified xsi:type="dcterms:W3CDTF">2013-11-14T10:16:57Z</dcterms:modified>
</cp:coreProperties>
</file>