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53" d="100"/>
          <a:sy n="153" d="100"/>
        </p:scale>
        <p:origin x="-112" y="-4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3E9B03-CADD-7942-AAEE-EBC8A63F8C09}" type="datetimeFigureOut">
              <a:rPr lang="es-ES" smtClean="0"/>
              <a:t>15/10/13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D1907E-CC3F-764C-94D0-0BEB3A5F12C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26310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0E4F62-087F-224C-94BD-392275DFF7B9}" type="datetimeFigureOut">
              <a:rPr lang="es-ES" smtClean="0"/>
              <a:t>15/10/13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B9F19-8987-924D-A0FD-6E21DD82EBA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59349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D5710-574B-884E-8BA2-3B29FA237515}" type="datetime1">
              <a:rPr lang="es-ES" smtClean="0"/>
              <a:t>15/10/13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0744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3C4D-A744-0741-8C5D-1BC352EEB0AA}" type="datetime1">
              <a:rPr lang="es-ES" smtClean="0"/>
              <a:t>15/10/13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0815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02BF1-6913-8342-96AC-8F50FA7019A9}" type="datetime1">
              <a:rPr lang="es-ES" smtClean="0"/>
              <a:t>15/10/13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3858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CBDD4-2D30-C84E-A19D-F7506510335F}" type="datetime1">
              <a:rPr lang="es-ES" smtClean="0"/>
              <a:t>15/10/13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1059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B5E1-A044-F548-9A09-E3A006B5C0F0}" type="datetime1">
              <a:rPr lang="es-ES" smtClean="0"/>
              <a:t>15/10/13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0514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C5740-496F-4A4E-8089-43D747E05C1B}" type="datetime1">
              <a:rPr lang="es-ES" smtClean="0"/>
              <a:t>15/10/13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98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7A58-3BEB-1A42-8CB6-11B0B905E14B}" type="datetime1">
              <a:rPr lang="es-ES" smtClean="0"/>
              <a:t>15/10/13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0308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D332C-1802-D24F-B2F9-D61C250A612B}" type="datetime1">
              <a:rPr lang="es-ES" smtClean="0"/>
              <a:t>15/10/13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1708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A4BFB-5875-DE4A-A250-E7C89E171138}" type="datetime1">
              <a:rPr lang="es-ES" smtClean="0"/>
              <a:t>15/10/13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2177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FAF0D-421D-9244-BEF3-144F609BFA64}" type="datetime1">
              <a:rPr lang="es-ES" smtClean="0"/>
              <a:t>15/10/13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679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77C5A-3A0D-B947-9F01-B14091E494E5}" type="datetime1">
              <a:rPr lang="es-ES" smtClean="0"/>
              <a:t>15/10/13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9196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7E0AE7-B17C-A840-A222-92CCA81967A3}" type="datetime1">
              <a:rPr lang="es-ES" smtClean="0"/>
              <a:t>15/10/13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DF4D31-3E4B-EA42-AD19-CD255542F3F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3469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¿POR QUÉ FRACASAN LOS PAÍSES?</a:t>
            </a:r>
            <a:br>
              <a:rPr lang="es-ES" dirty="0" smtClean="0"/>
            </a:br>
            <a:r>
              <a:rPr lang="es-ES" dirty="0" smtClean="0"/>
              <a:t>Las teorías que no funcionan</a:t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ES" sz="2400" dirty="0" smtClean="0"/>
              <a:t>Sobre el libro del mismo titulo de </a:t>
            </a:r>
          </a:p>
          <a:p>
            <a:r>
              <a:rPr lang="es-ES" sz="2400" dirty="0" smtClean="0"/>
              <a:t>DARON ACEMOGLU y JAMES A. ROBINSON, </a:t>
            </a:r>
          </a:p>
          <a:p>
            <a:r>
              <a:rPr lang="es-ES" sz="2400" dirty="0" smtClean="0"/>
              <a:t>Ed. Deusto, 2012</a:t>
            </a:r>
            <a:endParaRPr lang="es-ES" sz="240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7414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PRIMERO QUE LLEGA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El primer país que conoció un crecimiento económico sostenido fue Inglaterra.</a:t>
            </a:r>
          </a:p>
          <a:p>
            <a:pPr algn="just"/>
            <a:r>
              <a:rPr lang="es-ES" dirty="0" smtClean="0"/>
              <a:t>Emergió lentamente en la segunda mitad del siglo XVIII con la revolución industrial.</a:t>
            </a:r>
          </a:p>
          <a:p>
            <a:pPr algn="just"/>
            <a:r>
              <a:rPr lang="es-ES" dirty="0" smtClean="0"/>
              <a:t>Ésta se basó en avances tecnológicos y en su aplicación a la industria.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0961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El crecimiento se transforma en el tiempo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Los patrones de crecimiento no son inmutables; se pueden alterar con el tiempo.</a:t>
            </a:r>
          </a:p>
          <a:p>
            <a:pPr algn="just"/>
            <a:r>
              <a:rPr lang="es-ES" dirty="0" smtClean="0"/>
              <a:t>Las listas de países más o menos ricos cambian en función de su evolución histórica y económica.</a:t>
            </a:r>
          </a:p>
          <a:p>
            <a:pPr algn="just"/>
            <a:r>
              <a:rPr lang="es-ES" dirty="0" smtClean="0"/>
              <a:t>Ejemplos: Inglaterra, Alemania, China, Estados Unidos, la Unión Soviética.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5158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¿Cómo explicar las diferencias de crecimiento?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Los economistas y los científicos sociales en general tienen explicaciones diferentes, e hipótesis distintas.</a:t>
            </a:r>
          </a:p>
          <a:p>
            <a:pPr algn="just"/>
            <a:r>
              <a:rPr lang="es-ES" dirty="0" smtClean="0"/>
              <a:t>Su objetivo: explicar las causas de las desigualdades.</a:t>
            </a:r>
          </a:p>
          <a:p>
            <a:pPr algn="just"/>
            <a:r>
              <a:rPr lang="es-ES" dirty="0" smtClean="0"/>
              <a:t>HIPÓTESIS: geográfica, cultural y de la ignorancia.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0114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HIPÓTESIS GEOGRÁFICA…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es-ES" dirty="0" smtClean="0"/>
              <a:t>La brecha entre países ricos y pobres se explica por las diferencias geográficas. Los pobres se encuentran entre los trópicos; los ricos, en latitudes templadas.</a:t>
            </a:r>
          </a:p>
          <a:p>
            <a:pPr algn="just"/>
            <a:r>
              <a:rPr lang="es-ES" dirty="0" smtClean="0"/>
              <a:t>Montesquieu llegó a afirmar que en los climas tropicales la gente era perezosa: no eran curiosos, no innovaban. No se esforzaban. Sigue este autor: los vagos tienden a estar gobernados por déspotas.</a:t>
            </a:r>
          </a:p>
          <a:p>
            <a:pPr algn="just"/>
            <a:r>
              <a:rPr lang="es-ES" dirty="0" smtClean="0"/>
              <a:t>Jeffrey </a:t>
            </a:r>
            <a:r>
              <a:rPr lang="es-ES" dirty="0" err="1" smtClean="0"/>
              <a:t>Sachs</a:t>
            </a:r>
            <a:r>
              <a:rPr lang="es-ES" dirty="0" smtClean="0"/>
              <a:t>, un importante economista, sostiene una hipótesis que va en la misma dirección “geográfica”: importancia de la malaria en países pobres (reducción de la productividad del trabajo); y mala calidad del suelo tropical para desarrollar una agricultura productiva.</a:t>
            </a:r>
          </a:p>
          <a:p>
            <a:pPr algn="just"/>
            <a:r>
              <a:rPr lang="es-ES" dirty="0" smtClean="0"/>
              <a:t>El biólogo Jared </a:t>
            </a:r>
            <a:r>
              <a:rPr lang="es-ES" dirty="0" err="1" smtClean="0"/>
              <a:t>Diamond</a:t>
            </a:r>
            <a:r>
              <a:rPr lang="es-ES" dirty="0" smtClean="0"/>
              <a:t>: origen de desigualdad reside en distintas dotaciones de plantas y especies animales que fueron domesticadas. Esto redundó en un aumento de productividad: desarrollo de la agricultura, crecimiento demográfico, aumento de la producción, graduales cambios tecnológicos.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1528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…QUE NO ES CONVINCENTE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s-ES" dirty="0" smtClean="0"/>
              <a:t>La historia económica enseña que no hay una conexión sencilla entre el clima o la geografía y el éxito económico. </a:t>
            </a:r>
          </a:p>
          <a:p>
            <a:pPr algn="just"/>
            <a:r>
              <a:rPr lang="es-ES" dirty="0" smtClean="0"/>
              <a:t>Existen más relaciones en la forma en que las zonas fueron colonizadas. Los cambios políticos también influyen de forma notable.</a:t>
            </a:r>
          </a:p>
          <a:p>
            <a:pPr algn="just"/>
            <a:r>
              <a:rPr lang="es-ES" dirty="0" smtClean="0"/>
              <a:t>La desigualdad en el mundo moderno se debe a la desigual distribución de las tecnologías industriales, más que a la divergencia en los resultados agrícolas.</a:t>
            </a:r>
          </a:p>
          <a:p>
            <a:pPr algn="just"/>
            <a:r>
              <a:rPr lang="es-ES" dirty="0" smtClean="0"/>
              <a:t>Los factores geográficos no ayudan a explicar porqué países como Japón o China se estancan durante largos períodos y después inician un proceso de rápido crecimiento.</a:t>
            </a:r>
          </a:p>
          <a:p>
            <a:pPr algn="just"/>
            <a:r>
              <a:rPr lang="es-ES" dirty="0" smtClean="0"/>
              <a:t>SE NECESITA UNA TEORÍA MEJOR.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5038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HIPÓTESIS DE LA </a:t>
            </a:r>
            <a:r>
              <a:rPr lang="es-ES" dirty="0" smtClean="0"/>
              <a:t>CULTURA</a:t>
            </a:r>
            <a:r>
              <a:rPr lang="es-ES" dirty="0" smtClean="0"/>
              <a:t>…tampoco convence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16800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s-ES" dirty="0" smtClean="0"/>
              <a:t>Max Weber: reforma protestante y ética protestante, claves para facilitar el ascenso de la sociedad industrial.</a:t>
            </a:r>
          </a:p>
          <a:p>
            <a:pPr algn="just"/>
            <a:r>
              <a:rPr lang="es-ES" dirty="0" smtClean="0"/>
              <a:t>Muchos creen que: los africanos son pobres porque tienen escasa ética del trabajo y se resisten a las innovaciones; que América Latina tiene habitantes derrochadores y carecen de cultura económica (“ya lo haré mañana”); que el confucionismo era perjudicial para el desarrollo económico (¡pero ahora la ética del trabajo china se pregona por todo!); que los europeos del sur son despilfarradores, poco productivos.</a:t>
            </a:r>
          </a:p>
          <a:p>
            <a:pPr algn="just"/>
            <a:r>
              <a:rPr lang="es-ES" dirty="0" smtClean="0"/>
              <a:t>¿Es útil todo esto para comprender la desigualdad?</a:t>
            </a:r>
          </a:p>
          <a:p>
            <a:pPr algn="just"/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417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En África occidental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s-ES" dirty="0" smtClean="0"/>
              <a:t>…se produjo un rápido desarrollo basado en la exportación de palma y cacahuetes. A través del sur, los africanos llevaron sus exportaciones a zonas industriales y mineras.</a:t>
            </a:r>
          </a:p>
          <a:p>
            <a:pPr algn="just"/>
            <a:r>
              <a:rPr lang="es-ES" dirty="0" smtClean="0"/>
              <a:t>Valores y cultura africanas no impidieron la adopción de nuevas tecnologías (armas de fuego, arados, rueda) y la alfabetización.</a:t>
            </a:r>
          </a:p>
          <a:p>
            <a:pPr algn="just"/>
            <a:r>
              <a:rPr lang="es-ES" dirty="0" smtClean="0"/>
              <a:t>Las experiencias económicas fracasaron no por la cultura africana, sino por el colonialismo europeo y por los gobiernos africanos que se instauraron tras la independencia.</a:t>
            </a:r>
          </a:p>
          <a:p>
            <a:pPr algn="just"/>
            <a:r>
              <a:rPr lang="es-ES" dirty="0" smtClean="0"/>
              <a:t>Larga historia de instituciones que han minado los derechos humanos y de propiedad en África.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48460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Poca relación entre religión y éxito económico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s-ES" dirty="0" smtClean="0"/>
              <a:t>La tesis de Weber sólo parece cumplirse en Países Bajos e Inglaterra. </a:t>
            </a:r>
          </a:p>
          <a:p>
            <a:pPr algn="just"/>
            <a:r>
              <a:rPr lang="es-ES" dirty="0" smtClean="0"/>
              <a:t>Francia e Italia, países católicos: se han desarrollado económicamente (abundante bibliografía al respecto).</a:t>
            </a:r>
          </a:p>
          <a:p>
            <a:pPr algn="just"/>
            <a:r>
              <a:rPr lang="es-ES" dirty="0" smtClean="0"/>
              <a:t>Este de Asia: nada que ver con la religión cristiana, pero fuerte e intenso crecimiento económico.</a:t>
            </a:r>
          </a:p>
          <a:p>
            <a:pPr algn="just"/>
            <a:r>
              <a:rPr lang="es-ES" dirty="0" smtClean="0"/>
              <a:t>Oriente Próximo: países musulmanes, con gran cantidad de recursos naturales, petróleo especialmente. Pero aquí también los imperios coloniales inglés y francés limitaron sus posibilidades, históricamente. Tras la independencia, han desarrollado regímenes políticos jerárquicos y autoritarios con pocas instituciones políticas y económicas que son claves para el éxito económico.</a:t>
            </a:r>
          </a:p>
          <a:p>
            <a:pPr algn="just"/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6714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Los europeos ¿superiores?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s-ES" dirty="0" smtClean="0"/>
              <a:t>Es cierto que Europa occidental y EEUU, con poblaci</a:t>
            </a:r>
            <a:r>
              <a:rPr lang="es-ES" dirty="0" smtClean="0"/>
              <a:t>ón mayoritaria europea, son las zonas más desarrolladas</a:t>
            </a:r>
            <a:r>
              <a:rPr lang="es-ES" dirty="0" smtClean="0"/>
              <a:t>…</a:t>
            </a:r>
          </a:p>
          <a:p>
            <a:pPr algn="just"/>
            <a:r>
              <a:rPr lang="es-ES" dirty="0" smtClean="0"/>
              <a:t>…pero hay también un gran contingente de población europea en otros países (Argentina, Uruguay) sin que su desarrollo sea tan potente.</a:t>
            </a:r>
          </a:p>
          <a:p>
            <a:pPr algn="just"/>
            <a:r>
              <a:rPr lang="es-ES" dirty="0" smtClean="0"/>
              <a:t>A su vez, Japón y Singapur nunca tuvieron más que pocos habitantes europeos, y son países con una prosperidad económica relevante. Lo mismo </a:t>
            </a:r>
            <a:r>
              <a:rPr lang="es-ES" dirty="0" smtClean="0"/>
              <a:t>podemos decir de China en la actualidad.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00332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HIP</a:t>
            </a:r>
            <a:r>
              <a:rPr lang="es-ES" dirty="0" smtClean="0"/>
              <a:t>ÓTESIS DE LA IGNORANCIA</a:t>
            </a:r>
            <a:r>
              <a:rPr lang="es-ES" dirty="0" smtClean="0"/>
              <a:t>…igualmente poco solvente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s-ES" dirty="0" smtClean="0"/>
              <a:t>La desigualdad en el mundo existe porque los gobernantes no saben c</a:t>
            </a:r>
            <a:r>
              <a:rPr lang="es-ES" dirty="0" smtClean="0"/>
              <a:t>ómo hacer que un país pobre se convierta en rico.</a:t>
            </a:r>
          </a:p>
          <a:p>
            <a:pPr algn="just"/>
            <a:r>
              <a:rPr lang="es-ES" dirty="0" smtClean="0"/>
              <a:t>Los países pobres lo son porque tienen muchos fallos de mercado; lo ricos lo son porque han aplicado mejores políticas y han eliminado los fallos.</a:t>
            </a:r>
          </a:p>
          <a:p>
            <a:pPr algn="just"/>
            <a:r>
              <a:rPr lang="es-ES" dirty="0" smtClean="0"/>
              <a:t>Es decir: todo parece reducirse a la capacitación de los dirigentes y de sus asesores.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0318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Importancia de los incentivos, que contrasta con la “ignorancia”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s-ES" dirty="0" smtClean="0"/>
              <a:t>Los “fallos de mercado” no se deben a la ignorancia de los pol</a:t>
            </a:r>
            <a:r>
              <a:rPr lang="es-ES" dirty="0" smtClean="0"/>
              <a:t>íticos, sino a la falta de incentivos y a los límites marcados por las instituciones políticas y económicas.</a:t>
            </a:r>
          </a:p>
          <a:p>
            <a:pPr algn="just"/>
            <a:r>
              <a:rPr lang="es-ES" dirty="0" smtClean="0"/>
              <a:t>EN OTRAS PALABRAS: los países pobres lo son porque quienes tienen el poder toman decisiones que crean pobreza. No es que sean ignorantes; es que lo hacen a propósito. </a:t>
            </a:r>
          </a:p>
          <a:p>
            <a:pPr algn="just"/>
            <a:r>
              <a:rPr lang="es-ES" dirty="0" smtClean="0"/>
              <a:t>La economía ha ignorado la política. Per ésta es esencial para explicar la desigualdad en el mundo.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4D31-3E4B-EA42-AD19-CD255542F3FF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58820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1085</Words>
  <Application>Microsoft Macintosh PowerPoint</Application>
  <PresentationFormat>Presentación en pantalla (4:3)</PresentationFormat>
  <Paragraphs>77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¿POR QUÉ FRACASAN LOS PAÍSES? Las teorías que no funcionan </vt:lpstr>
      <vt:lpstr>EL PRIMERO QUE LLEGA</vt:lpstr>
      <vt:lpstr>El crecimiento se transforma en el tiempo</vt:lpstr>
      <vt:lpstr>¿Cómo explicar las diferencias de crecimiento?</vt:lpstr>
      <vt:lpstr>HIPÓTESIS GEOGRÁFICA…</vt:lpstr>
      <vt:lpstr>…QUE NO ES CONVINCENTE</vt:lpstr>
      <vt:lpstr>HIPÓTESIS DE LA CULTURA…tampoco convence</vt:lpstr>
      <vt:lpstr>En África occidental</vt:lpstr>
      <vt:lpstr>Poca relación entre religión y éxito económico</vt:lpstr>
      <vt:lpstr>Los europeos ¿superiores?</vt:lpstr>
      <vt:lpstr>HIPÓTESIS DE LA IGNORANCIA…igualmente poco solvente</vt:lpstr>
      <vt:lpstr>Importancia de los incentivos, que contrasta con la “ignorancia”</vt:lpstr>
    </vt:vector>
  </TitlesOfParts>
  <Company>uib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¿POR QUÉ FRACASAN LOS PAÍSES? </dc:title>
  <dc:creator>Carles Manera</dc:creator>
  <cp:lastModifiedBy>Carles Manera</cp:lastModifiedBy>
  <cp:revision>28</cp:revision>
  <cp:lastPrinted>2013-10-15T13:22:54Z</cp:lastPrinted>
  <dcterms:created xsi:type="dcterms:W3CDTF">2013-10-08T11:23:25Z</dcterms:created>
  <dcterms:modified xsi:type="dcterms:W3CDTF">2013-10-15T13:24:40Z</dcterms:modified>
</cp:coreProperties>
</file>