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5" r:id="rId11"/>
    <p:sldId id="276" r:id="rId12"/>
    <p:sldId id="274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112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uib:Desktop:Libro%20para%20powers%20point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uib:Desktop:Libro%20para%20powers%20poin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 sz="1400"/>
              <a:t>DISTRIBUCIÓN DE LA PRODUCCIÓN MANUFACTURERA MUNDIAL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Hoja2!$B$1</c:f>
              <c:strCache>
                <c:ptCount val="1"/>
                <c:pt idx="0">
                  <c:v>EUROPA, NORTEAMÉRICA, JAPÓN</c:v>
                </c:pt>
              </c:strCache>
            </c:strRef>
          </c:tx>
          <c:marker>
            <c:symbol val="none"/>
          </c:marker>
          <c:cat>
            <c:numRef>
              <c:f>Hoja2!$A$2:$A$11</c:f>
              <c:numCache>
                <c:formatCode>General</c:formatCode>
                <c:ptCount val="10"/>
                <c:pt idx="0">
                  <c:v>1750.0</c:v>
                </c:pt>
                <c:pt idx="1">
                  <c:v>1800.0</c:v>
                </c:pt>
                <c:pt idx="2">
                  <c:v>1830.0</c:v>
                </c:pt>
                <c:pt idx="3">
                  <c:v>1860.0</c:v>
                </c:pt>
                <c:pt idx="4">
                  <c:v>1880.0</c:v>
                </c:pt>
                <c:pt idx="5">
                  <c:v>1900.0</c:v>
                </c:pt>
                <c:pt idx="6">
                  <c:v>1913.0</c:v>
                </c:pt>
                <c:pt idx="7">
                  <c:v>1928.0</c:v>
                </c:pt>
                <c:pt idx="8">
                  <c:v>1938.0</c:v>
                </c:pt>
                <c:pt idx="9">
                  <c:v>1953.0</c:v>
                </c:pt>
              </c:numCache>
            </c:numRef>
          </c:cat>
          <c:val>
            <c:numRef>
              <c:f>Hoja2!$B$2:$B$11</c:f>
              <c:numCache>
                <c:formatCode>General</c:formatCode>
                <c:ptCount val="10"/>
                <c:pt idx="0">
                  <c:v>27.0</c:v>
                </c:pt>
                <c:pt idx="1">
                  <c:v>32.3</c:v>
                </c:pt>
                <c:pt idx="2">
                  <c:v>39.5</c:v>
                </c:pt>
                <c:pt idx="3">
                  <c:v>63.4</c:v>
                </c:pt>
                <c:pt idx="4">
                  <c:v>79.1</c:v>
                </c:pt>
                <c:pt idx="5">
                  <c:v>89.0</c:v>
                </c:pt>
                <c:pt idx="6">
                  <c:v>92.5</c:v>
                </c:pt>
                <c:pt idx="7">
                  <c:v>92.8</c:v>
                </c:pt>
                <c:pt idx="8">
                  <c:v>92.8</c:v>
                </c:pt>
                <c:pt idx="9">
                  <c:v>93.5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Hoja2!$C$1</c:f>
              <c:strCache>
                <c:ptCount val="1"/>
                <c:pt idx="0">
                  <c:v>AMÉRICA LATINA, ÁFRICA, ASIA</c:v>
                </c:pt>
              </c:strCache>
            </c:strRef>
          </c:tx>
          <c:marker>
            <c:symbol val="none"/>
          </c:marker>
          <c:cat>
            <c:numRef>
              <c:f>Hoja2!$A$2:$A$11</c:f>
              <c:numCache>
                <c:formatCode>General</c:formatCode>
                <c:ptCount val="10"/>
                <c:pt idx="0">
                  <c:v>1750.0</c:v>
                </c:pt>
                <c:pt idx="1">
                  <c:v>1800.0</c:v>
                </c:pt>
                <c:pt idx="2">
                  <c:v>1830.0</c:v>
                </c:pt>
                <c:pt idx="3">
                  <c:v>1860.0</c:v>
                </c:pt>
                <c:pt idx="4">
                  <c:v>1880.0</c:v>
                </c:pt>
                <c:pt idx="5">
                  <c:v>1900.0</c:v>
                </c:pt>
                <c:pt idx="6">
                  <c:v>1913.0</c:v>
                </c:pt>
                <c:pt idx="7">
                  <c:v>1928.0</c:v>
                </c:pt>
                <c:pt idx="8">
                  <c:v>1938.0</c:v>
                </c:pt>
                <c:pt idx="9">
                  <c:v>1953.0</c:v>
                </c:pt>
              </c:numCache>
            </c:numRef>
          </c:cat>
          <c:val>
            <c:numRef>
              <c:f>Hoja2!$C$2:$C$11</c:f>
              <c:numCache>
                <c:formatCode>General</c:formatCode>
                <c:ptCount val="10"/>
                <c:pt idx="0">
                  <c:v>73.0</c:v>
                </c:pt>
                <c:pt idx="1">
                  <c:v>67.7</c:v>
                </c:pt>
                <c:pt idx="2">
                  <c:v>60.5</c:v>
                </c:pt>
                <c:pt idx="3">
                  <c:v>36.6</c:v>
                </c:pt>
                <c:pt idx="4">
                  <c:v>20.90000000000001</c:v>
                </c:pt>
                <c:pt idx="5">
                  <c:v>11.0</c:v>
                </c:pt>
                <c:pt idx="6">
                  <c:v>7.5</c:v>
                </c:pt>
                <c:pt idx="7">
                  <c:v>7.200000000000003</c:v>
                </c:pt>
                <c:pt idx="8">
                  <c:v>7.200000000000003</c:v>
                </c:pt>
                <c:pt idx="9">
                  <c:v>6.5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84504"/>
        <c:axId val="3938280"/>
      </c:lineChart>
      <c:catAx>
        <c:axId val="398450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3938280"/>
        <c:crosses val="autoZero"/>
        <c:auto val="1"/>
        <c:lblAlgn val="ctr"/>
        <c:lblOffset val="100"/>
        <c:noMultiLvlLbl val="0"/>
      </c:catAx>
      <c:valAx>
        <c:axId val="393828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398450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 sz="1600"/>
              <a:t>PIB MUNDIAL Y SU DISTRIBUCIÓN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Hoja2!$H$1</c:f>
              <c:strCache>
                <c:ptCount val="1"/>
                <c:pt idx="0">
                  <c:v>AMÉRICA LATINA, ÁFRICA, ASIA</c:v>
                </c:pt>
              </c:strCache>
            </c:strRef>
          </c:tx>
          <c:marker>
            <c:symbol val="none"/>
          </c:marker>
          <c:cat>
            <c:numRef>
              <c:f>Hoja2!$G$2:$G$11</c:f>
              <c:numCache>
                <c:formatCode>General</c:formatCode>
                <c:ptCount val="10"/>
                <c:pt idx="0">
                  <c:v>1000.0</c:v>
                </c:pt>
                <c:pt idx="1">
                  <c:v>1500.0</c:v>
                </c:pt>
                <c:pt idx="2">
                  <c:v>1600.0</c:v>
                </c:pt>
                <c:pt idx="3">
                  <c:v>1700.0</c:v>
                </c:pt>
                <c:pt idx="4">
                  <c:v>1820.0</c:v>
                </c:pt>
                <c:pt idx="5">
                  <c:v>1870.0</c:v>
                </c:pt>
                <c:pt idx="6">
                  <c:v>1900.0</c:v>
                </c:pt>
                <c:pt idx="7">
                  <c:v>1913.0</c:v>
                </c:pt>
                <c:pt idx="8">
                  <c:v>1940.0</c:v>
                </c:pt>
                <c:pt idx="9">
                  <c:v>1950.0</c:v>
                </c:pt>
              </c:numCache>
            </c:numRef>
          </c:cat>
          <c:val>
            <c:numRef>
              <c:f>Hoja2!$H$2:$H$11</c:f>
              <c:numCache>
                <c:formatCode>General</c:formatCode>
                <c:ptCount val="10"/>
                <c:pt idx="0">
                  <c:v>83.3</c:v>
                </c:pt>
                <c:pt idx="1">
                  <c:v>72.6</c:v>
                </c:pt>
                <c:pt idx="2">
                  <c:v>70.8</c:v>
                </c:pt>
                <c:pt idx="3">
                  <c:v>66.4</c:v>
                </c:pt>
                <c:pt idx="4">
                  <c:v>63.1</c:v>
                </c:pt>
                <c:pt idx="5">
                  <c:v>42.6</c:v>
                </c:pt>
                <c:pt idx="6">
                  <c:v>32.6</c:v>
                </c:pt>
                <c:pt idx="7">
                  <c:v>29.6</c:v>
                </c:pt>
                <c:pt idx="8">
                  <c:v>29.0</c:v>
                </c:pt>
                <c:pt idx="9">
                  <c:v>27.1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Hoja2!$I$1</c:f>
              <c:strCache>
                <c:ptCount val="1"/>
                <c:pt idx="0">
                  <c:v>EUROPA, NORTEAMÉRICA, JAPÓN</c:v>
                </c:pt>
              </c:strCache>
            </c:strRef>
          </c:tx>
          <c:marker>
            <c:symbol val="none"/>
          </c:marker>
          <c:cat>
            <c:numRef>
              <c:f>Hoja2!$G$2:$G$11</c:f>
              <c:numCache>
                <c:formatCode>General</c:formatCode>
                <c:ptCount val="10"/>
                <c:pt idx="0">
                  <c:v>1000.0</c:v>
                </c:pt>
                <c:pt idx="1">
                  <c:v>1500.0</c:v>
                </c:pt>
                <c:pt idx="2">
                  <c:v>1600.0</c:v>
                </c:pt>
                <c:pt idx="3">
                  <c:v>1700.0</c:v>
                </c:pt>
                <c:pt idx="4">
                  <c:v>1820.0</c:v>
                </c:pt>
                <c:pt idx="5">
                  <c:v>1870.0</c:v>
                </c:pt>
                <c:pt idx="6">
                  <c:v>1900.0</c:v>
                </c:pt>
                <c:pt idx="7">
                  <c:v>1913.0</c:v>
                </c:pt>
                <c:pt idx="8">
                  <c:v>1940.0</c:v>
                </c:pt>
                <c:pt idx="9">
                  <c:v>1950.0</c:v>
                </c:pt>
              </c:numCache>
            </c:numRef>
          </c:cat>
          <c:val>
            <c:numRef>
              <c:f>Hoja2!$I$2:$I$11</c:f>
              <c:numCache>
                <c:formatCode>General</c:formatCode>
                <c:ptCount val="10"/>
                <c:pt idx="0">
                  <c:v>16.7</c:v>
                </c:pt>
                <c:pt idx="1">
                  <c:v>27.4</c:v>
                </c:pt>
                <c:pt idx="2">
                  <c:v>29.2</c:v>
                </c:pt>
                <c:pt idx="3">
                  <c:v>33.6</c:v>
                </c:pt>
                <c:pt idx="4">
                  <c:v>36.9</c:v>
                </c:pt>
                <c:pt idx="5">
                  <c:v>57.4</c:v>
                </c:pt>
                <c:pt idx="6">
                  <c:v>67.4</c:v>
                </c:pt>
                <c:pt idx="7">
                  <c:v>70.4</c:v>
                </c:pt>
                <c:pt idx="8">
                  <c:v>71.0</c:v>
                </c:pt>
                <c:pt idx="9">
                  <c:v>72.9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376456"/>
        <c:axId val="190609912"/>
      </c:lineChart>
      <c:catAx>
        <c:axId val="337645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0609912"/>
        <c:crosses val="autoZero"/>
        <c:auto val="1"/>
        <c:lblAlgn val="ctr"/>
        <c:lblOffset val="100"/>
        <c:noMultiLvlLbl val="0"/>
      </c:catAx>
      <c:valAx>
        <c:axId val="1906099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37645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E9B03-CADD-7942-AAEE-EBC8A63F8C09}" type="datetimeFigureOut">
              <a:rPr lang="es-ES" smtClean="0"/>
              <a:t>09/02/15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1907E-CC3F-764C-94D0-0BEB3A5F12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6310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E4F62-087F-224C-94BD-392275DFF7B9}" type="datetimeFigureOut">
              <a:rPr lang="es-ES" smtClean="0"/>
              <a:t>09/02/15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B9F19-8987-924D-A0FD-6E21DD82EB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9349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B9F19-8987-924D-A0FD-6E21DD82EBA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96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5710-574B-884E-8BA2-3B29FA237515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074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3C4D-A744-0741-8C5D-1BC352EEB0AA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81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2BF1-6913-8342-96AC-8F50FA7019A9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8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BDD4-2D30-C84E-A19D-F7506510335F}" type="datetime1">
              <a:rPr lang="es-ES" smtClean="0"/>
              <a:t>09/02/15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105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B5E1-A044-F548-9A09-E3A006B5C0F0}" type="datetime1">
              <a:rPr lang="es-ES" smtClean="0"/>
              <a:t>09/02/15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51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5740-496F-4A4E-8089-43D747E05C1B}" type="datetime1">
              <a:rPr lang="es-ES" smtClean="0"/>
              <a:t>09/02/15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98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7A58-3BEB-1A42-8CB6-11B0B905E14B}" type="datetime1">
              <a:rPr lang="es-ES" smtClean="0"/>
              <a:t>09/02/15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30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D332C-1802-D24F-B2F9-D61C250A612B}" type="datetime1">
              <a:rPr lang="es-ES" smtClean="0"/>
              <a:t>09/02/15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70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4BFB-5875-DE4A-A250-E7C89E171138}" type="datetime1">
              <a:rPr lang="es-ES" smtClean="0"/>
              <a:t>09/02/15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17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FAF0D-421D-9244-BEF3-144F609BFA64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7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7C5A-3A0D-B947-9F01-B14091E494E5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919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E0AE7-B17C-A840-A222-92CCA81967A3}" type="datetime1">
              <a:rPr lang="es-ES" smtClean="0"/>
              <a:t>09/02/15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46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carles.manera@uib.e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12982" y="877455"/>
            <a:ext cx="6924964" cy="2909455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 smtClean="0"/>
              <a:t>El misterio del </a:t>
            </a:r>
            <a:r>
              <a:rPr lang="es-ES" dirty="0" smtClean="0"/>
              <a:t>crecimiento</a:t>
            </a:r>
            <a:br>
              <a:rPr lang="es-ES" dirty="0" smtClean="0"/>
            </a:br>
            <a:r>
              <a:rPr lang="es-ES" sz="1300" dirty="0" smtClean="0"/>
              <a:t>PROF. </a:t>
            </a:r>
            <a:r>
              <a:rPr lang="es-ES_tradnl" sz="1300" dirty="0" smtClean="0"/>
              <a:t>CARLES MANERA</a:t>
            </a:r>
            <a:br>
              <a:rPr lang="es-ES_tradnl" sz="1300" dirty="0" smtClean="0"/>
            </a:br>
            <a:r>
              <a:rPr lang="es-ES_tradnl" sz="1300" dirty="0" smtClean="0"/>
              <a:t/>
            </a:r>
            <a:br>
              <a:rPr lang="es-ES_tradnl" sz="1300" dirty="0" smtClean="0"/>
            </a:br>
            <a:r>
              <a:rPr lang="es-ES_tradnl" sz="1300" dirty="0" smtClean="0"/>
              <a:t>Catedrático </a:t>
            </a:r>
            <a:r>
              <a:rPr lang="es-ES_tradnl" sz="1300" dirty="0"/>
              <a:t>de Historia e Instituciones Económicas en el departamento de Economía Aplicada de la </a:t>
            </a:r>
            <a:r>
              <a:rPr lang="es-ES_tradnl" sz="1300" dirty="0" err="1"/>
              <a:t>Universitat</a:t>
            </a:r>
            <a:r>
              <a:rPr lang="es-ES_tradnl" sz="1300" dirty="0"/>
              <a:t> de les Illes Balears (UIB). Doctor en Historia por la </a:t>
            </a:r>
            <a:r>
              <a:rPr lang="es-ES_tradnl" sz="1300" dirty="0" err="1"/>
              <a:t>Universitat</a:t>
            </a:r>
            <a:r>
              <a:rPr lang="es-ES_tradnl" sz="1300" dirty="0"/>
              <a:t> de les Illes Balears y en Economía por la </a:t>
            </a:r>
            <a:r>
              <a:rPr lang="es-ES_tradnl" sz="1300" dirty="0" err="1"/>
              <a:t>Universitat</a:t>
            </a:r>
            <a:r>
              <a:rPr lang="es-ES_tradnl" sz="1300" dirty="0"/>
              <a:t> de Barcelona. Autor de 9 libros individuales y de 169 trabajos de especialización. Premio Extraordinario de Licenciatura, Premio Extraordinario de Doctorado, es también Premio de Investigación Ciudad de Palma, Premio de Investigación Miquel </a:t>
            </a:r>
            <a:r>
              <a:rPr lang="es-ES_tradnl" sz="1300" dirty="0" err="1"/>
              <a:t>dels</a:t>
            </a:r>
            <a:r>
              <a:rPr lang="es-ES_tradnl" sz="1300" dirty="0"/>
              <a:t> </a:t>
            </a:r>
            <a:r>
              <a:rPr lang="es-ES_tradnl" sz="1300" dirty="0" err="1"/>
              <a:t>Sants</a:t>
            </a:r>
            <a:r>
              <a:rPr lang="es-ES_tradnl" sz="1300" dirty="0"/>
              <a:t> Oliver y Premio Catalunya de Economía 2003. Profesor invitado en diferentes centros de investigación, recientemente ha sido </a:t>
            </a:r>
            <a:r>
              <a:rPr lang="es-ES_tradnl" sz="1300" i="1" dirty="0" err="1"/>
              <a:t>Visiting</a:t>
            </a:r>
            <a:r>
              <a:rPr lang="es-ES_tradnl" sz="1300" i="1" dirty="0"/>
              <a:t> </a:t>
            </a:r>
            <a:r>
              <a:rPr lang="es-ES_tradnl" sz="1300" i="1" dirty="0" err="1"/>
              <a:t>Researcher</a:t>
            </a:r>
            <a:r>
              <a:rPr lang="es-ES_tradnl" sz="1300" dirty="0"/>
              <a:t> en la London </a:t>
            </a:r>
            <a:r>
              <a:rPr lang="es-ES_tradnl" sz="1300" dirty="0" err="1"/>
              <a:t>School</a:t>
            </a:r>
            <a:r>
              <a:rPr lang="es-ES_tradnl" sz="1300" dirty="0"/>
              <a:t> of </a:t>
            </a:r>
            <a:r>
              <a:rPr lang="es-ES_tradnl" sz="1300" dirty="0" err="1"/>
              <a:t>Economics</a:t>
            </a:r>
            <a:r>
              <a:rPr lang="es-ES_tradnl" sz="1300" dirty="0"/>
              <a:t> (curso 2011-2012). Actualmente, investiga sobre el desarrollo de la economía turística en el Mediterráneo y sobre la Gran Recesión y su impacto en Estados Unidos, Europa y países emergentes. Ha desempeñado los cargos de vicerrector de Economía de la UIB (1996-2003) y consejero de Economía y Hacienda del Gobierno de Baleares (2007-2011). Sus últimos libros </a:t>
            </a:r>
            <a:r>
              <a:rPr lang="es-ES_tradnl" sz="1300" dirty="0" smtClean="0"/>
              <a:t>editados </a:t>
            </a:r>
            <a:r>
              <a:rPr lang="es-ES_tradnl" sz="1300" dirty="0"/>
              <a:t>son: </a:t>
            </a:r>
            <a:r>
              <a:rPr lang="es-ES_tradnl" sz="1300" i="1" dirty="0" err="1"/>
              <a:t>The</a:t>
            </a:r>
            <a:r>
              <a:rPr lang="es-ES_tradnl" sz="1300" i="1" dirty="0"/>
              <a:t> Great </a:t>
            </a:r>
            <a:r>
              <a:rPr lang="es-ES_tradnl" sz="1300" i="1" dirty="0" err="1"/>
              <a:t>Recession</a:t>
            </a:r>
            <a:r>
              <a:rPr lang="es-ES_tradnl" sz="1300" i="1" dirty="0"/>
              <a:t>. A </a:t>
            </a:r>
            <a:r>
              <a:rPr lang="es-ES_tradnl" sz="1300" i="1" dirty="0" err="1"/>
              <a:t>Subversive</a:t>
            </a:r>
            <a:r>
              <a:rPr lang="es-ES_tradnl" sz="1300" i="1" dirty="0"/>
              <a:t> View</a:t>
            </a:r>
            <a:r>
              <a:rPr lang="es-ES_tradnl" sz="1300" dirty="0"/>
              <a:t>, Essex-London </a:t>
            </a:r>
            <a:r>
              <a:rPr lang="es-ES_tradnl" sz="1300" dirty="0" err="1"/>
              <a:t>School</a:t>
            </a:r>
            <a:r>
              <a:rPr lang="es-ES_tradnl" sz="1300" dirty="0"/>
              <a:t> of </a:t>
            </a:r>
            <a:r>
              <a:rPr lang="es-ES_tradnl" sz="1300" dirty="0" err="1"/>
              <a:t>Economics</a:t>
            </a:r>
            <a:r>
              <a:rPr lang="es-ES_tradnl" sz="1300" dirty="0"/>
              <a:t> (2013); y </a:t>
            </a:r>
            <a:r>
              <a:rPr lang="es-ES_tradnl" sz="1300" i="1" dirty="0"/>
              <a:t>La extensión de la desigualdad. Austeridad y estancamiento</a:t>
            </a:r>
            <a:r>
              <a:rPr lang="es-ES_tradnl" sz="1300" dirty="0"/>
              <a:t>, Libros de la </a:t>
            </a:r>
            <a:r>
              <a:rPr lang="es-ES_tradnl" sz="1300" dirty="0" smtClean="0"/>
              <a:t>Catarata (Madrid 2015).  </a:t>
            </a:r>
            <a:r>
              <a:rPr lang="es-ES" sz="1300" dirty="0" smtClean="0"/>
              <a:t/>
            </a:r>
            <a:br>
              <a:rPr lang="es-ES" sz="1300" dirty="0" smtClean="0"/>
            </a:br>
            <a:endParaRPr lang="es-ES" sz="13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9964" y="4336473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es-ES" sz="2400" dirty="0" smtClean="0"/>
              <a:t>Prof. Carles Manera</a:t>
            </a:r>
          </a:p>
          <a:p>
            <a:r>
              <a:rPr lang="es-ES" sz="2400" dirty="0" smtClean="0"/>
              <a:t>exposición para la </a:t>
            </a:r>
          </a:p>
          <a:p>
            <a:r>
              <a:rPr lang="es-ES" sz="2400" dirty="0" smtClean="0"/>
              <a:t>UNIVERSITAT OBERTA DE MAJORS, </a:t>
            </a:r>
          </a:p>
          <a:p>
            <a:r>
              <a:rPr lang="es-ES" sz="2400" dirty="0" smtClean="0"/>
              <a:t>UNIVERSITAT DE LES ILLES BALEARS,</a:t>
            </a:r>
          </a:p>
          <a:p>
            <a:r>
              <a:rPr lang="es-ES" sz="2400" dirty="0"/>
              <a:t>f</a:t>
            </a:r>
            <a:r>
              <a:rPr lang="es-ES" sz="2400" dirty="0" smtClean="0"/>
              <a:t>ebrero de 2015</a:t>
            </a:r>
          </a:p>
          <a:p>
            <a:r>
              <a:rPr lang="es-ES" sz="2400" dirty="0">
                <a:hlinkClick r:id="rId3"/>
              </a:rPr>
              <a:t>c</a:t>
            </a:r>
            <a:r>
              <a:rPr lang="es-ES" sz="2400" dirty="0" smtClean="0">
                <a:hlinkClick r:id="rId3"/>
              </a:rPr>
              <a:t>arles.manera@uib.es</a:t>
            </a:r>
            <a:endParaRPr lang="es-ES" sz="2400" dirty="0" smtClean="0"/>
          </a:p>
          <a:p>
            <a:r>
              <a:rPr lang="es-ES" sz="2400" b="1" dirty="0" smtClean="0"/>
              <a:t>BLOG: </a:t>
            </a:r>
            <a:r>
              <a:rPr lang="es-ES" sz="2400" b="1" dirty="0" err="1" smtClean="0"/>
              <a:t>carlesmanera.com</a:t>
            </a:r>
            <a:endParaRPr lang="es-ES" sz="2400" b="1" dirty="0" smtClean="0"/>
          </a:p>
          <a:p>
            <a:endParaRPr lang="es-ES" sz="2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41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PRIMERO QUE LLEGA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primer país que conoció un crecimiento económico sostenido fue Inglaterra.</a:t>
            </a:r>
          </a:p>
          <a:p>
            <a:pPr algn="just"/>
            <a:r>
              <a:rPr lang="es-ES" dirty="0" smtClean="0"/>
              <a:t>Emergió lentamente en la segunda mitad del siglo XVIII con la revolución industrial.</a:t>
            </a:r>
          </a:p>
          <a:p>
            <a:pPr algn="just"/>
            <a:r>
              <a:rPr lang="es-ES" dirty="0" smtClean="0"/>
              <a:t>Ésta se basó en avances tecnológicos y en su aplicación a la industria.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6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crecimiento se transforma en el tiempo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patrones de crecimiento no son inmutables; se pueden alterar con el tiempo.</a:t>
            </a:r>
          </a:p>
          <a:p>
            <a:pPr algn="just"/>
            <a:r>
              <a:rPr lang="es-ES" dirty="0" smtClean="0"/>
              <a:t>Las listas de países más o menos ricos cambian en función de su evolución histórica y económica.</a:t>
            </a:r>
          </a:p>
          <a:p>
            <a:pPr algn="just"/>
            <a:r>
              <a:rPr lang="es-ES" dirty="0" smtClean="0"/>
              <a:t>Ejemplos: Inglaterra, Alemania, China, Estados Unidos, la Unión Soviética.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515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09563"/>
            <a:ext cx="8229600" cy="12906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			</a:t>
            </a:r>
            <a:r>
              <a:rPr lang="es-ES" sz="4000" dirty="0" smtClean="0">
                <a:ea typeface="+mj-ea"/>
                <a:cs typeface="+mj-cs"/>
              </a:rPr>
              <a:t>El cambio de liderazgo. </a:t>
            </a:r>
            <a:br>
              <a:rPr lang="es-ES" sz="4000" dirty="0" smtClean="0">
                <a:ea typeface="+mj-ea"/>
                <a:cs typeface="+mj-cs"/>
              </a:rPr>
            </a:br>
            <a:r>
              <a:rPr lang="es-ES" sz="4000" dirty="0" smtClean="0">
                <a:ea typeface="+mj-ea"/>
                <a:cs typeface="+mj-cs"/>
              </a:rPr>
              <a:t>La gran divergencia…</a:t>
            </a:r>
            <a:br>
              <a:rPr lang="es-ES" sz="4000" dirty="0" smtClean="0">
                <a:ea typeface="+mj-ea"/>
                <a:cs typeface="+mj-cs"/>
              </a:rPr>
            </a:br>
            <a:r>
              <a:rPr lang="es-ES" dirty="0" smtClean="0">
                <a:ea typeface="+mj-ea"/>
                <a:cs typeface="+mj-cs"/>
              </a:rPr>
              <a:t>	</a:t>
            </a:r>
            <a:r>
              <a:rPr lang="es-ES" sz="1600" dirty="0" smtClean="0">
                <a:ea typeface="+mj-ea"/>
                <a:cs typeface="+mj-cs"/>
              </a:rPr>
              <a:t>(Fuente: elaboración personal a partir de Paul </a:t>
            </a:r>
            <a:r>
              <a:rPr lang="es-ES" sz="1600" dirty="0" err="1" smtClean="0">
                <a:ea typeface="+mj-ea"/>
                <a:cs typeface="+mj-cs"/>
              </a:rPr>
              <a:t>Bairoch</a:t>
            </a:r>
            <a:r>
              <a:rPr lang="es-ES" sz="1600" dirty="0" smtClean="0">
                <a:ea typeface="+mj-ea"/>
                <a:cs typeface="+mj-cs"/>
              </a:rPr>
              <a:t>, recogido en </a:t>
            </a:r>
            <a:r>
              <a:rPr lang="es-ES" sz="1600" dirty="0" err="1" smtClean="0">
                <a:ea typeface="+mj-ea"/>
                <a:cs typeface="+mj-cs"/>
              </a:rPr>
              <a:t>Deepak</a:t>
            </a:r>
            <a:r>
              <a:rPr lang="es-ES" sz="1600" dirty="0" smtClean="0">
                <a:ea typeface="+mj-ea"/>
                <a:cs typeface="+mj-cs"/>
              </a:rPr>
              <a:t> </a:t>
            </a:r>
            <a:r>
              <a:rPr lang="es-ES" sz="1600" dirty="0" err="1" smtClean="0">
                <a:ea typeface="+mj-ea"/>
                <a:cs typeface="+mj-cs"/>
              </a:rPr>
              <a:t>Nayyar</a:t>
            </a:r>
            <a:r>
              <a:rPr lang="es-ES" sz="1600" dirty="0" smtClean="0">
                <a:ea typeface="+mj-ea"/>
                <a:cs typeface="+mj-cs"/>
              </a:rPr>
              <a:t>)</a:t>
            </a:r>
            <a:br>
              <a:rPr lang="es-ES" sz="1600" dirty="0" smtClean="0">
                <a:ea typeface="+mj-ea"/>
                <a:cs typeface="+mj-cs"/>
              </a:rPr>
            </a:br>
            <a:endParaRPr lang="es-ES" sz="1600" dirty="0" smtClean="0">
              <a:ea typeface="+mj-ea"/>
              <a:cs typeface="+mj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1D5F1-7D85-7E42-937A-7E3DA60BE669}" type="slidenum">
              <a:rPr lang="es-ES"/>
              <a:pPr>
                <a:defRPr/>
              </a:pPr>
              <a:t>4</a:t>
            </a:fld>
            <a:endParaRPr lang="es-ES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</p:nvPr>
        </p:nvGraphicFramePr>
        <p:xfrm>
          <a:off x="457200" y="186769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8044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229600" cy="1355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000" dirty="0" smtClean="0">
                <a:ea typeface="+mj-ea"/>
                <a:cs typeface="+mj-cs"/>
              </a:rPr>
              <a:t/>
            </a:r>
            <a:br>
              <a:rPr lang="es-ES" sz="4000" dirty="0" smtClean="0">
                <a:ea typeface="+mj-ea"/>
                <a:cs typeface="+mj-cs"/>
              </a:rPr>
            </a:br>
            <a:r>
              <a:rPr lang="es-ES" sz="4000" dirty="0" smtClean="0">
                <a:ea typeface="+mj-ea"/>
                <a:cs typeface="+mj-cs"/>
              </a:rPr>
              <a:t>…que especializa la economía mundial por áreas geográficas</a:t>
            </a:r>
            <a:br>
              <a:rPr lang="es-ES" sz="4000" dirty="0" smtClean="0">
                <a:ea typeface="+mj-ea"/>
                <a:cs typeface="+mj-cs"/>
              </a:rPr>
            </a:br>
            <a:r>
              <a:rPr lang="es-ES" sz="1600" dirty="0" smtClean="0">
                <a:ea typeface="+mj-ea"/>
                <a:cs typeface="+mj-cs"/>
              </a:rPr>
              <a:t>(Fuente: elaboración personal a partir de los datos de Angus </a:t>
            </a:r>
            <a:r>
              <a:rPr lang="es-ES" sz="1600" dirty="0" err="1" smtClean="0">
                <a:ea typeface="+mj-ea"/>
                <a:cs typeface="+mj-cs"/>
              </a:rPr>
              <a:t>Maddison</a:t>
            </a:r>
            <a:r>
              <a:rPr lang="es-ES" sz="1600" dirty="0" smtClean="0">
                <a:ea typeface="+mj-ea"/>
                <a:cs typeface="+mj-cs"/>
              </a:rPr>
              <a:t>, elaborados por </a:t>
            </a:r>
            <a:r>
              <a:rPr lang="es-ES" sz="1600" dirty="0" err="1" smtClean="0">
                <a:ea typeface="+mj-ea"/>
                <a:cs typeface="+mj-cs"/>
              </a:rPr>
              <a:t>Deepak</a:t>
            </a:r>
            <a:r>
              <a:rPr lang="es-ES" sz="1600" dirty="0" smtClean="0">
                <a:ea typeface="+mj-ea"/>
                <a:cs typeface="+mj-cs"/>
              </a:rPr>
              <a:t> </a:t>
            </a:r>
            <a:r>
              <a:rPr lang="es-ES" sz="1600" dirty="0" err="1" smtClean="0">
                <a:ea typeface="+mj-ea"/>
                <a:cs typeface="+mj-cs"/>
              </a:rPr>
              <a:t>Nayyar</a:t>
            </a:r>
            <a:r>
              <a:rPr lang="es-ES" sz="1600" dirty="0" smtClean="0">
                <a:ea typeface="+mj-ea"/>
                <a:cs typeface="+mj-cs"/>
              </a:rPr>
              <a:t>)</a:t>
            </a:r>
            <a:r>
              <a:rPr lang="es-ES" dirty="0" smtClean="0">
                <a:ea typeface="+mj-ea"/>
                <a:cs typeface="+mj-cs"/>
              </a:rPr>
              <a:t/>
            </a:r>
            <a:br>
              <a:rPr lang="es-ES" dirty="0" smtClean="0">
                <a:ea typeface="+mj-ea"/>
                <a:cs typeface="+mj-cs"/>
              </a:rPr>
            </a:br>
            <a:endParaRPr lang="es-ES" dirty="0" smtClean="0">
              <a:ea typeface="+mj-ea"/>
              <a:cs typeface="+mj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5EE27-0C0D-6344-B1CF-AE97EB0E9A02}" type="slidenum">
              <a:rPr lang="es-ES"/>
              <a:pPr>
                <a:defRPr/>
              </a:pPr>
              <a:t>5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591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Países ricos, países pobres: </a:t>
            </a:r>
            <a:br>
              <a:rPr lang="es-ES" dirty="0" smtClean="0">
                <a:ea typeface="+mj-ea"/>
                <a:cs typeface="+mj-cs"/>
              </a:rPr>
            </a:br>
            <a:r>
              <a:rPr lang="es-ES" dirty="0" smtClean="0">
                <a:ea typeface="+mj-ea"/>
                <a:cs typeface="+mj-cs"/>
              </a:rPr>
              <a:t>debate reciente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1. Asia, África y Latinoamérica suponían, hace mil años, más del 80% de la población mundial y de la renta mundial. Los principios del cambio son discernibles a comienzos del siglo XVI. Hacia 1820, los tres continentes significaban el 75% de la población mundial y dos tercios de la renta mundial. Protagonismo de China e India. 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2. Entorno a 1820 se enmarca el inicio del gran cambio. Entre ese año y 1950, se asiste al avance de Europa, Norteamérica y Japón.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3. Estamos ante un claro proceso de industrialización en Europa y la desindustrialización de Asia: dos caras de la misma moneda.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4. Para </a:t>
            </a:r>
            <a:r>
              <a:rPr lang="es-ES" dirty="0" err="1" smtClean="0">
                <a:ea typeface="+mn-ea"/>
                <a:cs typeface="+mn-cs"/>
              </a:rPr>
              <a:t>Nayyar</a:t>
            </a:r>
            <a:r>
              <a:rPr lang="es-ES" dirty="0" smtClean="0">
                <a:ea typeface="+mn-ea"/>
                <a:cs typeface="+mn-cs"/>
              </a:rPr>
              <a:t> es la Gran Divergencia que promueve la Gran Especialización: Europa y USA se van orientando a producir mercancías transformadas, mientras Asia, África y Latinoamérica producen mercancías primarias.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5. Asia, África y Latinoamérica se integran en los mercados mundiales mediante el comercio, las inversiones internacionales, los procesos migratorios, que han supuesto el declive y caída de Asia y la regresión de África.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798BE9-164E-9E48-ABC6-0603275D6638}" type="slidenum">
              <a:rPr lang="es-ES"/>
              <a:pPr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931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8938" cy="879475"/>
          </a:xfrm>
        </p:spPr>
        <p:txBody>
          <a:bodyPr/>
          <a:lstStyle/>
          <a:p>
            <a:pPr eaLnBrk="1" hangingPunct="1"/>
            <a:r>
              <a:rPr lang="es-ES" sz="3600">
                <a:latin typeface="Calibri" charset="0"/>
              </a:rPr>
              <a:t>Las coincidencias de Marx y Weber…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54113"/>
            <a:ext cx="8229600" cy="5394325"/>
          </a:xfrm>
        </p:spPr>
        <p:txBody>
          <a:bodyPr/>
          <a:lstStyle/>
          <a:p>
            <a:pPr algn="just" eaLnBrk="1" hangingPunct="1">
              <a:defRPr/>
            </a:pPr>
            <a:r>
              <a:rPr lang="es-ES" dirty="0" smtClean="0"/>
              <a:t>MARX: el modo de producción asiático constriñe el desarrollo individual, de forma que se generan sociedades con pocos cambios.</a:t>
            </a:r>
          </a:p>
          <a:p>
            <a:pPr algn="just" eaLnBrk="1" hangingPunct="1">
              <a:defRPr/>
            </a:pPr>
            <a:r>
              <a:rPr lang="es-ES" dirty="0" smtClean="0"/>
              <a:t>WEBER: la racionalidad tiene su origen en el protestantismo, único en Europa. En sociedades orientales, dominadas por la religión y la casta o el clan, se aniquilan las iniciativas individuales.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2400" dirty="0" smtClean="0"/>
              <a:t>EN DEFINITIVA: Europa era superior a Asia para instaurar el capitalismo</a:t>
            </a:r>
            <a:endParaRPr lang="es-ES" sz="2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E14EA7-6883-8A47-A8D2-5249B07080A0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65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…se prolongan a otros economistas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es-ES" sz="2400" dirty="0" smtClean="0"/>
              <a:t>David Landes (1999): Europa tuvo una decisiva ventaja sobre Asia en términos de conocimiento, ciencia, tecnología, cultura e instituciones.</a:t>
            </a:r>
          </a:p>
          <a:p>
            <a:pPr algn="just" eaLnBrk="1" hangingPunct="1">
              <a:defRPr/>
            </a:pPr>
            <a:r>
              <a:rPr lang="es-ES" sz="2400" dirty="0" smtClean="0"/>
              <a:t>Robert </a:t>
            </a:r>
            <a:r>
              <a:rPr lang="es-ES" sz="2400" dirty="0" err="1" smtClean="0"/>
              <a:t>Brenner</a:t>
            </a:r>
            <a:r>
              <a:rPr lang="es-ES" sz="2400" dirty="0" smtClean="0"/>
              <a:t> (1985): la revolución agrícola en Inglaterra, que incrementó la productividad, fue posible sólo a causa de mercados eficientes y sólidos derechos de propiedad.</a:t>
            </a:r>
            <a:endParaRPr lang="es-ES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3600" dirty="0" smtClean="0"/>
              <a:t>PERO…</a:t>
            </a:r>
            <a:r>
              <a:rPr lang="es-ES" sz="2400" dirty="0" smtClean="0"/>
              <a:t>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/>
              <a:t>recientes estudios demuestran que a mediados del siglo XVIII China e India tenían mercados que funcionaban eficientemente y el sistema de derechos de propiedad era seguro, tal y como han señalado Kenneth </a:t>
            </a:r>
            <a:r>
              <a:rPr lang="es-ES" sz="1800" dirty="0" err="1" smtClean="0"/>
              <a:t>Pomeranz</a:t>
            </a:r>
            <a:r>
              <a:rPr lang="es-ES" sz="1800" dirty="0" smtClean="0"/>
              <a:t> (2000) y </a:t>
            </a:r>
            <a:r>
              <a:rPr lang="es-ES" sz="1800" dirty="0" err="1" smtClean="0"/>
              <a:t>Prasannan</a:t>
            </a:r>
            <a:r>
              <a:rPr lang="es-ES" sz="1800" dirty="0" smtClean="0"/>
              <a:t> </a:t>
            </a:r>
            <a:r>
              <a:rPr lang="es-ES" sz="1800" dirty="0" err="1" smtClean="0"/>
              <a:t>Parthasarathi</a:t>
            </a:r>
            <a:r>
              <a:rPr lang="es-ES" sz="1800" dirty="0" smtClean="0"/>
              <a:t> (2011). </a:t>
            </a:r>
            <a:endParaRPr lang="es-ES" sz="18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5AB8F-AAB1-B249-81B7-4D03B053B7F7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169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ítulo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sz="4000">
                <a:latin typeface="Calibri" charset="0"/>
              </a:rPr>
              <a:t>Asia estaba en posición parecida a Europa: algunos datos</a:t>
            </a:r>
          </a:p>
        </p:txBody>
      </p:sp>
      <p:sp>
        <p:nvSpPr>
          <p:cNvPr id="21506" name="Marcador de contenido 2"/>
          <p:cNvSpPr>
            <a:spLocks noGrp="1"/>
          </p:cNvSpPr>
          <p:nvPr>
            <p:ph idx="1"/>
          </p:nvPr>
        </p:nvSpPr>
        <p:spPr>
          <a:xfrm>
            <a:off x="457200" y="1301750"/>
            <a:ext cx="8229600" cy="4956175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s-ES">
                <a:latin typeface="Calibri" charset="0"/>
              </a:rPr>
              <a:t>Ronald Findlay y Kevin O’Rourke (2007) explican que son comparables los sistemas económicos, políticos y demográficos de Asia y Europa. Así, los sistemas de contabilidad no fueron únicos de Europa; también existían en China e India. Igualmente, los conocimientos científico y tecnológico. Textiles de algodón hindúes y sedas y porcelanas chinas lideraron las exportaciones de manufacturas en el mundo hasta bien entrado el siglo XVIII.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1BFB1-AFE0-BA4A-9660-33D6B37E5CC0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410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Entonces…¿Por qué Gran Bretaña? (1)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es-ES" dirty="0" err="1" smtClean="0"/>
              <a:t>Pomeranz</a:t>
            </a:r>
            <a:r>
              <a:rPr lang="es-ES" dirty="0" smtClean="0"/>
              <a:t>: </a:t>
            </a:r>
          </a:p>
          <a:p>
            <a:pPr algn="just" eaLnBrk="1" hangingPunct="1">
              <a:defRPr/>
            </a:pPr>
            <a:r>
              <a:rPr lang="es-ES" dirty="0" smtClean="0"/>
              <a:t>1. Localización de carbón en abundancia, que substituye a la madera con la deforestación.</a:t>
            </a:r>
          </a:p>
          <a:p>
            <a:pPr algn="just" eaLnBrk="1" hangingPunct="1">
              <a:defRPr/>
            </a:pPr>
            <a:r>
              <a:rPr lang="es-ES" dirty="0" smtClean="0"/>
              <a:t>2. Comercio con América permite a los británicos crecer con intensidad de recursos y ahorro de trabajo, mientras que Asia choca con un bloqueo en el que se fuerza el trabajo intensivo y el ahorro de recursos, por las constricciones ecológicas.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072B4-04B4-8749-BCBC-4268BBB0C9E9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606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Entonces…¿Por qué Gran Bretaña? (2)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s-ES" dirty="0" smtClean="0"/>
              <a:t>Robert Allen, </a:t>
            </a:r>
            <a:r>
              <a:rPr lang="es-ES" dirty="0" err="1" smtClean="0"/>
              <a:t>Prasannan</a:t>
            </a:r>
            <a:r>
              <a:rPr lang="es-ES" dirty="0" smtClean="0"/>
              <a:t> </a:t>
            </a:r>
            <a:r>
              <a:rPr lang="es-ES" dirty="0" err="1" smtClean="0"/>
              <a:t>Parthasarathi</a:t>
            </a:r>
            <a:r>
              <a:rPr lang="es-ES" dirty="0" smtClean="0"/>
              <a:t> :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r>
              <a:rPr lang="es-ES" sz="2400" dirty="0" smtClean="0"/>
              <a:t>En Gran Bretaña durante el XVIII: altos salarios, capital barato, energía barata, comparado con Asia y otros países de Europa.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r>
              <a:rPr lang="es-ES" sz="2400" dirty="0" smtClean="0"/>
              <a:t>La búsqueda de nuevas tecnologías se dirigía a competir con las manufacturas asiáticas, tanto los textiles de India como las sedas y porcelanas de China; mientras que la búsqueda de carbón estuvo obligada por la escasez de madera y por la deforestación. Ambos elementos son cruciales para entender el proceso de la Revolución Industrial en Gran Bretaña. </a:t>
            </a:r>
          </a:p>
          <a:p>
            <a:pPr marL="514350" indent="-514350" algn="just" eaLnBrk="1" hangingPunct="1">
              <a:buFont typeface="Arial" charset="0"/>
              <a:buAutoNum type="arabicPeriod"/>
              <a:defRPr/>
            </a:pP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C1971-0C75-3846-B989-FE8F0078CD42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48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Más información</a:t>
            </a:r>
          </a:p>
        </p:txBody>
      </p:sp>
      <p:sp>
        <p:nvSpPr>
          <p:cNvPr id="22530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r>
              <a:rPr lang="es-ES">
                <a:latin typeface="Calibri" charset="0"/>
              </a:rPr>
              <a:t>Comerciantes de India actuaban en el Océano Índico desde hacía más de 1.000 años y competían, en términos parecidos, con las compañías comerciales europeas durante el siglo XIX.</a:t>
            </a:r>
          </a:p>
          <a:p>
            <a:pPr algn="just" eaLnBrk="1" hangingPunct="1"/>
            <a:r>
              <a:rPr lang="es-ES">
                <a:latin typeface="Calibri" charset="0"/>
              </a:rPr>
              <a:t>Las instituciones políticas en Asia eran sofisticada y sólidas militarmente, con una agricultura muy productiva y un comercio vibrante.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75C6BA-CE8D-5943-95B0-A06766C538CA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133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¿Cómo explicar las diferencias de crecimiento?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economistas y los científicos sociales en general tienen explicaciones diferentes, e hipótesis distintas.</a:t>
            </a:r>
          </a:p>
          <a:p>
            <a:pPr algn="just"/>
            <a:r>
              <a:rPr lang="es-ES" dirty="0" smtClean="0"/>
              <a:t>Su objetivo: explicar las causas de las desigualdades.</a:t>
            </a:r>
          </a:p>
          <a:p>
            <a:pPr algn="just"/>
            <a:r>
              <a:rPr lang="es-ES" dirty="0" smtClean="0"/>
              <a:t>HIPÓTESIS: geográfica, cultural y de la ignorancia.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114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HIPÓTESIS GEOGRÁFICA…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dirty="0" smtClean="0"/>
              <a:t>La brecha entre países ricos y pobres se explica por las diferencias geográficas. Los pobres se encuentran entre los trópicos; los ricos, en latitudes templadas.</a:t>
            </a:r>
          </a:p>
          <a:p>
            <a:pPr algn="just"/>
            <a:r>
              <a:rPr lang="es-ES" dirty="0" smtClean="0"/>
              <a:t>Montesquieu llegó a afirmar que en los climas tropicales la gente era perezosa: no eran curiosos, no innovaban. No se esforzaban. Sigue este autor: los vagos tienden a estar gobernados por déspotas.</a:t>
            </a:r>
          </a:p>
          <a:p>
            <a:pPr algn="just"/>
            <a:r>
              <a:rPr lang="es-ES" dirty="0" smtClean="0"/>
              <a:t>Jeffrey </a:t>
            </a:r>
            <a:r>
              <a:rPr lang="es-ES" dirty="0" err="1" smtClean="0"/>
              <a:t>Sachs</a:t>
            </a:r>
            <a:r>
              <a:rPr lang="es-ES" dirty="0" smtClean="0"/>
              <a:t>, un importante economista, sostiene una hipótesis que va en la misma dirección “geográfica”: importancia de la malaria en países pobres (reducción de la productividad del trabajo); y mala calidad del suelo tropical para desarrollar una agricultura productiva.</a:t>
            </a:r>
          </a:p>
          <a:p>
            <a:pPr algn="just"/>
            <a:r>
              <a:rPr lang="es-ES" dirty="0" smtClean="0"/>
              <a:t>El biólogo Jared </a:t>
            </a:r>
            <a:r>
              <a:rPr lang="es-ES" dirty="0" err="1" smtClean="0"/>
              <a:t>Diamond</a:t>
            </a:r>
            <a:r>
              <a:rPr lang="es-ES" dirty="0" smtClean="0"/>
              <a:t>: origen de desigualdad reside en distintas dotaciones de plantas y especies animales que fueron domesticadas. Esto redundó en un aumento de productividad: desarrollo de la agricultura, crecimiento demográfico, aumento de la producción, graduales cambios tecnológicos.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52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…QUE NO ES CONVINCENTE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La historia económica enseña que no hay una conexión sencilla entre el clima o la geografía y el éxito económico. </a:t>
            </a:r>
          </a:p>
          <a:p>
            <a:pPr algn="just"/>
            <a:r>
              <a:rPr lang="es-ES" dirty="0" smtClean="0"/>
              <a:t>Existen más relaciones en la forma en que las zonas fueron colonizadas. Los cambios políticos también influyen de forma notable.</a:t>
            </a:r>
          </a:p>
          <a:p>
            <a:pPr algn="just"/>
            <a:r>
              <a:rPr lang="es-ES" dirty="0" smtClean="0"/>
              <a:t>La desigualdad en el mundo moderno se debe a la desigual distribución de las tecnologías industriales, más que a la divergencia en los resultados agrícolas.</a:t>
            </a:r>
          </a:p>
          <a:p>
            <a:pPr algn="just"/>
            <a:r>
              <a:rPr lang="es-ES" dirty="0" smtClean="0"/>
              <a:t>Los factores geográficos no ayudan a explicar porqué países como Japón o China se estancan durante largos períodos y después inician un proceso de rápido crecimiento.</a:t>
            </a:r>
          </a:p>
          <a:p>
            <a:pPr algn="just"/>
            <a:r>
              <a:rPr lang="es-ES" dirty="0" smtClean="0"/>
              <a:t>SE NECESITA UNA TEORÍA MEJOR.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038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HIPÓTESIS DE LA CULTURA…tampoco convence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16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dirty="0" smtClean="0"/>
              <a:t>Max Weber: reforma protestante y ética protestante, claves para facilitar el ascenso de la sociedad industrial.</a:t>
            </a:r>
          </a:p>
          <a:p>
            <a:pPr algn="just"/>
            <a:r>
              <a:rPr lang="es-ES" dirty="0" smtClean="0"/>
              <a:t>Muchos creen que: los africanos son pobres porque tienen escasa ética del trabajo y se resisten a las innovaciones; que América Latina tiene habitantes derrochadores y carecen de cultura económica (“ya lo haré mañana”); que el confucionismo era perjudicial para el desarrollo económico (¡pero ahora la ética del trabajo china se pregona por todo!); que los europeos del sur son despilfarradores, poco productivos.</a:t>
            </a:r>
          </a:p>
          <a:p>
            <a:pPr algn="just"/>
            <a:r>
              <a:rPr lang="es-ES" dirty="0" smtClean="0"/>
              <a:t>¿Es útil todo esto para comprender la desigualdad?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17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África occidental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…se produjo un rápido desarrollo basado en la exportación de palma y cacahuetes. A través del sur, los africanos llevaron sus exportaciones a zonas industriales y mineras.</a:t>
            </a:r>
          </a:p>
          <a:p>
            <a:pPr algn="just"/>
            <a:r>
              <a:rPr lang="es-ES" dirty="0" smtClean="0"/>
              <a:t>Valores y cultura africanas no impidieron la adopción de nuevas tecnologías (armas de fuego, arados, rueda) y la alfabetización.</a:t>
            </a:r>
          </a:p>
          <a:p>
            <a:pPr algn="just"/>
            <a:r>
              <a:rPr lang="es-ES" dirty="0" smtClean="0"/>
              <a:t>Las experiencias económicas fracasaron no por la cultura africana, sino por el colonialismo europeo y por los gobiernos africanos que se instauraron tras la independencia.</a:t>
            </a:r>
          </a:p>
          <a:p>
            <a:pPr algn="just"/>
            <a:r>
              <a:rPr lang="es-ES" dirty="0" smtClean="0"/>
              <a:t>Larga historia de instituciones que han minado los derechos humanos y de propiedad en África.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846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Poca relación entre religión y éxito económico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La tesis de Weber sólo parece cumplirse en Países Bajos e Inglaterra. </a:t>
            </a:r>
          </a:p>
          <a:p>
            <a:pPr algn="just"/>
            <a:r>
              <a:rPr lang="es-ES" dirty="0" smtClean="0"/>
              <a:t>Francia e Italia, países católicos: se han desarrollado económicamente (abundante bibliografía al respecto).</a:t>
            </a:r>
          </a:p>
          <a:p>
            <a:pPr algn="just"/>
            <a:r>
              <a:rPr lang="es-ES" dirty="0" smtClean="0"/>
              <a:t>Este de Asia: nada que ver con la religión cristiana, pero fuerte e intenso crecimiento económico.</a:t>
            </a:r>
          </a:p>
          <a:p>
            <a:pPr algn="just"/>
            <a:r>
              <a:rPr lang="es-ES" dirty="0" smtClean="0"/>
              <a:t>Oriente Próximo: países musulmanes, con gran cantidad de recursos naturales, petróleo especialmente. Pero aquí también los imperios coloniales inglés y francés limitaron sus posibilidades, históricamente. Tras la independencia, han desarrollado regímenes políticos jerárquicos y autoritarios con pocas instituciones políticas y económicas que son claves para el éxito económico.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71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europeos ¿superiores?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Es cierto que Europa occidental y EEUU, con población mayoritaria europea, son las zonas más desarrolladas…</a:t>
            </a:r>
          </a:p>
          <a:p>
            <a:pPr algn="just"/>
            <a:r>
              <a:rPr lang="es-ES" dirty="0" smtClean="0"/>
              <a:t>…pero hay también un gran contingente de población europea en otros países (Argentina, Uruguay) sin que su desarrollo sea tan potente.</a:t>
            </a:r>
          </a:p>
          <a:p>
            <a:pPr algn="just"/>
            <a:r>
              <a:rPr lang="es-ES" dirty="0" smtClean="0"/>
              <a:t>A su vez, Japón y Singapur nunca tuvieron más que pocos habitantes europeos, y son países con una prosperidad económica relevante. Lo mismo podemos decir de China en la actualidad.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033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HIPÓTESIS DE LA IGNORANCIA…igualmente poco solvente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dirty="0" smtClean="0"/>
              <a:t>La desigualdad en el mundo existe porque los gobernantes no saben cómo hacer que un país pobre se convierta en rico.</a:t>
            </a:r>
          </a:p>
          <a:p>
            <a:pPr algn="just"/>
            <a:r>
              <a:rPr lang="es-ES" dirty="0" smtClean="0"/>
              <a:t>Los países pobres lo son porque tienen muchos fallos de mercado; lo ricos lo son porque han aplicado mejores políticas y han eliminado los fallos.</a:t>
            </a:r>
          </a:p>
          <a:p>
            <a:pPr algn="just"/>
            <a:r>
              <a:rPr lang="es-ES" dirty="0" smtClean="0"/>
              <a:t>Es decir: todo parece reducirse a la capacitación de los dirigentes y de sus asesores.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318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Importancia de los incentivos, que contrasta con la “ignorancia”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Los “fallos de mercado” no se deben a la ignorancia de los políticos, sino a la falta de incentivos y a los límites marcados por las instituciones políticas y económicas.</a:t>
            </a:r>
          </a:p>
          <a:p>
            <a:pPr algn="just"/>
            <a:r>
              <a:rPr lang="es-ES" dirty="0" smtClean="0"/>
              <a:t>EN OTRAS PALABRAS: los países pobres lo son porque quienes tienen el poder toman decisiones que crean pobreza. No es que sean ignorantes; es que lo hacen a propósito. </a:t>
            </a:r>
          </a:p>
          <a:p>
            <a:pPr algn="just"/>
            <a:r>
              <a:rPr lang="es-ES" dirty="0" smtClean="0"/>
              <a:t>La economía ha ignorado la política. Pero ésta es esencial para explicar la desigualdad en el mundo.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882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Reflexión 1: la Economía NO es una ciencia exacta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52401" r="-52401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334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Reflexión 2: Seamos oscuros, ya que no podemos ser profundos</a:t>
            </a:r>
            <a:endParaRPr lang="es-ES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rcRect l="-61896" r="-61896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9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Reflexión 3: contradicción entre Economía y Crematística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53933" r="-53933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Prof. Carles 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722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Reflexión 4: ¡Cuidado con la jerga!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rcRect l="-53211" r="-53211"/>
          <a:stretch>
            <a:fillRect/>
          </a:stretch>
        </p:blipFill>
        <p:spPr>
          <a:xfrm>
            <a:off x="767738" y="1632532"/>
            <a:ext cx="8006808" cy="4403436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716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Reflexión 5: la Economía debería servir al BIEN COMÚN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52589" r="-52589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372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1925</Words>
  <Application>Microsoft Macintosh PowerPoint</Application>
  <PresentationFormat>Presentación en pantalla (4:3)</PresentationFormat>
  <Paragraphs>147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El misterio del crecimiento PROF. CARLES MANERA  Catedrático de Historia e Instituciones Económicas en el departamento de Economía Aplicada de la Universitat de les Illes Balears (UIB). Doctor en Historia por la Universitat de les Illes Balears y en Economía por la Universitat de Barcelona. Autor de 9 libros individuales y de 169 trabajos de especialización. Premio Extraordinario de Licenciatura, Premio Extraordinario de Doctorado, es también Premio de Investigación Ciudad de Palma, Premio de Investigación Miquel dels Sants Oliver y Premio Catalunya de Economía 2003. Profesor invitado en diferentes centros de investigación, recientemente ha sido Visiting Researcher en la London School of Economics (curso 2011-2012). Actualmente, investiga sobre el desarrollo de la economía turística en el Mediterráneo y sobre la Gran Recesión y su impacto en Estados Unidos, Europa y países emergentes. Ha desempeñado los cargos de vicerrector de Economía de la UIB (1996-2003) y consejero de Economía y Hacienda del Gobierno de Baleares (2007-2011). Sus últimos libros editados son: The Great Recession. A Subversive View, Essex-London School of Economics (2013); y La extensión de la desigualdad. Austeridad y estancamiento, Libros de la Catarata (Madrid 2015).   </vt:lpstr>
      <vt:lpstr>EL PRIMERO QUE LLEGA</vt:lpstr>
      <vt:lpstr>El crecimiento se transforma en el tiempo</vt:lpstr>
      <vt:lpstr>   El cambio de liderazgo.  La gran divergencia…  (Fuente: elaboración personal a partir de Paul Bairoch, recogido en Deepak Nayyar) </vt:lpstr>
      <vt:lpstr> …que especializa la economía mundial por áreas geográficas (Fuente: elaboración personal a partir de los datos de Angus Maddison, elaborados por Deepak Nayyar) </vt:lpstr>
      <vt:lpstr>Países ricos, países pobres:  debate reciente</vt:lpstr>
      <vt:lpstr>Las coincidencias de Marx y Weber…</vt:lpstr>
      <vt:lpstr>…se prolongan a otros economistas</vt:lpstr>
      <vt:lpstr>Asia estaba en posición parecida a Europa: algunos datos</vt:lpstr>
      <vt:lpstr>Entonces…¿Por qué Gran Bretaña? (1)</vt:lpstr>
      <vt:lpstr>Entonces…¿Por qué Gran Bretaña? (2)</vt:lpstr>
      <vt:lpstr>Más información</vt:lpstr>
      <vt:lpstr>¿Cómo explicar las diferencias de crecimiento?</vt:lpstr>
      <vt:lpstr>HIPÓTESIS GEOGRÁFICA…</vt:lpstr>
      <vt:lpstr>…QUE NO ES CONVINCENTE</vt:lpstr>
      <vt:lpstr>HIPÓTESIS DE LA CULTURA…tampoco convence</vt:lpstr>
      <vt:lpstr>En África occidental</vt:lpstr>
      <vt:lpstr>Poca relación entre religión y éxito económico</vt:lpstr>
      <vt:lpstr>Los europeos ¿superiores?</vt:lpstr>
      <vt:lpstr>HIPÓTESIS DE LA IGNORANCIA…igualmente poco solvente</vt:lpstr>
      <vt:lpstr>Importancia de los incentivos, que contrasta con la “ignorancia”</vt:lpstr>
      <vt:lpstr>Reflexión 1: la Economía NO es una ciencia exacta</vt:lpstr>
      <vt:lpstr>Reflexión 2: Seamos oscuros, ya que no podemos ser profundos</vt:lpstr>
      <vt:lpstr>Reflexión 3: contradicción entre Economía y Crematística</vt:lpstr>
      <vt:lpstr>Reflexión 4: ¡Cuidado con la jerga!</vt:lpstr>
      <vt:lpstr>Reflexión 5: la Economía debería servir al BIEN COMÚN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¿POR QUÉ FRACASAN LOS PAÍSES? </dc:title>
  <dc:creator>Carles Manera</dc:creator>
  <cp:lastModifiedBy>Carles Manera</cp:lastModifiedBy>
  <cp:revision>42</cp:revision>
  <cp:lastPrinted>2013-10-15T13:22:54Z</cp:lastPrinted>
  <dcterms:created xsi:type="dcterms:W3CDTF">2013-10-08T11:23:25Z</dcterms:created>
  <dcterms:modified xsi:type="dcterms:W3CDTF">2015-02-09T14:24:18Z</dcterms:modified>
</cp:coreProperties>
</file>