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handoutMasterIdLst>
    <p:handoutMasterId r:id="rId24"/>
  </p:handoutMasterIdLst>
  <p:sldIdLst>
    <p:sldId id="256" r:id="rId2"/>
    <p:sldId id="271" r:id="rId3"/>
    <p:sldId id="272" r:id="rId4"/>
    <p:sldId id="277" r:id="rId5"/>
    <p:sldId id="276" r:id="rId6"/>
    <p:sldId id="278" r:id="rId7"/>
    <p:sldId id="279" r:id="rId8"/>
    <p:sldId id="280" r:id="rId9"/>
    <p:sldId id="273" r:id="rId10"/>
    <p:sldId id="274" r:id="rId11"/>
    <p:sldId id="257" r:id="rId12"/>
    <p:sldId id="258" r:id="rId13"/>
    <p:sldId id="268" r:id="rId14"/>
    <p:sldId id="259" r:id="rId15"/>
    <p:sldId id="267" r:id="rId16"/>
    <p:sldId id="263" r:id="rId17"/>
    <p:sldId id="264" r:id="rId18"/>
    <p:sldId id="260" r:id="rId19"/>
    <p:sldId id="265" r:id="rId20"/>
    <p:sldId id="266" r:id="rId21"/>
    <p:sldId id="261" r:id="rId22"/>
  </p:sldIdLst>
  <p:sldSz cx="9144000" cy="6858000" type="screen4x3"/>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7" d="100"/>
          <a:sy n="107" d="100"/>
        </p:scale>
        <p:origin x="-600"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handoutMaster" Target="handoutMasters/handoutMaster1.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4291CA0-EF30-A746-89C0-0F623415DA96}" type="datetimeFigureOut">
              <a:rPr lang="es-ES" smtClean="0"/>
              <a:t>30/10/15</a:t>
            </a:fld>
            <a:endParaRPr lang="es-ES"/>
          </a:p>
        </p:txBody>
      </p:sp>
      <p:sp>
        <p:nvSpPr>
          <p:cNvPr id="4" name="Marcador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6832C58-5565-3E41-B799-13C0460E1140}" type="slidenum">
              <a:rPr lang="es-ES" smtClean="0"/>
              <a:t>‹Nr.›</a:t>
            </a:fld>
            <a:endParaRPr lang="es-ES"/>
          </a:p>
        </p:txBody>
      </p:sp>
    </p:spTree>
    <p:extLst>
      <p:ext uri="{BB962C8B-B14F-4D97-AF65-F5344CB8AC3E}">
        <p14:creationId xmlns:p14="http://schemas.microsoft.com/office/powerpoint/2010/main" val="159244420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FF6D6C7-E63A-6D4F-9CAF-AA9BAD4F0237}" type="datetimeFigureOut">
              <a:rPr lang="es-ES" smtClean="0"/>
              <a:t>30/10/15</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4547C6A-2368-B74B-A1C3-BFB3F8D986E5}" type="slidenum">
              <a:rPr lang="es-ES" smtClean="0"/>
              <a:t>‹Nr.›</a:t>
            </a:fld>
            <a:endParaRPr lang="es-ES"/>
          </a:p>
        </p:txBody>
      </p:sp>
    </p:spTree>
    <p:extLst>
      <p:ext uri="{BB962C8B-B14F-4D97-AF65-F5344CB8AC3E}">
        <p14:creationId xmlns:p14="http://schemas.microsoft.com/office/powerpoint/2010/main" val="316985892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smtClean="0"/>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
          </a:p>
        </p:txBody>
      </p:sp>
      <p:sp>
        <p:nvSpPr>
          <p:cNvPr id="4" name="Marcador de fecha 3"/>
          <p:cNvSpPr>
            <a:spLocks noGrp="1"/>
          </p:cNvSpPr>
          <p:nvPr>
            <p:ph type="dt" sz="half" idx="10"/>
          </p:nvPr>
        </p:nvSpPr>
        <p:spPr/>
        <p:txBody>
          <a:bodyPr/>
          <a:lstStyle/>
          <a:p>
            <a:fld id="{A0469017-D7D0-D042-9995-DD7855F17692}" type="datetime1">
              <a:rPr lang="es-ES" smtClean="0"/>
              <a:t>30/10/15</a:t>
            </a:fld>
            <a:endParaRPr lang="es-ES"/>
          </a:p>
        </p:txBody>
      </p:sp>
      <p:sp>
        <p:nvSpPr>
          <p:cNvPr id="5" name="Marcador de pie de página 4"/>
          <p:cNvSpPr>
            <a:spLocks noGrp="1"/>
          </p:cNvSpPr>
          <p:nvPr>
            <p:ph type="ftr" sz="quarter" idx="11"/>
          </p:nvPr>
        </p:nvSpPr>
        <p:spPr/>
        <p:txBody>
          <a:bodyPr/>
          <a:lstStyle/>
          <a:p>
            <a:r>
              <a:rPr lang="es-ES_tradnl" smtClean="0"/>
              <a:t>Prof. Carles Manera</a:t>
            </a:r>
            <a:endParaRPr lang="es-ES"/>
          </a:p>
        </p:txBody>
      </p:sp>
      <p:sp>
        <p:nvSpPr>
          <p:cNvPr id="6" name="Marcador de número de diapositiva 5"/>
          <p:cNvSpPr>
            <a:spLocks noGrp="1"/>
          </p:cNvSpPr>
          <p:nvPr>
            <p:ph type="sldNum" sz="quarter" idx="12"/>
          </p:nvPr>
        </p:nvSpPr>
        <p:spPr/>
        <p:txBody>
          <a:bodyPr/>
          <a:lstStyle/>
          <a:p>
            <a:fld id="{5E872FED-AEA9-2649-8049-66B63CED96E3}" type="slidenum">
              <a:rPr lang="es-ES" smtClean="0"/>
              <a:t>‹Nr.›</a:t>
            </a:fld>
            <a:endParaRPr lang="es-ES"/>
          </a:p>
        </p:txBody>
      </p:sp>
    </p:spTree>
    <p:extLst>
      <p:ext uri="{BB962C8B-B14F-4D97-AF65-F5344CB8AC3E}">
        <p14:creationId xmlns:p14="http://schemas.microsoft.com/office/powerpoint/2010/main" val="33484783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2FC424E9-8A40-8141-944E-26C59918717D}" type="datetime1">
              <a:rPr lang="es-ES" smtClean="0"/>
              <a:t>30/10/15</a:t>
            </a:fld>
            <a:endParaRPr lang="es-ES"/>
          </a:p>
        </p:txBody>
      </p:sp>
      <p:sp>
        <p:nvSpPr>
          <p:cNvPr id="5" name="Marcador de pie de página 4"/>
          <p:cNvSpPr>
            <a:spLocks noGrp="1"/>
          </p:cNvSpPr>
          <p:nvPr>
            <p:ph type="ftr" sz="quarter" idx="11"/>
          </p:nvPr>
        </p:nvSpPr>
        <p:spPr/>
        <p:txBody>
          <a:bodyPr/>
          <a:lstStyle/>
          <a:p>
            <a:r>
              <a:rPr lang="es-ES_tradnl" smtClean="0"/>
              <a:t>Prof. Carles Manera</a:t>
            </a:r>
            <a:endParaRPr lang="es-ES"/>
          </a:p>
        </p:txBody>
      </p:sp>
      <p:sp>
        <p:nvSpPr>
          <p:cNvPr id="6" name="Marcador de número de diapositiva 5"/>
          <p:cNvSpPr>
            <a:spLocks noGrp="1"/>
          </p:cNvSpPr>
          <p:nvPr>
            <p:ph type="sldNum" sz="quarter" idx="12"/>
          </p:nvPr>
        </p:nvSpPr>
        <p:spPr/>
        <p:txBody>
          <a:bodyPr/>
          <a:lstStyle/>
          <a:p>
            <a:fld id="{5E872FED-AEA9-2649-8049-66B63CED96E3}" type="slidenum">
              <a:rPr lang="es-ES" smtClean="0"/>
              <a:t>‹Nr.›</a:t>
            </a:fld>
            <a:endParaRPr lang="es-ES"/>
          </a:p>
        </p:txBody>
      </p:sp>
    </p:spTree>
    <p:extLst>
      <p:ext uri="{BB962C8B-B14F-4D97-AF65-F5344CB8AC3E}">
        <p14:creationId xmlns:p14="http://schemas.microsoft.com/office/powerpoint/2010/main" val="37317149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DC3A2DF6-23B9-FE47-8053-E2F5BD07F559}" type="datetime1">
              <a:rPr lang="es-ES" smtClean="0"/>
              <a:t>30/10/15</a:t>
            </a:fld>
            <a:endParaRPr lang="es-ES"/>
          </a:p>
        </p:txBody>
      </p:sp>
      <p:sp>
        <p:nvSpPr>
          <p:cNvPr id="5" name="Marcador de pie de página 4"/>
          <p:cNvSpPr>
            <a:spLocks noGrp="1"/>
          </p:cNvSpPr>
          <p:nvPr>
            <p:ph type="ftr" sz="quarter" idx="11"/>
          </p:nvPr>
        </p:nvSpPr>
        <p:spPr/>
        <p:txBody>
          <a:bodyPr/>
          <a:lstStyle/>
          <a:p>
            <a:r>
              <a:rPr lang="es-ES_tradnl" smtClean="0"/>
              <a:t>Prof. Carles Manera</a:t>
            </a:r>
            <a:endParaRPr lang="es-ES"/>
          </a:p>
        </p:txBody>
      </p:sp>
      <p:sp>
        <p:nvSpPr>
          <p:cNvPr id="6" name="Marcador de número de diapositiva 5"/>
          <p:cNvSpPr>
            <a:spLocks noGrp="1"/>
          </p:cNvSpPr>
          <p:nvPr>
            <p:ph type="sldNum" sz="quarter" idx="12"/>
          </p:nvPr>
        </p:nvSpPr>
        <p:spPr/>
        <p:txBody>
          <a:bodyPr/>
          <a:lstStyle/>
          <a:p>
            <a:fld id="{5E872FED-AEA9-2649-8049-66B63CED96E3}" type="slidenum">
              <a:rPr lang="es-ES" smtClean="0"/>
              <a:t>‹Nr.›</a:t>
            </a:fld>
            <a:endParaRPr lang="es-ES"/>
          </a:p>
        </p:txBody>
      </p:sp>
    </p:spTree>
    <p:extLst>
      <p:ext uri="{BB962C8B-B14F-4D97-AF65-F5344CB8AC3E}">
        <p14:creationId xmlns:p14="http://schemas.microsoft.com/office/powerpoint/2010/main" val="1971828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fecha 4"/>
          <p:cNvSpPr>
            <a:spLocks noGrp="1"/>
          </p:cNvSpPr>
          <p:nvPr>
            <p:ph type="dt" sz="half" idx="10"/>
          </p:nvPr>
        </p:nvSpPr>
        <p:spPr/>
        <p:txBody>
          <a:bodyPr/>
          <a:lstStyle/>
          <a:p>
            <a:fld id="{0EB92318-FFE8-C24F-8784-A2050576CF1C}" type="datetime1">
              <a:rPr lang="es-ES" smtClean="0"/>
              <a:t>30/10/15</a:t>
            </a:fld>
            <a:endParaRPr lang="es-ES"/>
          </a:p>
        </p:txBody>
      </p:sp>
      <p:sp>
        <p:nvSpPr>
          <p:cNvPr id="6" name="Marcador de pie de página 5"/>
          <p:cNvSpPr>
            <a:spLocks noGrp="1"/>
          </p:cNvSpPr>
          <p:nvPr>
            <p:ph type="ftr" sz="quarter" idx="11"/>
          </p:nvPr>
        </p:nvSpPr>
        <p:spPr/>
        <p:txBody>
          <a:bodyPr/>
          <a:lstStyle/>
          <a:p>
            <a:r>
              <a:rPr lang="es-ES_tradnl" smtClean="0"/>
              <a:t>Prof. Carles Manera</a:t>
            </a:r>
            <a:endParaRPr lang="es-ES"/>
          </a:p>
        </p:txBody>
      </p:sp>
      <p:sp>
        <p:nvSpPr>
          <p:cNvPr id="7" name="Marcador de número de diapositiva 6"/>
          <p:cNvSpPr>
            <a:spLocks noGrp="1"/>
          </p:cNvSpPr>
          <p:nvPr>
            <p:ph type="sldNum" sz="quarter" idx="12"/>
          </p:nvPr>
        </p:nvSpPr>
        <p:spPr/>
        <p:txBody>
          <a:bodyPr/>
          <a:lstStyle/>
          <a:p>
            <a:fld id="{5E872FED-AEA9-2649-8049-66B63CED96E3}" type="slidenum">
              <a:rPr lang="es-ES" smtClean="0"/>
              <a:t>‹Nr.›</a:t>
            </a:fld>
            <a:endParaRPr lang="es-ES"/>
          </a:p>
        </p:txBody>
      </p:sp>
    </p:spTree>
    <p:extLst>
      <p:ext uri="{BB962C8B-B14F-4D97-AF65-F5344CB8AC3E}">
        <p14:creationId xmlns:p14="http://schemas.microsoft.com/office/powerpoint/2010/main" val="26122577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7" name="Marcador de fecha 6"/>
          <p:cNvSpPr>
            <a:spLocks noGrp="1"/>
          </p:cNvSpPr>
          <p:nvPr>
            <p:ph type="dt" sz="half" idx="10"/>
          </p:nvPr>
        </p:nvSpPr>
        <p:spPr/>
        <p:txBody>
          <a:bodyPr/>
          <a:lstStyle/>
          <a:p>
            <a:fld id="{13E15191-FAE4-6F48-A01F-C77E25109CBC}" type="datetime1">
              <a:rPr lang="es-ES" smtClean="0"/>
              <a:t>30/10/15</a:t>
            </a:fld>
            <a:endParaRPr lang="es-ES"/>
          </a:p>
        </p:txBody>
      </p:sp>
      <p:sp>
        <p:nvSpPr>
          <p:cNvPr id="8" name="Marcador de pie de página 7"/>
          <p:cNvSpPr>
            <a:spLocks noGrp="1"/>
          </p:cNvSpPr>
          <p:nvPr>
            <p:ph type="ftr" sz="quarter" idx="11"/>
          </p:nvPr>
        </p:nvSpPr>
        <p:spPr/>
        <p:txBody>
          <a:bodyPr/>
          <a:lstStyle/>
          <a:p>
            <a:r>
              <a:rPr lang="es-ES_tradnl" smtClean="0"/>
              <a:t>Prof. Carles Manera</a:t>
            </a:r>
            <a:endParaRPr lang="es-ES"/>
          </a:p>
        </p:txBody>
      </p:sp>
      <p:sp>
        <p:nvSpPr>
          <p:cNvPr id="9" name="Marcador de número de diapositiva 8"/>
          <p:cNvSpPr>
            <a:spLocks noGrp="1"/>
          </p:cNvSpPr>
          <p:nvPr>
            <p:ph type="sldNum" sz="quarter" idx="12"/>
          </p:nvPr>
        </p:nvSpPr>
        <p:spPr/>
        <p:txBody>
          <a:bodyPr/>
          <a:lstStyle/>
          <a:p>
            <a:fld id="{5E872FED-AEA9-2649-8049-66B63CED96E3}" type="slidenum">
              <a:rPr lang="es-ES" smtClean="0"/>
              <a:t>‹Nr.›</a:t>
            </a:fld>
            <a:endParaRPr lang="es-ES"/>
          </a:p>
        </p:txBody>
      </p:sp>
    </p:spTree>
    <p:extLst>
      <p:ext uri="{BB962C8B-B14F-4D97-AF65-F5344CB8AC3E}">
        <p14:creationId xmlns:p14="http://schemas.microsoft.com/office/powerpoint/2010/main" val="586982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fecha 2"/>
          <p:cNvSpPr>
            <a:spLocks noGrp="1"/>
          </p:cNvSpPr>
          <p:nvPr>
            <p:ph type="dt" sz="half" idx="10"/>
          </p:nvPr>
        </p:nvSpPr>
        <p:spPr/>
        <p:txBody>
          <a:bodyPr/>
          <a:lstStyle/>
          <a:p>
            <a:fld id="{2D537D8D-CD1E-5F4F-8921-B3A0CC45A099}" type="datetime1">
              <a:rPr lang="es-ES" smtClean="0"/>
              <a:t>30/10/15</a:t>
            </a:fld>
            <a:endParaRPr lang="es-ES"/>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5E872FED-AEA9-2649-8049-66B63CED96E3}" type="slidenum">
              <a:rPr lang="es-ES" smtClean="0"/>
              <a:t>‹Nr.›</a:t>
            </a:fld>
            <a:endParaRPr lang="es-ES"/>
          </a:p>
        </p:txBody>
      </p:sp>
    </p:spTree>
    <p:extLst>
      <p:ext uri="{BB962C8B-B14F-4D97-AF65-F5344CB8AC3E}">
        <p14:creationId xmlns:p14="http://schemas.microsoft.com/office/powerpoint/2010/main" val="3228880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BE6E4C94-CB69-A849-ACCF-D1E1BAA603A6}" type="datetime1">
              <a:rPr lang="es-ES" smtClean="0"/>
              <a:t>30/10/15</a:t>
            </a:fld>
            <a:endParaRPr lang="es-ES"/>
          </a:p>
        </p:txBody>
      </p:sp>
      <p:sp>
        <p:nvSpPr>
          <p:cNvPr id="3" name="Marcador de pie de página 2"/>
          <p:cNvSpPr>
            <a:spLocks noGrp="1"/>
          </p:cNvSpPr>
          <p:nvPr>
            <p:ph type="ftr" sz="quarter" idx="11"/>
          </p:nvPr>
        </p:nvSpPr>
        <p:spPr/>
        <p:txBody>
          <a:bodyPr/>
          <a:lstStyle/>
          <a:p>
            <a:r>
              <a:rPr lang="es-ES_tradnl" smtClean="0"/>
              <a:t>Prof. Carles Manera</a:t>
            </a:r>
            <a:endParaRPr lang="es-ES"/>
          </a:p>
        </p:txBody>
      </p:sp>
      <p:sp>
        <p:nvSpPr>
          <p:cNvPr id="4" name="Marcador de número de diapositiva 3"/>
          <p:cNvSpPr>
            <a:spLocks noGrp="1"/>
          </p:cNvSpPr>
          <p:nvPr>
            <p:ph type="sldNum" sz="quarter" idx="12"/>
          </p:nvPr>
        </p:nvSpPr>
        <p:spPr/>
        <p:txBody>
          <a:bodyPr/>
          <a:lstStyle/>
          <a:p>
            <a:fld id="{5E872FED-AEA9-2649-8049-66B63CED96E3}" type="slidenum">
              <a:rPr lang="es-ES" smtClean="0"/>
              <a:t>‹Nr.›</a:t>
            </a:fld>
            <a:endParaRPr lang="es-ES"/>
          </a:p>
        </p:txBody>
      </p:sp>
    </p:spTree>
    <p:extLst>
      <p:ext uri="{BB962C8B-B14F-4D97-AF65-F5344CB8AC3E}">
        <p14:creationId xmlns:p14="http://schemas.microsoft.com/office/powerpoint/2010/main" val="2326778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A5FFC38C-A6D4-464B-AE98-D43D4FE8C58A}" type="datetime1">
              <a:rPr lang="es-ES" smtClean="0"/>
              <a:t>30/10/15</a:t>
            </a:fld>
            <a:endParaRPr lang="es-ES"/>
          </a:p>
        </p:txBody>
      </p:sp>
      <p:sp>
        <p:nvSpPr>
          <p:cNvPr id="6" name="Marcador de pie de página 5"/>
          <p:cNvSpPr>
            <a:spLocks noGrp="1"/>
          </p:cNvSpPr>
          <p:nvPr>
            <p:ph type="ftr" sz="quarter" idx="11"/>
          </p:nvPr>
        </p:nvSpPr>
        <p:spPr/>
        <p:txBody>
          <a:bodyPr/>
          <a:lstStyle/>
          <a:p>
            <a:r>
              <a:rPr lang="es-ES_tradnl" smtClean="0"/>
              <a:t>Prof. Carles Manera</a:t>
            </a:r>
            <a:endParaRPr lang="es-ES"/>
          </a:p>
        </p:txBody>
      </p:sp>
      <p:sp>
        <p:nvSpPr>
          <p:cNvPr id="7" name="Marcador de número de diapositiva 6"/>
          <p:cNvSpPr>
            <a:spLocks noGrp="1"/>
          </p:cNvSpPr>
          <p:nvPr>
            <p:ph type="sldNum" sz="quarter" idx="12"/>
          </p:nvPr>
        </p:nvSpPr>
        <p:spPr/>
        <p:txBody>
          <a:bodyPr/>
          <a:lstStyle/>
          <a:p>
            <a:fld id="{5E872FED-AEA9-2649-8049-66B63CED96E3}" type="slidenum">
              <a:rPr lang="es-ES" smtClean="0"/>
              <a:t>‹Nr.›</a:t>
            </a:fld>
            <a:endParaRPr lang="es-ES"/>
          </a:p>
        </p:txBody>
      </p:sp>
    </p:spTree>
    <p:extLst>
      <p:ext uri="{BB962C8B-B14F-4D97-AF65-F5344CB8AC3E}">
        <p14:creationId xmlns:p14="http://schemas.microsoft.com/office/powerpoint/2010/main" val="36127582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24074E10-4C25-DC4B-8F96-626A67DB575F}" type="datetime1">
              <a:rPr lang="es-ES" smtClean="0"/>
              <a:t>30/10/15</a:t>
            </a:fld>
            <a:endParaRPr lang="es-ES"/>
          </a:p>
        </p:txBody>
      </p:sp>
      <p:sp>
        <p:nvSpPr>
          <p:cNvPr id="6" name="Marcador de pie de página 5"/>
          <p:cNvSpPr>
            <a:spLocks noGrp="1"/>
          </p:cNvSpPr>
          <p:nvPr>
            <p:ph type="ftr" sz="quarter" idx="11"/>
          </p:nvPr>
        </p:nvSpPr>
        <p:spPr/>
        <p:txBody>
          <a:bodyPr/>
          <a:lstStyle/>
          <a:p>
            <a:r>
              <a:rPr lang="es-ES_tradnl" smtClean="0"/>
              <a:t>Prof. Carles Manera</a:t>
            </a:r>
            <a:endParaRPr lang="es-ES"/>
          </a:p>
        </p:txBody>
      </p:sp>
      <p:sp>
        <p:nvSpPr>
          <p:cNvPr id="7" name="Marcador de número de diapositiva 6"/>
          <p:cNvSpPr>
            <a:spLocks noGrp="1"/>
          </p:cNvSpPr>
          <p:nvPr>
            <p:ph type="sldNum" sz="quarter" idx="12"/>
          </p:nvPr>
        </p:nvSpPr>
        <p:spPr/>
        <p:txBody>
          <a:bodyPr/>
          <a:lstStyle/>
          <a:p>
            <a:fld id="{5E872FED-AEA9-2649-8049-66B63CED96E3}" type="slidenum">
              <a:rPr lang="es-ES" smtClean="0"/>
              <a:t>‹Nr.›</a:t>
            </a:fld>
            <a:endParaRPr lang="es-ES"/>
          </a:p>
        </p:txBody>
      </p:sp>
    </p:spTree>
    <p:extLst>
      <p:ext uri="{BB962C8B-B14F-4D97-AF65-F5344CB8AC3E}">
        <p14:creationId xmlns:p14="http://schemas.microsoft.com/office/powerpoint/2010/main" val="32949169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73774702-0EEF-534B-980B-D9B227A28827}" type="datetime1">
              <a:rPr lang="es-ES" smtClean="0"/>
              <a:t>30/10/15</a:t>
            </a:fld>
            <a:endParaRPr lang="es-ES"/>
          </a:p>
        </p:txBody>
      </p:sp>
      <p:sp>
        <p:nvSpPr>
          <p:cNvPr id="5" name="Marcador de pie de página 4"/>
          <p:cNvSpPr>
            <a:spLocks noGrp="1"/>
          </p:cNvSpPr>
          <p:nvPr>
            <p:ph type="ftr" sz="quarter" idx="11"/>
          </p:nvPr>
        </p:nvSpPr>
        <p:spPr/>
        <p:txBody>
          <a:bodyPr/>
          <a:lstStyle/>
          <a:p>
            <a:r>
              <a:rPr lang="es-ES_tradnl" smtClean="0"/>
              <a:t>Prof. Carles Manera</a:t>
            </a:r>
            <a:endParaRPr lang="es-ES"/>
          </a:p>
        </p:txBody>
      </p:sp>
      <p:sp>
        <p:nvSpPr>
          <p:cNvPr id="6" name="Marcador de número de diapositiva 5"/>
          <p:cNvSpPr>
            <a:spLocks noGrp="1"/>
          </p:cNvSpPr>
          <p:nvPr>
            <p:ph type="sldNum" sz="quarter" idx="12"/>
          </p:nvPr>
        </p:nvSpPr>
        <p:spPr/>
        <p:txBody>
          <a:bodyPr/>
          <a:lstStyle/>
          <a:p>
            <a:fld id="{5E872FED-AEA9-2649-8049-66B63CED96E3}" type="slidenum">
              <a:rPr lang="es-ES" smtClean="0"/>
              <a:t>‹Nr.›</a:t>
            </a:fld>
            <a:endParaRPr lang="es-ES"/>
          </a:p>
        </p:txBody>
      </p:sp>
    </p:spTree>
    <p:extLst>
      <p:ext uri="{BB962C8B-B14F-4D97-AF65-F5344CB8AC3E}">
        <p14:creationId xmlns:p14="http://schemas.microsoft.com/office/powerpoint/2010/main" val="18253343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EC2755D6-1194-524B-A954-1A7030D164D5}" type="datetime1">
              <a:rPr lang="es-ES" smtClean="0"/>
              <a:t>30/10/15</a:t>
            </a:fld>
            <a:endParaRPr lang="es-ES"/>
          </a:p>
        </p:txBody>
      </p:sp>
      <p:sp>
        <p:nvSpPr>
          <p:cNvPr id="5" name="Marcador de pie de página 4"/>
          <p:cNvSpPr>
            <a:spLocks noGrp="1"/>
          </p:cNvSpPr>
          <p:nvPr>
            <p:ph type="ftr" sz="quarter" idx="11"/>
          </p:nvPr>
        </p:nvSpPr>
        <p:spPr/>
        <p:txBody>
          <a:bodyPr/>
          <a:lstStyle/>
          <a:p>
            <a:r>
              <a:rPr lang="es-ES_tradnl" smtClean="0"/>
              <a:t>Prof. Carles Manera</a:t>
            </a:r>
            <a:endParaRPr lang="es-ES"/>
          </a:p>
        </p:txBody>
      </p:sp>
      <p:sp>
        <p:nvSpPr>
          <p:cNvPr id="6" name="Marcador de número de diapositiva 5"/>
          <p:cNvSpPr>
            <a:spLocks noGrp="1"/>
          </p:cNvSpPr>
          <p:nvPr>
            <p:ph type="sldNum" sz="quarter" idx="12"/>
          </p:nvPr>
        </p:nvSpPr>
        <p:spPr/>
        <p:txBody>
          <a:bodyPr/>
          <a:lstStyle/>
          <a:p>
            <a:fld id="{5E872FED-AEA9-2649-8049-66B63CED96E3}" type="slidenum">
              <a:rPr lang="es-ES" smtClean="0"/>
              <a:t>‹Nr.›</a:t>
            </a:fld>
            <a:endParaRPr lang="es-ES"/>
          </a:p>
        </p:txBody>
      </p:sp>
    </p:spTree>
    <p:extLst>
      <p:ext uri="{BB962C8B-B14F-4D97-AF65-F5344CB8AC3E}">
        <p14:creationId xmlns:p14="http://schemas.microsoft.com/office/powerpoint/2010/main" val="409430351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smtClean="0"/>
              <a:t>Clic para editar título</a:t>
            </a:r>
            <a:endParaRPr lang="es-ES"/>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39B97D-88C8-4E46-AC65-BB55FD04298D}" type="datetime1">
              <a:rPr lang="es-ES" smtClean="0"/>
              <a:t>30/10/15</a:t>
            </a:fld>
            <a:endParaRPr lang="es-ES"/>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_tradnl" smtClean="0"/>
              <a:t>Prof. Carles Manera</a:t>
            </a:r>
            <a:endParaRPr lang="es-ES"/>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872FED-AEA9-2649-8049-66B63CED96E3}" type="slidenum">
              <a:rPr lang="es-ES" smtClean="0"/>
              <a:t>‹Nr.›</a:t>
            </a:fld>
            <a:endParaRPr lang="es-ES"/>
          </a:p>
        </p:txBody>
      </p:sp>
    </p:spTree>
    <p:extLst>
      <p:ext uri="{BB962C8B-B14F-4D97-AF65-F5344CB8AC3E}">
        <p14:creationId xmlns:p14="http://schemas.microsoft.com/office/powerpoint/2010/main" val="10364634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fontScale="90000"/>
          </a:bodyPr>
          <a:lstStyle/>
          <a:p>
            <a:r>
              <a:rPr lang="es-ES" dirty="0" smtClean="0"/>
              <a:t>Pensamiento económico y Segunda Revolución Industrial: unas notas</a:t>
            </a:r>
            <a:endParaRPr lang="es-ES" dirty="0"/>
          </a:p>
        </p:txBody>
      </p:sp>
      <p:sp>
        <p:nvSpPr>
          <p:cNvPr id="3" name="Subtítulo 2"/>
          <p:cNvSpPr>
            <a:spLocks noGrp="1"/>
          </p:cNvSpPr>
          <p:nvPr>
            <p:ph type="subTitle" idx="1"/>
          </p:nvPr>
        </p:nvSpPr>
        <p:spPr/>
        <p:txBody>
          <a:bodyPr>
            <a:normAutofit fontScale="70000" lnSpcReduction="20000"/>
          </a:bodyPr>
          <a:lstStyle/>
          <a:p>
            <a:r>
              <a:rPr lang="es-ES" dirty="0" smtClean="0"/>
              <a:t>Prof. Carles Manera</a:t>
            </a:r>
          </a:p>
          <a:p>
            <a:pPr algn="just"/>
            <a:r>
              <a:rPr lang="es-ES" sz="1800" dirty="0" smtClean="0"/>
              <a:t>MATERIALES: </a:t>
            </a:r>
          </a:p>
          <a:p>
            <a:pPr algn="just"/>
            <a:r>
              <a:rPr lang="es-ES" sz="1800" dirty="0" smtClean="0"/>
              <a:t>página </a:t>
            </a:r>
            <a:r>
              <a:rPr lang="es-ES" sz="1800" dirty="0" err="1" smtClean="0"/>
              <a:t>marianalorenz</a:t>
            </a:r>
            <a:r>
              <a:rPr lang="es-ES" sz="1800" dirty="0" smtClean="0"/>
              <a:t>: </a:t>
            </a:r>
            <a:r>
              <a:rPr lang="en-US" sz="1800" dirty="0" err="1" smtClean="0"/>
              <a:t>ile</a:t>
            </a:r>
            <a:r>
              <a:rPr lang="en-US" sz="1800" dirty="0" smtClean="0"/>
              <a:t>:///Users/uib/Desktop/Clase%208%20-%20Marx%20y%20su%20teor%C3%ADa%20del%20valor.webarchive.</a:t>
            </a:r>
          </a:p>
          <a:p>
            <a:pPr algn="just"/>
            <a:r>
              <a:rPr lang="en-US" sz="1800" dirty="0" smtClean="0"/>
              <a:t>E. MANDEL, </a:t>
            </a:r>
            <a:r>
              <a:rPr lang="en-US" sz="1800" i="1" dirty="0" err="1" smtClean="0"/>
              <a:t>Tratado</a:t>
            </a:r>
            <a:r>
              <a:rPr lang="en-US" sz="1800" i="1" dirty="0" smtClean="0"/>
              <a:t> de </a:t>
            </a:r>
            <a:r>
              <a:rPr lang="en-US" sz="1800" i="1" dirty="0" err="1" smtClean="0"/>
              <a:t>economía</a:t>
            </a:r>
            <a:r>
              <a:rPr lang="en-US" sz="1800" i="1" dirty="0" smtClean="0"/>
              <a:t> </a:t>
            </a:r>
            <a:r>
              <a:rPr lang="en-US" sz="1800" i="1" dirty="0" err="1" smtClean="0"/>
              <a:t>marxista</a:t>
            </a:r>
            <a:r>
              <a:rPr lang="en-US" sz="1800" dirty="0" smtClean="0"/>
              <a:t>, Ed. Era, México 1985.</a:t>
            </a:r>
          </a:p>
          <a:p>
            <a:pPr algn="just"/>
            <a:r>
              <a:rPr lang="en-US" sz="1800" dirty="0" smtClean="0"/>
              <a:t>J. EATWELL et alter, </a:t>
            </a:r>
            <a:r>
              <a:rPr lang="en-US" sz="1800" i="1" dirty="0" smtClean="0"/>
              <a:t>The New Palgrave. A Dictionary of Economics</a:t>
            </a:r>
            <a:r>
              <a:rPr lang="en-US" sz="1800" dirty="0" smtClean="0"/>
              <a:t>, Macmillan Press, </a:t>
            </a:r>
            <a:r>
              <a:rPr lang="en-US" sz="1800" dirty="0" err="1" smtClean="0"/>
              <a:t>Londres</a:t>
            </a:r>
            <a:r>
              <a:rPr lang="en-US" sz="1800" dirty="0" smtClean="0"/>
              <a:t> 1998.</a:t>
            </a:r>
          </a:p>
          <a:p>
            <a:pPr algn="just"/>
            <a:r>
              <a:rPr lang="en-US" sz="1800" dirty="0" smtClean="0"/>
              <a:t>K. MARX</a:t>
            </a:r>
            <a:r>
              <a:rPr lang="en-US" sz="1800" i="1" dirty="0" smtClean="0"/>
              <a:t>, El capital</a:t>
            </a:r>
            <a:r>
              <a:rPr lang="en-US" sz="1800" dirty="0" smtClean="0"/>
              <a:t>, </a:t>
            </a:r>
            <a:r>
              <a:rPr lang="en-US" sz="1800" dirty="0" err="1" smtClean="0"/>
              <a:t>libro</a:t>
            </a:r>
            <a:r>
              <a:rPr lang="en-US" sz="1800" dirty="0" smtClean="0"/>
              <a:t> </a:t>
            </a:r>
            <a:r>
              <a:rPr lang="en-US" sz="1800" dirty="0" err="1" smtClean="0"/>
              <a:t>tercero</a:t>
            </a:r>
            <a:r>
              <a:rPr lang="en-US" sz="1800" dirty="0" smtClean="0"/>
              <a:t>, </a:t>
            </a:r>
            <a:r>
              <a:rPr lang="en-US" sz="1800" dirty="0" err="1" smtClean="0"/>
              <a:t>Siglo</a:t>
            </a:r>
            <a:r>
              <a:rPr lang="en-US" sz="1800" dirty="0" smtClean="0"/>
              <a:t> XXI, México 1980.</a:t>
            </a:r>
          </a:p>
          <a:p>
            <a:pPr algn="just"/>
            <a:endParaRPr lang="en-US" sz="1800" dirty="0" smtClean="0"/>
          </a:p>
          <a:p>
            <a:pPr algn="just"/>
            <a:endParaRPr lang="es-ES" sz="1800" dirty="0" smtClean="0"/>
          </a:p>
          <a:p>
            <a:pPr algn="just"/>
            <a:endParaRPr lang="es-ES" sz="1800" dirty="0" smtClean="0"/>
          </a:p>
          <a:p>
            <a:pPr algn="just"/>
            <a:endParaRPr lang="es-ES" sz="1800"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5E872FED-AEA9-2649-8049-66B63CED96E3}" type="slidenum">
              <a:rPr lang="es-ES" smtClean="0"/>
              <a:t>1</a:t>
            </a:fld>
            <a:endParaRPr lang="es-ES"/>
          </a:p>
        </p:txBody>
      </p:sp>
    </p:spTree>
    <p:extLst>
      <p:ext uri="{BB962C8B-B14F-4D97-AF65-F5344CB8AC3E}">
        <p14:creationId xmlns:p14="http://schemas.microsoft.com/office/powerpoint/2010/main" val="4067351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Marginalismo</a:t>
            </a:r>
            <a:endParaRPr lang="es-ES" dirty="0"/>
          </a:p>
        </p:txBody>
      </p:sp>
      <p:sp>
        <p:nvSpPr>
          <p:cNvPr id="3" name="Marcador de contenido 2"/>
          <p:cNvSpPr>
            <a:spLocks noGrp="1"/>
          </p:cNvSpPr>
          <p:nvPr>
            <p:ph idx="1"/>
          </p:nvPr>
        </p:nvSpPr>
        <p:spPr/>
        <p:txBody>
          <a:bodyPr>
            <a:normAutofit fontScale="70000" lnSpcReduction="20000"/>
          </a:bodyPr>
          <a:lstStyle/>
          <a:p>
            <a:pPr algn="just"/>
            <a:r>
              <a:rPr lang="es-ES_tradnl" dirty="0"/>
              <a:t>LA ESCUELA NEOCLÁSICA Surge a mediados del siglo XIX Pensamiento neoclásico o </a:t>
            </a:r>
            <a:r>
              <a:rPr lang="es-ES_tradnl" dirty="0" err="1"/>
              <a:t>marginalista</a:t>
            </a:r>
            <a:r>
              <a:rPr lang="es-ES_tradnl" dirty="0"/>
              <a:t>: </a:t>
            </a:r>
            <a:endParaRPr lang="es-ES_tradnl" dirty="0" smtClean="0"/>
          </a:p>
          <a:p>
            <a:pPr algn="just"/>
            <a:r>
              <a:rPr lang="es-ES_tradnl" dirty="0" smtClean="0"/>
              <a:t>A</a:t>
            </a:r>
            <a:r>
              <a:rPr lang="es-ES_tradnl" dirty="0"/>
              <a:t>) los fenómenos económicos se explican por la medición del momento último o margen, ya que éste es la base de la toma de decisiones. </a:t>
            </a:r>
            <a:endParaRPr lang="es-ES_tradnl" dirty="0" smtClean="0"/>
          </a:p>
          <a:p>
            <a:pPr algn="just"/>
            <a:r>
              <a:rPr lang="es-ES_tradnl" dirty="0" smtClean="0"/>
              <a:t>B</a:t>
            </a:r>
            <a:r>
              <a:rPr lang="es-ES_tradnl" dirty="0"/>
              <a:t>) su campo de acción son las unidades económicas individuales, es decir, la microeconomía. </a:t>
            </a:r>
            <a:endParaRPr lang="es-ES_tradnl" dirty="0" smtClean="0"/>
          </a:p>
          <a:p>
            <a:pPr algn="just"/>
            <a:r>
              <a:rPr lang="es-ES_tradnl" dirty="0" smtClean="0"/>
              <a:t>C</a:t>
            </a:r>
            <a:r>
              <a:rPr lang="es-ES_tradnl" dirty="0"/>
              <a:t>) Utilizan un método de análisis abstracto y deductivo (de lo general a lo particular). Se parte de lo que se considera una situación ideal de la economía, la libre competencia, y a partir de ahí se estudian las demás como variantes</a:t>
            </a:r>
            <a:r>
              <a:rPr lang="es-ES_tradnl" dirty="0" smtClean="0"/>
              <a:t>.</a:t>
            </a:r>
          </a:p>
          <a:p>
            <a:pPr algn="just"/>
            <a:r>
              <a:rPr lang="es-ES_tradnl" dirty="0" smtClean="0"/>
              <a:t> </a:t>
            </a:r>
            <a:r>
              <a:rPr lang="es-ES_tradnl" dirty="0"/>
              <a:t>D) Tienen en cuenta los aspectos subjetivos </a:t>
            </a:r>
            <a:endParaRPr lang="es-ES_tradnl" dirty="0" smtClean="0"/>
          </a:p>
          <a:p>
            <a:pPr algn="just"/>
            <a:r>
              <a:rPr lang="es-ES_tradnl" dirty="0" smtClean="0"/>
              <a:t>Autores</a:t>
            </a:r>
            <a:r>
              <a:rPr lang="es-ES_tradnl" dirty="0"/>
              <a:t>: </a:t>
            </a:r>
            <a:r>
              <a:rPr lang="es-ES_tradnl" dirty="0" err="1"/>
              <a:t>Willian</a:t>
            </a:r>
            <a:r>
              <a:rPr lang="es-ES_tradnl" dirty="0"/>
              <a:t> Stanley </a:t>
            </a:r>
            <a:r>
              <a:rPr lang="es-ES_tradnl" dirty="0" err="1"/>
              <a:t>Jevons</a:t>
            </a:r>
            <a:r>
              <a:rPr lang="es-ES_tradnl" dirty="0"/>
              <a:t> (1835-1882), Carl </a:t>
            </a:r>
            <a:r>
              <a:rPr lang="es-ES_tradnl" dirty="0" err="1"/>
              <a:t>Menger</a:t>
            </a:r>
            <a:r>
              <a:rPr lang="es-ES_tradnl" dirty="0"/>
              <a:t> (1840-1921), </a:t>
            </a:r>
            <a:r>
              <a:rPr lang="es-ES_tradnl" dirty="0" err="1"/>
              <a:t>Leon</a:t>
            </a:r>
            <a:r>
              <a:rPr lang="es-ES_tradnl" dirty="0"/>
              <a:t> </a:t>
            </a:r>
            <a:r>
              <a:rPr lang="es-ES_tradnl" dirty="0" err="1"/>
              <a:t>Walras</a:t>
            </a:r>
            <a:r>
              <a:rPr lang="es-ES_tradnl" dirty="0"/>
              <a:t> (1834-1910) y Alfred Marshall (1842- 1924)</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8D006D58-31A7-7140-8A14-BA8BED7281B1}" type="slidenum">
              <a:rPr lang="es-ES" smtClean="0"/>
              <a:t>2</a:t>
            </a:fld>
            <a:endParaRPr lang="es-ES"/>
          </a:p>
        </p:txBody>
      </p:sp>
    </p:spTree>
    <p:extLst>
      <p:ext uri="{BB962C8B-B14F-4D97-AF65-F5344CB8AC3E}">
        <p14:creationId xmlns:p14="http://schemas.microsoft.com/office/powerpoint/2010/main" val="16863663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El liderazgo de Marshall</a:t>
            </a:r>
            <a:endParaRPr lang="es-ES" dirty="0"/>
          </a:p>
        </p:txBody>
      </p:sp>
      <p:sp>
        <p:nvSpPr>
          <p:cNvPr id="3" name="Marcador de contenido 2"/>
          <p:cNvSpPr>
            <a:spLocks noGrp="1"/>
          </p:cNvSpPr>
          <p:nvPr>
            <p:ph idx="1"/>
          </p:nvPr>
        </p:nvSpPr>
        <p:spPr/>
        <p:txBody>
          <a:bodyPr>
            <a:normAutofit fontScale="85000" lnSpcReduction="20000"/>
          </a:bodyPr>
          <a:lstStyle/>
          <a:p>
            <a:pPr algn="just"/>
            <a:r>
              <a:rPr lang="es-ES_tradnl" dirty="0"/>
              <a:t>ALFRED MARSHALL (* 26 de julio de 1842 - † 13 de julio de 1924), economista británico nacido en </a:t>
            </a:r>
            <a:r>
              <a:rPr lang="es-ES_tradnl" dirty="0" err="1"/>
              <a:t>Wandsworth</a:t>
            </a:r>
            <a:r>
              <a:rPr lang="es-ES_tradnl" dirty="0"/>
              <a:t>. </a:t>
            </a:r>
            <a:r>
              <a:rPr lang="es-ES_tradnl" dirty="0" smtClean="0"/>
              <a:t>En </a:t>
            </a:r>
            <a:r>
              <a:rPr lang="es-ES_tradnl" dirty="0"/>
              <a:t>1890 publicó su obra capital, “Principios de economía”, que durante muchos años fue el principal libro de texto en las facultades de todo el mundo. En el primer volumen de la obra compaginó conceptos de la economía clásica como riqueza, producción, trabajo, capital o valor con aportaciones de la escuela </a:t>
            </a:r>
            <a:r>
              <a:rPr lang="es-ES_tradnl" dirty="0" err="1"/>
              <a:t>marginalista</a:t>
            </a:r>
            <a:r>
              <a:rPr lang="es-ES_tradnl" dirty="0"/>
              <a:t> como utilidad y utilidad marginal. A los agentes de la producción (tierra, trabajo, capital) añadió un nuevo factor, el de la organización industrial.</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8D006D58-31A7-7140-8A14-BA8BED7281B1}" type="slidenum">
              <a:rPr lang="es-ES" smtClean="0"/>
              <a:t>3</a:t>
            </a:fld>
            <a:endParaRPr lang="es-ES"/>
          </a:p>
        </p:txBody>
      </p:sp>
    </p:spTree>
    <p:extLst>
      <p:ext uri="{BB962C8B-B14F-4D97-AF65-F5344CB8AC3E}">
        <p14:creationId xmlns:p14="http://schemas.microsoft.com/office/powerpoint/2010/main" val="39144483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Marshall</a:t>
            </a:r>
            <a:endParaRPr lang="es-ES" dirty="0"/>
          </a:p>
        </p:txBody>
      </p:sp>
      <p:pic>
        <p:nvPicPr>
          <p:cNvPr id="4" name="Marcador de contenido 3"/>
          <p:cNvPicPr>
            <a:picLocks noGrp="1" noChangeAspect="1"/>
          </p:cNvPicPr>
          <p:nvPr>
            <p:ph idx="1"/>
          </p:nvPr>
        </p:nvPicPr>
        <p:blipFill>
          <a:blip r:embed="rId2"/>
          <a:srcRect l="-18187" r="-18187"/>
          <a:stretch>
            <a:fillRect/>
          </a:stretch>
        </p:blipFill>
        <p:spPr/>
      </p:pic>
      <p:sp>
        <p:nvSpPr>
          <p:cNvPr id="3" name="Marcador de pie de página 2"/>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5E872FED-AEA9-2649-8049-66B63CED96E3}" type="slidenum">
              <a:rPr lang="es-ES" smtClean="0"/>
              <a:t>4</a:t>
            </a:fld>
            <a:endParaRPr lang="es-ES"/>
          </a:p>
        </p:txBody>
      </p:sp>
    </p:spTree>
    <p:extLst>
      <p:ext uri="{BB962C8B-B14F-4D97-AF65-F5344CB8AC3E}">
        <p14:creationId xmlns:p14="http://schemas.microsoft.com/office/powerpoint/2010/main" val="13140953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Jevons</a:t>
            </a:r>
            <a:endParaRPr lang="es-ES" dirty="0"/>
          </a:p>
        </p:txBody>
      </p:sp>
      <p:pic>
        <p:nvPicPr>
          <p:cNvPr id="4" name="Marcador de contenido 3"/>
          <p:cNvPicPr>
            <a:picLocks noGrp="1" noChangeAspect="1"/>
          </p:cNvPicPr>
          <p:nvPr>
            <p:ph idx="1"/>
          </p:nvPr>
        </p:nvPicPr>
        <p:blipFill>
          <a:blip r:embed="rId2"/>
          <a:srcRect l="-18187" r="-18187"/>
          <a:stretch>
            <a:fillRect/>
          </a:stretch>
        </p:blipFill>
        <p:spPr/>
      </p:pic>
      <p:sp>
        <p:nvSpPr>
          <p:cNvPr id="3" name="Marcador de pie de página 2"/>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5E872FED-AEA9-2649-8049-66B63CED96E3}" type="slidenum">
              <a:rPr lang="es-ES" smtClean="0"/>
              <a:t>5</a:t>
            </a:fld>
            <a:endParaRPr lang="es-ES"/>
          </a:p>
        </p:txBody>
      </p:sp>
    </p:spTree>
    <p:extLst>
      <p:ext uri="{BB962C8B-B14F-4D97-AF65-F5344CB8AC3E}">
        <p14:creationId xmlns:p14="http://schemas.microsoft.com/office/powerpoint/2010/main" val="20681880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Menger</a:t>
            </a:r>
            <a:endParaRPr lang="es-ES" dirty="0"/>
          </a:p>
        </p:txBody>
      </p:sp>
      <p:pic>
        <p:nvPicPr>
          <p:cNvPr id="4" name="Marcador de contenido 3"/>
          <p:cNvPicPr>
            <a:picLocks noGrp="1" noChangeAspect="1"/>
          </p:cNvPicPr>
          <p:nvPr>
            <p:ph idx="1"/>
          </p:nvPr>
        </p:nvPicPr>
        <p:blipFill>
          <a:blip r:embed="rId2"/>
          <a:srcRect l="-18187" r="-18187"/>
          <a:stretch>
            <a:fillRect/>
          </a:stretch>
        </p:blipFill>
        <p:spPr/>
      </p:pic>
      <p:sp>
        <p:nvSpPr>
          <p:cNvPr id="3" name="Marcador de pie de página 2"/>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5E872FED-AEA9-2649-8049-66B63CED96E3}" type="slidenum">
              <a:rPr lang="es-ES" smtClean="0"/>
              <a:t>6</a:t>
            </a:fld>
            <a:endParaRPr lang="es-ES"/>
          </a:p>
        </p:txBody>
      </p:sp>
    </p:spTree>
    <p:extLst>
      <p:ext uri="{BB962C8B-B14F-4D97-AF65-F5344CB8AC3E}">
        <p14:creationId xmlns:p14="http://schemas.microsoft.com/office/powerpoint/2010/main" val="14240335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Walras</a:t>
            </a:r>
            <a:endParaRPr lang="es-ES" dirty="0"/>
          </a:p>
        </p:txBody>
      </p:sp>
      <p:pic>
        <p:nvPicPr>
          <p:cNvPr id="4" name="Marcador de contenido 3"/>
          <p:cNvPicPr>
            <a:picLocks noGrp="1" noChangeAspect="1"/>
          </p:cNvPicPr>
          <p:nvPr>
            <p:ph idx="1"/>
          </p:nvPr>
        </p:nvPicPr>
        <p:blipFill>
          <a:blip r:embed="rId2"/>
          <a:srcRect l="-18187" r="-18187"/>
          <a:stretch>
            <a:fillRect/>
          </a:stretch>
        </p:blipFill>
        <p:spPr/>
      </p:pic>
      <p:sp>
        <p:nvSpPr>
          <p:cNvPr id="3" name="Marcador de pie de página 2"/>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5E872FED-AEA9-2649-8049-66B63CED96E3}" type="slidenum">
              <a:rPr lang="es-ES" smtClean="0"/>
              <a:t>7</a:t>
            </a:fld>
            <a:endParaRPr lang="es-ES"/>
          </a:p>
        </p:txBody>
      </p:sp>
    </p:spTree>
    <p:extLst>
      <p:ext uri="{BB962C8B-B14F-4D97-AF65-F5344CB8AC3E}">
        <p14:creationId xmlns:p14="http://schemas.microsoft.com/office/powerpoint/2010/main" val="3581102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Fisher</a:t>
            </a:r>
            <a:endParaRPr lang="es-ES" dirty="0"/>
          </a:p>
        </p:txBody>
      </p:sp>
      <p:pic>
        <p:nvPicPr>
          <p:cNvPr id="4" name="Marcador de contenido 3"/>
          <p:cNvPicPr>
            <a:picLocks noGrp="1" noChangeAspect="1"/>
          </p:cNvPicPr>
          <p:nvPr>
            <p:ph idx="1"/>
          </p:nvPr>
        </p:nvPicPr>
        <p:blipFill>
          <a:blip r:embed="rId2"/>
          <a:srcRect l="-18187" r="-18187"/>
          <a:stretch>
            <a:fillRect/>
          </a:stretch>
        </p:blipFill>
        <p:spPr/>
      </p:pic>
      <p:sp>
        <p:nvSpPr>
          <p:cNvPr id="3" name="Marcador de pie de página 2"/>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5E872FED-AEA9-2649-8049-66B63CED96E3}" type="slidenum">
              <a:rPr lang="es-ES" smtClean="0"/>
              <a:t>8</a:t>
            </a:fld>
            <a:endParaRPr lang="es-ES"/>
          </a:p>
        </p:txBody>
      </p:sp>
    </p:spTree>
    <p:extLst>
      <p:ext uri="{BB962C8B-B14F-4D97-AF65-F5344CB8AC3E}">
        <p14:creationId xmlns:p14="http://schemas.microsoft.com/office/powerpoint/2010/main" val="40246919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Tres cuestiones de la economía neoclásica</a:t>
            </a:r>
            <a:endParaRPr lang="es-ES" dirty="0"/>
          </a:p>
        </p:txBody>
      </p:sp>
      <p:pic>
        <p:nvPicPr>
          <p:cNvPr id="6" name="Marcador de contenido 5"/>
          <p:cNvPicPr>
            <a:picLocks noGrp="1" noChangeAspect="1"/>
          </p:cNvPicPr>
          <p:nvPr>
            <p:ph idx="1"/>
          </p:nvPr>
        </p:nvPicPr>
        <p:blipFill>
          <a:blip r:embed="rId2"/>
          <a:srcRect t="13336" b="13336"/>
          <a:stretch>
            <a:fillRect/>
          </a:stretch>
        </p:blipFill>
        <p:spPr>
          <a:xfrm>
            <a:off x="302574" y="1537337"/>
            <a:ext cx="8480888" cy="4664160"/>
          </a:xfrm>
        </p:spPr>
      </p:pic>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8D006D58-31A7-7140-8A14-BA8BED7281B1}" type="slidenum">
              <a:rPr lang="es-ES" smtClean="0"/>
              <a:t>9</a:t>
            </a:fld>
            <a:endParaRPr lang="es-ES"/>
          </a:p>
        </p:txBody>
      </p:sp>
    </p:spTree>
    <p:extLst>
      <p:ext uri="{BB962C8B-B14F-4D97-AF65-F5344CB8AC3E}">
        <p14:creationId xmlns:p14="http://schemas.microsoft.com/office/powerpoint/2010/main" val="39101228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Y un esquema básico</a:t>
            </a:r>
            <a:endParaRPr lang="es-ES" dirty="0"/>
          </a:p>
        </p:txBody>
      </p:sp>
      <p:pic>
        <p:nvPicPr>
          <p:cNvPr id="4" name="Marcador de contenido 3"/>
          <p:cNvPicPr>
            <a:picLocks noGrp="1" noChangeAspect="1"/>
          </p:cNvPicPr>
          <p:nvPr>
            <p:ph idx="1"/>
          </p:nvPr>
        </p:nvPicPr>
        <p:blipFill>
          <a:blip r:embed="rId2"/>
          <a:srcRect t="-26088" b="-26088"/>
          <a:stretch>
            <a:fillRect/>
          </a:stretch>
        </p:blipFill>
        <p:spPr/>
      </p:pic>
      <p:sp>
        <p:nvSpPr>
          <p:cNvPr id="3" name="Marcador de pie de página 2"/>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5E872FED-AEA9-2649-8049-66B63CED96E3}" type="slidenum">
              <a:rPr lang="es-ES" smtClean="0"/>
              <a:t>10</a:t>
            </a:fld>
            <a:endParaRPr lang="es-ES"/>
          </a:p>
        </p:txBody>
      </p:sp>
    </p:spTree>
    <p:extLst>
      <p:ext uri="{BB962C8B-B14F-4D97-AF65-F5344CB8AC3E}">
        <p14:creationId xmlns:p14="http://schemas.microsoft.com/office/powerpoint/2010/main" val="17391514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Teoría de valor en Marx</a:t>
            </a:r>
            <a:endParaRPr lang="es-ES" dirty="0"/>
          </a:p>
        </p:txBody>
      </p:sp>
      <p:pic>
        <p:nvPicPr>
          <p:cNvPr id="4" name="Marcador de contenido 3"/>
          <p:cNvPicPr>
            <a:picLocks noGrp="1" noChangeAspect="1"/>
          </p:cNvPicPr>
          <p:nvPr>
            <p:ph idx="1"/>
          </p:nvPr>
        </p:nvPicPr>
        <p:blipFill>
          <a:blip r:embed="rId2"/>
          <a:srcRect l="-18258" r="-18258"/>
          <a:stretch>
            <a:fillRect/>
          </a:stretch>
        </p:blipFill>
        <p:spPr/>
      </p:pic>
      <p:sp>
        <p:nvSpPr>
          <p:cNvPr id="3" name="Marcador de pie de página 2"/>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5E872FED-AEA9-2649-8049-66B63CED96E3}" type="slidenum">
              <a:rPr lang="es-ES" smtClean="0"/>
              <a:t>11</a:t>
            </a:fld>
            <a:endParaRPr lang="es-ES"/>
          </a:p>
        </p:txBody>
      </p:sp>
    </p:spTree>
    <p:extLst>
      <p:ext uri="{BB962C8B-B14F-4D97-AF65-F5344CB8AC3E}">
        <p14:creationId xmlns:p14="http://schemas.microsoft.com/office/powerpoint/2010/main" val="1327270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Plusvalía</a:t>
            </a:r>
            <a:endParaRPr lang="es-ES" dirty="0"/>
          </a:p>
        </p:txBody>
      </p:sp>
      <p:pic>
        <p:nvPicPr>
          <p:cNvPr id="4" name="Marcador de contenido 3"/>
          <p:cNvPicPr>
            <a:picLocks noGrp="1" noChangeAspect="1"/>
          </p:cNvPicPr>
          <p:nvPr>
            <p:ph idx="1"/>
          </p:nvPr>
        </p:nvPicPr>
        <p:blipFill>
          <a:blip r:embed="rId2"/>
          <a:srcRect l="-18258" r="-18258"/>
          <a:stretch>
            <a:fillRect/>
          </a:stretch>
        </p:blipFill>
        <p:spPr/>
      </p:pic>
      <p:sp>
        <p:nvSpPr>
          <p:cNvPr id="3" name="Marcador de pie de página 2"/>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5E872FED-AEA9-2649-8049-66B63CED96E3}" type="slidenum">
              <a:rPr lang="es-ES" smtClean="0"/>
              <a:t>12</a:t>
            </a:fld>
            <a:endParaRPr lang="es-ES"/>
          </a:p>
        </p:txBody>
      </p:sp>
    </p:spTree>
    <p:extLst>
      <p:ext uri="{BB962C8B-B14F-4D97-AF65-F5344CB8AC3E}">
        <p14:creationId xmlns:p14="http://schemas.microsoft.com/office/powerpoint/2010/main" val="39600950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Plusvalía, explotación</a:t>
            </a:r>
            <a:endParaRPr lang="es-ES" dirty="0"/>
          </a:p>
        </p:txBody>
      </p:sp>
      <p:sp>
        <p:nvSpPr>
          <p:cNvPr id="3" name="Marcador de contenido 2"/>
          <p:cNvSpPr>
            <a:spLocks noGrp="1"/>
          </p:cNvSpPr>
          <p:nvPr>
            <p:ph idx="1"/>
          </p:nvPr>
        </p:nvSpPr>
        <p:spPr/>
        <p:txBody>
          <a:bodyPr>
            <a:normAutofit fontScale="92500"/>
          </a:bodyPr>
          <a:lstStyle/>
          <a:p>
            <a:pPr algn="just"/>
            <a:r>
              <a:rPr lang="es-ES" dirty="0" smtClean="0"/>
              <a:t>La tasa de plusvalía revela el grado de explotación de la clase obrera. Cuanto más elevada es, más grande es la fracción del valor nuevo, creado por la fuerza de trabajo, que se apropia el capitalista. Esta tasa interesa esencialmente a los obreros. </a:t>
            </a:r>
          </a:p>
          <a:p>
            <a:pPr algn="just"/>
            <a:r>
              <a:rPr lang="es-ES" dirty="0" smtClean="0"/>
              <a:t>Al capitalista le interesa sobre todo la relación entre la masa de plusvalía que le produce su negocio y el conjunto de su capital adelantado.</a:t>
            </a:r>
          </a:p>
          <a:p>
            <a:pPr algn="just"/>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5E872FED-AEA9-2649-8049-66B63CED96E3}" type="slidenum">
              <a:rPr lang="es-ES" smtClean="0"/>
              <a:t>13</a:t>
            </a:fld>
            <a:endParaRPr lang="es-ES"/>
          </a:p>
        </p:txBody>
      </p:sp>
    </p:spTree>
    <p:extLst>
      <p:ext uri="{BB962C8B-B14F-4D97-AF65-F5344CB8AC3E}">
        <p14:creationId xmlns:p14="http://schemas.microsoft.com/office/powerpoint/2010/main" val="15313413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El capital</a:t>
            </a:r>
            <a:endParaRPr lang="es-ES" dirty="0"/>
          </a:p>
        </p:txBody>
      </p:sp>
      <p:pic>
        <p:nvPicPr>
          <p:cNvPr id="4" name="Marcador de contenido 3"/>
          <p:cNvPicPr>
            <a:picLocks noGrp="1" noChangeAspect="1"/>
          </p:cNvPicPr>
          <p:nvPr>
            <p:ph idx="1"/>
          </p:nvPr>
        </p:nvPicPr>
        <p:blipFill>
          <a:blip r:embed="rId2"/>
          <a:srcRect l="-18258" r="-18258"/>
          <a:stretch>
            <a:fillRect/>
          </a:stretch>
        </p:blipFill>
        <p:spPr/>
      </p:pic>
      <p:sp>
        <p:nvSpPr>
          <p:cNvPr id="3" name="Marcador de pie de página 2"/>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5E872FED-AEA9-2649-8049-66B63CED96E3}" type="slidenum">
              <a:rPr lang="es-ES" smtClean="0"/>
              <a:t>14</a:t>
            </a:fld>
            <a:endParaRPr lang="es-ES"/>
          </a:p>
        </p:txBody>
      </p:sp>
    </p:spTree>
    <p:extLst>
      <p:ext uri="{BB962C8B-B14F-4D97-AF65-F5344CB8AC3E}">
        <p14:creationId xmlns:p14="http://schemas.microsoft.com/office/powerpoint/2010/main" val="20704817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Amortización del capital</a:t>
            </a:r>
            <a:endParaRPr lang="es-ES" dirty="0"/>
          </a:p>
        </p:txBody>
      </p:sp>
      <p:sp>
        <p:nvSpPr>
          <p:cNvPr id="3" name="Marcador de contenido 2"/>
          <p:cNvSpPr>
            <a:spLocks noGrp="1"/>
          </p:cNvSpPr>
          <p:nvPr>
            <p:ph idx="1"/>
          </p:nvPr>
        </p:nvSpPr>
        <p:spPr/>
        <p:txBody>
          <a:bodyPr>
            <a:normAutofit fontScale="92500"/>
          </a:bodyPr>
          <a:lstStyle/>
          <a:p>
            <a:pPr algn="just"/>
            <a:r>
              <a:rPr lang="es-ES" dirty="0" smtClean="0"/>
              <a:t>El capital adelantado para la compra de máquinas debe amortizarse en un determinado lapso de tiempo, porque de lo contrario el capitalista no podrá seguir el proceso técnico de adquirir máquinas más modernas.</a:t>
            </a:r>
          </a:p>
          <a:p>
            <a:pPr algn="just"/>
            <a:r>
              <a:rPr lang="es-ES" dirty="0" smtClean="0"/>
              <a:t>La amortización se realiza por la transferencia, en cada mercancía producida, de una parte del valor de los medios de producción con que se ha fabricado. </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5E872FED-AEA9-2649-8049-66B63CED96E3}" type="slidenum">
              <a:rPr lang="es-ES" smtClean="0"/>
              <a:t>15</a:t>
            </a:fld>
            <a:endParaRPr lang="es-ES"/>
          </a:p>
        </p:txBody>
      </p:sp>
    </p:spTree>
    <p:extLst>
      <p:ext uri="{BB962C8B-B14F-4D97-AF65-F5344CB8AC3E}">
        <p14:creationId xmlns:p14="http://schemas.microsoft.com/office/powerpoint/2010/main" val="31106270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Variables básicas</a:t>
            </a:r>
            <a:endParaRPr lang="es-ES" dirty="0"/>
          </a:p>
        </p:txBody>
      </p:sp>
      <p:sp>
        <p:nvSpPr>
          <p:cNvPr id="3" name="Marcador de contenido 2"/>
          <p:cNvSpPr>
            <a:spLocks noGrp="1"/>
          </p:cNvSpPr>
          <p:nvPr>
            <p:ph idx="1"/>
          </p:nvPr>
        </p:nvSpPr>
        <p:spPr/>
        <p:txBody>
          <a:bodyPr/>
          <a:lstStyle/>
          <a:p>
            <a:r>
              <a:rPr lang="es-ES" dirty="0" smtClean="0"/>
              <a:t>Capital constante= C</a:t>
            </a:r>
          </a:p>
          <a:p>
            <a:r>
              <a:rPr lang="es-ES" dirty="0" smtClean="0"/>
              <a:t>Capital variable= V</a:t>
            </a:r>
          </a:p>
          <a:p>
            <a:r>
              <a:rPr lang="es-ES" dirty="0" smtClean="0"/>
              <a:t>Plusvalía= P</a:t>
            </a:r>
          </a:p>
          <a:p>
            <a:pPr marL="0" indent="0">
              <a:buNone/>
            </a:pPr>
            <a:r>
              <a:rPr lang="es-ES" dirty="0" smtClean="0"/>
              <a:t>Tasa de Plusvalía: P/V</a:t>
            </a:r>
          </a:p>
          <a:p>
            <a:pPr marL="0" indent="0">
              <a:buNone/>
            </a:pPr>
            <a:r>
              <a:rPr lang="es-ES" dirty="0" smtClean="0"/>
              <a:t>Tasa de Ganancia: P/C+V</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5E872FED-AEA9-2649-8049-66B63CED96E3}" type="slidenum">
              <a:rPr lang="es-ES" smtClean="0"/>
              <a:t>16</a:t>
            </a:fld>
            <a:endParaRPr lang="es-ES"/>
          </a:p>
        </p:txBody>
      </p:sp>
    </p:spTree>
    <p:extLst>
      <p:ext uri="{BB962C8B-B14F-4D97-AF65-F5344CB8AC3E}">
        <p14:creationId xmlns:p14="http://schemas.microsoft.com/office/powerpoint/2010/main" val="35357111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Tasa de ganancia, plusvalía</a:t>
            </a:r>
            <a:endParaRPr lang="es-ES" dirty="0"/>
          </a:p>
        </p:txBody>
      </p:sp>
      <p:sp>
        <p:nvSpPr>
          <p:cNvPr id="3" name="Marcador de contenido 2"/>
          <p:cNvSpPr>
            <a:spLocks noGrp="1"/>
          </p:cNvSpPr>
          <p:nvPr>
            <p:ph idx="1"/>
          </p:nvPr>
        </p:nvSpPr>
        <p:spPr/>
        <p:txBody>
          <a:bodyPr/>
          <a:lstStyle/>
          <a:p>
            <a:pPr algn="just"/>
            <a:r>
              <a:rPr lang="es-ES" dirty="0" smtClean="0"/>
              <a:t>La tasa media de ganancia modifica el reparto de la plusvalía entre las empresas, a favor de aquéllas cuya composición orgánica de capital es más elevada.</a:t>
            </a:r>
          </a:p>
          <a:p>
            <a:pPr algn="just"/>
            <a:r>
              <a:rPr lang="es-ES" dirty="0" smtClean="0"/>
              <a:t>Esto significa un aumento de la productividad del trabajo.</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5E872FED-AEA9-2649-8049-66B63CED96E3}" type="slidenum">
              <a:rPr lang="es-ES" smtClean="0"/>
              <a:t>17</a:t>
            </a:fld>
            <a:endParaRPr lang="es-ES"/>
          </a:p>
        </p:txBody>
      </p:sp>
    </p:spTree>
    <p:extLst>
      <p:ext uri="{BB962C8B-B14F-4D97-AF65-F5344CB8AC3E}">
        <p14:creationId xmlns:p14="http://schemas.microsoft.com/office/powerpoint/2010/main" val="11995370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La caída de la tasa de ganancia</a:t>
            </a:r>
            <a:endParaRPr lang="es-ES" dirty="0"/>
          </a:p>
        </p:txBody>
      </p:sp>
      <p:pic>
        <p:nvPicPr>
          <p:cNvPr id="4" name="Marcador de contenido 3"/>
          <p:cNvPicPr>
            <a:picLocks noGrp="1" noChangeAspect="1"/>
          </p:cNvPicPr>
          <p:nvPr>
            <p:ph idx="1"/>
          </p:nvPr>
        </p:nvPicPr>
        <p:blipFill>
          <a:blip r:embed="rId2"/>
          <a:srcRect l="-18258" r="-18258"/>
          <a:stretch>
            <a:fillRect/>
          </a:stretch>
        </p:blipFill>
        <p:spPr/>
      </p:pic>
      <p:sp>
        <p:nvSpPr>
          <p:cNvPr id="3" name="Marcador de pie de página 2"/>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5E872FED-AEA9-2649-8049-66B63CED96E3}" type="slidenum">
              <a:rPr lang="es-ES" smtClean="0"/>
              <a:t>18</a:t>
            </a:fld>
            <a:endParaRPr lang="es-ES"/>
          </a:p>
        </p:txBody>
      </p:sp>
    </p:spTree>
    <p:extLst>
      <p:ext uri="{BB962C8B-B14F-4D97-AF65-F5344CB8AC3E}">
        <p14:creationId xmlns:p14="http://schemas.microsoft.com/office/powerpoint/2010/main" val="38978363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El desarrollo del modo de producción capitalista</a:t>
            </a:r>
            <a:endParaRPr lang="es-ES" dirty="0"/>
          </a:p>
        </p:txBody>
      </p:sp>
      <p:sp>
        <p:nvSpPr>
          <p:cNvPr id="3" name="Marcador de contenido 2"/>
          <p:cNvSpPr>
            <a:spLocks noGrp="1"/>
          </p:cNvSpPr>
          <p:nvPr>
            <p:ph idx="1"/>
          </p:nvPr>
        </p:nvSpPr>
        <p:spPr/>
        <p:txBody>
          <a:bodyPr/>
          <a:lstStyle/>
          <a:p>
            <a:r>
              <a:rPr lang="es-ES" dirty="0" smtClean="0"/>
              <a:t>1. El incremento de C/V es el incremento de la composición orgánica de capital.</a:t>
            </a:r>
          </a:p>
          <a:p>
            <a:r>
              <a:rPr lang="es-ES" dirty="0" smtClean="0"/>
              <a:t>2. El incremento de P/V es el incremento de la tasa de plusvalía.</a:t>
            </a:r>
          </a:p>
          <a:p>
            <a:r>
              <a:rPr lang="es-ES" dirty="0" smtClean="0"/>
              <a:t>3. La disminución de P/C+V es el descenso de la tasa de ganancia.</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5E872FED-AEA9-2649-8049-66B63CED96E3}" type="slidenum">
              <a:rPr lang="es-ES" smtClean="0"/>
              <a:t>19</a:t>
            </a:fld>
            <a:endParaRPr lang="es-ES"/>
          </a:p>
        </p:txBody>
      </p:sp>
    </p:spTree>
    <p:extLst>
      <p:ext uri="{BB962C8B-B14F-4D97-AF65-F5344CB8AC3E}">
        <p14:creationId xmlns:p14="http://schemas.microsoft.com/office/powerpoint/2010/main" val="4741805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La masa de plusvalía</a:t>
            </a:r>
            <a:endParaRPr lang="es-ES" dirty="0"/>
          </a:p>
        </p:txBody>
      </p:sp>
      <p:sp>
        <p:nvSpPr>
          <p:cNvPr id="3" name="Marcador de contenido 2"/>
          <p:cNvSpPr>
            <a:spLocks noGrp="1"/>
          </p:cNvSpPr>
          <p:nvPr>
            <p:ph idx="1"/>
          </p:nvPr>
        </p:nvSpPr>
        <p:spPr/>
        <p:txBody>
          <a:bodyPr>
            <a:normAutofit fontScale="92500" lnSpcReduction="20000"/>
          </a:bodyPr>
          <a:lstStyle/>
          <a:p>
            <a:pPr algn="just"/>
            <a:r>
              <a:rPr lang="es-ES" dirty="0" smtClean="0"/>
              <a:t>La extensión constante de la actuación capitalista, la acumulación de capital y el aumento del número de asalariados implica un constante aumento de la MASA DE PLUSVALÍA.</a:t>
            </a:r>
          </a:p>
          <a:p>
            <a:pPr algn="just"/>
            <a:r>
              <a:rPr lang="es-ES" dirty="0" smtClean="0"/>
              <a:t>Cuando el descenso de la tasa media de ganancia resulta pequeño, el aumento absoluto reconcilia al capitalista con el sistema. Ganar un 10% sobre 1.000 millones  o un 12% sobre 200 no preocupa en exceso: el ligero descenso de la tasa de ganancia se compensa con el aumento de la masa de ganancia: de 24 a 100 millones. </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5E872FED-AEA9-2649-8049-66B63CED96E3}" type="slidenum">
              <a:rPr lang="es-ES" smtClean="0"/>
              <a:t>20</a:t>
            </a:fld>
            <a:endParaRPr lang="es-ES"/>
          </a:p>
        </p:txBody>
      </p:sp>
    </p:spTree>
    <p:extLst>
      <p:ext uri="{BB962C8B-B14F-4D97-AF65-F5344CB8AC3E}">
        <p14:creationId xmlns:p14="http://schemas.microsoft.com/office/powerpoint/2010/main" val="19974028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La aparición de las crisis</a:t>
            </a:r>
            <a:endParaRPr lang="es-ES" dirty="0"/>
          </a:p>
        </p:txBody>
      </p:sp>
      <p:pic>
        <p:nvPicPr>
          <p:cNvPr id="4" name="Marcador de contenido 3"/>
          <p:cNvPicPr>
            <a:picLocks noGrp="1" noChangeAspect="1"/>
          </p:cNvPicPr>
          <p:nvPr>
            <p:ph idx="1"/>
          </p:nvPr>
        </p:nvPicPr>
        <p:blipFill>
          <a:blip r:embed="rId2"/>
          <a:srcRect l="-18258" r="-18258"/>
          <a:stretch>
            <a:fillRect/>
          </a:stretch>
        </p:blipFill>
        <p:spPr/>
      </p:pic>
      <p:sp>
        <p:nvSpPr>
          <p:cNvPr id="3" name="Marcador de pie de página 2"/>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5E872FED-AEA9-2649-8049-66B63CED96E3}" type="slidenum">
              <a:rPr lang="es-ES" smtClean="0"/>
              <a:t>21</a:t>
            </a:fld>
            <a:endParaRPr lang="es-ES"/>
          </a:p>
        </p:txBody>
      </p:sp>
    </p:spTree>
    <p:extLst>
      <p:ext uri="{BB962C8B-B14F-4D97-AF65-F5344CB8AC3E}">
        <p14:creationId xmlns:p14="http://schemas.microsoft.com/office/powerpoint/2010/main" val="276079281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140</TotalTime>
  <Words>892</Words>
  <Application>Microsoft Macintosh PowerPoint</Application>
  <PresentationFormat>Presentación en pantalla (4:3)</PresentationFormat>
  <Paragraphs>94</Paragraphs>
  <Slides>21</Slides>
  <Notes>0</Notes>
  <HiddenSlides>0</HiddenSlides>
  <MMClips>0</MMClips>
  <ScaleCrop>false</ScaleCrop>
  <HeadingPairs>
    <vt:vector size="4" baseType="variant">
      <vt:variant>
        <vt:lpstr>Tema</vt:lpstr>
      </vt:variant>
      <vt:variant>
        <vt:i4>1</vt:i4>
      </vt:variant>
      <vt:variant>
        <vt:lpstr>Títulos de diapositiva</vt:lpstr>
      </vt:variant>
      <vt:variant>
        <vt:i4>21</vt:i4>
      </vt:variant>
    </vt:vector>
  </HeadingPairs>
  <TitlesOfParts>
    <vt:vector size="22" baseType="lpstr">
      <vt:lpstr>Tema de Office</vt:lpstr>
      <vt:lpstr>Pensamiento económico y Segunda Revolución Industrial: unas notas</vt:lpstr>
      <vt:lpstr>Marginalismo</vt:lpstr>
      <vt:lpstr>El liderazgo de Marshall</vt:lpstr>
      <vt:lpstr>Marshall</vt:lpstr>
      <vt:lpstr>Jevons</vt:lpstr>
      <vt:lpstr>Menger</vt:lpstr>
      <vt:lpstr>Walras</vt:lpstr>
      <vt:lpstr>Fisher</vt:lpstr>
      <vt:lpstr>Tres cuestiones de la economía neoclásica</vt:lpstr>
      <vt:lpstr>Y un esquema básico</vt:lpstr>
      <vt:lpstr>Teoría de valor en Marx</vt:lpstr>
      <vt:lpstr>Plusvalía</vt:lpstr>
      <vt:lpstr>Plusvalía, explotación</vt:lpstr>
      <vt:lpstr>El capital</vt:lpstr>
      <vt:lpstr>Amortización del capital</vt:lpstr>
      <vt:lpstr>Variables básicas</vt:lpstr>
      <vt:lpstr>Tasa de ganancia, plusvalía</vt:lpstr>
      <vt:lpstr>La caída de la tasa de ganancia</vt:lpstr>
      <vt:lpstr>El desarrollo del modo de producción capitalista</vt:lpstr>
      <vt:lpstr>La masa de plusvalía</vt:lpstr>
      <vt:lpstr>La aparición de las crisis</vt:lpstr>
    </vt:vector>
  </TitlesOfParts>
  <Company>uib</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Rasgos de la teoría del valor en Karl Marx</dc:title>
  <dc:creator>Carles Manera</dc:creator>
  <cp:lastModifiedBy>Carles Manera</cp:lastModifiedBy>
  <cp:revision>23</cp:revision>
  <dcterms:created xsi:type="dcterms:W3CDTF">2015-10-13T09:59:59Z</dcterms:created>
  <dcterms:modified xsi:type="dcterms:W3CDTF">2015-10-30T16:40:55Z</dcterms:modified>
</cp:coreProperties>
</file>