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600" y="-1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9331C67-A27A-6C47-A373-69AE0E871104}" type="datetimeFigureOut">
              <a:rPr lang="es-ES" smtClean="0"/>
              <a:t>23/10/15</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80F836F-1F5B-684A-B492-7771C6991A44}" type="slidenum">
              <a:rPr lang="es-ES" smtClean="0"/>
              <a:t>‹Nr.›</a:t>
            </a:fld>
            <a:endParaRPr lang="es-ES"/>
          </a:p>
        </p:txBody>
      </p:sp>
    </p:spTree>
    <p:extLst>
      <p:ext uri="{BB962C8B-B14F-4D97-AF65-F5344CB8AC3E}">
        <p14:creationId xmlns:p14="http://schemas.microsoft.com/office/powerpoint/2010/main" val="35557139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AE48E7-284C-014E-9DB0-C2FFAD6241B3}" type="datetimeFigureOut">
              <a:rPr lang="es-ES" smtClean="0"/>
              <a:t>23/10/15</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0D2E96-5698-5E48-9C45-7861D5D32B45}" type="slidenum">
              <a:rPr lang="es-ES" smtClean="0"/>
              <a:t>‹Nr.›</a:t>
            </a:fld>
            <a:endParaRPr lang="es-ES"/>
          </a:p>
        </p:txBody>
      </p:sp>
    </p:spTree>
    <p:extLst>
      <p:ext uri="{BB962C8B-B14F-4D97-AF65-F5344CB8AC3E}">
        <p14:creationId xmlns:p14="http://schemas.microsoft.com/office/powerpoint/2010/main" val="283542287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4FDC59C2-05C4-7247-9406-196F154217A7}" type="datetime1">
              <a:rPr lang="es-ES" smtClean="0"/>
              <a:t>23/10/15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2156196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175B3A0-C446-A540-9C68-CAB779BFE6C9}" type="datetime1">
              <a:rPr lang="es-ES" smtClean="0"/>
              <a:t>23/10/15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92716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6E4BB330-B491-6841-BADC-5DCDFB11EAD4}" type="datetime1">
              <a:rPr lang="es-ES" smtClean="0"/>
              <a:t>23/10/15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789300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C2D32C2A-6601-2D47-AF24-31281E7F55C9}" type="datetime1">
              <a:rPr lang="es-ES" smtClean="0"/>
              <a:t>23/10/15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1839847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2F75EA96-0963-0345-B6A2-47AB4F7C3D43}" type="datetime1">
              <a:rPr lang="es-ES" smtClean="0"/>
              <a:t>23/10/15</a:t>
            </a:fld>
            <a:endParaRPr lang="es-ES"/>
          </a:p>
        </p:txBody>
      </p:sp>
      <p:sp>
        <p:nvSpPr>
          <p:cNvPr id="8" name="Marcador de pie de página 7"/>
          <p:cNvSpPr>
            <a:spLocks noGrp="1"/>
          </p:cNvSpPr>
          <p:nvPr>
            <p:ph type="ftr" sz="quarter" idx="11"/>
          </p:nvPr>
        </p:nvSpPr>
        <p:spPr/>
        <p:txBody>
          <a:bodyPr/>
          <a:lstStyle/>
          <a:p>
            <a:r>
              <a:rPr lang="es-ES_tradnl" smtClean="0"/>
              <a:t>Prof. Carles Manera</a:t>
            </a:r>
            <a:endParaRPr lang="es-ES"/>
          </a:p>
        </p:txBody>
      </p:sp>
      <p:sp>
        <p:nvSpPr>
          <p:cNvPr id="9" name="Marcador de número de diapositiva 8"/>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389780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96BDA3A2-9355-3447-973B-6F31E6854545}" type="datetime1">
              <a:rPr lang="es-ES" smtClean="0"/>
              <a:t>23/10/15</a:t>
            </a:fld>
            <a:endParaRPr lang="es-ES"/>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1592587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711E4BC-0DE8-3C40-9D00-A01B9EFFECA0}" type="datetime1">
              <a:rPr lang="es-ES" smtClean="0"/>
              <a:t>23/10/15</a:t>
            </a:fld>
            <a:endParaRPr lang="es-ES"/>
          </a:p>
        </p:txBody>
      </p:sp>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4" name="Marcador de número de diapositiva 3"/>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244188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1EA24620-FBF7-A342-94C8-C56CA5C7AE7D}" type="datetime1">
              <a:rPr lang="es-ES" smtClean="0"/>
              <a:t>23/10/15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291394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F333A717-44E7-174F-923F-A9F5D2183545}" type="datetime1">
              <a:rPr lang="es-ES" smtClean="0"/>
              <a:t>23/10/15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323825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59E1B47-9A0C-5B43-B4D1-98A0EAD4015F}" type="datetime1">
              <a:rPr lang="es-ES" smtClean="0"/>
              <a:t>23/10/15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210414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6BE82FC5-62C4-9F4D-AA7A-D93543EA4CE3}" type="datetime1">
              <a:rPr lang="es-ES" smtClean="0"/>
              <a:t>23/10/15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F06F19C3-D9A9-E848-B92F-DA2A59E2D240}" type="slidenum">
              <a:rPr lang="es-ES" smtClean="0"/>
              <a:t>‹Nr.›</a:t>
            </a:fld>
            <a:endParaRPr lang="es-ES"/>
          </a:p>
        </p:txBody>
      </p:sp>
    </p:spTree>
    <p:extLst>
      <p:ext uri="{BB962C8B-B14F-4D97-AF65-F5344CB8AC3E}">
        <p14:creationId xmlns:p14="http://schemas.microsoft.com/office/powerpoint/2010/main" val="38353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DC62B-BE58-A241-A9D2-AAE628D7340D}" type="datetime1">
              <a:rPr lang="es-ES" smtClean="0"/>
              <a:t>23/10/15</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6F19C3-D9A9-E848-B92F-DA2A59E2D240}" type="slidenum">
              <a:rPr lang="es-ES" smtClean="0"/>
              <a:t>‹Nr.›</a:t>
            </a:fld>
            <a:endParaRPr lang="es-ES"/>
          </a:p>
        </p:txBody>
      </p:sp>
    </p:spTree>
    <p:extLst>
      <p:ext uri="{BB962C8B-B14F-4D97-AF65-F5344CB8AC3E}">
        <p14:creationId xmlns:p14="http://schemas.microsoft.com/office/powerpoint/2010/main" val="842156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S" dirty="0" smtClean="0"/>
              <a:t>UN COP MÉS! A VOLTES AMB EL CANVI DE MODEL DE CREIXEMENT</a:t>
            </a:r>
            <a:endParaRPr lang="es-ES" dirty="0"/>
          </a:p>
        </p:txBody>
      </p:sp>
      <p:sp>
        <p:nvSpPr>
          <p:cNvPr id="3" name="Subtítulo 2"/>
          <p:cNvSpPr>
            <a:spLocks noGrp="1"/>
          </p:cNvSpPr>
          <p:nvPr>
            <p:ph type="subTitle" idx="1"/>
          </p:nvPr>
        </p:nvSpPr>
        <p:spPr/>
        <p:txBody>
          <a:bodyPr/>
          <a:lstStyle/>
          <a:p>
            <a:r>
              <a:rPr lang="es-ES" dirty="0" smtClean="0"/>
              <a:t>Prof. Carles Manera</a:t>
            </a:r>
          </a:p>
          <a:p>
            <a:r>
              <a:rPr lang="es-ES" sz="1600" dirty="0" err="1" smtClean="0"/>
              <a:t>Ateneu</a:t>
            </a:r>
            <a:r>
              <a:rPr lang="es-ES" sz="1600" dirty="0" smtClean="0"/>
              <a:t> Pere Mascaró,</a:t>
            </a:r>
          </a:p>
          <a:p>
            <a:r>
              <a:rPr lang="es-ES" sz="1600" dirty="0" smtClean="0"/>
              <a:t>28 </a:t>
            </a:r>
            <a:r>
              <a:rPr lang="es-ES" sz="1600" dirty="0" err="1" smtClean="0"/>
              <a:t>d’octubre</a:t>
            </a:r>
            <a:r>
              <a:rPr lang="es-ES" sz="1600" dirty="0" smtClean="0"/>
              <a:t> de 2015</a:t>
            </a:r>
            <a:endParaRPr lang="es-ES" sz="16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a:t>
            </a:fld>
            <a:endParaRPr lang="es-ES"/>
          </a:p>
        </p:txBody>
      </p:sp>
    </p:spTree>
    <p:extLst>
      <p:ext uri="{BB962C8B-B14F-4D97-AF65-F5344CB8AC3E}">
        <p14:creationId xmlns:p14="http://schemas.microsoft.com/office/powerpoint/2010/main" val="1963483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Tema </a:t>
            </a:r>
            <a:r>
              <a:rPr lang="es-ES" dirty="0" err="1" smtClean="0"/>
              <a:t>recurrent</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ca-ES" dirty="0"/>
              <a:t>J</a:t>
            </a:r>
            <a:r>
              <a:rPr lang="ca-ES" dirty="0" smtClean="0"/>
              <a:t>a </a:t>
            </a:r>
            <a:r>
              <a:rPr lang="ca-ES" dirty="0"/>
              <a:t>molt temps abans d’assolir el poder polític el juny de 2007 per part del Pacte de Progrés, hom havia plantejat, en reiterades ocasions i des de les files de l’esquerra, la necessitat urgent de repensar la pauta del creixement econòmic illenc, i la peremptorietat inajornable de sustentar una nova manera de créixer que fugís del </a:t>
            </a:r>
            <a:r>
              <a:rPr lang="ca-ES" dirty="0" err="1"/>
              <a:t>curtplacisme</a:t>
            </a:r>
            <a:r>
              <a:rPr lang="ca-ES" dirty="0"/>
              <a:t>, </a:t>
            </a:r>
            <a:r>
              <a:rPr lang="ca-ES" dirty="0" err="1"/>
              <a:t>auspiciada</a:t>
            </a:r>
            <a:r>
              <a:rPr lang="ca-ES" dirty="0"/>
              <a:t> endemés per una idea motriu essencial: la de </a:t>
            </a:r>
            <a:r>
              <a:rPr lang="ca-ES" dirty="0" err="1"/>
              <a:t>governança</a:t>
            </a:r>
            <a:r>
              <a:rPr lang="ca-ES" dirty="0"/>
              <a:t>, val a dir, la potencialitat dels acords consensuats en la seva accepció més laxa.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a:t>
            </a:fld>
            <a:endParaRPr lang="es-ES"/>
          </a:p>
        </p:txBody>
      </p:sp>
    </p:spTree>
    <p:extLst>
      <p:ext uri="{BB962C8B-B14F-4D97-AF65-F5344CB8AC3E}">
        <p14:creationId xmlns:p14="http://schemas.microsoft.com/office/powerpoint/2010/main" val="3282916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Hi ha costos de </a:t>
            </a:r>
            <a:r>
              <a:rPr lang="es-ES" dirty="0" err="1" smtClean="0"/>
              <a:t>transició</a:t>
            </a:r>
            <a:r>
              <a:rPr lang="es-ES" dirty="0" smtClean="0"/>
              <a:t>: no </a:t>
            </a:r>
            <a:r>
              <a:rPr lang="es-ES" dirty="0" err="1" smtClean="0"/>
              <a:t>ho</a:t>
            </a:r>
            <a:r>
              <a:rPr lang="es-ES" dirty="0" smtClean="0"/>
              <a:t> </a:t>
            </a:r>
            <a:r>
              <a:rPr lang="es-ES" dirty="0" err="1" smtClean="0"/>
              <a:t>oblidem</a:t>
            </a:r>
            <a:r>
              <a:rPr lang="es-ES" dirty="0" smtClean="0"/>
              <a:t>!</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ca-ES" dirty="0"/>
              <a:t>El model present balear </a:t>
            </a:r>
            <a:r>
              <a:rPr lang="ca-ES" dirty="0" smtClean="0"/>
              <a:t>s’ha assolit </a:t>
            </a:r>
            <a:r>
              <a:rPr lang="ca-ES" dirty="0"/>
              <a:t>en el marc d’una economia madura com la turística, </a:t>
            </a:r>
            <a:r>
              <a:rPr lang="ca-ES" dirty="0" smtClean="0"/>
              <a:t>amb un </a:t>
            </a:r>
            <a:r>
              <a:rPr lang="ca-ES" dirty="0"/>
              <a:t>nivell que està produint rendiments decreixents, i la obligació derivada –si es vol mantenir una clara opció de competitivitat– d’aportar noves vies de treball que comportaran, al seu torn, possibles nínxols d’ocupació i, també, desaparició d’actius laborals en aquelles activitats sobresaturades. I tercera, que aquesta trajectòria té </a:t>
            </a:r>
            <a:r>
              <a:rPr lang="ca-ES" i="1" dirty="0"/>
              <a:t>costos de transició</a:t>
            </a:r>
            <a:r>
              <a:rPr lang="ca-ES" dirty="0"/>
              <a:t>; dit d’una altra forma: no hi ha costos zero. I els polítics, per tant, no poden negligir aquesta situació.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3</a:t>
            </a:fld>
            <a:endParaRPr lang="es-ES"/>
          </a:p>
        </p:txBody>
      </p:sp>
    </p:spTree>
    <p:extLst>
      <p:ext uri="{BB962C8B-B14F-4D97-AF65-F5344CB8AC3E}">
        <p14:creationId xmlns:p14="http://schemas.microsoft.com/office/powerpoint/2010/main" val="2210131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Problemes</a:t>
            </a:r>
            <a:r>
              <a:rPr lang="es-ES" dirty="0" smtClean="0"/>
              <a:t> </a:t>
            </a:r>
            <a:r>
              <a:rPr lang="es-ES" dirty="0" err="1" smtClean="0"/>
              <a:t>estructurals</a:t>
            </a:r>
            <a:r>
              <a:rPr lang="es-ES" dirty="0" smtClean="0"/>
              <a:t> de </a:t>
            </a:r>
            <a:r>
              <a:rPr lang="es-ES" dirty="0" err="1" smtClean="0"/>
              <a:t>l’economia</a:t>
            </a:r>
            <a:r>
              <a:rPr lang="es-ES" dirty="0" smtClean="0"/>
              <a:t> balear</a:t>
            </a:r>
            <a:endParaRPr lang="es-ES" dirty="0"/>
          </a:p>
        </p:txBody>
      </p:sp>
      <p:sp>
        <p:nvSpPr>
          <p:cNvPr id="3" name="Marcador de contenido 2"/>
          <p:cNvSpPr>
            <a:spLocks noGrp="1"/>
          </p:cNvSpPr>
          <p:nvPr>
            <p:ph idx="1"/>
          </p:nvPr>
        </p:nvSpPr>
        <p:spPr/>
        <p:txBody>
          <a:bodyPr/>
          <a:lstStyle/>
          <a:p>
            <a:r>
              <a:rPr lang="es-ES" dirty="0" smtClean="0"/>
              <a:t>1. La </a:t>
            </a:r>
            <a:r>
              <a:rPr lang="es-ES" dirty="0" err="1" smtClean="0"/>
              <a:t>caiguda</a:t>
            </a:r>
            <a:r>
              <a:rPr lang="es-ES" dirty="0" smtClean="0"/>
              <a:t> de la </a:t>
            </a:r>
            <a:r>
              <a:rPr lang="es-ES" dirty="0" err="1" smtClean="0"/>
              <a:t>productivitat</a:t>
            </a:r>
            <a:r>
              <a:rPr lang="es-ES" dirty="0" smtClean="0"/>
              <a:t>.</a:t>
            </a:r>
          </a:p>
          <a:p>
            <a:r>
              <a:rPr lang="es-ES" dirty="0" smtClean="0"/>
              <a:t>2. Intensa </a:t>
            </a:r>
            <a:r>
              <a:rPr lang="es-ES" dirty="0" err="1" smtClean="0"/>
              <a:t>especialització</a:t>
            </a:r>
            <a:r>
              <a:rPr lang="es-ES" dirty="0" smtClean="0"/>
              <a:t> </a:t>
            </a:r>
            <a:r>
              <a:rPr lang="es-ES" dirty="0" err="1" smtClean="0"/>
              <a:t>econòmica</a:t>
            </a:r>
            <a:r>
              <a:rPr lang="es-ES" dirty="0" smtClean="0"/>
              <a:t> de les Illes: “</a:t>
            </a:r>
            <a:r>
              <a:rPr lang="es-ES" dirty="0" err="1" smtClean="0"/>
              <a:t>malaltia</a:t>
            </a:r>
            <a:r>
              <a:rPr lang="es-ES" dirty="0" smtClean="0"/>
              <a:t> </a:t>
            </a:r>
            <a:r>
              <a:rPr lang="es-ES" dirty="0" err="1" smtClean="0"/>
              <a:t>econòmica</a:t>
            </a:r>
            <a:r>
              <a:rPr lang="es-ES" dirty="0" smtClean="0"/>
              <a:t>”?</a:t>
            </a:r>
          </a:p>
          <a:p>
            <a:r>
              <a:rPr lang="es-ES" dirty="0" smtClean="0"/>
              <a:t>3. Manca </a:t>
            </a:r>
            <a:r>
              <a:rPr lang="es-ES" dirty="0" err="1" smtClean="0"/>
              <a:t>d’infrastructures</a:t>
            </a:r>
            <a:r>
              <a:rPr lang="es-ES" dirty="0" smtClean="0"/>
              <a:t> </a:t>
            </a:r>
            <a:r>
              <a:rPr lang="es-ES" dirty="0" err="1" smtClean="0"/>
              <a:t>silencioses</a:t>
            </a:r>
            <a:r>
              <a:rPr lang="es-ES" dirty="0" smtClean="0"/>
              <a:t>.</a:t>
            </a:r>
          </a:p>
          <a:p>
            <a:r>
              <a:rPr lang="es-ES" dirty="0" smtClean="0"/>
              <a:t>4. </a:t>
            </a:r>
            <a:r>
              <a:rPr lang="es-ES" dirty="0" err="1" smtClean="0"/>
              <a:t>Externalitats</a:t>
            </a:r>
            <a:r>
              <a:rPr lang="es-ES" dirty="0" smtClean="0"/>
              <a:t> </a:t>
            </a:r>
            <a:r>
              <a:rPr lang="es-ES" dirty="0" err="1" smtClean="0"/>
              <a:t>ambientals</a:t>
            </a:r>
            <a:r>
              <a:rPr lang="es-ES" dirty="0" smtClean="0"/>
              <a:t> </a:t>
            </a:r>
            <a:r>
              <a:rPr lang="es-ES" dirty="0" err="1" smtClean="0"/>
              <a:t>negatives</a:t>
            </a:r>
            <a:r>
              <a:rPr lang="es-ES" dirty="0" smtClean="0"/>
              <a:t>.</a:t>
            </a:r>
          </a:p>
          <a:p>
            <a:r>
              <a:rPr lang="es-ES" dirty="0" smtClean="0"/>
              <a:t>5. </a:t>
            </a:r>
            <a:r>
              <a:rPr lang="es-ES" dirty="0" err="1" smtClean="0"/>
              <a:t>L’estacionalitat</a:t>
            </a:r>
            <a:r>
              <a:rPr lang="es-ES" dirty="0" smtClean="0"/>
              <a:t> turística i la sobre-oferta de places.</a:t>
            </a:r>
          </a:p>
          <a:p>
            <a:r>
              <a:rPr lang="es-ES" dirty="0" smtClean="0"/>
              <a:t>6. </a:t>
            </a:r>
            <a:r>
              <a:rPr lang="es-ES" dirty="0" err="1" smtClean="0"/>
              <a:t>Formació</a:t>
            </a:r>
            <a:r>
              <a:rPr lang="es-ES" dirty="0" smtClean="0"/>
              <a:t> </a:t>
            </a:r>
            <a:r>
              <a:rPr lang="es-ES" dirty="0" err="1" smtClean="0"/>
              <a:t>escassa</a:t>
            </a:r>
            <a:r>
              <a:rPr lang="es-ES" dirty="0" smtClean="0"/>
              <a:t> del capital </a:t>
            </a:r>
            <a:r>
              <a:rPr lang="es-ES" dirty="0" err="1" smtClean="0"/>
              <a:t>humà</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4</a:t>
            </a:fld>
            <a:endParaRPr lang="es-ES"/>
          </a:p>
        </p:txBody>
      </p:sp>
    </p:spTree>
    <p:extLst>
      <p:ext uri="{BB962C8B-B14F-4D97-AF65-F5344CB8AC3E}">
        <p14:creationId xmlns:p14="http://schemas.microsoft.com/office/powerpoint/2010/main" val="3846865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6 </a:t>
            </a:r>
            <a:r>
              <a:rPr lang="es-ES" dirty="0" err="1" smtClean="0"/>
              <a:t>Problemes</a:t>
            </a:r>
            <a:r>
              <a:rPr lang="es-ES" dirty="0" smtClean="0"/>
              <a:t> </a:t>
            </a:r>
            <a:r>
              <a:rPr lang="es-ES" dirty="0" err="1" smtClean="0"/>
              <a:t>medul·lars</a:t>
            </a:r>
            <a:r>
              <a:rPr lang="es-ES" dirty="0" smtClean="0"/>
              <a:t>!</a:t>
            </a:r>
            <a:endParaRPr lang="es-ES" dirty="0"/>
          </a:p>
        </p:txBody>
      </p:sp>
      <p:sp>
        <p:nvSpPr>
          <p:cNvPr id="3" name="Marcador de contenido 2"/>
          <p:cNvSpPr>
            <a:spLocks noGrp="1"/>
          </p:cNvSpPr>
          <p:nvPr>
            <p:ph idx="1"/>
          </p:nvPr>
        </p:nvSpPr>
        <p:spPr/>
        <p:txBody>
          <a:bodyPr>
            <a:normAutofit lnSpcReduction="10000"/>
          </a:bodyPr>
          <a:lstStyle/>
          <a:p>
            <a:pPr algn="just"/>
            <a:r>
              <a:rPr lang="ca-ES" dirty="0"/>
              <a:t>Aquests sis problemes medul·lars tracten de situacions que requereixen solucions estratègiques, apostes fermes per part del sector públic (amb lideratge inequívoc del Govern Balear; el mercat tot sol no resoldrà res) i la superació del cicle d’una convocatòria electoral. I sintetitzen factors en els què, des de l’esfera autonòmica, es pot fer política econòmica que fugi de les obsessions </a:t>
            </a:r>
            <a:r>
              <a:rPr lang="ca-ES" dirty="0" err="1"/>
              <a:t>curtplacistes</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5</a:t>
            </a:fld>
            <a:endParaRPr lang="es-ES"/>
          </a:p>
        </p:txBody>
      </p:sp>
    </p:spTree>
    <p:extLst>
      <p:ext uri="{BB962C8B-B14F-4D97-AF65-F5344CB8AC3E}">
        <p14:creationId xmlns:p14="http://schemas.microsoft.com/office/powerpoint/2010/main" val="3722108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Què</a:t>
            </a:r>
            <a:r>
              <a:rPr lang="es-ES" dirty="0" smtClean="0"/>
              <a:t> </a:t>
            </a:r>
            <a:r>
              <a:rPr lang="es-ES" dirty="0" err="1" smtClean="0"/>
              <a:t>vol</a:t>
            </a:r>
            <a:r>
              <a:rPr lang="es-ES" dirty="0" smtClean="0"/>
              <a:t> </a:t>
            </a:r>
            <a:r>
              <a:rPr lang="es-ES" dirty="0" err="1" smtClean="0"/>
              <a:t>dir</a:t>
            </a:r>
            <a:r>
              <a:rPr lang="es-ES" dirty="0" smtClean="0"/>
              <a:t> </a:t>
            </a:r>
            <a:r>
              <a:rPr lang="es-ES" dirty="0" err="1" smtClean="0"/>
              <a:t>canviar</a:t>
            </a:r>
            <a:r>
              <a:rPr lang="es-ES" dirty="0" smtClean="0"/>
              <a:t> el </a:t>
            </a:r>
            <a:r>
              <a:rPr lang="es-ES" dirty="0" err="1" smtClean="0"/>
              <a:t>model</a:t>
            </a:r>
            <a:r>
              <a:rPr lang="es-ES" dirty="0" smtClean="0"/>
              <a:t> de </a:t>
            </a:r>
            <a:r>
              <a:rPr lang="es-ES" dirty="0" err="1" smtClean="0"/>
              <a:t>creixement</a:t>
            </a:r>
            <a:r>
              <a:rPr lang="es-ES" dirty="0" smtClean="0"/>
              <a:t>?: Diversificar </a:t>
            </a:r>
            <a:r>
              <a:rPr lang="es-ES" dirty="0" err="1" smtClean="0"/>
              <a:t>l’economia</a:t>
            </a:r>
            <a:r>
              <a:rPr lang="es-ES" dirty="0" smtClean="0"/>
              <a:t>…</a:t>
            </a:r>
            <a:endParaRPr lang="es-ES" dirty="0"/>
          </a:p>
        </p:txBody>
      </p:sp>
      <p:sp>
        <p:nvSpPr>
          <p:cNvPr id="3" name="Marcador de contenido 2"/>
          <p:cNvSpPr>
            <a:spLocks noGrp="1"/>
          </p:cNvSpPr>
          <p:nvPr>
            <p:ph idx="1"/>
          </p:nvPr>
        </p:nvSpPr>
        <p:spPr/>
        <p:txBody>
          <a:bodyPr>
            <a:normAutofit fontScale="70000" lnSpcReduction="20000"/>
          </a:bodyPr>
          <a:lstStyle/>
          <a:p>
            <a:pPr marL="0" indent="0">
              <a:buNone/>
            </a:pPr>
            <a:r>
              <a:rPr lang="ca-ES" dirty="0"/>
              <a:t>Sengles factors </a:t>
            </a:r>
            <a:r>
              <a:rPr lang="ca-ES" dirty="0" smtClean="0"/>
              <a:t>destaquen:</a:t>
            </a:r>
          </a:p>
          <a:p>
            <a:pPr marL="0" indent="0" algn="just">
              <a:buNone/>
            </a:pPr>
            <a:r>
              <a:rPr lang="ca-ES" dirty="0" smtClean="0"/>
              <a:t>1. La diversificació de l’economia: </a:t>
            </a:r>
            <a:r>
              <a:rPr lang="ca-ES" dirty="0"/>
              <a:t>la qualificació del terciari, en el sentit de facilitar i esperonar la iniciativa empresarial en àrees estratègiques, com ara el medi ambient, els serveis socials i tot el que afecta la qualitat de vida (el que s’anomenen sectors quaternari i quinari); i l’apreciació d’aquelles firmes que treballen en activitats –el cas més representatiu és l’agroalimentari– que podrien complementar la demanda turística. És a dir, que l’economia balear es diversifiqui no vol dir que es </a:t>
            </a:r>
            <a:r>
              <a:rPr lang="ca-ES" i="1" dirty="0"/>
              <a:t>desactivi</a:t>
            </a:r>
            <a:r>
              <a:rPr lang="ca-ES" dirty="0"/>
              <a:t> el turisme de masses –només la manca de sentit comú defensaria això–; tot al contrari, es tracta </a:t>
            </a:r>
            <a:r>
              <a:rPr lang="ca-ES" dirty="0" err="1"/>
              <a:t>d’acurar</a:t>
            </a:r>
            <a:r>
              <a:rPr lang="ca-ES" dirty="0"/>
              <a:t> les polítiques que hom trobi més escaients per a que l’Administració, lluny de destorbar la iniciativa privada, contribueixi a fer possibles noves sinèrgies que abastin el món de l’empresa, la representació </a:t>
            </a:r>
            <a:r>
              <a:rPr lang="ca-ES" dirty="0" err="1"/>
              <a:t>político</a:t>
            </a:r>
            <a:r>
              <a:rPr lang="ca-ES" dirty="0"/>
              <a:t>-institucional i el sector públic.</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6</a:t>
            </a:fld>
            <a:endParaRPr lang="es-ES"/>
          </a:p>
        </p:txBody>
      </p:sp>
    </p:spTree>
    <p:extLst>
      <p:ext uri="{BB962C8B-B14F-4D97-AF65-F5344CB8AC3E}">
        <p14:creationId xmlns:p14="http://schemas.microsoft.com/office/powerpoint/2010/main" val="263839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 </a:t>
            </a:r>
            <a:r>
              <a:rPr lang="es-ES" dirty="0" err="1" smtClean="0"/>
              <a:t>lideratge</a:t>
            </a:r>
            <a:r>
              <a:rPr lang="es-ES" dirty="0" smtClean="0"/>
              <a:t>…</a:t>
            </a:r>
            <a:endParaRPr lang="es-ES" dirty="0"/>
          </a:p>
        </p:txBody>
      </p:sp>
      <p:sp>
        <p:nvSpPr>
          <p:cNvPr id="3" name="Marcador de contenido 2"/>
          <p:cNvSpPr>
            <a:spLocks noGrp="1"/>
          </p:cNvSpPr>
          <p:nvPr>
            <p:ph idx="1"/>
          </p:nvPr>
        </p:nvSpPr>
        <p:spPr/>
        <p:txBody>
          <a:bodyPr>
            <a:normAutofit fontScale="85000" lnSpcReduction="20000"/>
          </a:bodyPr>
          <a:lstStyle/>
          <a:p>
            <a:pPr marL="0" indent="0" algn="just">
              <a:buNone/>
            </a:pPr>
            <a:r>
              <a:rPr lang="es-ES" dirty="0" smtClean="0"/>
              <a:t>2. </a:t>
            </a:r>
            <a:r>
              <a:rPr lang="ca-ES" dirty="0" smtClean="0"/>
              <a:t>Qui </a:t>
            </a:r>
            <a:r>
              <a:rPr lang="ca-ES" dirty="0"/>
              <a:t>adopta el paper de liderar la transició cap a una nova forma de créixer que asseguri cotes importants de benestar però que, alhora, redueixi els impactes ambientals i avanci de manera ferma vers la sostenibilitat. En els sistemes productius terciaris de base exportadora, com és el cas de Balears, que és una economia especialitzada en el turisme de sol i platja, el seu avantatge competitiu no es vincula tant a la funció d’innovació que coordina un emprenedor, com a la de saber generar els mecanismes institucionals que li permetin controlar les externalitats negatives mediambientals en un entorn físic limitat, com és el de l’arxipèlag.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7</a:t>
            </a:fld>
            <a:endParaRPr lang="es-ES"/>
          </a:p>
        </p:txBody>
      </p:sp>
    </p:spTree>
    <p:extLst>
      <p:ext uri="{BB962C8B-B14F-4D97-AF65-F5344CB8AC3E}">
        <p14:creationId xmlns:p14="http://schemas.microsoft.com/office/powerpoint/2010/main" val="3197290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err="1" smtClean="0"/>
              <a:t>potent</a:t>
            </a:r>
            <a:r>
              <a:rPr lang="es-ES" dirty="0" smtClean="0"/>
              <a:t> del sector </a:t>
            </a:r>
            <a:r>
              <a:rPr lang="es-ES" dirty="0" err="1" smtClean="0"/>
              <a:t>públic</a:t>
            </a:r>
            <a:r>
              <a:rPr lang="es-ES" dirty="0" smtClean="0"/>
              <a:t>!</a:t>
            </a:r>
            <a:endParaRPr lang="es-ES" dirty="0"/>
          </a:p>
        </p:txBody>
      </p:sp>
      <p:sp>
        <p:nvSpPr>
          <p:cNvPr id="3" name="Marcador de contenido 2"/>
          <p:cNvSpPr>
            <a:spLocks noGrp="1"/>
          </p:cNvSpPr>
          <p:nvPr>
            <p:ph idx="1"/>
          </p:nvPr>
        </p:nvSpPr>
        <p:spPr/>
        <p:txBody>
          <a:bodyPr>
            <a:normAutofit fontScale="77500" lnSpcReduction="20000"/>
          </a:bodyPr>
          <a:lstStyle/>
          <a:p>
            <a:pPr marL="0" indent="0" algn="just">
              <a:buNone/>
            </a:pPr>
            <a:r>
              <a:rPr lang="ca-ES" dirty="0"/>
              <a:t>La funció de coordinació, en aquest cas, ha de recaure en el sector públic i, més concretament, en les administracions d’àmbit regional i local. I és evident que aquestes institucions gaudeixen dels mecanismes escaients per exercir el lideratge en la coordinació dels agents privats, per a possibilitar que aquests redrecin, de manera consensuada, la seva estratègia empresarial cap a un model de desenvolupament turístic sostenible al llarg del temps. Però, a banda d’aquesta nítida comprensió de la fragilitat ambiental de l’economia balear, que ha d’esperonar, entre d’altres accions polítiques, la confecció d’instruments oportuns per a aconseguir recursos pal·liatius de les externalitats negatives, el nus </a:t>
            </a:r>
            <a:r>
              <a:rPr lang="ca-ES" dirty="0" err="1"/>
              <a:t>gordià</a:t>
            </a:r>
            <a:r>
              <a:rPr lang="ca-ES" dirty="0"/>
              <a:t> rau en la creació del capital humà adient per a fer front als nous reptes que palesa la globalització econòmica.</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8</a:t>
            </a:fld>
            <a:endParaRPr lang="es-ES"/>
          </a:p>
        </p:txBody>
      </p:sp>
    </p:spTree>
    <p:extLst>
      <p:ext uri="{BB962C8B-B14F-4D97-AF65-F5344CB8AC3E}">
        <p14:creationId xmlns:p14="http://schemas.microsoft.com/office/powerpoint/2010/main" val="179434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t>Especialització</a:t>
            </a:r>
            <a:r>
              <a:rPr lang="es-ES" dirty="0" smtClean="0"/>
              <a:t> no </a:t>
            </a:r>
            <a:r>
              <a:rPr lang="es-ES" dirty="0" err="1" smtClean="0"/>
              <a:t>vol</a:t>
            </a:r>
            <a:r>
              <a:rPr lang="es-ES" dirty="0" smtClean="0"/>
              <a:t> </a:t>
            </a:r>
            <a:r>
              <a:rPr lang="es-ES" dirty="0" err="1" smtClean="0"/>
              <a:t>dir</a:t>
            </a:r>
            <a:r>
              <a:rPr lang="es-ES" dirty="0" smtClean="0"/>
              <a:t> </a:t>
            </a:r>
            <a:r>
              <a:rPr lang="es-ES" dirty="0" err="1" smtClean="0"/>
              <a:t>aspectes</a:t>
            </a:r>
            <a:r>
              <a:rPr lang="es-ES" dirty="0" smtClean="0"/>
              <a:t> </a:t>
            </a:r>
            <a:r>
              <a:rPr lang="es-ES" dirty="0" err="1" smtClean="0"/>
              <a:t>negatius</a:t>
            </a:r>
            <a:r>
              <a:rPr lang="es-ES" dirty="0" smtClean="0"/>
              <a:t>: </a:t>
            </a:r>
            <a:r>
              <a:rPr lang="es-ES" dirty="0" err="1" smtClean="0"/>
              <a:t>atenció</a:t>
            </a:r>
            <a:r>
              <a:rPr lang="es-ES" dirty="0" smtClean="0"/>
              <a:t> </a:t>
            </a:r>
            <a:r>
              <a:rPr lang="es-ES" dirty="0" err="1" smtClean="0"/>
              <a:t>amb</a:t>
            </a:r>
            <a:r>
              <a:rPr lang="es-ES" dirty="0" smtClean="0"/>
              <a:t> </a:t>
            </a:r>
            <a:r>
              <a:rPr lang="es-ES" dirty="0" err="1" smtClean="0"/>
              <a:t>això</a:t>
            </a:r>
            <a:r>
              <a:rPr lang="es-ES" dirty="0" smtClean="0"/>
              <a:t>!</a:t>
            </a:r>
            <a:endParaRPr lang="es-ES" dirty="0"/>
          </a:p>
        </p:txBody>
      </p:sp>
      <p:sp>
        <p:nvSpPr>
          <p:cNvPr id="3" name="Marcador de contenido 2"/>
          <p:cNvSpPr>
            <a:spLocks noGrp="1"/>
          </p:cNvSpPr>
          <p:nvPr>
            <p:ph idx="1"/>
          </p:nvPr>
        </p:nvSpPr>
        <p:spPr/>
        <p:txBody>
          <a:bodyPr>
            <a:normAutofit fontScale="77500" lnSpcReduction="20000"/>
          </a:bodyPr>
          <a:lstStyle/>
          <a:p>
            <a:pPr marL="0" indent="0" algn="just">
              <a:buNone/>
            </a:pPr>
            <a:r>
              <a:rPr lang="ca-ES" dirty="0" smtClean="0"/>
              <a:t>L’especialització </a:t>
            </a:r>
            <a:r>
              <a:rPr lang="ca-ES" dirty="0"/>
              <a:t>econòmica insular, prou significativa en el sector serveis, no significa cap factor negatiu. De fet, els graus d’especialització econòmica es vinculen amb increments en la disponibilitat de renda, amb una matisació rellevant, d’importància fonamental per a Balears: la composició interna del sector en el què l’espai econòmic concret s’ha especialitzat. En efecte, per a Balears la divisió sectorial de l’economia –en funció del PIB i del mercat de treball– porta a conclusions evidents: l’agricultura és residual, la indústria encara ostenta una representació puntual però clara en el mercat i la terciarització ha guanyat terreny i ha esdevingut la part del lleó. Ara bé, quan hom parla d’especialització i de diversificació caldria tenir molt present què volem dir.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9</a:t>
            </a:fld>
            <a:endParaRPr lang="es-ES"/>
          </a:p>
        </p:txBody>
      </p:sp>
    </p:spTree>
    <p:extLst>
      <p:ext uri="{BB962C8B-B14F-4D97-AF65-F5344CB8AC3E}">
        <p14:creationId xmlns:p14="http://schemas.microsoft.com/office/powerpoint/2010/main" val="1373742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“Diversificar” </a:t>
            </a:r>
            <a:r>
              <a:rPr lang="es-ES" dirty="0" err="1" smtClean="0"/>
              <a:t>especialitzant</a:t>
            </a:r>
            <a:r>
              <a:rPr lang="es-ES" dirty="0" smtClean="0"/>
              <a:t>-se… la </a:t>
            </a:r>
            <a:r>
              <a:rPr lang="es-ES" dirty="0" err="1" smtClean="0"/>
              <a:t>quadratura</a:t>
            </a:r>
            <a:r>
              <a:rPr lang="es-ES" dirty="0" smtClean="0"/>
              <a:t> del </a:t>
            </a:r>
            <a:r>
              <a:rPr lang="es-ES" dirty="0" err="1" smtClean="0"/>
              <a:t>cercle</a:t>
            </a:r>
            <a:r>
              <a:rPr lang="es-ES" dirty="0" smtClean="0"/>
              <a:t>?</a:t>
            </a:r>
            <a:endParaRPr lang="es-ES" dirty="0"/>
          </a:p>
        </p:txBody>
      </p:sp>
      <p:sp>
        <p:nvSpPr>
          <p:cNvPr id="3" name="Marcador de contenido 2"/>
          <p:cNvSpPr>
            <a:spLocks noGrp="1"/>
          </p:cNvSpPr>
          <p:nvPr>
            <p:ph idx="1"/>
          </p:nvPr>
        </p:nvSpPr>
        <p:spPr/>
        <p:txBody>
          <a:bodyPr>
            <a:normAutofit fontScale="70000" lnSpcReduction="20000"/>
          </a:bodyPr>
          <a:lstStyle/>
          <a:p>
            <a:pPr marL="0" indent="0" algn="just">
              <a:buNone/>
            </a:pPr>
            <a:r>
              <a:rPr lang="ca-ES" dirty="0" smtClean="0"/>
              <a:t>L’especialització </a:t>
            </a:r>
            <a:r>
              <a:rPr lang="ca-ES" dirty="0"/>
              <a:t>balear en el sector serveis serà més potent quan més diversificat es trobi aquest segment d’activitat. Una via de treball que cal explorar de manera més precisa és, justament, aquest perfil que té el sector terciari a casa nostra: si es troba més fragmentat en opcions diferents –i si aquestes gaudeixen d’alts valors afegits–; o bé si el tenim escorat en poques alternatives, de curt recorregut, amb escassos nous actius: en definitiva, amb la generació de baixes productivitats. Aquesta és la clau, que ens remet a una altra asseveració: turisme són turistes, però també són altres coses, que van des d’activitats complementàries relacionades amb la restauració fins a empreses de telecomunicacions, equips d’investigació i d’altres economies externes que es deriven, vertebrades en un potent cercle virtuós. Aleshores, aquella “primera” especialització perd força per acarar una nova dimensió, molt més rica per a entendre les evolucions de la nostra economia regional.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10</a:t>
            </a:fld>
            <a:endParaRPr lang="es-ES"/>
          </a:p>
        </p:txBody>
      </p:sp>
    </p:spTree>
    <p:extLst>
      <p:ext uri="{BB962C8B-B14F-4D97-AF65-F5344CB8AC3E}">
        <p14:creationId xmlns:p14="http://schemas.microsoft.com/office/powerpoint/2010/main" val="3910263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Formar </a:t>
            </a:r>
            <a:r>
              <a:rPr lang="es-ES" dirty="0" err="1" smtClean="0"/>
              <a:t>més</a:t>
            </a:r>
            <a:r>
              <a:rPr lang="es-ES" dirty="0" smtClean="0"/>
              <a:t> capital </a:t>
            </a:r>
            <a:r>
              <a:rPr lang="es-ES" dirty="0" err="1" smtClean="0"/>
              <a:t>humà</a:t>
            </a:r>
            <a:endParaRPr lang="es-ES" dirty="0"/>
          </a:p>
        </p:txBody>
      </p:sp>
      <p:sp>
        <p:nvSpPr>
          <p:cNvPr id="3" name="Marcador de contenido 2"/>
          <p:cNvSpPr>
            <a:spLocks noGrp="1"/>
          </p:cNvSpPr>
          <p:nvPr>
            <p:ph idx="1"/>
          </p:nvPr>
        </p:nvSpPr>
        <p:spPr/>
        <p:txBody>
          <a:bodyPr>
            <a:normAutofit fontScale="77500" lnSpcReduction="20000"/>
          </a:bodyPr>
          <a:lstStyle/>
          <a:p>
            <a:pPr marL="0" indent="0" algn="just">
              <a:buNone/>
            </a:pPr>
            <a:r>
              <a:rPr lang="ca-ES" dirty="0" smtClean="0"/>
              <a:t>La </a:t>
            </a:r>
            <a:r>
              <a:rPr lang="ca-ES" dirty="0"/>
              <a:t>renda per habitant –que ha caigut a Balears– es pot augmentar mitjançant la creació de llocs de treball; però, sobretot, amb la incorporació de valors afegits intangibles, relacionats amb el que podríem anomenar “intel·ligència”. Segon: la productivitat es pot enlairar si les activitats afegeixen algun d’aquests tres requisits essencials: el coneixement, la formació i les habilitats. No estam parlant, necessàriament, d’un capital humà sustentat sobre titulacions tot just universitàries: el perfil de cada economia determina les necessitats formatives peremptòries per a integrar força laboral. Aquí a Balears el tema enllaça amb l’ensenyament superior, però també –i de manera cabdal– amb la formació de batxillerat i professional.</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11</a:t>
            </a:fld>
            <a:endParaRPr lang="es-ES"/>
          </a:p>
        </p:txBody>
      </p:sp>
    </p:spTree>
    <p:extLst>
      <p:ext uri="{BB962C8B-B14F-4D97-AF65-F5344CB8AC3E}">
        <p14:creationId xmlns:p14="http://schemas.microsoft.com/office/powerpoint/2010/main" val="203172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Les </a:t>
            </a:r>
            <a:r>
              <a:rPr lang="es-ES" dirty="0" err="1" smtClean="0"/>
              <a:t>grans</a:t>
            </a:r>
            <a:r>
              <a:rPr lang="es-ES" dirty="0" smtClean="0"/>
              <a:t> amenaces…</a:t>
            </a:r>
            <a:endParaRPr lang="es-ES" dirty="0"/>
          </a:p>
        </p:txBody>
      </p:sp>
      <p:sp>
        <p:nvSpPr>
          <p:cNvPr id="3" name="Marcador de contenido 2"/>
          <p:cNvSpPr>
            <a:spLocks noGrp="1"/>
          </p:cNvSpPr>
          <p:nvPr>
            <p:ph idx="1"/>
          </p:nvPr>
        </p:nvSpPr>
        <p:spPr/>
        <p:txBody>
          <a:bodyPr>
            <a:normAutofit fontScale="47500" lnSpcReduction="20000"/>
          </a:bodyPr>
          <a:lstStyle/>
          <a:p>
            <a:pPr marL="0" indent="0" algn="just">
              <a:buNone/>
            </a:pPr>
            <a:r>
              <a:rPr lang="ca-ES" dirty="0"/>
              <a:t>L’alt consum de territori, </a:t>
            </a:r>
            <a:endParaRPr lang="ca-ES" dirty="0" smtClean="0"/>
          </a:p>
          <a:p>
            <a:pPr marL="0" indent="0" algn="just">
              <a:buNone/>
            </a:pPr>
            <a:r>
              <a:rPr lang="ca-ES" dirty="0" smtClean="0"/>
              <a:t>les </a:t>
            </a:r>
            <a:r>
              <a:rPr lang="ca-ES" dirty="0"/>
              <a:t>baixes inversions en capital social públic, </a:t>
            </a:r>
            <a:endParaRPr lang="ca-ES" dirty="0" smtClean="0"/>
          </a:p>
          <a:p>
            <a:pPr marL="0" indent="0" algn="just">
              <a:buNone/>
            </a:pPr>
            <a:r>
              <a:rPr lang="ca-ES" dirty="0" smtClean="0"/>
              <a:t>la </a:t>
            </a:r>
            <a:r>
              <a:rPr lang="ca-ES" dirty="0"/>
              <a:t>poca cohesió social, </a:t>
            </a:r>
            <a:endParaRPr lang="ca-ES" dirty="0" smtClean="0"/>
          </a:p>
          <a:p>
            <a:pPr marL="0" indent="0" algn="just">
              <a:buNone/>
            </a:pPr>
            <a:r>
              <a:rPr lang="ca-ES" dirty="0" smtClean="0"/>
              <a:t>la </a:t>
            </a:r>
            <a:r>
              <a:rPr lang="ca-ES" dirty="0"/>
              <a:t>congestió espacial, </a:t>
            </a:r>
            <a:endParaRPr lang="ca-ES" dirty="0" smtClean="0"/>
          </a:p>
          <a:p>
            <a:pPr marL="0" indent="0" algn="just">
              <a:buNone/>
            </a:pPr>
            <a:r>
              <a:rPr lang="ca-ES" dirty="0" smtClean="0"/>
              <a:t>l’esgotament </a:t>
            </a:r>
            <a:r>
              <a:rPr lang="ca-ES" dirty="0"/>
              <a:t>gradual del paisatge entès com a recurs natural, </a:t>
            </a:r>
            <a:endParaRPr lang="ca-ES" dirty="0" smtClean="0"/>
          </a:p>
          <a:p>
            <a:pPr marL="0" indent="0" algn="just">
              <a:buNone/>
            </a:pPr>
            <a:r>
              <a:rPr lang="ca-ES" dirty="0" smtClean="0"/>
              <a:t>la </a:t>
            </a:r>
            <a:r>
              <a:rPr lang="ca-ES" dirty="0"/>
              <a:t>parca formació de capital humà, </a:t>
            </a:r>
            <a:endParaRPr lang="ca-ES" dirty="0" smtClean="0"/>
          </a:p>
          <a:p>
            <a:pPr marL="0" indent="0" algn="just">
              <a:buNone/>
            </a:pPr>
            <a:r>
              <a:rPr lang="ca-ES" dirty="0" smtClean="0"/>
              <a:t>la </a:t>
            </a:r>
            <a:r>
              <a:rPr lang="ca-ES" dirty="0"/>
              <a:t>pèrdua notable d’actius agraris</a:t>
            </a:r>
            <a:r>
              <a:rPr lang="ca-ES" dirty="0" smtClean="0"/>
              <a:t>,</a:t>
            </a:r>
          </a:p>
          <a:p>
            <a:pPr marL="0" indent="0" algn="just">
              <a:buNone/>
            </a:pPr>
            <a:r>
              <a:rPr lang="ca-ES" dirty="0" smtClean="0"/>
              <a:t>la </a:t>
            </a:r>
            <a:r>
              <a:rPr lang="ca-ES" dirty="0"/>
              <a:t>desindustrialització, </a:t>
            </a:r>
            <a:endParaRPr lang="ca-ES" dirty="0" smtClean="0"/>
          </a:p>
          <a:p>
            <a:pPr marL="0" indent="0" algn="just">
              <a:buNone/>
            </a:pPr>
            <a:r>
              <a:rPr lang="ca-ES" dirty="0" smtClean="0"/>
              <a:t>la </a:t>
            </a:r>
            <a:r>
              <a:rPr lang="ca-ES" dirty="0"/>
              <a:t>caiguda de la productivitat i de la competitivitat, </a:t>
            </a:r>
            <a:endParaRPr lang="ca-ES" dirty="0" smtClean="0"/>
          </a:p>
          <a:p>
            <a:pPr marL="0" indent="0" algn="just">
              <a:buNone/>
            </a:pPr>
            <a:r>
              <a:rPr lang="ca-ES" dirty="0" smtClean="0"/>
              <a:t>els </a:t>
            </a:r>
            <a:r>
              <a:rPr lang="ca-ES" dirty="0"/>
              <a:t>saldos fiscals negatius i recurrents amb Espanya i amb la Unió Europea, </a:t>
            </a:r>
            <a:endParaRPr lang="ca-ES" dirty="0" smtClean="0"/>
          </a:p>
          <a:p>
            <a:pPr marL="0" indent="0" algn="just">
              <a:buNone/>
            </a:pPr>
            <a:r>
              <a:rPr lang="ca-ES" dirty="0" smtClean="0"/>
              <a:t>la </a:t>
            </a:r>
            <a:r>
              <a:rPr lang="ca-ES" dirty="0"/>
              <a:t>pèrdua de terreny a les noves tecnologies, </a:t>
            </a:r>
            <a:endParaRPr lang="ca-ES" dirty="0" smtClean="0"/>
          </a:p>
          <a:p>
            <a:pPr marL="0" indent="0" algn="just">
              <a:buNone/>
            </a:pPr>
            <a:r>
              <a:rPr lang="ca-ES" dirty="0" smtClean="0"/>
              <a:t>la </a:t>
            </a:r>
            <a:r>
              <a:rPr lang="ca-ES" dirty="0"/>
              <a:t>existència d’una important població flotant no reconeguda en els processos de negociació, </a:t>
            </a:r>
            <a:endParaRPr lang="ca-ES" dirty="0" smtClean="0"/>
          </a:p>
          <a:p>
            <a:pPr marL="0" indent="0" algn="just">
              <a:buNone/>
            </a:pPr>
            <a:r>
              <a:rPr lang="ca-ES" dirty="0" smtClean="0"/>
              <a:t>l’alt </a:t>
            </a:r>
            <a:r>
              <a:rPr lang="ca-ES" dirty="0"/>
              <a:t>consum energètic, </a:t>
            </a:r>
            <a:endParaRPr lang="ca-ES" dirty="0" smtClean="0"/>
          </a:p>
          <a:p>
            <a:pPr marL="0" indent="0" algn="just">
              <a:buNone/>
            </a:pPr>
            <a:r>
              <a:rPr lang="ca-ES" dirty="0" smtClean="0"/>
              <a:t>l’escassa </a:t>
            </a:r>
            <a:r>
              <a:rPr lang="ca-ES" dirty="0"/>
              <a:t>inversió en I+D, un benestar social que no es correlaciona amb el nivell de renda, </a:t>
            </a:r>
            <a:endParaRPr lang="ca-ES" dirty="0" smtClean="0"/>
          </a:p>
          <a:p>
            <a:pPr marL="0" indent="0" algn="just">
              <a:buNone/>
            </a:pPr>
            <a:r>
              <a:rPr lang="ca-ES" dirty="0" smtClean="0"/>
              <a:t>la </a:t>
            </a:r>
            <a:r>
              <a:rPr lang="ca-ES" dirty="0"/>
              <a:t>poca capacitat econòmica de gestió del Govern.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12</a:t>
            </a:fld>
            <a:endParaRPr lang="es-ES"/>
          </a:p>
        </p:txBody>
      </p:sp>
    </p:spTree>
    <p:extLst>
      <p:ext uri="{BB962C8B-B14F-4D97-AF65-F5344CB8AC3E}">
        <p14:creationId xmlns:p14="http://schemas.microsoft.com/office/powerpoint/2010/main" val="3275448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err="1" smtClean="0"/>
              <a:t>però</a:t>
            </a:r>
            <a:r>
              <a:rPr lang="es-ES" dirty="0" smtClean="0"/>
              <a:t> també les </a:t>
            </a:r>
            <a:r>
              <a:rPr lang="es-ES" dirty="0" err="1" smtClean="0"/>
              <a:t>oportunitats</a:t>
            </a:r>
            <a:endParaRPr lang="es-ES" dirty="0"/>
          </a:p>
        </p:txBody>
      </p:sp>
      <p:sp>
        <p:nvSpPr>
          <p:cNvPr id="3" name="Marcador de contenido 2"/>
          <p:cNvSpPr>
            <a:spLocks noGrp="1"/>
          </p:cNvSpPr>
          <p:nvPr>
            <p:ph idx="1"/>
          </p:nvPr>
        </p:nvSpPr>
        <p:spPr/>
        <p:txBody>
          <a:bodyPr>
            <a:normAutofit fontScale="77500" lnSpcReduction="20000"/>
          </a:bodyPr>
          <a:lstStyle/>
          <a:p>
            <a:pPr marL="0" indent="0">
              <a:buNone/>
            </a:pPr>
            <a:r>
              <a:rPr lang="ca-ES" dirty="0"/>
              <a:t>Un entorn ambiental agradable, </a:t>
            </a:r>
            <a:endParaRPr lang="ca-ES" dirty="0" smtClean="0"/>
          </a:p>
          <a:p>
            <a:pPr marL="0" indent="0">
              <a:buNone/>
            </a:pPr>
            <a:r>
              <a:rPr lang="ca-ES" dirty="0" smtClean="0"/>
              <a:t>una </a:t>
            </a:r>
            <a:r>
              <a:rPr lang="ca-ES" dirty="0"/>
              <a:t>experiència reconeguda internacionalment, </a:t>
            </a:r>
            <a:endParaRPr lang="ca-ES" dirty="0" smtClean="0"/>
          </a:p>
          <a:p>
            <a:pPr marL="0" indent="0">
              <a:buNone/>
            </a:pPr>
            <a:r>
              <a:rPr lang="ca-ES" dirty="0" smtClean="0"/>
              <a:t>un </a:t>
            </a:r>
            <a:r>
              <a:rPr lang="ca-ES" i="1" dirty="0" err="1"/>
              <a:t>know</a:t>
            </a:r>
            <a:r>
              <a:rPr lang="ca-ES" i="1" dirty="0"/>
              <a:t> </a:t>
            </a:r>
            <a:r>
              <a:rPr lang="ca-ES" i="1" dirty="0" err="1"/>
              <a:t>how</a:t>
            </a:r>
            <a:r>
              <a:rPr lang="ca-ES" dirty="0"/>
              <a:t> exportable, </a:t>
            </a:r>
            <a:endParaRPr lang="ca-ES" dirty="0" smtClean="0"/>
          </a:p>
          <a:p>
            <a:pPr marL="0" indent="0">
              <a:buNone/>
            </a:pPr>
            <a:r>
              <a:rPr lang="ca-ES" dirty="0" smtClean="0"/>
              <a:t>el </a:t>
            </a:r>
            <a:r>
              <a:rPr lang="ca-ES" dirty="0"/>
              <a:t>dinamisme del mercat de treball, </a:t>
            </a:r>
            <a:endParaRPr lang="ca-ES" dirty="0" smtClean="0"/>
          </a:p>
          <a:p>
            <a:pPr marL="0" indent="0">
              <a:buNone/>
            </a:pPr>
            <a:r>
              <a:rPr lang="ca-ES" dirty="0" smtClean="0"/>
              <a:t>la </a:t>
            </a:r>
            <a:r>
              <a:rPr lang="ca-ES" dirty="0"/>
              <a:t>capacitat de reacció enfront les recessions, </a:t>
            </a:r>
            <a:endParaRPr lang="ca-ES" dirty="0" smtClean="0"/>
          </a:p>
          <a:p>
            <a:pPr marL="0" indent="0">
              <a:buNone/>
            </a:pPr>
            <a:r>
              <a:rPr lang="ca-ES" dirty="0" smtClean="0"/>
              <a:t>el </a:t>
            </a:r>
            <a:r>
              <a:rPr lang="ca-ES" dirty="0"/>
              <a:t>reconeixement de sectors industrials com la bijuteria i el calçat, </a:t>
            </a:r>
            <a:endParaRPr lang="ca-ES" dirty="0" smtClean="0"/>
          </a:p>
          <a:p>
            <a:pPr marL="0" indent="0">
              <a:buNone/>
            </a:pPr>
            <a:r>
              <a:rPr lang="ca-ES" dirty="0" smtClean="0"/>
              <a:t>l’abundància </a:t>
            </a:r>
            <a:r>
              <a:rPr lang="ca-ES" dirty="0"/>
              <a:t>de capital privat, </a:t>
            </a:r>
            <a:endParaRPr lang="ca-ES" dirty="0" smtClean="0"/>
          </a:p>
          <a:p>
            <a:pPr marL="0" indent="0">
              <a:buNone/>
            </a:pPr>
            <a:r>
              <a:rPr lang="ca-ES" dirty="0" smtClean="0"/>
              <a:t>certes </a:t>
            </a:r>
            <a:r>
              <a:rPr lang="ca-ES" dirty="0"/>
              <a:t>millores energètiques, </a:t>
            </a:r>
            <a:endParaRPr lang="ca-ES" dirty="0" smtClean="0"/>
          </a:p>
          <a:p>
            <a:pPr marL="0" indent="0">
              <a:buNone/>
            </a:pPr>
            <a:r>
              <a:rPr lang="ca-ES" dirty="0" smtClean="0"/>
              <a:t>l’actuació </a:t>
            </a:r>
            <a:r>
              <a:rPr lang="ca-ES" dirty="0"/>
              <a:t>més sinèrgica amb la UIB</a:t>
            </a:r>
            <a:r>
              <a:rPr lang="ca-ES" dirty="0" smtClean="0"/>
              <a:t>, </a:t>
            </a:r>
          </a:p>
          <a:p>
            <a:pPr marL="0" indent="0">
              <a:buNone/>
            </a:pPr>
            <a:r>
              <a:rPr lang="ca-ES" dirty="0" smtClean="0"/>
              <a:t>la </a:t>
            </a:r>
            <a:r>
              <a:rPr lang="ca-ES" dirty="0"/>
              <a:t>existència de condicions per a fer efectives polítiques de districte industrial.</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13</a:t>
            </a:fld>
            <a:endParaRPr lang="es-ES"/>
          </a:p>
        </p:txBody>
      </p:sp>
    </p:spTree>
    <p:extLst>
      <p:ext uri="{BB962C8B-B14F-4D97-AF65-F5344CB8AC3E}">
        <p14:creationId xmlns:p14="http://schemas.microsoft.com/office/powerpoint/2010/main" val="2136018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Urgeix</a:t>
            </a:r>
            <a:r>
              <a:rPr lang="es-ES" dirty="0" smtClean="0"/>
              <a:t>:</a:t>
            </a:r>
            <a:endParaRPr lang="es-ES" dirty="0"/>
          </a:p>
        </p:txBody>
      </p:sp>
      <p:sp>
        <p:nvSpPr>
          <p:cNvPr id="3" name="Marcador de contenido 2"/>
          <p:cNvSpPr>
            <a:spLocks noGrp="1"/>
          </p:cNvSpPr>
          <p:nvPr>
            <p:ph idx="1"/>
          </p:nvPr>
        </p:nvSpPr>
        <p:spPr/>
        <p:txBody>
          <a:bodyPr/>
          <a:lstStyle/>
          <a:p>
            <a:r>
              <a:rPr lang="es-ES" dirty="0" smtClean="0"/>
              <a:t>1. Planificar </a:t>
            </a:r>
            <a:r>
              <a:rPr lang="es-ES" dirty="0" err="1" smtClean="0"/>
              <a:t>l’economia</a:t>
            </a:r>
            <a:r>
              <a:rPr lang="es-ES" dirty="0" smtClean="0"/>
              <a:t> des de la </a:t>
            </a:r>
            <a:r>
              <a:rPr lang="es-ES" dirty="0" err="1" smtClean="0"/>
              <a:t>governança</a:t>
            </a:r>
            <a:r>
              <a:rPr lang="es-ES" dirty="0" smtClean="0"/>
              <a:t>.</a:t>
            </a:r>
          </a:p>
          <a:p>
            <a:r>
              <a:rPr lang="es-ES" dirty="0" smtClean="0"/>
              <a:t>2. </a:t>
            </a:r>
            <a:r>
              <a:rPr lang="es-ES" dirty="0" err="1" smtClean="0"/>
              <a:t>Importància</a:t>
            </a:r>
            <a:r>
              <a:rPr lang="es-ES" dirty="0" smtClean="0"/>
              <a:t> del </a:t>
            </a:r>
            <a:r>
              <a:rPr lang="es-ES" dirty="0" err="1" smtClean="0"/>
              <a:t>Parc</a:t>
            </a:r>
            <a:r>
              <a:rPr lang="es-ES" dirty="0" smtClean="0"/>
              <a:t> Bit.</a:t>
            </a:r>
          </a:p>
          <a:p>
            <a:r>
              <a:rPr lang="es-ES" dirty="0" smtClean="0"/>
              <a:t>3. El “</a:t>
            </a:r>
            <a:r>
              <a:rPr lang="es-ES" dirty="0" err="1" smtClean="0"/>
              <a:t>polígon</a:t>
            </a:r>
            <a:r>
              <a:rPr lang="es-ES" dirty="0" smtClean="0"/>
              <a:t> del </a:t>
            </a:r>
            <a:r>
              <a:rPr lang="es-ES" dirty="0" err="1" smtClean="0"/>
              <a:t>coneixement</a:t>
            </a:r>
            <a:r>
              <a:rPr lang="es-ES" dirty="0" smtClean="0"/>
              <a:t>”: UIB, </a:t>
            </a:r>
            <a:r>
              <a:rPr lang="es-ES" dirty="0" err="1" smtClean="0"/>
              <a:t>Parcbit</a:t>
            </a:r>
            <a:r>
              <a:rPr lang="es-ES" dirty="0" smtClean="0"/>
              <a:t>, </a:t>
            </a:r>
            <a:r>
              <a:rPr lang="es-ES" dirty="0" err="1" smtClean="0"/>
              <a:t>Parc</a:t>
            </a:r>
            <a:r>
              <a:rPr lang="es-ES" dirty="0" smtClean="0"/>
              <a:t> de </a:t>
            </a:r>
            <a:r>
              <a:rPr lang="es-ES" dirty="0" err="1" smtClean="0"/>
              <a:t>Tecnologies</a:t>
            </a:r>
            <a:r>
              <a:rPr lang="es-ES" dirty="0" smtClean="0"/>
              <a:t> </a:t>
            </a:r>
            <a:r>
              <a:rPr lang="es-ES" dirty="0" err="1" smtClean="0"/>
              <a:t>Ambientals</a:t>
            </a:r>
            <a:r>
              <a:rPr lang="es-ES" dirty="0" smtClean="0"/>
              <a:t>, Hospital de Son </a:t>
            </a:r>
            <a:r>
              <a:rPr lang="es-ES" dirty="0" err="1" smtClean="0"/>
              <a:t>Espases</a:t>
            </a:r>
            <a:r>
              <a:rPr lang="es-ES" dirty="0" smtClean="0"/>
              <a:t>.</a:t>
            </a:r>
          </a:p>
          <a:p>
            <a:r>
              <a:rPr lang="es-ES" dirty="0" smtClean="0"/>
              <a:t>4. </a:t>
            </a:r>
            <a:r>
              <a:rPr lang="es-ES" dirty="0" err="1" smtClean="0"/>
              <a:t>Impuls</a:t>
            </a:r>
            <a:r>
              <a:rPr lang="es-ES" dirty="0" smtClean="0"/>
              <a:t> </a:t>
            </a:r>
            <a:r>
              <a:rPr lang="es-ES" dirty="0" err="1" smtClean="0"/>
              <a:t>als</a:t>
            </a:r>
            <a:r>
              <a:rPr lang="es-ES" dirty="0" smtClean="0"/>
              <a:t> </a:t>
            </a:r>
            <a:r>
              <a:rPr lang="es-ES" dirty="0" err="1" smtClean="0"/>
              <a:t>clústers</a:t>
            </a:r>
            <a:r>
              <a:rPr lang="es-ES" dirty="0" smtClean="0"/>
              <a:t>.</a:t>
            </a:r>
          </a:p>
          <a:p>
            <a:r>
              <a:rPr lang="es-ES" dirty="0" smtClean="0"/>
              <a:t>5. </a:t>
            </a:r>
            <a:r>
              <a:rPr lang="es-ES" dirty="0" err="1" smtClean="0"/>
              <a:t>Estratègies</a:t>
            </a:r>
            <a:r>
              <a:rPr lang="es-ES" dirty="0" smtClean="0"/>
              <a:t> que </a:t>
            </a:r>
            <a:r>
              <a:rPr lang="es-ES" dirty="0" err="1" smtClean="0"/>
              <a:t>sorgeixin</a:t>
            </a:r>
            <a:r>
              <a:rPr lang="es-ES" dirty="0" smtClean="0"/>
              <a:t> del Pla de la </a:t>
            </a:r>
            <a:r>
              <a:rPr lang="es-ES" dirty="0" err="1" smtClean="0"/>
              <a:t>Ciència</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14</a:t>
            </a:fld>
            <a:endParaRPr lang="es-ES"/>
          </a:p>
        </p:txBody>
      </p:sp>
    </p:spTree>
    <p:extLst>
      <p:ext uri="{BB962C8B-B14F-4D97-AF65-F5344CB8AC3E}">
        <p14:creationId xmlns:p14="http://schemas.microsoft.com/office/powerpoint/2010/main" val="1633893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50898"/>
            <a:ext cx="8229600" cy="1143000"/>
          </a:xfrm>
        </p:spPr>
        <p:txBody>
          <a:bodyPr>
            <a:normAutofit fontScale="90000"/>
          </a:bodyPr>
          <a:lstStyle/>
          <a:p>
            <a:r>
              <a:rPr lang="es-ES" dirty="0" err="1" smtClean="0"/>
              <a:t>L’economista</a:t>
            </a:r>
            <a:r>
              <a:rPr lang="es-ES" dirty="0" smtClean="0"/>
              <a:t> al </a:t>
            </a:r>
            <a:r>
              <a:rPr lang="es-ES" dirty="0" err="1" smtClean="0"/>
              <a:t>tel</a:t>
            </a:r>
            <a:r>
              <a:rPr lang="es-ES" dirty="0" err="1" smtClean="0"/>
              <a:t>ègraf</a:t>
            </a:r>
            <a:r>
              <a:rPr lang="es-ES" dirty="0" smtClean="0"/>
              <a:t>:</a:t>
            </a:r>
            <a:br>
              <a:rPr lang="es-ES" dirty="0" smtClean="0"/>
            </a:br>
            <a:r>
              <a:rPr lang="es-ES" dirty="0" smtClean="0"/>
              <a:t>Agenda </a:t>
            </a:r>
            <a:r>
              <a:rPr lang="es-ES" dirty="0" smtClean="0"/>
              <a:t>de (</a:t>
            </a:r>
            <a:r>
              <a:rPr lang="es-ES" dirty="0" err="1" smtClean="0"/>
              <a:t>possible</a:t>
            </a:r>
            <a:r>
              <a:rPr lang="es-ES" dirty="0" smtClean="0"/>
              <a:t>) </a:t>
            </a:r>
            <a:r>
              <a:rPr lang="es-ES" dirty="0" err="1" smtClean="0"/>
              <a:t>treball</a:t>
            </a:r>
            <a:r>
              <a:rPr lang="es-ES" dirty="0" smtClean="0"/>
              <a:t>. </a:t>
            </a:r>
            <a:br>
              <a:rPr lang="es-ES" dirty="0" smtClean="0"/>
            </a:br>
            <a:r>
              <a:rPr lang="es-ES" dirty="0" err="1" smtClean="0"/>
              <a:t>Els</a:t>
            </a:r>
            <a:r>
              <a:rPr lang="es-ES" dirty="0" smtClean="0"/>
              <a:t> </a:t>
            </a:r>
            <a:r>
              <a:rPr lang="es-ES" dirty="0" err="1" smtClean="0"/>
              <a:t>ingressos</a:t>
            </a:r>
            <a:endParaRPr lang="es-ES" dirty="0"/>
          </a:p>
        </p:txBody>
      </p:sp>
      <p:sp>
        <p:nvSpPr>
          <p:cNvPr id="3" name="Marcador de contenido 2"/>
          <p:cNvSpPr>
            <a:spLocks noGrp="1"/>
          </p:cNvSpPr>
          <p:nvPr>
            <p:ph idx="1"/>
          </p:nvPr>
        </p:nvSpPr>
        <p:spPr>
          <a:xfrm>
            <a:off x="457200" y="1780528"/>
            <a:ext cx="8029524" cy="4345635"/>
          </a:xfrm>
        </p:spPr>
        <p:txBody>
          <a:bodyPr/>
          <a:lstStyle/>
          <a:p>
            <a:pPr algn="just"/>
            <a:r>
              <a:rPr lang="es-ES" dirty="0" smtClean="0"/>
              <a:t>1. Nova política fiscal: </a:t>
            </a:r>
            <a:r>
              <a:rPr lang="es-ES" dirty="0" err="1" smtClean="0"/>
              <a:t>taxa</a:t>
            </a:r>
            <a:r>
              <a:rPr lang="es-ES" dirty="0" smtClean="0"/>
              <a:t> turística, </a:t>
            </a:r>
            <a:r>
              <a:rPr lang="es-ES" dirty="0" err="1" smtClean="0"/>
              <a:t>progressivitat</a:t>
            </a:r>
            <a:r>
              <a:rPr lang="es-ES" dirty="0" smtClean="0"/>
              <a:t> de les figures </a:t>
            </a:r>
            <a:r>
              <a:rPr lang="es-ES" dirty="0" err="1" smtClean="0"/>
              <a:t>tributàries</a:t>
            </a:r>
            <a:r>
              <a:rPr lang="es-ES" dirty="0" smtClean="0"/>
              <a:t>, </a:t>
            </a:r>
            <a:r>
              <a:rPr lang="es-ES" dirty="0" err="1" smtClean="0"/>
              <a:t>Impost</a:t>
            </a:r>
            <a:r>
              <a:rPr lang="es-ES" dirty="0" smtClean="0"/>
              <a:t> Ambiental. </a:t>
            </a:r>
            <a:r>
              <a:rPr lang="es-ES" dirty="0" err="1" smtClean="0"/>
              <a:t>Possible</a:t>
            </a:r>
            <a:r>
              <a:rPr lang="es-ES" dirty="0" smtClean="0"/>
              <a:t> </a:t>
            </a:r>
            <a:r>
              <a:rPr lang="es-ES" dirty="0" err="1" smtClean="0"/>
              <a:t>recaptació</a:t>
            </a:r>
            <a:r>
              <a:rPr lang="es-ES" dirty="0" smtClean="0"/>
              <a:t>: 170-200 </a:t>
            </a:r>
            <a:r>
              <a:rPr lang="es-ES" dirty="0" err="1" smtClean="0"/>
              <a:t>milions</a:t>
            </a:r>
            <a:r>
              <a:rPr lang="es-ES" dirty="0" smtClean="0"/>
              <a:t> €.</a:t>
            </a:r>
          </a:p>
          <a:p>
            <a:pPr algn="just"/>
            <a:r>
              <a:rPr lang="es-ES" dirty="0" smtClean="0"/>
              <a:t>2. </a:t>
            </a:r>
            <a:r>
              <a:rPr lang="es-ES" dirty="0" err="1" smtClean="0"/>
              <a:t>Major</a:t>
            </a:r>
            <a:r>
              <a:rPr lang="es-ES" dirty="0" smtClean="0"/>
              <a:t> </a:t>
            </a:r>
            <a:r>
              <a:rPr lang="es-ES" dirty="0" err="1" smtClean="0"/>
              <a:t>intensitat</a:t>
            </a:r>
            <a:r>
              <a:rPr lang="es-ES" dirty="0" smtClean="0"/>
              <a:t> en la </a:t>
            </a:r>
            <a:r>
              <a:rPr lang="es-ES" dirty="0" err="1" smtClean="0"/>
              <a:t>negociació</a:t>
            </a:r>
            <a:r>
              <a:rPr lang="es-ES" dirty="0" smtClean="0"/>
              <a:t> </a:t>
            </a:r>
            <a:r>
              <a:rPr lang="es-ES" dirty="0" err="1" smtClean="0"/>
              <a:t>amb</a:t>
            </a:r>
            <a:r>
              <a:rPr lang="es-ES" dirty="0"/>
              <a:t> </a:t>
            </a:r>
            <a:r>
              <a:rPr lang="es-ES" dirty="0" err="1" smtClean="0"/>
              <a:t>els</a:t>
            </a:r>
            <a:r>
              <a:rPr lang="es-ES" dirty="0" smtClean="0"/>
              <a:t> </a:t>
            </a:r>
            <a:r>
              <a:rPr lang="es-ES" dirty="0" err="1" smtClean="0"/>
              <a:t>Ministeris</a:t>
            </a:r>
            <a:r>
              <a:rPr lang="es-ES" dirty="0" smtClean="0"/>
              <a:t>: </a:t>
            </a:r>
            <a:r>
              <a:rPr lang="es-ES" dirty="0" err="1" smtClean="0"/>
              <a:t>nou</a:t>
            </a:r>
            <a:r>
              <a:rPr lang="es-ES" dirty="0" smtClean="0"/>
              <a:t> </a:t>
            </a:r>
            <a:r>
              <a:rPr lang="es-ES" dirty="0" err="1" smtClean="0"/>
              <a:t>model</a:t>
            </a:r>
            <a:r>
              <a:rPr lang="es-ES" dirty="0" smtClean="0"/>
              <a:t> de </a:t>
            </a:r>
            <a:r>
              <a:rPr lang="es-ES" dirty="0" err="1" smtClean="0"/>
              <a:t>finançament</a:t>
            </a:r>
            <a:r>
              <a:rPr lang="es-ES" dirty="0" smtClean="0"/>
              <a:t>, REB, </a:t>
            </a:r>
            <a:r>
              <a:rPr lang="es-ES" dirty="0" err="1" smtClean="0"/>
              <a:t>inversions</a:t>
            </a:r>
            <a:r>
              <a:rPr lang="es-ES" dirty="0" smtClean="0"/>
              <a:t> </a:t>
            </a:r>
            <a:r>
              <a:rPr lang="es-ES" dirty="0" err="1" smtClean="0"/>
              <a:t>estatutàries</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15</a:t>
            </a:fld>
            <a:endParaRPr lang="es-ES"/>
          </a:p>
        </p:txBody>
      </p:sp>
    </p:spTree>
    <p:extLst>
      <p:ext uri="{BB962C8B-B14F-4D97-AF65-F5344CB8AC3E}">
        <p14:creationId xmlns:p14="http://schemas.microsoft.com/office/powerpoint/2010/main" val="650735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83091"/>
            <a:ext cx="8229599" cy="1697437"/>
          </a:xfrm>
        </p:spPr>
        <p:txBody>
          <a:bodyPr>
            <a:normAutofit fontScale="90000"/>
          </a:bodyPr>
          <a:lstStyle/>
          <a:p>
            <a:r>
              <a:rPr lang="es-ES" dirty="0" err="1"/>
              <a:t>L’economista</a:t>
            </a:r>
            <a:r>
              <a:rPr lang="es-ES" dirty="0"/>
              <a:t> al </a:t>
            </a:r>
            <a:r>
              <a:rPr lang="es-ES" dirty="0" err="1"/>
              <a:t>telègraf</a:t>
            </a:r>
            <a:r>
              <a:rPr lang="es-ES" dirty="0"/>
              <a:t>:</a:t>
            </a:r>
            <a:br>
              <a:rPr lang="es-ES" dirty="0"/>
            </a:br>
            <a:r>
              <a:rPr lang="es-ES" dirty="0" smtClean="0"/>
              <a:t>Agenda </a:t>
            </a:r>
            <a:r>
              <a:rPr lang="es-ES" dirty="0" smtClean="0"/>
              <a:t>de (</a:t>
            </a:r>
            <a:r>
              <a:rPr lang="es-ES" dirty="0" err="1" smtClean="0"/>
              <a:t>possible</a:t>
            </a:r>
            <a:r>
              <a:rPr lang="es-ES" dirty="0" smtClean="0"/>
              <a:t>) </a:t>
            </a:r>
            <a:r>
              <a:rPr lang="es-ES" dirty="0" err="1" smtClean="0"/>
              <a:t>treball</a:t>
            </a:r>
            <a:r>
              <a:rPr lang="es-ES" dirty="0" smtClean="0"/>
              <a:t>.</a:t>
            </a:r>
            <a:br>
              <a:rPr lang="es-ES" dirty="0" smtClean="0"/>
            </a:br>
            <a:r>
              <a:rPr lang="es-ES" dirty="0" err="1" smtClean="0"/>
              <a:t>Algunes</a:t>
            </a:r>
            <a:r>
              <a:rPr lang="es-ES" dirty="0" smtClean="0"/>
              <a:t> de les </a:t>
            </a:r>
            <a:r>
              <a:rPr lang="es-ES" dirty="0" err="1" smtClean="0"/>
              <a:t>despeses</a:t>
            </a:r>
            <a:endParaRPr lang="es-ES" dirty="0"/>
          </a:p>
        </p:txBody>
      </p:sp>
      <p:sp>
        <p:nvSpPr>
          <p:cNvPr id="3" name="Marcador de contenido 2"/>
          <p:cNvSpPr>
            <a:spLocks noGrp="1"/>
          </p:cNvSpPr>
          <p:nvPr>
            <p:ph idx="1"/>
          </p:nvPr>
        </p:nvSpPr>
        <p:spPr>
          <a:xfrm>
            <a:off x="747780" y="1911100"/>
            <a:ext cx="7939019" cy="4215063"/>
          </a:xfrm>
        </p:spPr>
        <p:txBody>
          <a:bodyPr>
            <a:normAutofit fontScale="92500" lnSpcReduction="20000"/>
          </a:bodyPr>
          <a:lstStyle/>
          <a:p>
            <a:r>
              <a:rPr lang="es-ES" dirty="0" smtClean="0"/>
              <a:t>1. Pla Industrial.</a:t>
            </a:r>
          </a:p>
          <a:p>
            <a:r>
              <a:rPr lang="es-ES" dirty="0" smtClean="0"/>
              <a:t>2. Pla </a:t>
            </a:r>
            <a:r>
              <a:rPr lang="es-ES" dirty="0" err="1" smtClean="0"/>
              <a:t>d’impuls</a:t>
            </a:r>
            <a:r>
              <a:rPr lang="es-ES" dirty="0" smtClean="0"/>
              <a:t> a les TIC.</a:t>
            </a:r>
          </a:p>
          <a:p>
            <a:r>
              <a:rPr lang="es-ES" dirty="0" smtClean="0"/>
              <a:t>3. </a:t>
            </a:r>
            <a:r>
              <a:rPr lang="es-ES" dirty="0" err="1" smtClean="0"/>
              <a:t>Revisió</a:t>
            </a:r>
            <a:r>
              <a:rPr lang="es-ES" dirty="0" smtClean="0"/>
              <a:t> </a:t>
            </a:r>
            <a:r>
              <a:rPr lang="es-ES" dirty="0" err="1" smtClean="0"/>
              <a:t>Plans</a:t>
            </a:r>
            <a:r>
              <a:rPr lang="es-ES" dirty="0" smtClean="0"/>
              <a:t> </a:t>
            </a:r>
            <a:r>
              <a:rPr lang="es-ES" dirty="0" err="1" smtClean="0"/>
              <a:t>Territorials</a:t>
            </a:r>
            <a:r>
              <a:rPr lang="es-ES" dirty="0" smtClean="0"/>
              <a:t>.</a:t>
            </a:r>
          </a:p>
          <a:p>
            <a:r>
              <a:rPr lang="es-ES" dirty="0" smtClean="0"/>
              <a:t>4. Pla del </a:t>
            </a:r>
            <a:r>
              <a:rPr lang="es-ES" dirty="0" err="1" smtClean="0"/>
              <a:t>Transport</a:t>
            </a:r>
            <a:r>
              <a:rPr lang="es-ES" dirty="0" smtClean="0"/>
              <a:t> </a:t>
            </a:r>
            <a:r>
              <a:rPr lang="es-ES" dirty="0" err="1" smtClean="0"/>
              <a:t>Públic</a:t>
            </a:r>
            <a:r>
              <a:rPr lang="es-ES" dirty="0" smtClean="0"/>
              <a:t>.</a:t>
            </a:r>
          </a:p>
          <a:p>
            <a:r>
              <a:rPr lang="es-ES" dirty="0" smtClean="0"/>
              <a:t>5. </a:t>
            </a:r>
            <a:r>
              <a:rPr lang="es-ES" dirty="0" err="1" smtClean="0"/>
              <a:t>Assolir</a:t>
            </a:r>
            <a:r>
              <a:rPr lang="es-ES" dirty="0" smtClean="0"/>
              <a:t> el 0,5% s/PIB en R+D+I el 2019.</a:t>
            </a:r>
          </a:p>
          <a:p>
            <a:r>
              <a:rPr lang="es-ES" dirty="0" smtClean="0"/>
              <a:t>6. Programes de </a:t>
            </a:r>
            <a:r>
              <a:rPr lang="es-ES" dirty="0" err="1" smtClean="0"/>
              <a:t>formació</a:t>
            </a:r>
            <a:r>
              <a:rPr lang="es-ES" dirty="0" smtClean="0"/>
              <a:t> </a:t>
            </a:r>
            <a:r>
              <a:rPr lang="es-ES" dirty="0" err="1" smtClean="0"/>
              <a:t>aturats</a:t>
            </a:r>
            <a:r>
              <a:rPr lang="es-ES" dirty="0" smtClean="0"/>
              <a:t> de </a:t>
            </a:r>
            <a:r>
              <a:rPr lang="es-ES" dirty="0" err="1" smtClean="0"/>
              <a:t>llarga</a:t>
            </a:r>
            <a:r>
              <a:rPr lang="es-ES" dirty="0" smtClean="0"/>
              <a:t> durada i </a:t>
            </a:r>
            <a:r>
              <a:rPr lang="es-ES" dirty="0" err="1" smtClean="0"/>
              <a:t>jovent</a:t>
            </a:r>
            <a:r>
              <a:rPr lang="es-ES" dirty="0" smtClean="0"/>
              <a:t>.</a:t>
            </a:r>
          </a:p>
          <a:p>
            <a:r>
              <a:rPr lang="es-ES" dirty="0" smtClean="0"/>
              <a:t>7. Pla </a:t>
            </a:r>
            <a:r>
              <a:rPr lang="es-ES" dirty="0" err="1" smtClean="0"/>
              <a:t>estratègic</a:t>
            </a:r>
            <a:r>
              <a:rPr lang="es-ES" dirty="0" smtClean="0"/>
              <a:t> del sector </a:t>
            </a:r>
            <a:r>
              <a:rPr lang="es-ES" dirty="0" err="1" smtClean="0"/>
              <a:t>turístic</a:t>
            </a:r>
            <a:r>
              <a:rPr lang="es-ES" dirty="0" smtClean="0"/>
              <a:t> balear.</a:t>
            </a:r>
          </a:p>
          <a:p>
            <a:r>
              <a:rPr lang="es-ES" dirty="0" smtClean="0"/>
              <a:t>8. </a:t>
            </a:r>
            <a:r>
              <a:rPr lang="es-ES" dirty="0" err="1" smtClean="0"/>
              <a:t>Escolarització</a:t>
            </a:r>
            <a:r>
              <a:rPr lang="es-ES" dirty="0" smtClean="0"/>
              <a:t> </a:t>
            </a:r>
            <a:r>
              <a:rPr lang="es-ES" dirty="0" err="1" smtClean="0"/>
              <a:t>nins</a:t>
            </a:r>
            <a:r>
              <a:rPr lang="es-ES" dirty="0" smtClean="0"/>
              <a:t> 0-3 </a:t>
            </a:r>
            <a:r>
              <a:rPr lang="es-ES" dirty="0" err="1" smtClean="0"/>
              <a:t>anys</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16</a:t>
            </a:fld>
            <a:endParaRPr lang="es-ES"/>
          </a:p>
        </p:txBody>
      </p:sp>
    </p:spTree>
    <p:extLst>
      <p:ext uri="{BB962C8B-B14F-4D97-AF65-F5344CB8AC3E}">
        <p14:creationId xmlns:p14="http://schemas.microsoft.com/office/powerpoint/2010/main" val="199385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PER APROFUNDIR MÉS:</a:t>
            </a:r>
            <a:endParaRPr lang="es-ES" dirty="0"/>
          </a:p>
        </p:txBody>
      </p:sp>
      <p:sp>
        <p:nvSpPr>
          <p:cNvPr id="3" name="Marcador de contenido 2"/>
          <p:cNvSpPr>
            <a:spLocks noGrp="1"/>
          </p:cNvSpPr>
          <p:nvPr>
            <p:ph idx="1"/>
          </p:nvPr>
        </p:nvSpPr>
        <p:spPr/>
        <p:txBody>
          <a:bodyPr/>
          <a:lstStyle/>
          <a:p>
            <a:pPr marL="0" indent="0" algn="ctr">
              <a:buNone/>
            </a:pPr>
            <a:r>
              <a:rPr lang="es-ES" dirty="0" smtClean="0"/>
              <a:t>Carles Manera:</a:t>
            </a:r>
          </a:p>
          <a:p>
            <a:pPr marL="0" indent="0" algn="just">
              <a:buNone/>
            </a:pPr>
            <a:r>
              <a:rPr lang="es-ES" i="1" dirty="0" smtClean="0"/>
              <a:t>La </a:t>
            </a:r>
            <a:r>
              <a:rPr lang="es-ES" i="1" dirty="0" err="1" smtClean="0"/>
              <a:t>Quarta</a:t>
            </a:r>
            <a:r>
              <a:rPr lang="es-ES" i="1" dirty="0" smtClean="0"/>
              <a:t> </a:t>
            </a:r>
            <a:r>
              <a:rPr lang="es-ES" i="1" dirty="0" err="1" smtClean="0"/>
              <a:t>Via</a:t>
            </a:r>
            <a:r>
              <a:rPr lang="es-ES" i="1" dirty="0" smtClean="0"/>
              <a:t>: per una nova política </a:t>
            </a:r>
            <a:r>
              <a:rPr lang="es-ES" i="1" dirty="0" err="1" smtClean="0"/>
              <a:t>econòmica</a:t>
            </a:r>
            <a:r>
              <a:rPr lang="es-ES" i="1" dirty="0" smtClean="0"/>
              <a:t> </a:t>
            </a:r>
            <a:r>
              <a:rPr lang="es-ES" i="1" dirty="0" err="1" smtClean="0"/>
              <a:t>progressista</a:t>
            </a:r>
            <a:r>
              <a:rPr lang="es-ES" i="1" dirty="0" smtClean="0"/>
              <a:t> a Balears</a:t>
            </a:r>
            <a:r>
              <a:rPr lang="es-ES" dirty="0" smtClean="0"/>
              <a:t>,</a:t>
            </a:r>
          </a:p>
          <a:p>
            <a:pPr marL="0" indent="0" algn="ctr">
              <a:buNone/>
            </a:pPr>
            <a:r>
              <a:rPr lang="es-ES" dirty="0" err="1" smtClean="0"/>
              <a:t>Lleonard</a:t>
            </a:r>
            <a:r>
              <a:rPr lang="es-ES" dirty="0" smtClean="0"/>
              <a:t> </a:t>
            </a:r>
            <a:r>
              <a:rPr lang="es-ES" dirty="0" err="1" smtClean="0"/>
              <a:t>Muntaner</a:t>
            </a:r>
            <a:r>
              <a:rPr lang="es-ES" dirty="0" smtClean="0"/>
              <a:t> Editor, Palma 2014</a:t>
            </a:r>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17</a:t>
            </a:fld>
            <a:endParaRPr lang="es-ES"/>
          </a:p>
        </p:txBody>
      </p:sp>
    </p:spTree>
    <p:extLst>
      <p:ext uri="{BB962C8B-B14F-4D97-AF65-F5344CB8AC3E}">
        <p14:creationId xmlns:p14="http://schemas.microsoft.com/office/powerpoint/2010/main" val="3075393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1" y="132194"/>
            <a:ext cx="8229599" cy="1731423"/>
          </a:xfrm>
        </p:spPr>
        <p:txBody>
          <a:bodyPr>
            <a:normAutofit fontScale="90000"/>
          </a:bodyPr>
          <a:lstStyle/>
          <a:p>
            <a:r>
              <a:rPr lang="es-ES" dirty="0" smtClean="0"/>
              <a:t/>
            </a:r>
            <a:br>
              <a:rPr lang="es-ES" dirty="0" smtClean="0"/>
            </a:br>
            <a:r>
              <a:rPr lang="es-ES" dirty="0" err="1" smtClean="0"/>
              <a:t>L’esquerra</a:t>
            </a:r>
            <a:r>
              <a:rPr lang="es-ES" dirty="0" smtClean="0"/>
              <a:t> balear TÉ </a:t>
            </a:r>
            <a:r>
              <a:rPr lang="es-ES" dirty="0" smtClean="0"/>
              <a:t>DISCURS ECONÒMIC; </a:t>
            </a:r>
            <a:br>
              <a:rPr lang="es-ES" dirty="0" smtClean="0"/>
            </a:br>
            <a:r>
              <a:rPr lang="es-ES" dirty="0" smtClean="0"/>
              <a:t>la </a:t>
            </a:r>
            <a:r>
              <a:rPr lang="es-ES" dirty="0" err="1" smtClean="0"/>
              <a:t>dreta</a:t>
            </a:r>
            <a:r>
              <a:rPr lang="es-ES" dirty="0" smtClean="0"/>
              <a:t> NO…</a:t>
            </a:r>
            <a:endParaRPr lang="es-ES" dirty="0"/>
          </a:p>
        </p:txBody>
      </p:sp>
      <p:sp>
        <p:nvSpPr>
          <p:cNvPr id="3" name="Marcador de contenido 2"/>
          <p:cNvSpPr>
            <a:spLocks noGrp="1"/>
          </p:cNvSpPr>
          <p:nvPr>
            <p:ph idx="1"/>
          </p:nvPr>
        </p:nvSpPr>
        <p:spPr>
          <a:xfrm>
            <a:off x="1008911" y="2350297"/>
            <a:ext cx="7677888" cy="3775866"/>
          </a:xfrm>
        </p:spPr>
        <p:txBody>
          <a:bodyPr>
            <a:normAutofit fontScale="77500" lnSpcReduction="20000"/>
          </a:bodyPr>
          <a:lstStyle/>
          <a:p>
            <a:pPr marL="0" indent="0" algn="just">
              <a:buNone/>
            </a:pPr>
            <a:r>
              <a:rPr lang="es-ES" dirty="0" err="1" smtClean="0"/>
              <a:t>Alguns</a:t>
            </a:r>
            <a:r>
              <a:rPr lang="es-ES" dirty="0" smtClean="0"/>
              <a:t> </a:t>
            </a:r>
            <a:r>
              <a:rPr lang="es-ES" dirty="0" err="1" smtClean="0"/>
              <a:t>autors</a:t>
            </a:r>
            <a:r>
              <a:rPr lang="es-ES" dirty="0"/>
              <a:t> </a:t>
            </a:r>
            <a:r>
              <a:rPr lang="es-ES" dirty="0" smtClean="0"/>
              <a:t>que me </a:t>
            </a:r>
            <a:r>
              <a:rPr lang="es-ES" dirty="0" err="1" smtClean="0"/>
              <a:t>venen</a:t>
            </a:r>
            <a:r>
              <a:rPr lang="es-ES" dirty="0" smtClean="0"/>
              <a:t> al </a:t>
            </a:r>
            <a:r>
              <a:rPr lang="es-ES" dirty="0" err="1" smtClean="0"/>
              <a:t>cap</a:t>
            </a:r>
            <a:r>
              <a:rPr lang="es-ES" dirty="0" smtClean="0"/>
              <a:t>: </a:t>
            </a:r>
            <a:r>
              <a:rPr lang="es-ES" dirty="0" err="1" smtClean="0"/>
              <a:t>amb</a:t>
            </a:r>
            <a:r>
              <a:rPr lang="es-ES" dirty="0" smtClean="0"/>
              <a:t> obra escrita i feta des de </a:t>
            </a:r>
            <a:r>
              <a:rPr lang="es-ES" dirty="0" err="1" smtClean="0"/>
              <a:t>diferents</a:t>
            </a:r>
            <a:r>
              <a:rPr lang="es-ES" dirty="0" smtClean="0"/>
              <a:t> </a:t>
            </a:r>
            <a:r>
              <a:rPr lang="es-ES" dirty="0" err="1" smtClean="0"/>
              <a:t>angles</a:t>
            </a:r>
            <a:r>
              <a:rPr lang="es-ES" dirty="0" smtClean="0"/>
              <a:t> i </a:t>
            </a:r>
            <a:r>
              <a:rPr lang="es-ES" dirty="0" err="1" smtClean="0"/>
              <a:t>formats</a:t>
            </a:r>
            <a:r>
              <a:rPr lang="es-ES" dirty="0" smtClean="0"/>
              <a:t>:</a:t>
            </a:r>
            <a:endParaRPr lang="es-ES" dirty="0" smtClean="0"/>
          </a:p>
          <a:p>
            <a:pPr marL="0" indent="0">
              <a:buNone/>
            </a:pPr>
            <a:r>
              <a:rPr lang="es-ES" dirty="0" smtClean="0"/>
              <a:t>1.  </a:t>
            </a:r>
            <a:r>
              <a:rPr lang="es-ES" dirty="0" err="1" smtClean="0"/>
              <a:t>Alenyà-Navinés</a:t>
            </a:r>
            <a:r>
              <a:rPr lang="es-ES" dirty="0" smtClean="0"/>
              <a:t>,</a:t>
            </a:r>
          </a:p>
          <a:p>
            <a:pPr marL="0" indent="0">
              <a:buNone/>
            </a:pPr>
            <a:r>
              <a:rPr lang="es-ES" dirty="0" smtClean="0"/>
              <a:t>2. Murray,</a:t>
            </a:r>
          </a:p>
          <a:p>
            <a:pPr marL="0" indent="0">
              <a:buNone/>
            </a:pPr>
            <a:r>
              <a:rPr lang="es-ES" dirty="0" smtClean="0"/>
              <a:t>3. </a:t>
            </a:r>
            <a:r>
              <a:rPr lang="es-ES" dirty="0" err="1" smtClean="0"/>
              <a:t>Borrás</a:t>
            </a:r>
            <a:r>
              <a:rPr lang="es-ES" dirty="0" smtClean="0"/>
              <a:t>,</a:t>
            </a:r>
          </a:p>
          <a:p>
            <a:pPr marL="0" indent="0">
              <a:buNone/>
            </a:pPr>
            <a:r>
              <a:rPr lang="es-ES" dirty="0" smtClean="0"/>
              <a:t>4. </a:t>
            </a:r>
            <a:r>
              <a:rPr lang="es-ES" dirty="0" err="1" smtClean="0"/>
              <a:t>Pou</a:t>
            </a:r>
            <a:r>
              <a:rPr lang="es-ES" dirty="0" smtClean="0"/>
              <a:t>,</a:t>
            </a:r>
          </a:p>
          <a:p>
            <a:pPr marL="0" indent="0">
              <a:buNone/>
            </a:pPr>
            <a:r>
              <a:rPr lang="es-ES" dirty="0" smtClean="0"/>
              <a:t>5. </a:t>
            </a:r>
            <a:r>
              <a:rPr lang="es-ES" dirty="0" err="1" smtClean="0"/>
              <a:t>Sampol</a:t>
            </a:r>
            <a:r>
              <a:rPr lang="es-ES" dirty="0" smtClean="0"/>
              <a:t>,</a:t>
            </a:r>
          </a:p>
          <a:p>
            <a:pPr marL="0" indent="0">
              <a:buNone/>
            </a:pPr>
            <a:r>
              <a:rPr lang="es-ES" dirty="0" smtClean="0"/>
              <a:t>6. </a:t>
            </a:r>
            <a:r>
              <a:rPr lang="es-ES" dirty="0" err="1" smtClean="0"/>
              <a:t>Garau</a:t>
            </a:r>
            <a:r>
              <a:rPr lang="es-ES" dirty="0" smtClean="0"/>
              <a:t>,</a:t>
            </a:r>
          </a:p>
          <a:p>
            <a:pPr marL="0" indent="0">
              <a:buNone/>
            </a:pPr>
            <a:r>
              <a:rPr lang="es-ES" dirty="0" smtClean="0"/>
              <a:t>7. Abril,</a:t>
            </a:r>
          </a:p>
          <a:p>
            <a:pPr marL="0" indent="0">
              <a:buNone/>
            </a:pPr>
            <a:r>
              <a:rPr lang="es-ES" dirty="0"/>
              <a:t>8</a:t>
            </a:r>
            <a:r>
              <a:rPr lang="es-ES" dirty="0" smtClean="0"/>
              <a:t>. Manera.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18</a:t>
            </a:fld>
            <a:endParaRPr lang="es-ES"/>
          </a:p>
        </p:txBody>
      </p:sp>
    </p:spTree>
    <p:extLst>
      <p:ext uri="{BB962C8B-B14F-4D97-AF65-F5344CB8AC3E}">
        <p14:creationId xmlns:p14="http://schemas.microsoft.com/office/powerpoint/2010/main" val="2286474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a:t>
            </a:r>
            <a:r>
              <a:rPr lang="es-ES" dirty="0" err="1" smtClean="0"/>
              <a:t>Però</a:t>
            </a:r>
            <a:r>
              <a:rPr lang="es-ES" dirty="0" smtClean="0"/>
              <a:t> ÉS URGENT SUPERAR FASES INFANTILS</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 dirty="0" smtClean="0"/>
              <a:t>1. L’”</a:t>
            </a:r>
            <a:r>
              <a:rPr lang="es-ES" dirty="0" err="1" smtClean="0"/>
              <a:t>Adanisme</a:t>
            </a:r>
            <a:r>
              <a:rPr lang="es-ES" dirty="0" smtClean="0"/>
              <a:t>”,</a:t>
            </a:r>
          </a:p>
          <a:p>
            <a:pPr algn="just"/>
            <a:r>
              <a:rPr lang="es-ES" dirty="0" smtClean="0"/>
              <a:t>2. </a:t>
            </a:r>
            <a:r>
              <a:rPr lang="es-ES" dirty="0" err="1" smtClean="0"/>
              <a:t>Voler-ho</a:t>
            </a:r>
            <a:r>
              <a:rPr lang="es-ES" dirty="0" smtClean="0"/>
              <a:t> inventar </a:t>
            </a:r>
            <a:r>
              <a:rPr lang="es-ES" dirty="0" err="1" smtClean="0"/>
              <a:t>tot</a:t>
            </a:r>
            <a:r>
              <a:rPr lang="es-ES" dirty="0" smtClean="0"/>
              <a:t> de </a:t>
            </a:r>
            <a:r>
              <a:rPr lang="es-ES" dirty="0" err="1" smtClean="0"/>
              <a:t>bell</a:t>
            </a:r>
            <a:r>
              <a:rPr lang="es-ES" dirty="0" smtClean="0"/>
              <a:t> </a:t>
            </a:r>
            <a:r>
              <a:rPr lang="es-ES" dirty="0" err="1" smtClean="0"/>
              <a:t>nou</a:t>
            </a:r>
            <a:r>
              <a:rPr lang="es-ES" dirty="0" smtClean="0"/>
              <a:t>,</a:t>
            </a:r>
          </a:p>
          <a:p>
            <a:pPr algn="just"/>
            <a:r>
              <a:rPr lang="es-ES" dirty="0" smtClean="0"/>
              <a:t>3. No considerar la </a:t>
            </a:r>
            <a:r>
              <a:rPr lang="es-ES" dirty="0" err="1" smtClean="0"/>
              <a:t>feina</a:t>
            </a:r>
            <a:r>
              <a:rPr lang="es-ES" dirty="0" smtClean="0"/>
              <a:t> feta,</a:t>
            </a:r>
          </a:p>
          <a:p>
            <a:pPr algn="just"/>
            <a:r>
              <a:rPr lang="es-ES" dirty="0" smtClean="0"/>
              <a:t>4. No </a:t>
            </a:r>
            <a:r>
              <a:rPr lang="es-ES" dirty="0" err="1" smtClean="0"/>
              <a:t>llegir</a:t>
            </a:r>
            <a:r>
              <a:rPr lang="es-ES" dirty="0" smtClean="0"/>
              <a:t> el que fan </a:t>
            </a:r>
            <a:r>
              <a:rPr lang="es-ES" dirty="0" err="1" smtClean="0"/>
              <a:t>els</a:t>
            </a:r>
            <a:r>
              <a:rPr lang="es-ES" dirty="0" smtClean="0"/>
              <a:t> </a:t>
            </a:r>
            <a:r>
              <a:rPr lang="es-ES" dirty="0" err="1" smtClean="0"/>
              <a:t>altres</a:t>
            </a:r>
            <a:r>
              <a:rPr lang="es-ES" dirty="0" smtClean="0"/>
              <a:t>!!,</a:t>
            </a:r>
          </a:p>
          <a:p>
            <a:pPr algn="just"/>
            <a:r>
              <a:rPr lang="es-ES" dirty="0" smtClean="0"/>
              <a:t>5. La </a:t>
            </a:r>
            <a:r>
              <a:rPr lang="es-ES" dirty="0" err="1" smtClean="0"/>
              <a:t>segmentació</a:t>
            </a:r>
            <a:r>
              <a:rPr lang="es-ES" dirty="0" smtClean="0"/>
              <a:t> partidista,</a:t>
            </a:r>
          </a:p>
          <a:p>
            <a:pPr algn="just"/>
            <a:r>
              <a:rPr lang="es-ES" dirty="0"/>
              <a:t>6</a:t>
            </a:r>
            <a:r>
              <a:rPr lang="es-ES" dirty="0" smtClean="0"/>
              <a:t>. Pensar que un té </a:t>
            </a:r>
            <a:r>
              <a:rPr lang="es-ES" dirty="0" err="1" smtClean="0"/>
              <a:t>sempre</a:t>
            </a:r>
            <a:r>
              <a:rPr lang="es-ES" dirty="0" smtClean="0"/>
              <a:t> la ÚNICA raó,</a:t>
            </a:r>
          </a:p>
          <a:p>
            <a:pPr algn="just"/>
            <a:r>
              <a:rPr lang="es-ES" dirty="0"/>
              <a:t>7</a:t>
            </a:r>
            <a:r>
              <a:rPr lang="es-ES" dirty="0" smtClean="0"/>
              <a:t>. No </a:t>
            </a:r>
            <a:r>
              <a:rPr lang="es-ES" dirty="0" err="1" smtClean="0"/>
              <a:t>aprofundir</a:t>
            </a:r>
            <a:r>
              <a:rPr lang="es-ES" dirty="0" smtClean="0"/>
              <a:t> en </a:t>
            </a:r>
            <a:r>
              <a:rPr lang="es-ES" dirty="0" err="1" smtClean="0"/>
              <a:t>forums</a:t>
            </a:r>
            <a:r>
              <a:rPr lang="es-ES" dirty="0" smtClean="0"/>
              <a:t> de </a:t>
            </a:r>
            <a:r>
              <a:rPr lang="es-ES" dirty="0" err="1" smtClean="0"/>
              <a:t>debat</a:t>
            </a:r>
            <a:r>
              <a:rPr lang="es-ES" dirty="0" smtClean="0"/>
              <a:t> </a:t>
            </a:r>
            <a:r>
              <a:rPr lang="es-ES" dirty="0" err="1" smtClean="0"/>
              <a:t>seriosos</a:t>
            </a:r>
            <a:r>
              <a:rPr lang="es-ES" dirty="0" smtClean="0"/>
              <a:t>, </a:t>
            </a:r>
            <a:r>
              <a:rPr lang="es-ES" dirty="0" err="1" smtClean="0"/>
              <a:t>amb</a:t>
            </a:r>
            <a:r>
              <a:rPr lang="es-ES" dirty="0" smtClean="0"/>
              <a:t> </a:t>
            </a:r>
            <a:r>
              <a:rPr lang="es-ES" dirty="0" err="1" smtClean="0"/>
              <a:t>papers</a:t>
            </a:r>
            <a:r>
              <a:rPr lang="es-ES" dirty="0" smtClean="0"/>
              <a:t> a la </a:t>
            </a:r>
            <a:r>
              <a:rPr lang="es-ES" dirty="0" err="1" smtClean="0"/>
              <a:t>mà</a:t>
            </a:r>
            <a:r>
              <a:rPr lang="es-ES" dirty="0" smtClean="0"/>
              <a:t>, per </a:t>
            </a:r>
            <a:r>
              <a:rPr lang="es-ES" dirty="0" err="1" smtClean="0"/>
              <a:t>deixar</a:t>
            </a:r>
            <a:r>
              <a:rPr lang="es-ES" dirty="0" smtClean="0"/>
              <a:t> de parlar </a:t>
            </a:r>
            <a:r>
              <a:rPr lang="es-ES" dirty="0" err="1" smtClean="0"/>
              <a:t>teòricament</a:t>
            </a:r>
            <a:r>
              <a:rPr lang="es-ES" dirty="0" smtClean="0"/>
              <a:t> sobre el “</a:t>
            </a:r>
            <a:r>
              <a:rPr lang="es-ES" dirty="0" err="1" smtClean="0"/>
              <a:t>canvi</a:t>
            </a:r>
            <a:r>
              <a:rPr lang="es-ES" dirty="0" smtClean="0"/>
              <a:t> de </a:t>
            </a:r>
            <a:r>
              <a:rPr lang="es-ES" dirty="0" err="1" smtClean="0"/>
              <a:t>model</a:t>
            </a:r>
            <a:r>
              <a:rPr lang="es-ES" dirty="0" smtClean="0"/>
              <a:t>” i </a:t>
            </a:r>
            <a:r>
              <a:rPr lang="es-ES" dirty="0" err="1" smtClean="0"/>
              <a:t>oferir</a:t>
            </a:r>
            <a:r>
              <a:rPr lang="es-ES" dirty="0" smtClean="0"/>
              <a:t> pautes tangibles i </a:t>
            </a:r>
            <a:r>
              <a:rPr lang="es-ES" dirty="0" err="1" smtClean="0"/>
              <a:t>efectives</a:t>
            </a:r>
            <a:r>
              <a:rPr lang="es-ES" dirty="0" smtClean="0"/>
              <a:t> de Política </a:t>
            </a:r>
            <a:r>
              <a:rPr lang="es-ES" dirty="0" err="1" smtClean="0"/>
              <a:t>Econòmica</a:t>
            </a:r>
            <a:r>
              <a:rPr lang="es-ES" dirty="0" smtClean="0"/>
              <a:t>. </a:t>
            </a:r>
            <a:r>
              <a:rPr lang="es-ES" dirty="0" err="1" smtClean="0"/>
              <a:t>Així</a:t>
            </a:r>
            <a:r>
              <a:rPr lang="es-ES" dirty="0" smtClean="0"/>
              <a:t>: AMB MAJÚSCULES.</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19</a:t>
            </a:fld>
            <a:endParaRPr lang="es-ES"/>
          </a:p>
        </p:txBody>
      </p:sp>
    </p:spTree>
    <p:extLst>
      <p:ext uri="{BB962C8B-B14F-4D97-AF65-F5344CB8AC3E}">
        <p14:creationId xmlns:p14="http://schemas.microsoft.com/office/powerpoint/2010/main" val="3751336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0" y="216911"/>
            <a:ext cx="8229600" cy="1143000"/>
          </a:xfrm>
        </p:spPr>
        <p:txBody>
          <a:bodyPr>
            <a:normAutofit fontScale="90000"/>
          </a:bodyPr>
          <a:lstStyle/>
          <a:p>
            <a:r>
              <a:rPr lang="es-ES" dirty="0" err="1" smtClean="0"/>
              <a:t>Treballem</a:t>
            </a:r>
            <a:r>
              <a:rPr lang="es-ES" dirty="0" smtClean="0"/>
              <a:t> </a:t>
            </a:r>
            <a:r>
              <a:rPr lang="es-ES" dirty="0" err="1" smtClean="0"/>
              <a:t>amb</a:t>
            </a:r>
            <a:r>
              <a:rPr lang="es-ES" dirty="0" smtClean="0"/>
              <a:t> </a:t>
            </a:r>
            <a:r>
              <a:rPr lang="es-ES" dirty="0" err="1" smtClean="0"/>
              <a:t>visió</a:t>
            </a:r>
            <a:r>
              <a:rPr lang="es-ES" dirty="0" smtClean="0"/>
              <a:t> científica de compartir les recerques i </a:t>
            </a:r>
            <a:r>
              <a:rPr lang="es-ES" dirty="0" err="1" smtClean="0"/>
              <a:t>els</a:t>
            </a:r>
            <a:r>
              <a:rPr lang="es-ES" dirty="0" smtClean="0"/>
              <a:t> </a:t>
            </a:r>
            <a:r>
              <a:rPr lang="es-ES" dirty="0" err="1" smtClean="0"/>
              <a:t>arguments</a:t>
            </a:r>
            <a:r>
              <a:rPr lang="es-ES" dirty="0" smtClean="0"/>
              <a:t>. </a:t>
            </a:r>
            <a:r>
              <a:rPr lang="es-ES" dirty="0" err="1" smtClean="0"/>
              <a:t>Evitem</a:t>
            </a:r>
            <a:r>
              <a:rPr lang="es-ES" dirty="0" smtClean="0"/>
              <a:t> la </a:t>
            </a:r>
            <a:r>
              <a:rPr lang="es-ES" dirty="0" err="1" smtClean="0"/>
              <a:t>improvisació</a:t>
            </a:r>
            <a:endParaRPr lang="es-ES" dirty="0"/>
          </a:p>
        </p:txBody>
      </p:sp>
      <p:pic>
        <p:nvPicPr>
          <p:cNvPr id="6" name="Marcador de contenido 5"/>
          <p:cNvPicPr>
            <a:picLocks noGrp="1" noChangeAspect="1"/>
          </p:cNvPicPr>
          <p:nvPr>
            <p:ph idx="1"/>
          </p:nvPr>
        </p:nvPicPr>
        <p:blipFill>
          <a:blip r:embed="rId2"/>
          <a:srcRect l="-51241" r="-51241"/>
          <a:stretch>
            <a:fillRect/>
          </a:stretch>
        </p:blipFill>
        <p:spPr/>
      </p:pic>
      <p:sp>
        <p:nvSpPr>
          <p:cNvPr id="4" name="Marcador de pie de página 3"/>
          <p:cNvSpPr>
            <a:spLocks noGrp="1"/>
          </p:cNvSpPr>
          <p:nvPr>
            <p:ph type="ftr" sz="quarter" idx="11"/>
          </p:nvPr>
        </p:nvSpPr>
        <p:spPr/>
        <p:txBody>
          <a:bodyPr/>
          <a:lstStyle/>
          <a:p>
            <a:r>
              <a:rPr lang="es-ES_tradnl" dirty="0" smtClean="0"/>
              <a:t>Prof. Carles Manera</a:t>
            </a:r>
            <a:endParaRPr lang="es-ES" dirty="0"/>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20</a:t>
            </a:fld>
            <a:endParaRPr lang="es-ES"/>
          </a:p>
        </p:txBody>
      </p:sp>
    </p:spTree>
    <p:extLst>
      <p:ext uri="{BB962C8B-B14F-4D97-AF65-F5344CB8AC3E}">
        <p14:creationId xmlns:p14="http://schemas.microsoft.com/office/powerpoint/2010/main" val="3112577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 </a:t>
            </a:r>
            <a:r>
              <a:rPr lang="es-ES" dirty="0" err="1" smtClean="0"/>
              <a:t>parlem</a:t>
            </a:r>
            <a:r>
              <a:rPr lang="es-ES" dirty="0" smtClean="0"/>
              <a:t> </a:t>
            </a:r>
            <a:r>
              <a:rPr lang="es-ES" dirty="0" err="1" smtClean="0"/>
              <a:t>clar</a:t>
            </a:r>
            <a:r>
              <a:rPr lang="es-ES" dirty="0" smtClean="0"/>
              <a:t> i </a:t>
            </a:r>
            <a:r>
              <a:rPr lang="es-ES" dirty="0" err="1" smtClean="0"/>
              <a:t>llampant</a:t>
            </a:r>
            <a:r>
              <a:rPr lang="es-ES" dirty="0" smtClean="0"/>
              <a:t>…</a:t>
            </a:r>
            <a:endParaRPr lang="es-ES" dirty="0"/>
          </a:p>
        </p:txBody>
      </p:sp>
      <p:pic>
        <p:nvPicPr>
          <p:cNvPr id="6" name="Marcador de contenido 5"/>
          <p:cNvPicPr>
            <a:picLocks noGrp="1" noChangeAspect="1"/>
          </p:cNvPicPr>
          <p:nvPr>
            <p:ph idx="1"/>
          </p:nvPr>
        </p:nvPicPr>
        <p:blipFill>
          <a:blip r:embed="rId2"/>
          <a:srcRect l="-56862" r="-56862"/>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21</a:t>
            </a:fld>
            <a:endParaRPr lang="es-ES"/>
          </a:p>
        </p:txBody>
      </p:sp>
    </p:spTree>
    <p:extLst>
      <p:ext uri="{BB962C8B-B14F-4D97-AF65-F5344CB8AC3E}">
        <p14:creationId xmlns:p14="http://schemas.microsoft.com/office/powerpoint/2010/main" val="2935676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…per saber </a:t>
            </a:r>
            <a:r>
              <a:rPr lang="es-ES" dirty="0" err="1" smtClean="0"/>
              <a:t>cap</a:t>
            </a:r>
            <a:r>
              <a:rPr lang="es-ES" dirty="0" smtClean="0"/>
              <a:t> a </a:t>
            </a:r>
            <a:r>
              <a:rPr lang="es-ES" dirty="0" err="1" smtClean="0"/>
              <a:t>on</a:t>
            </a:r>
            <a:r>
              <a:rPr lang="es-ES" dirty="0" smtClean="0"/>
              <a:t> </a:t>
            </a:r>
            <a:r>
              <a:rPr lang="es-ES" dirty="0" err="1" smtClean="0"/>
              <a:t>anam</a:t>
            </a:r>
            <a:endParaRPr lang="es-ES" dirty="0"/>
          </a:p>
        </p:txBody>
      </p:sp>
      <p:pic>
        <p:nvPicPr>
          <p:cNvPr id="6" name="Marcador de contenido 5"/>
          <p:cNvPicPr>
            <a:picLocks noGrp="1" noChangeAspect="1"/>
          </p:cNvPicPr>
          <p:nvPr>
            <p:ph idx="1"/>
          </p:nvPr>
        </p:nvPicPr>
        <p:blipFill>
          <a:blip r:embed="rId2"/>
          <a:srcRect l="-54341" r="-54341"/>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F06F19C3-D9A9-E848-B92F-DA2A59E2D240}" type="slidenum">
              <a:rPr lang="es-ES" smtClean="0"/>
              <a:t>22</a:t>
            </a:fld>
            <a:endParaRPr lang="es-ES"/>
          </a:p>
        </p:txBody>
      </p:sp>
    </p:spTree>
    <p:extLst>
      <p:ext uri="{BB962C8B-B14F-4D97-AF65-F5344CB8AC3E}">
        <p14:creationId xmlns:p14="http://schemas.microsoft.com/office/powerpoint/2010/main" val="2308207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TotalTime>
  <Words>1983</Words>
  <Application>Microsoft Macintosh PowerPoint</Application>
  <PresentationFormat>Presentación en pantalla (4:3)</PresentationFormat>
  <Paragraphs>144</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UN COP MÉS! A VOLTES AMB EL CANVI DE MODEL DE CREIXEMENT</vt:lpstr>
      <vt:lpstr>Tema recurrent</vt:lpstr>
      <vt:lpstr>Hi ha costos de transició: no ho oblidem!</vt:lpstr>
      <vt:lpstr>Problemes estructurals de l’economia balear</vt:lpstr>
      <vt:lpstr>6 Problemes medul·lars!</vt:lpstr>
      <vt:lpstr>Què vol dir canviar el model de creixement?: Diversificar l’economia…</vt:lpstr>
      <vt:lpstr>…i lideratge…</vt:lpstr>
      <vt:lpstr>…potent del sector públic!</vt:lpstr>
      <vt:lpstr>Especialització no vol dir aspectes negatius: atenció amb això!</vt:lpstr>
      <vt:lpstr>“Diversificar” especialitzant-se… la quadratura del cercle?</vt:lpstr>
      <vt:lpstr>Formar més capital humà</vt:lpstr>
      <vt:lpstr>Les grans amenaces…</vt:lpstr>
      <vt:lpstr>…però també les oportunitats</vt:lpstr>
      <vt:lpstr>Urgeix:</vt:lpstr>
      <vt:lpstr>L’economista al telègraf: Agenda de (possible) treball.  Els ingressos</vt:lpstr>
      <vt:lpstr>L’economista al telègraf: Agenda de (possible) treball. Algunes de les despeses</vt:lpstr>
      <vt:lpstr>PER APROFUNDIR MÉS:</vt:lpstr>
      <vt:lpstr> L’esquerra balear TÉ DISCURS ECONÒMIC;  la dreta NO…</vt:lpstr>
      <vt:lpstr>…Però ÉS URGENT SUPERAR FASES INFANTILS</vt:lpstr>
      <vt:lpstr>Treballem amb visió científica de compartir les recerques i els arguments. Evitem la improvisació</vt:lpstr>
      <vt:lpstr>…I parlem clar i llampant…</vt:lpstr>
      <vt:lpstr>…per saber cap a on anam</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COP MÉS! A VOLTES AMB EL CANVI DE MODEL DE CREIXEMENT</dc:title>
  <dc:creator>Carles Manera</dc:creator>
  <cp:lastModifiedBy>Carles Manera</cp:lastModifiedBy>
  <cp:revision>25</cp:revision>
  <dcterms:created xsi:type="dcterms:W3CDTF">2015-10-23T14:27:08Z</dcterms:created>
  <dcterms:modified xsi:type="dcterms:W3CDTF">2015-10-23T15:15:57Z</dcterms:modified>
</cp:coreProperties>
</file>