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59" r:id="rId9"/>
    <p:sldId id="260" r:id="rId10"/>
    <p:sldId id="261" r:id="rId11"/>
    <p:sldId id="275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9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D971F-483E-2A4D-917B-4D3AC955F08F}" type="datetimeFigureOut">
              <a:rPr lang="es-ES" smtClean="0"/>
              <a:t>10/11/15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D5BA6-F30B-C247-8907-D1EE14CB8B1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5488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35BA1-6E21-0B4D-BE1B-914FBB215A0F}" type="datetimeFigureOut">
              <a:rPr lang="es-ES" smtClean="0"/>
              <a:t>10/11/15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94DE-47BC-884E-94CB-EC96099972D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0912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BCBC-C167-A740-A9AF-43117B683216}" type="datetime1">
              <a:rPr lang="es-ES" smtClean="0"/>
              <a:t>10/11/15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658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3BF37-76D9-BF4D-9A2D-D14630983E1E}" type="datetime1">
              <a:rPr lang="es-ES" smtClean="0"/>
              <a:t>10/11/15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3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FD9D-A1EF-3F48-B6EC-4DF4E973D25D}" type="datetime1">
              <a:rPr lang="es-ES" smtClean="0"/>
              <a:t>10/11/15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528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14E8-34C9-E84F-BBF6-77D1BC98B0FF}" type="datetime1">
              <a:rPr lang="es-ES" smtClean="0"/>
              <a:t>10/11/15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256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35EDD-D1C5-2B47-93CA-9032C5A52187}" type="datetime1">
              <a:rPr lang="es-ES" smtClean="0"/>
              <a:t>10/11/15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7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9A7A-A34F-7D42-B329-986CDF7902A9}" type="datetime1">
              <a:rPr lang="es-ES" smtClean="0"/>
              <a:t>10/11/15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32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0B2BE-8D4F-4F46-96B8-6C38DC69B217}" type="datetime1">
              <a:rPr lang="es-ES" smtClean="0"/>
              <a:t>10/11/15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167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9582-E4F7-2E4C-92D8-22262BEA1B45}" type="datetime1">
              <a:rPr lang="es-ES" smtClean="0"/>
              <a:t>10/11/15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0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3AECB-2BFD-CD41-9672-3FAAE44CF5F5}" type="datetime1">
              <a:rPr lang="es-ES" smtClean="0"/>
              <a:t>10/11/15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48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E6FC7-320F-994F-BBAA-2548087A6A71}" type="datetime1">
              <a:rPr lang="es-ES" smtClean="0"/>
              <a:t>10/11/15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78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7F0AB-E695-4249-A458-72D581D4AFDC}" type="datetime1">
              <a:rPr lang="es-ES" smtClean="0"/>
              <a:t>10/11/15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975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FC984-AC17-574B-8850-6254DFBB6733}" type="datetime1">
              <a:rPr lang="es-ES" smtClean="0"/>
              <a:t>10/11/15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2426A-B9DB-BC43-8E1D-27C96EC23A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84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7991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Las dificultades econ</a:t>
            </a:r>
            <a:r>
              <a:rPr lang="es-ES" dirty="0" smtClean="0"/>
              <a:t>ómicas de la postguerra tras la Primera Guerra Mundial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Prof. Carles Manera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924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Los problemas de Alemania tras la guerra…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dirty="0" smtClean="0"/>
              <a:t>Alemania obtuvo pr</a:t>
            </a:r>
            <a:r>
              <a:rPr lang="es-ES" dirty="0" smtClean="0"/>
              <a:t>éstamos a través de impuestos sobre artículos de consumo no considerados de primera necesidad. También se recurre a los préstamos y, sobre todo, se aumenta la circulación fiduciaria: se multiplica por seis. </a:t>
            </a:r>
          </a:p>
          <a:p>
            <a:pPr marL="0" indent="0" algn="just">
              <a:buNone/>
            </a:pPr>
            <a:r>
              <a:rPr lang="es-ES" dirty="0" smtClean="0"/>
              <a:t>Pagos en total de 132.000 millones de marcos-oro, m</a:t>
            </a:r>
            <a:r>
              <a:rPr lang="es-ES" dirty="0" smtClean="0"/>
              <a:t>ás el 26% en impuestos a la exportación durante 42 años.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882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voz de Keynes: Consecuencias econ</a:t>
            </a:r>
            <a:r>
              <a:rPr lang="es-ES" dirty="0" smtClean="0"/>
              <a:t>ómicas de la paz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/>
              <a:t>Debilidades de Europa:</a:t>
            </a:r>
          </a:p>
          <a:p>
            <a:pPr marL="0" indent="0" algn="just">
              <a:buNone/>
            </a:pPr>
            <a:r>
              <a:rPr lang="es-ES" dirty="0" smtClean="0"/>
              <a:t>a) Que la poblaci</a:t>
            </a:r>
            <a:r>
              <a:rPr lang="es-ES" dirty="0" smtClean="0"/>
              <a:t>ón dependiera para su subsistencia de un sistema de organización complejo.</a:t>
            </a:r>
          </a:p>
          <a:p>
            <a:pPr marL="0" indent="0" algn="just">
              <a:buNone/>
            </a:pPr>
            <a:r>
              <a:rPr lang="es-ES" dirty="0" smtClean="0"/>
              <a:t>b) La psicología de las clases capitalistas y trabajadoras.</a:t>
            </a:r>
          </a:p>
          <a:p>
            <a:pPr marL="0" indent="0" algn="just">
              <a:buNone/>
            </a:pPr>
            <a:r>
              <a:rPr lang="es-ES" dirty="0" smtClean="0"/>
              <a:t>c) Dependencia externa en alimentos y materias primas.</a:t>
            </a:r>
          </a:p>
          <a:p>
            <a:pPr marL="0" indent="0" algn="just">
              <a:buNone/>
            </a:pPr>
            <a:r>
              <a:rPr lang="es-ES" dirty="0" smtClean="0"/>
              <a:t>d) Alemania necesita lo que se le está quitando, para pagar las deudas.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666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deuda alemana…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750" r="-4750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09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…mantiene el </a:t>
            </a:r>
            <a:r>
              <a:rPr lang="es-ES" i="1" dirty="0" err="1" smtClean="0"/>
              <a:t>trend</a:t>
            </a:r>
            <a:r>
              <a:rPr lang="es-ES" dirty="0" smtClean="0"/>
              <a:t> de Reino Unido…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750" r="-4750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5019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…Francia…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750" r="-4750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56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…e Italia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750" r="-4750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527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alternativa de Keynes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 smtClean="0"/>
              <a:t>1. Nueva cantidad: 10.000 millones marcos-oro.</a:t>
            </a:r>
          </a:p>
          <a:p>
            <a:pPr marL="0" indent="0" algn="just">
              <a:buNone/>
            </a:pPr>
            <a:r>
              <a:rPr lang="es-ES" dirty="0" smtClean="0"/>
              <a:t>2. Cancelaci</a:t>
            </a:r>
            <a:r>
              <a:rPr lang="es-ES" dirty="0" smtClean="0"/>
              <a:t>ón de deudas interaliadas.</a:t>
            </a:r>
          </a:p>
          <a:p>
            <a:pPr marL="0" indent="0" algn="just">
              <a:buNone/>
            </a:pPr>
            <a:r>
              <a:rPr lang="es-ES" dirty="0" smtClean="0"/>
              <a:t>3. No recepción de indemnizaciones por parte de UK.</a:t>
            </a:r>
          </a:p>
          <a:p>
            <a:pPr marL="0" indent="0" algn="just">
              <a:buNone/>
            </a:pPr>
            <a:r>
              <a:rPr lang="es-ES" dirty="0" smtClean="0"/>
              <a:t>4. Apoyo de los vencedores a Alemania en sus pagos a los Estados recién creados en Europa oriental.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194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Libro pol</a:t>
            </a:r>
            <a:r>
              <a:rPr lang="es-ES" dirty="0" smtClean="0"/>
              <a:t>émico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 smtClean="0"/>
              <a:t>Fue bien recibido en Alemania, que se neg</a:t>
            </a:r>
            <a:r>
              <a:rPr lang="es-ES" dirty="0" smtClean="0"/>
              <a:t>ó a pagar, solicitando una moratoria para discutir los términos.</a:t>
            </a:r>
          </a:p>
          <a:p>
            <a:pPr marL="0" indent="0" algn="just">
              <a:buNone/>
            </a:pPr>
            <a:r>
              <a:rPr lang="es-ES" dirty="0" smtClean="0"/>
              <a:t>En 1923 con el Plan </a:t>
            </a:r>
            <a:r>
              <a:rPr lang="es-ES" dirty="0" err="1" smtClean="0"/>
              <a:t>Dawes</a:t>
            </a:r>
            <a:r>
              <a:rPr lang="es-ES" dirty="0" smtClean="0"/>
              <a:t> y en 1930 con el Plan Young, las condiciones de pago serán revisadas. Dada la imposibilidad del cobro, el presidente </a:t>
            </a:r>
            <a:r>
              <a:rPr lang="es-ES" dirty="0" err="1" smtClean="0"/>
              <a:t>Hoover</a:t>
            </a:r>
            <a:r>
              <a:rPr lang="es-ES" dirty="0"/>
              <a:t> </a:t>
            </a:r>
            <a:r>
              <a:rPr lang="es-ES" dirty="0" smtClean="0"/>
              <a:t>aplazó las indemnizaciones en 1931 por un año.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1797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Caos financiero…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 smtClean="0"/>
              <a:t>EEUU: principal poseedor de reservas de oro. D</a:t>
            </a:r>
            <a:r>
              <a:rPr lang="es-ES" dirty="0" smtClean="0"/>
              <a:t>ólar: divisa de referencia.</a:t>
            </a:r>
          </a:p>
          <a:p>
            <a:pPr marL="0" indent="0" algn="just">
              <a:buNone/>
            </a:pPr>
            <a:r>
              <a:rPr lang="es-ES" dirty="0" smtClean="0"/>
              <a:t>Aumento de la circulación fiduciaria: emisión de billetes, que generó una enorme inflación.</a:t>
            </a:r>
          </a:p>
          <a:p>
            <a:pPr marL="0" indent="0" algn="just">
              <a:buNone/>
            </a:pPr>
            <a:r>
              <a:rPr lang="es-ES" dirty="0" smtClean="0"/>
              <a:t>TALES MEDIDAS se adoptaron por miedo a desarrollar medidas deflacionistas impopulares. Las monedas se van devaluando: flotación internacional, sin tipos de cambio fijos.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458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Circulaci</a:t>
            </a:r>
            <a:r>
              <a:rPr lang="es-ES" dirty="0" smtClean="0"/>
              <a:t>ón fiduciaria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t="-4317" b="-4317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787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…que se cre</a:t>
            </a:r>
            <a:r>
              <a:rPr lang="es-ES" dirty="0" smtClean="0"/>
              <a:t>ía pasajero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 smtClean="0"/>
              <a:t>Se pensaba que una vez alcanzadas las condiciones previas a la guerra, se evitar</a:t>
            </a:r>
            <a:r>
              <a:rPr lang="es-ES" dirty="0" smtClean="0"/>
              <a:t>ía la inflación instalando el equilibrio presupuestario y elevando tipos de interés.</a:t>
            </a:r>
          </a:p>
          <a:p>
            <a:pPr marL="0" indent="0" algn="just">
              <a:buNone/>
            </a:pPr>
            <a:r>
              <a:rPr lang="es-ES" dirty="0" smtClean="0"/>
              <a:t>Pero EEUU decide suspender sus créditos a Europa, para proteger su estabilidad interna. Así, se asfixiaba la recuperación (“sálvese quien pueda”).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284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Estado interviene en la econom</a:t>
            </a:r>
            <a:r>
              <a:rPr lang="es-ES" dirty="0" smtClean="0"/>
              <a:t>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dirty="0" smtClean="0"/>
              <a:t>La situaci</a:t>
            </a:r>
            <a:r>
              <a:rPr lang="es-ES" dirty="0" smtClean="0"/>
              <a:t>ón crítica de la economía fomenta una idea heterodoxa en la lógica cultural del patrón oro: la intervención pública. Ello comporta dos factores: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La intervención estatal para reconducir la producción en un período crítico. El liberalismo no era la única salida viable a la crisis.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La sociedad tradicional era posible, incluso con escasos contactos externos y bajo protección frente a los competidores, siempre y cuando hubiera una defensa de la ideología nacional.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9449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crisis de 1921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dirty="0" smtClean="0"/>
              <a:t>Debida, seg</a:t>
            </a:r>
            <a:r>
              <a:rPr lang="es-ES" dirty="0" smtClean="0"/>
              <a:t>ún Milton Friedman, a la cantidad de oro que había acumulado USA. Los precios suben por una producción limitada y el rápido crecimiento de la demanda. Bajan al fallar la liquidez y se da un exceso de oferta que supera la capacidad de absorción real.</a:t>
            </a:r>
          </a:p>
          <a:p>
            <a:pPr marL="0" indent="0" algn="just">
              <a:buNone/>
            </a:pPr>
            <a:r>
              <a:rPr lang="es-ES" dirty="0" smtClean="0"/>
              <a:t>Para </a:t>
            </a:r>
            <a:r>
              <a:rPr lang="es-ES" dirty="0" err="1" smtClean="0"/>
              <a:t>Kindlerberger</a:t>
            </a:r>
            <a:r>
              <a:rPr lang="es-ES" dirty="0" smtClean="0"/>
              <a:t>, otros factores deben ser tenidos en cuenta: subidas salariales menores que el coste de la vida; insinuaciones de que la URSS quería socavar el capitalismo falsificando moneda.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681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1920-1923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dirty="0" smtClean="0"/>
              <a:t>En cualquier caso, queda claro que hay un par</a:t>
            </a:r>
            <a:r>
              <a:rPr lang="es-ES" dirty="0" smtClean="0"/>
              <a:t>ón en el alza de precios y en la producción general.</a:t>
            </a:r>
          </a:p>
          <a:p>
            <a:pPr marL="0" indent="0" algn="just">
              <a:buNone/>
            </a:pPr>
            <a:r>
              <a:rPr lang="es-ES" u="sng" dirty="0" smtClean="0"/>
              <a:t>Consecuencias</a:t>
            </a:r>
            <a:r>
              <a:rPr lang="es-ES" dirty="0" smtClean="0"/>
              <a:t>:</a:t>
            </a:r>
          </a:p>
          <a:p>
            <a:pPr marL="514350" indent="-514350" algn="just">
              <a:buAutoNum type="alphaLcParenR"/>
            </a:pPr>
            <a:r>
              <a:rPr lang="es-ES" dirty="0" smtClean="0"/>
              <a:t>Medidas deflacionistas a costa de los asalariados;</a:t>
            </a:r>
          </a:p>
          <a:p>
            <a:pPr marL="514350" indent="-514350" algn="just">
              <a:buAutoNum type="alphaLcParenR"/>
            </a:pPr>
            <a:r>
              <a:rPr lang="es-ES" dirty="0" smtClean="0"/>
              <a:t>Medidas proteccionistas que limitaban ventas y beneficios, que se contrarrestaban con bajadas salariales.</a:t>
            </a:r>
          </a:p>
          <a:p>
            <a:pPr marL="514350" indent="-514350" algn="just">
              <a:buAutoNum type="alphaLcParenR"/>
            </a:pPr>
            <a:r>
              <a:rPr lang="es-ES" dirty="0" smtClean="0"/>
              <a:t>Trabas al comercio internacional: se obstaculiza la salida de la producción. Elevación de aranceles.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326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Conferencia de G</a:t>
            </a:r>
            <a:r>
              <a:rPr lang="es-ES" dirty="0" smtClean="0"/>
              <a:t>énova, 1922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 smtClean="0"/>
              <a:t>1. Intento de recuperaci</a:t>
            </a:r>
            <a:r>
              <a:rPr lang="es-ES" dirty="0" smtClean="0"/>
              <a:t>ón tras la crisis de 1921, reinstaurando el patrón oro.</a:t>
            </a:r>
          </a:p>
          <a:p>
            <a:pPr marL="0" indent="0" algn="just">
              <a:buNone/>
            </a:pPr>
            <a:r>
              <a:rPr lang="es-ES" dirty="0" smtClean="0"/>
              <a:t>2. Asisten 34 países, pero no EEUU.</a:t>
            </a:r>
          </a:p>
          <a:p>
            <a:pPr marL="0" indent="0" algn="just">
              <a:buNone/>
            </a:pPr>
            <a:r>
              <a:rPr lang="es-ES" dirty="0" smtClean="0"/>
              <a:t>3. Propuesta inglesa: vuelta al patrón oro. Se pretende fijar los tipos de cambio. UK quiere atraer el máximo de divisas: incremento de tipos de interés, atracción de capitales, pero problemas para la recuperación interior.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717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Plan </a:t>
            </a:r>
            <a:r>
              <a:rPr lang="es-ES" dirty="0" err="1" smtClean="0"/>
              <a:t>Dawes</a:t>
            </a:r>
            <a:r>
              <a:rPr lang="es-ES" dirty="0" smtClean="0"/>
              <a:t>, 1923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dirty="0" smtClean="0"/>
              <a:t>Negociaciones para revisar la f</a:t>
            </a:r>
            <a:r>
              <a:rPr lang="es-ES" dirty="0" smtClean="0"/>
              <a:t>órmula para que los alemanes pagasen. Los franceses presionaban, a la par que se consolidaba la hiperinflación alemana.</a:t>
            </a:r>
          </a:p>
          <a:p>
            <a:pPr marL="0" indent="0" algn="just">
              <a:buNone/>
            </a:pPr>
            <a:r>
              <a:rPr lang="es-ES" dirty="0" err="1" smtClean="0"/>
              <a:t>Dawes</a:t>
            </a:r>
            <a:r>
              <a:rPr lang="es-ES" dirty="0" smtClean="0"/>
              <a:t>, banquero de Chicago, ejerce de árbitro entre dos posturas opuestas: las moderadas (UK) y las más intransigentes (Francia, Bélgica, Italia).</a:t>
            </a:r>
          </a:p>
          <a:p>
            <a:pPr marL="0" indent="0" algn="just">
              <a:buNone/>
            </a:pPr>
            <a:r>
              <a:rPr lang="es-ES" dirty="0" smtClean="0"/>
              <a:t>Abril 1924: se aprueban disposiciones concretas.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898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disposiciones de 1924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1. Alemania pagar</a:t>
            </a:r>
            <a:r>
              <a:rPr lang="es-ES" dirty="0" smtClean="0"/>
              <a:t>ía de forma progresiva: mil millones marcos oro el primer año, 2.500 millones en el quinto.</a:t>
            </a:r>
          </a:p>
          <a:p>
            <a:pPr algn="just"/>
            <a:r>
              <a:rPr lang="es-ES" dirty="0" smtClean="0"/>
              <a:t>2. Finanzas alemanas: controladas por una agencia aliada en Berlín.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Reichsbank</a:t>
            </a:r>
            <a:r>
              <a:rPr lang="es-ES" dirty="0" smtClean="0"/>
              <a:t> independizado del gobierno. Se crea nueva moneda, el </a:t>
            </a:r>
            <a:r>
              <a:rPr lang="es-ES" dirty="0" err="1" smtClean="0"/>
              <a:t>Reichsmark</a:t>
            </a:r>
            <a:r>
              <a:rPr lang="es-ES" dirty="0" smtClean="0"/>
              <a:t>, para frenar hiperinflación.</a:t>
            </a:r>
          </a:p>
          <a:p>
            <a:pPr algn="just"/>
            <a:r>
              <a:rPr lang="es-ES" dirty="0" smtClean="0"/>
              <a:t>4. Préstamos a Alemania: 800 millones de nuevos marcos, suscritos por EEUU. Se consigue que Francia y Bélgica se retiren del </a:t>
            </a:r>
            <a:r>
              <a:rPr lang="es-ES" dirty="0" err="1" smtClean="0"/>
              <a:t>Ruhr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13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Consecuencias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Pone en marcha la econom</a:t>
            </a:r>
            <a:r>
              <a:rPr lang="es-ES" dirty="0" smtClean="0"/>
              <a:t>ía: cambio de actitudes, inicios de préstamos.</a:t>
            </a:r>
          </a:p>
          <a:p>
            <a:pPr algn="just"/>
            <a:r>
              <a:rPr lang="es-ES" dirty="0" smtClean="0"/>
              <a:t>Interés en que los capitales circulen por parte de UK y Francia: esto infería agilizar los préstamos de capital.</a:t>
            </a:r>
          </a:p>
          <a:p>
            <a:pPr algn="just"/>
            <a:r>
              <a:rPr lang="es-ES" dirty="0" smtClean="0"/>
              <a:t>EEUU comprende que la mejor forma de rentabilizar sus abundantes reservas era prestarlas: se da salida así a una producción interna colapsada.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057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90379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 entra en una fase breve de euforia econ</a:t>
            </a:r>
            <a:r>
              <a:rPr lang="es-ES" dirty="0" smtClean="0"/>
              <a:t>ómica, que precede al desastre de 1929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62963"/>
            <a:ext cx="8229600" cy="4163200"/>
          </a:xfrm>
        </p:spPr>
        <p:txBody>
          <a:bodyPr>
            <a:normAutofit/>
          </a:bodyPr>
          <a:lstStyle/>
          <a:p>
            <a:pPr algn="just"/>
            <a:r>
              <a:rPr lang="es-ES" sz="3600" dirty="0" smtClean="0"/>
              <a:t>1913-1925: EEUU aumenta la productividad un 26%. Europa, 2%. Resto del mundo, 24%.</a:t>
            </a:r>
          </a:p>
          <a:p>
            <a:pPr algn="just"/>
            <a:r>
              <a:rPr lang="es-ES" sz="3600" dirty="0" smtClean="0"/>
              <a:t>Consolidaci</a:t>
            </a:r>
            <a:r>
              <a:rPr lang="es-ES" sz="3600" dirty="0" smtClean="0"/>
              <a:t>ón norteamericana: en 1913 EEUU controla el 35% de la producción manufacturera; en 1929, 42,2%.</a:t>
            </a:r>
            <a:endParaRPr lang="es-ES" sz="3600" dirty="0" smtClean="0"/>
          </a:p>
          <a:p>
            <a:pPr algn="just"/>
            <a:endParaRPr lang="es-ES" sz="36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26A-B9DB-BC43-8E1D-27C96EC23A21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180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1098</Words>
  <Application>Microsoft Macintosh PowerPoint</Application>
  <PresentationFormat>Presentación en pantalla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Las dificultades económicas de la postguerra tras la Primera Guerra Mundial</vt:lpstr>
      <vt:lpstr>Los problemas de Alemania tras la guerra…</vt:lpstr>
      <vt:lpstr>La voz de Keynes: Consecuencias económicas de la paz</vt:lpstr>
      <vt:lpstr>La deuda alemana…</vt:lpstr>
      <vt:lpstr>…mantiene el trend de Reino Unido…</vt:lpstr>
      <vt:lpstr>…Francia…</vt:lpstr>
      <vt:lpstr>…e Italia</vt:lpstr>
      <vt:lpstr>La alternativa de Keynes</vt:lpstr>
      <vt:lpstr>Libro polémico</vt:lpstr>
      <vt:lpstr>Caos financiero…</vt:lpstr>
      <vt:lpstr>Circulación fiduciaria</vt:lpstr>
      <vt:lpstr>…que se creía pasajero</vt:lpstr>
      <vt:lpstr>El Estado interviene en la economía</vt:lpstr>
      <vt:lpstr>La crisis de 1921</vt:lpstr>
      <vt:lpstr>1920-1923</vt:lpstr>
      <vt:lpstr>Conferencia de Génova, 1922</vt:lpstr>
      <vt:lpstr>Plan Dawes, 1923</vt:lpstr>
      <vt:lpstr>Las disposiciones de 1924</vt:lpstr>
      <vt:lpstr>Consecuencias</vt:lpstr>
      <vt:lpstr>Se entra en una fase breve de euforia económica, que precede al desastre de 1929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dificultades económicas de la postguerra tras la Primera Guerra Mundial</dc:title>
  <dc:creator>Carlos Manera</dc:creator>
  <cp:lastModifiedBy>Carlos Manera</cp:lastModifiedBy>
  <cp:revision>25</cp:revision>
  <dcterms:created xsi:type="dcterms:W3CDTF">2015-11-10T10:13:26Z</dcterms:created>
  <dcterms:modified xsi:type="dcterms:W3CDTF">2015-11-10T16:50:06Z</dcterms:modified>
</cp:coreProperties>
</file>