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6" r:id="rId2"/>
    <p:sldId id="257" r:id="rId3"/>
    <p:sldId id="258" r:id="rId4"/>
    <p:sldId id="259" r:id="rId5"/>
    <p:sldId id="260" r:id="rId6"/>
    <p:sldId id="261" r:id="rId7"/>
    <p:sldId id="273" r:id="rId8"/>
    <p:sldId id="274" r:id="rId9"/>
    <p:sldId id="262" r:id="rId10"/>
    <p:sldId id="272" r:id="rId11"/>
    <p:sldId id="265" r:id="rId12"/>
    <p:sldId id="269" r:id="rId13"/>
    <p:sldId id="270" r:id="rId14"/>
    <p:sldId id="271" r:id="rId15"/>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328"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A7FCFD-7CFF-C846-8FA9-BA436D4F8C40}" type="datetimeFigureOut">
              <a:rPr lang="es-ES" smtClean="0"/>
              <a:t>17/12/15</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E47DF6-C564-9048-B4BA-4BA3B576BEFD}" type="slidenum">
              <a:rPr lang="es-ES" smtClean="0"/>
              <a:t>‹Nr.›</a:t>
            </a:fld>
            <a:endParaRPr lang="es-ES"/>
          </a:p>
        </p:txBody>
      </p:sp>
    </p:spTree>
    <p:extLst>
      <p:ext uri="{BB962C8B-B14F-4D97-AF65-F5344CB8AC3E}">
        <p14:creationId xmlns:p14="http://schemas.microsoft.com/office/powerpoint/2010/main" val="18065795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E85BFB-D88A-EE40-963C-B5DCFD304852}" type="datetimeFigureOut">
              <a:rPr lang="es-ES" smtClean="0"/>
              <a:t>17/12/15</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5847F7-C06F-BF45-989B-302F66FCECCC}" type="slidenum">
              <a:rPr lang="es-ES" smtClean="0"/>
              <a:t>‹Nr.›</a:t>
            </a:fld>
            <a:endParaRPr lang="es-ES"/>
          </a:p>
        </p:txBody>
      </p:sp>
    </p:spTree>
    <p:extLst>
      <p:ext uri="{BB962C8B-B14F-4D97-AF65-F5344CB8AC3E}">
        <p14:creationId xmlns:p14="http://schemas.microsoft.com/office/powerpoint/2010/main" val="28584072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 this regard, recognize doubts and uncertainties, not camouflage a hollow but bombastic language, should be a line of intellectual behavior by teachers and researchers who work in universities, research centers and institutions of all types, without neglecting naturally, the economic policy advice.</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C25847F7-C06F-BF45-989B-302F66FCECCC}" type="slidenum">
              <a:rPr lang="es-ES" smtClean="0"/>
              <a:t>3</a:t>
            </a:fld>
            <a:endParaRPr lang="es-ES"/>
          </a:p>
        </p:txBody>
      </p:sp>
    </p:spTree>
    <p:extLst>
      <p:ext uri="{BB962C8B-B14F-4D97-AF65-F5344CB8AC3E}">
        <p14:creationId xmlns:p14="http://schemas.microsoft.com/office/powerpoint/2010/main" val="1698542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Excluding Greece consider an extreme example of precisely the first conclusions we have reached. For the United States, which have worked in depth and we have provided concrete results (especially </a:t>
            </a:r>
            <a:r>
              <a:rPr lang="en-US" dirty="0" err="1" smtClean="0"/>
              <a:t>Manera</a:t>
            </a:r>
            <a:r>
              <a:rPr lang="en-US" dirty="0" smtClean="0"/>
              <a:t>, </a:t>
            </a:r>
            <a:r>
              <a:rPr lang="en-US" dirty="0" err="1" smtClean="0"/>
              <a:t>Navinés</a:t>
            </a:r>
            <a:r>
              <a:rPr lang="en-US" dirty="0" smtClean="0"/>
              <a:t>, </a:t>
            </a:r>
            <a:r>
              <a:rPr lang="en-US" dirty="0" err="1" smtClean="0"/>
              <a:t>Franconetti</a:t>
            </a:r>
            <a:r>
              <a:rPr lang="en-US" dirty="0" smtClean="0"/>
              <a:t>, 2015), serves as an essential reference for our new methodological analysis.</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C25847F7-C06F-BF45-989B-302F66FCECCC}" type="slidenum">
              <a:rPr lang="es-ES" smtClean="0"/>
              <a:t>4</a:t>
            </a:fld>
            <a:endParaRPr lang="es-ES"/>
          </a:p>
        </p:txBody>
      </p:sp>
    </p:spTree>
    <p:extLst>
      <p:ext uri="{BB962C8B-B14F-4D97-AF65-F5344CB8AC3E}">
        <p14:creationId xmlns:p14="http://schemas.microsoft.com/office/powerpoint/2010/main" val="565288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In this presentation I will give a summary of our findings and refer the text for further development</a:t>
            </a:r>
            <a:endParaRPr lang="es-ES" dirty="0"/>
          </a:p>
        </p:txBody>
      </p:sp>
      <p:sp>
        <p:nvSpPr>
          <p:cNvPr id="4" name="Marcador de número de diapositiva 3"/>
          <p:cNvSpPr>
            <a:spLocks noGrp="1"/>
          </p:cNvSpPr>
          <p:nvPr>
            <p:ph type="sldNum" sz="quarter" idx="10"/>
          </p:nvPr>
        </p:nvSpPr>
        <p:spPr/>
        <p:txBody>
          <a:bodyPr/>
          <a:lstStyle/>
          <a:p>
            <a:fld id="{C25847F7-C06F-BF45-989B-302F66FCECCC}" type="slidenum">
              <a:rPr lang="es-ES" smtClean="0"/>
              <a:t>5</a:t>
            </a:fld>
            <a:endParaRPr lang="es-ES"/>
          </a:p>
        </p:txBody>
      </p:sp>
    </p:spTree>
    <p:extLst>
      <p:ext uri="{BB962C8B-B14F-4D97-AF65-F5344CB8AC3E}">
        <p14:creationId xmlns:p14="http://schemas.microsoft.com/office/powerpoint/2010/main" val="3244419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Another difference to note is that now for the European economies, and also for the United States, have worked with the base AMECO</a:t>
            </a:r>
          </a:p>
          <a:p>
            <a:endParaRPr lang="es-ES" dirty="0"/>
          </a:p>
        </p:txBody>
      </p:sp>
      <p:sp>
        <p:nvSpPr>
          <p:cNvPr id="4" name="Marcador de número de diapositiva 3"/>
          <p:cNvSpPr>
            <a:spLocks noGrp="1"/>
          </p:cNvSpPr>
          <p:nvPr>
            <p:ph type="sldNum" sz="quarter" idx="10"/>
          </p:nvPr>
        </p:nvSpPr>
        <p:spPr/>
        <p:txBody>
          <a:bodyPr/>
          <a:lstStyle/>
          <a:p>
            <a:fld id="{C25847F7-C06F-BF45-989B-302F66FCECCC}" type="slidenum">
              <a:rPr lang="es-ES" smtClean="0"/>
              <a:t>6</a:t>
            </a:fld>
            <a:endParaRPr lang="es-ES"/>
          </a:p>
        </p:txBody>
      </p:sp>
    </p:spTree>
    <p:extLst>
      <p:ext uri="{BB962C8B-B14F-4D97-AF65-F5344CB8AC3E}">
        <p14:creationId xmlns:p14="http://schemas.microsoft.com/office/powerpoint/2010/main" val="491519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With changing regulation of Keynesianism to neoliberalism since 1980, there has been a substantial fall in the rate of profit of non-financial companies, which are representative of the productive economy, meet the growing </a:t>
            </a:r>
            <a:r>
              <a:rPr lang="en-US" dirty="0" err="1" smtClean="0"/>
              <a:t>financialization</a:t>
            </a:r>
            <a:r>
              <a:rPr lang="en-US" dirty="0" smtClean="0"/>
              <a:t> of corporate rest: in Specifically, half of the values achieved in the years of Keynesian regulation (1945-1973). This significant loss of profit level in this type of business is justified by a substantial loss of capital productivity, a trend that has tried to counter the neoliberal phase regulation by way of increasing inequality, which translates into an increase the significant share of gross operating surplus in national income, with the counterpart of a downward trend in the share of wages in national income</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C25847F7-C06F-BF45-989B-302F66FCECCC}" type="slidenum">
              <a:rPr lang="es-ES" smtClean="0"/>
              <a:t>9</a:t>
            </a:fld>
            <a:endParaRPr lang="es-ES"/>
          </a:p>
        </p:txBody>
      </p:sp>
    </p:spTree>
    <p:extLst>
      <p:ext uri="{BB962C8B-B14F-4D97-AF65-F5344CB8AC3E}">
        <p14:creationId xmlns:p14="http://schemas.microsoft.com/office/powerpoint/2010/main" val="2887045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Economic differentiation: Anglo-Saxon capitalism, European capitalism. In the Anglo-Saxon model, the growth rate of profit (r) occurs as a result of controlling the </a:t>
            </a:r>
            <a:r>
              <a:rPr lang="en-US" dirty="0" err="1" smtClean="0"/>
              <a:t>unitaries</a:t>
            </a:r>
            <a:r>
              <a:rPr lang="en-US" dirty="0" smtClean="0"/>
              <a:t> </a:t>
            </a:r>
            <a:r>
              <a:rPr lang="en-US" dirty="0" err="1" smtClean="0"/>
              <a:t>labour</a:t>
            </a:r>
            <a:r>
              <a:rPr lang="en-US" dirty="0" smtClean="0"/>
              <a:t> costs, </a:t>
            </a:r>
            <a:r>
              <a:rPr lang="en-US" dirty="0" smtClean="0"/>
              <a:t>especially along the neoliberal phase, which explains the growth of the share of national income surplus (q ), with growth of productive capital efficiency measured by productivity growth (πk). By contrast, the continental European model no growth in its rate of </a:t>
            </a:r>
            <a:r>
              <a:rPr lang="en-US" dirty="0" smtClean="0"/>
              <a:t>profit; </a:t>
            </a:r>
            <a:r>
              <a:rPr lang="en-US" dirty="0" smtClean="0"/>
              <a:t>no progress is made in capital productivity (πk). In the Anglo-Saxon model, the United States has, compared to the UK, greater productive efficiency, reflected in the better performance of productivity of capital (πk), which allows to maintain a higher growth rate of profit (r) despite exercise less control over the </a:t>
            </a:r>
            <a:r>
              <a:rPr lang="en-US" dirty="0" err="1" smtClean="0"/>
              <a:t>unitaries</a:t>
            </a:r>
            <a:r>
              <a:rPr lang="en-US" dirty="0" smtClean="0"/>
              <a:t> </a:t>
            </a:r>
            <a:r>
              <a:rPr lang="en-US" dirty="0" err="1" smtClean="0"/>
              <a:t>labour</a:t>
            </a:r>
            <a:r>
              <a:rPr lang="en-US" dirty="0" smtClean="0"/>
              <a:t> costs. </a:t>
            </a:r>
            <a:r>
              <a:rPr lang="en-US" dirty="0" smtClean="0"/>
              <a:t>The other continental European countries analyzed detail a falling rate of profit (more pronounced in Spain, followed by Italy, France and Germany), explained both by falling </a:t>
            </a:r>
            <a:r>
              <a:rPr lang="en-US" dirty="0" smtClean="0"/>
              <a:t>of the share of national income surplus </a:t>
            </a:r>
            <a:r>
              <a:rPr lang="en-US" baseline="0" dirty="0" smtClean="0"/>
              <a:t> </a:t>
            </a:r>
            <a:r>
              <a:rPr lang="en-US" dirty="0" smtClean="0"/>
              <a:t>and </a:t>
            </a:r>
            <a:r>
              <a:rPr lang="en-US" dirty="0" smtClean="0"/>
              <a:t>the increase in </a:t>
            </a:r>
            <a:r>
              <a:rPr lang="en-US" dirty="0" err="1" smtClean="0"/>
              <a:t>unitaries</a:t>
            </a:r>
            <a:r>
              <a:rPr lang="en-US" dirty="0" smtClean="0"/>
              <a:t> </a:t>
            </a:r>
            <a:r>
              <a:rPr lang="en-US" dirty="0" err="1" smtClean="0"/>
              <a:t>labour</a:t>
            </a:r>
            <a:r>
              <a:rPr lang="en-US" dirty="0" smtClean="0"/>
              <a:t> costs (</a:t>
            </a:r>
            <a:r>
              <a:rPr lang="en-US" dirty="0" smtClean="0"/>
              <a:t>most evident in Spain ) and receding (πk).</a:t>
            </a:r>
          </a:p>
        </p:txBody>
      </p:sp>
      <p:sp>
        <p:nvSpPr>
          <p:cNvPr id="4" name="Marcador de número de diapositiva 3"/>
          <p:cNvSpPr>
            <a:spLocks noGrp="1"/>
          </p:cNvSpPr>
          <p:nvPr>
            <p:ph type="sldNum" sz="quarter" idx="10"/>
          </p:nvPr>
        </p:nvSpPr>
        <p:spPr/>
        <p:txBody>
          <a:bodyPr/>
          <a:lstStyle/>
          <a:p>
            <a:fld id="{C25847F7-C06F-BF45-989B-302F66FCECCC}" type="slidenum">
              <a:rPr lang="es-ES" smtClean="0"/>
              <a:t>11</a:t>
            </a:fld>
            <a:endParaRPr lang="es-ES"/>
          </a:p>
        </p:txBody>
      </p:sp>
    </p:spTree>
    <p:extLst>
      <p:ext uri="{BB962C8B-B14F-4D97-AF65-F5344CB8AC3E}">
        <p14:creationId xmlns:p14="http://schemas.microsoft.com/office/powerpoint/2010/main" val="4162506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False start of the crisis, which occurs without productivity growth capital (πk). No country gets analyzed fulfill this condition, not even the United States, which over the period 2007-2013 regains its rate of profit (r)</a:t>
            </a:r>
            <a:endParaRPr lang="es-ES" dirty="0"/>
          </a:p>
        </p:txBody>
      </p:sp>
      <p:sp>
        <p:nvSpPr>
          <p:cNvPr id="4" name="Marcador de número de diapositiva 3"/>
          <p:cNvSpPr>
            <a:spLocks noGrp="1"/>
          </p:cNvSpPr>
          <p:nvPr>
            <p:ph type="sldNum" sz="quarter" idx="10"/>
          </p:nvPr>
        </p:nvSpPr>
        <p:spPr/>
        <p:txBody>
          <a:bodyPr/>
          <a:lstStyle/>
          <a:p>
            <a:fld id="{C25847F7-C06F-BF45-989B-302F66FCECCC}" type="slidenum">
              <a:rPr lang="es-ES" smtClean="0"/>
              <a:t>12</a:t>
            </a:fld>
            <a:endParaRPr lang="es-ES"/>
          </a:p>
        </p:txBody>
      </p:sp>
    </p:spTree>
    <p:extLst>
      <p:ext uri="{BB962C8B-B14F-4D97-AF65-F5344CB8AC3E}">
        <p14:creationId xmlns:p14="http://schemas.microsoft.com/office/powerpoint/2010/main" val="2136445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We think these explanatory axes open other perspectives to research on the Great Recession and more extensively on the nature and development of the economic crisis.</a:t>
            </a:r>
            <a:endParaRPr lang="es-ES" dirty="0"/>
          </a:p>
        </p:txBody>
      </p:sp>
      <p:sp>
        <p:nvSpPr>
          <p:cNvPr id="4" name="Marcador de número de diapositiva 3"/>
          <p:cNvSpPr>
            <a:spLocks noGrp="1"/>
          </p:cNvSpPr>
          <p:nvPr>
            <p:ph type="sldNum" sz="quarter" idx="10"/>
          </p:nvPr>
        </p:nvSpPr>
        <p:spPr/>
        <p:txBody>
          <a:bodyPr/>
          <a:lstStyle/>
          <a:p>
            <a:fld id="{C25847F7-C06F-BF45-989B-302F66FCECCC}" type="slidenum">
              <a:rPr lang="es-ES" smtClean="0"/>
              <a:t>14</a:t>
            </a:fld>
            <a:endParaRPr lang="es-ES"/>
          </a:p>
        </p:txBody>
      </p:sp>
    </p:spTree>
    <p:extLst>
      <p:ext uri="{BB962C8B-B14F-4D97-AF65-F5344CB8AC3E}">
        <p14:creationId xmlns:p14="http://schemas.microsoft.com/office/powerpoint/2010/main" val="1683573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07E25327-CF92-4543-8F71-ECEAE949EBCE}" type="datetime1">
              <a:rPr lang="es-ES" smtClean="0"/>
              <a:t>17/12/15</a:t>
            </a:fld>
            <a:endParaRPr lang="es-ES"/>
          </a:p>
        </p:txBody>
      </p:sp>
      <p:sp>
        <p:nvSpPr>
          <p:cNvPr id="5" name="Marcador de pie de página 4"/>
          <p:cNvSpPr>
            <a:spLocks noGrp="1"/>
          </p:cNvSpPr>
          <p:nvPr>
            <p:ph type="ftr" sz="quarter" idx="11"/>
          </p:nvPr>
        </p:nvSpPr>
        <p:spPr/>
        <p:txBody>
          <a:bodyPr/>
          <a:lstStyle/>
          <a:p>
            <a:r>
              <a:rPr lang="fr-FR" smtClean="0"/>
              <a:t>Manera-Navinés-Franconetti</a:t>
            </a:r>
            <a:endParaRPr lang="es-ES"/>
          </a:p>
        </p:txBody>
      </p:sp>
      <p:sp>
        <p:nvSpPr>
          <p:cNvPr id="6" name="Marcador de número de diapositiva 5"/>
          <p:cNvSpPr>
            <a:spLocks noGrp="1"/>
          </p:cNvSpPr>
          <p:nvPr>
            <p:ph type="sldNum" sz="quarter" idx="12"/>
          </p:nvPr>
        </p:nvSpPr>
        <p:spPr/>
        <p:txBody>
          <a:bodyPr/>
          <a:lstStyle/>
          <a:p>
            <a:fld id="{7CC9A1C5-376F-CF4B-AECA-1FCB4969963A}" type="slidenum">
              <a:rPr lang="es-ES" smtClean="0"/>
              <a:t>‹Nr.›</a:t>
            </a:fld>
            <a:endParaRPr lang="es-ES"/>
          </a:p>
        </p:txBody>
      </p:sp>
    </p:spTree>
    <p:extLst>
      <p:ext uri="{BB962C8B-B14F-4D97-AF65-F5344CB8AC3E}">
        <p14:creationId xmlns:p14="http://schemas.microsoft.com/office/powerpoint/2010/main" val="1279766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534D2DD0-8981-7543-93E3-A5FFE0ADA7DF}" type="datetime1">
              <a:rPr lang="es-ES" smtClean="0"/>
              <a:t>17/12/15</a:t>
            </a:fld>
            <a:endParaRPr lang="es-ES"/>
          </a:p>
        </p:txBody>
      </p:sp>
      <p:sp>
        <p:nvSpPr>
          <p:cNvPr id="5" name="Marcador de pie de página 4"/>
          <p:cNvSpPr>
            <a:spLocks noGrp="1"/>
          </p:cNvSpPr>
          <p:nvPr>
            <p:ph type="ftr" sz="quarter" idx="11"/>
          </p:nvPr>
        </p:nvSpPr>
        <p:spPr/>
        <p:txBody>
          <a:bodyPr/>
          <a:lstStyle/>
          <a:p>
            <a:r>
              <a:rPr lang="fr-FR" smtClean="0"/>
              <a:t>Manera-Navinés-Franconetti</a:t>
            </a:r>
            <a:endParaRPr lang="es-ES"/>
          </a:p>
        </p:txBody>
      </p:sp>
      <p:sp>
        <p:nvSpPr>
          <p:cNvPr id="6" name="Marcador de número de diapositiva 5"/>
          <p:cNvSpPr>
            <a:spLocks noGrp="1"/>
          </p:cNvSpPr>
          <p:nvPr>
            <p:ph type="sldNum" sz="quarter" idx="12"/>
          </p:nvPr>
        </p:nvSpPr>
        <p:spPr/>
        <p:txBody>
          <a:bodyPr/>
          <a:lstStyle/>
          <a:p>
            <a:fld id="{7CC9A1C5-376F-CF4B-AECA-1FCB4969963A}" type="slidenum">
              <a:rPr lang="es-ES" smtClean="0"/>
              <a:t>‹Nr.›</a:t>
            </a:fld>
            <a:endParaRPr lang="es-ES"/>
          </a:p>
        </p:txBody>
      </p:sp>
    </p:spTree>
    <p:extLst>
      <p:ext uri="{BB962C8B-B14F-4D97-AF65-F5344CB8AC3E}">
        <p14:creationId xmlns:p14="http://schemas.microsoft.com/office/powerpoint/2010/main" val="1969795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E90E1599-AE48-E545-A317-B4CC0FC3AC88}" type="datetime1">
              <a:rPr lang="es-ES" smtClean="0"/>
              <a:t>17/12/15</a:t>
            </a:fld>
            <a:endParaRPr lang="es-ES"/>
          </a:p>
        </p:txBody>
      </p:sp>
      <p:sp>
        <p:nvSpPr>
          <p:cNvPr id="5" name="Marcador de pie de página 4"/>
          <p:cNvSpPr>
            <a:spLocks noGrp="1"/>
          </p:cNvSpPr>
          <p:nvPr>
            <p:ph type="ftr" sz="quarter" idx="11"/>
          </p:nvPr>
        </p:nvSpPr>
        <p:spPr/>
        <p:txBody>
          <a:bodyPr/>
          <a:lstStyle/>
          <a:p>
            <a:r>
              <a:rPr lang="fr-FR" smtClean="0"/>
              <a:t>Manera-Navinés-Franconetti</a:t>
            </a:r>
            <a:endParaRPr lang="es-ES"/>
          </a:p>
        </p:txBody>
      </p:sp>
      <p:sp>
        <p:nvSpPr>
          <p:cNvPr id="6" name="Marcador de número de diapositiva 5"/>
          <p:cNvSpPr>
            <a:spLocks noGrp="1"/>
          </p:cNvSpPr>
          <p:nvPr>
            <p:ph type="sldNum" sz="quarter" idx="12"/>
          </p:nvPr>
        </p:nvSpPr>
        <p:spPr/>
        <p:txBody>
          <a:bodyPr/>
          <a:lstStyle/>
          <a:p>
            <a:fld id="{7CC9A1C5-376F-CF4B-AECA-1FCB4969963A}" type="slidenum">
              <a:rPr lang="es-ES" smtClean="0"/>
              <a:t>‹Nr.›</a:t>
            </a:fld>
            <a:endParaRPr lang="es-ES"/>
          </a:p>
        </p:txBody>
      </p:sp>
    </p:spTree>
    <p:extLst>
      <p:ext uri="{BB962C8B-B14F-4D97-AF65-F5344CB8AC3E}">
        <p14:creationId xmlns:p14="http://schemas.microsoft.com/office/powerpoint/2010/main" val="1065081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CD5727F0-D9CB-8149-88CF-A4B045B838EC}" type="datetime1">
              <a:rPr lang="es-ES" smtClean="0"/>
              <a:t>17/12/15</a:t>
            </a:fld>
            <a:endParaRPr lang="es-ES"/>
          </a:p>
        </p:txBody>
      </p:sp>
      <p:sp>
        <p:nvSpPr>
          <p:cNvPr id="6" name="Marcador de pie de página 5"/>
          <p:cNvSpPr>
            <a:spLocks noGrp="1"/>
          </p:cNvSpPr>
          <p:nvPr>
            <p:ph type="ftr" sz="quarter" idx="11"/>
          </p:nvPr>
        </p:nvSpPr>
        <p:spPr/>
        <p:txBody>
          <a:bodyPr/>
          <a:lstStyle/>
          <a:p>
            <a:r>
              <a:rPr lang="fr-FR" smtClean="0"/>
              <a:t>Manera-Navinés-Franconetti</a:t>
            </a:r>
            <a:endParaRPr lang="es-ES"/>
          </a:p>
        </p:txBody>
      </p:sp>
      <p:sp>
        <p:nvSpPr>
          <p:cNvPr id="7" name="Marcador de número de diapositiva 6"/>
          <p:cNvSpPr>
            <a:spLocks noGrp="1"/>
          </p:cNvSpPr>
          <p:nvPr>
            <p:ph type="sldNum" sz="quarter" idx="12"/>
          </p:nvPr>
        </p:nvSpPr>
        <p:spPr/>
        <p:txBody>
          <a:bodyPr/>
          <a:lstStyle/>
          <a:p>
            <a:fld id="{7CC9A1C5-376F-CF4B-AECA-1FCB4969963A}" type="slidenum">
              <a:rPr lang="es-ES" smtClean="0"/>
              <a:t>‹Nr.›</a:t>
            </a:fld>
            <a:endParaRPr lang="es-ES"/>
          </a:p>
        </p:txBody>
      </p:sp>
    </p:spTree>
    <p:extLst>
      <p:ext uri="{BB962C8B-B14F-4D97-AF65-F5344CB8AC3E}">
        <p14:creationId xmlns:p14="http://schemas.microsoft.com/office/powerpoint/2010/main" val="827886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414D0F8D-012F-304E-A434-EE559012F14B}" type="datetime1">
              <a:rPr lang="es-ES" smtClean="0"/>
              <a:t>17/12/15</a:t>
            </a:fld>
            <a:endParaRPr lang="es-ES"/>
          </a:p>
        </p:txBody>
      </p:sp>
      <p:sp>
        <p:nvSpPr>
          <p:cNvPr id="8" name="Marcador de pie de página 7"/>
          <p:cNvSpPr>
            <a:spLocks noGrp="1"/>
          </p:cNvSpPr>
          <p:nvPr>
            <p:ph type="ftr" sz="quarter" idx="11"/>
          </p:nvPr>
        </p:nvSpPr>
        <p:spPr/>
        <p:txBody>
          <a:bodyPr/>
          <a:lstStyle/>
          <a:p>
            <a:r>
              <a:rPr lang="fr-FR" smtClean="0"/>
              <a:t>Manera-Navinés-Franconetti</a:t>
            </a:r>
            <a:endParaRPr lang="es-ES"/>
          </a:p>
        </p:txBody>
      </p:sp>
      <p:sp>
        <p:nvSpPr>
          <p:cNvPr id="9" name="Marcador de número de diapositiva 8"/>
          <p:cNvSpPr>
            <a:spLocks noGrp="1"/>
          </p:cNvSpPr>
          <p:nvPr>
            <p:ph type="sldNum" sz="quarter" idx="12"/>
          </p:nvPr>
        </p:nvSpPr>
        <p:spPr/>
        <p:txBody>
          <a:bodyPr/>
          <a:lstStyle/>
          <a:p>
            <a:fld id="{7CC9A1C5-376F-CF4B-AECA-1FCB4969963A}" type="slidenum">
              <a:rPr lang="es-ES" smtClean="0"/>
              <a:t>‹Nr.›</a:t>
            </a:fld>
            <a:endParaRPr lang="es-ES"/>
          </a:p>
        </p:txBody>
      </p:sp>
    </p:spTree>
    <p:extLst>
      <p:ext uri="{BB962C8B-B14F-4D97-AF65-F5344CB8AC3E}">
        <p14:creationId xmlns:p14="http://schemas.microsoft.com/office/powerpoint/2010/main" val="3776253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116884EB-81D6-6545-ACF2-AC7A1CF240BA}" type="datetime1">
              <a:rPr lang="es-ES" smtClean="0"/>
              <a:t>17/12/15</a:t>
            </a:fld>
            <a:endParaRPr lang="es-ES"/>
          </a:p>
        </p:txBody>
      </p:sp>
      <p:sp>
        <p:nvSpPr>
          <p:cNvPr id="4" name="Marcador de pie de página 3"/>
          <p:cNvSpPr>
            <a:spLocks noGrp="1"/>
          </p:cNvSpPr>
          <p:nvPr>
            <p:ph type="ftr" sz="quarter" idx="11"/>
          </p:nvPr>
        </p:nvSpPr>
        <p:spPr/>
        <p:txBody>
          <a:bodyPr/>
          <a:lstStyle/>
          <a:p>
            <a:r>
              <a:rPr lang="fr-FR" smtClean="0"/>
              <a:t>Manera-Navinés-Franconetti</a:t>
            </a:r>
            <a:endParaRPr lang="es-ES"/>
          </a:p>
        </p:txBody>
      </p:sp>
      <p:sp>
        <p:nvSpPr>
          <p:cNvPr id="5" name="Marcador de número de diapositiva 4"/>
          <p:cNvSpPr>
            <a:spLocks noGrp="1"/>
          </p:cNvSpPr>
          <p:nvPr>
            <p:ph type="sldNum" sz="quarter" idx="12"/>
          </p:nvPr>
        </p:nvSpPr>
        <p:spPr/>
        <p:txBody>
          <a:bodyPr/>
          <a:lstStyle/>
          <a:p>
            <a:fld id="{7CC9A1C5-376F-CF4B-AECA-1FCB4969963A}" type="slidenum">
              <a:rPr lang="es-ES" smtClean="0"/>
              <a:t>‹Nr.›</a:t>
            </a:fld>
            <a:endParaRPr lang="es-ES"/>
          </a:p>
        </p:txBody>
      </p:sp>
    </p:spTree>
    <p:extLst>
      <p:ext uri="{BB962C8B-B14F-4D97-AF65-F5344CB8AC3E}">
        <p14:creationId xmlns:p14="http://schemas.microsoft.com/office/powerpoint/2010/main" val="3175636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C64E069-75A6-6047-9C6C-14239F382BB4}" type="datetime1">
              <a:rPr lang="es-ES" smtClean="0"/>
              <a:t>17/12/15</a:t>
            </a:fld>
            <a:endParaRPr lang="es-ES"/>
          </a:p>
        </p:txBody>
      </p:sp>
      <p:sp>
        <p:nvSpPr>
          <p:cNvPr id="3" name="Marcador de pie de página 2"/>
          <p:cNvSpPr>
            <a:spLocks noGrp="1"/>
          </p:cNvSpPr>
          <p:nvPr>
            <p:ph type="ftr" sz="quarter" idx="11"/>
          </p:nvPr>
        </p:nvSpPr>
        <p:spPr/>
        <p:txBody>
          <a:bodyPr/>
          <a:lstStyle/>
          <a:p>
            <a:r>
              <a:rPr lang="fr-FR" smtClean="0"/>
              <a:t>Manera-Navinés-Franconetti</a:t>
            </a:r>
            <a:endParaRPr lang="es-ES"/>
          </a:p>
        </p:txBody>
      </p:sp>
      <p:sp>
        <p:nvSpPr>
          <p:cNvPr id="4" name="Marcador de número de diapositiva 3"/>
          <p:cNvSpPr>
            <a:spLocks noGrp="1"/>
          </p:cNvSpPr>
          <p:nvPr>
            <p:ph type="sldNum" sz="quarter" idx="12"/>
          </p:nvPr>
        </p:nvSpPr>
        <p:spPr/>
        <p:txBody>
          <a:bodyPr/>
          <a:lstStyle/>
          <a:p>
            <a:fld id="{7CC9A1C5-376F-CF4B-AECA-1FCB4969963A}" type="slidenum">
              <a:rPr lang="es-ES" smtClean="0"/>
              <a:t>‹Nr.›</a:t>
            </a:fld>
            <a:endParaRPr lang="es-ES"/>
          </a:p>
        </p:txBody>
      </p:sp>
    </p:spTree>
    <p:extLst>
      <p:ext uri="{BB962C8B-B14F-4D97-AF65-F5344CB8AC3E}">
        <p14:creationId xmlns:p14="http://schemas.microsoft.com/office/powerpoint/2010/main" val="1262163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1D592691-283C-7A41-85DC-5CE6C404582F}" type="datetime1">
              <a:rPr lang="es-ES" smtClean="0"/>
              <a:t>17/12/15</a:t>
            </a:fld>
            <a:endParaRPr lang="es-ES"/>
          </a:p>
        </p:txBody>
      </p:sp>
      <p:sp>
        <p:nvSpPr>
          <p:cNvPr id="6" name="Marcador de pie de página 5"/>
          <p:cNvSpPr>
            <a:spLocks noGrp="1"/>
          </p:cNvSpPr>
          <p:nvPr>
            <p:ph type="ftr" sz="quarter" idx="11"/>
          </p:nvPr>
        </p:nvSpPr>
        <p:spPr/>
        <p:txBody>
          <a:bodyPr/>
          <a:lstStyle/>
          <a:p>
            <a:r>
              <a:rPr lang="fr-FR" smtClean="0"/>
              <a:t>Manera-Navinés-Franconetti</a:t>
            </a:r>
            <a:endParaRPr lang="es-ES"/>
          </a:p>
        </p:txBody>
      </p:sp>
      <p:sp>
        <p:nvSpPr>
          <p:cNvPr id="7" name="Marcador de número de diapositiva 6"/>
          <p:cNvSpPr>
            <a:spLocks noGrp="1"/>
          </p:cNvSpPr>
          <p:nvPr>
            <p:ph type="sldNum" sz="quarter" idx="12"/>
          </p:nvPr>
        </p:nvSpPr>
        <p:spPr/>
        <p:txBody>
          <a:bodyPr/>
          <a:lstStyle/>
          <a:p>
            <a:fld id="{7CC9A1C5-376F-CF4B-AECA-1FCB4969963A}" type="slidenum">
              <a:rPr lang="es-ES" smtClean="0"/>
              <a:t>‹Nr.›</a:t>
            </a:fld>
            <a:endParaRPr lang="es-ES"/>
          </a:p>
        </p:txBody>
      </p:sp>
    </p:spTree>
    <p:extLst>
      <p:ext uri="{BB962C8B-B14F-4D97-AF65-F5344CB8AC3E}">
        <p14:creationId xmlns:p14="http://schemas.microsoft.com/office/powerpoint/2010/main" val="2805885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D03ECDB2-334E-174A-873E-CDC1671C0C66}" type="datetime1">
              <a:rPr lang="es-ES" smtClean="0"/>
              <a:t>17/12/15</a:t>
            </a:fld>
            <a:endParaRPr lang="es-ES"/>
          </a:p>
        </p:txBody>
      </p:sp>
      <p:sp>
        <p:nvSpPr>
          <p:cNvPr id="6" name="Marcador de pie de página 5"/>
          <p:cNvSpPr>
            <a:spLocks noGrp="1"/>
          </p:cNvSpPr>
          <p:nvPr>
            <p:ph type="ftr" sz="quarter" idx="11"/>
          </p:nvPr>
        </p:nvSpPr>
        <p:spPr/>
        <p:txBody>
          <a:bodyPr/>
          <a:lstStyle/>
          <a:p>
            <a:r>
              <a:rPr lang="fr-FR" smtClean="0"/>
              <a:t>Manera-Navinés-Franconetti</a:t>
            </a:r>
            <a:endParaRPr lang="es-ES"/>
          </a:p>
        </p:txBody>
      </p:sp>
      <p:sp>
        <p:nvSpPr>
          <p:cNvPr id="7" name="Marcador de número de diapositiva 6"/>
          <p:cNvSpPr>
            <a:spLocks noGrp="1"/>
          </p:cNvSpPr>
          <p:nvPr>
            <p:ph type="sldNum" sz="quarter" idx="12"/>
          </p:nvPr>
        </p:nvSpPr>
        <p:spPr/>
        <p:txBody>
          <a:bodyPr/>
          <a:lstStyle/>
          <a:p>
            <a:fld id="{7CC9A1C5-376F-CF4B-AECA-1FCB4969963A}" type="slidenum">
              <a:rPr lang="es-ES" smtClean="0"/>
              <a:t>‹Nr.›</a:t>
            </a:fld>
            <a:endParaRPr lang="es-ES"/>
          </a:p>
        </p:txBody>
      </p:sp>
    </p:spTree>
    <p:extLst>
      <p:ext uri="{BB962C8B-B14F-4D97-AF65-F5344CB8AC3E}">
        <p14:creationId xmlns:p14="http://schemas.microsoft.com/office/powerpoint/2010/main" val="1755182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51F5EAB8-13DB-8A42-A35C-F60729181BEB}" type="datetime1">
              <a:rPr lang="es-ES" smtClean="0"/>
              <a:t>17/12/15</a:t>
            </a:fld>
            <a:endParaRPr lang="es-ES"/>
          </a:p>
        </p:txBody>
      </p:sp>
      <p:sp>
        <p:nvSpPr>
          <p:cNvPr id="5" name="Marcador de pie de página 4"/>
          <p:cNvSpPr>
            <a:spLocks noGrp="1"/>
          </p:cNvSpPr>
          <p:nvPr>
            <p:ph type="ftr" sz="quarter" idx="11"/>
          </p:nvPr>
        </p:nvSpPr>
        <p:spPr/>
        <p:txBody>
          <a:bodyPr/>
          <a:lstStyle/>
          <a:p>
            <a:r>
              <a:rPr lang="fr-FR" smtClean="0"/>
              <a:t>Manera-Navinés-Franconetti</a:t>
            </a:r>
            <a:endParaRPr lang="es-ES"/>
          </a:p>
        </p:txBody>
      </p:sp>
      <p:sp>
        <p:nvSpPr>
          <p:cNvPr id="6" name="Marcador de número de diapositiva 5"/>
          <p:cNvSpPr>
            <a:spLocks noGrp="1"/>
          </p:cNvSpPr>
          <p:nvPr>
            <p:ph type="sldNum" sz="quarter" idx="12"/>
          </p:nvPr>
        </p:nvSpPr>
        <p:spPr/>
        <p:txBody>
          <a:bodyPr/>
          <a:lstStyle/>
          <a:p>
            <a:fld id="{7CC9A1C5-376F-CF4B-AECA-1FCB4969963A}" type="slidenum">
              <a:rPr lang="es-ES" smtClean="0"/>
              <a:t>‹Nr.›</a:t>
            </a:fld>
            <a:endParaRPr lang="es-ES"/>
          </a:p>
        </p:txBody>
      </p:sp>
    </p:spTree>
    <p:extLst>
      <p:ext uri="{BB962C8B-B14F-4D97-AF65-F5344CB8AC3E}">
        <p14:creationId xmlns:p14="http://schemas.microsoft.com/office/powerpoint/2010/main" val="3042196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68F90C49-704A-FB43-9158-E97EB355E812}" type="datetime1">
              <a:rPr lang="es-ES" smtClean="0"/>
              <a:t>17/12/15</a:t>
            </a:fld>
            <a:endParaRPr lang="es-ES"/>
          </a:p>
        </p:txBody>
      </p:sp>
      <p:sp>
        <p:nvSpPr>
          <p:cNvPr id="5" name="Marcador de pie de página 4"/>
          <p:cNvSpPr>
            <a:spLocks noGrp="1"/>
          </p:cNvSpPr>
          <p:nvPr>
            <p:ph type="ftr" sz="quarter" idx="11"/>
          </p:nvPr>
        </p:nvSpPr>
        <p:spPr/>
        <p:txBody>
          <a:bodyPr/>
          <a:lstStyle/>
          <a:p>
            <a:r>
              <a:rPr lang="fr-FR" smtClean="0"/>
              <a:t>Manera-Navinés-Franconetti</a:t>
            </a:r>
            <a:endParaRPr lang="es-ES"/>
          </a:p>
        </p:txBody>
      </p:sp>
      <p:sp>
        <p:nvSpPr>
          <p:cNvPr id="6" name="Marcador de número de diapositiva 5"/>
          <p:cNvSpPr>
            <a:spLocks noGrp="1"/>
          </p:cNvSpPr>
          <p:nvPr>
            <p:ph type="sldNum" sz="quarter" idx="12"/>
          </p:nvPr>
        </p:nvSpPr>
        <p:spPr/>
        <p:txBody>
          <a:bodyPr/>
          <a:lstStyle/>
          <a:p>
            <a:fld id="{7CC9A1C5-376F-CF4B-AECA-1FCB4969963A}" type="slidenum">
              <a:rPr lang="es-ES" smtClean="0"/>
              <a:t>‹Nr.›</a:t>
            </a:fld>
            <a:endParaRPr lang="es-ES"/>
          </a:p>
        </p:txBody>
      </p:sp>
    </p:spTree>
    <p:extLst>
      <p:ext uri="{BB962C8B-B14F-4D97-AF65-F5344CB8AC3E}">
        <p14:creationId xmlns:p14="http://schemas.microsoft.com/office/powerpoint/2010/main" val="8962748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0BD2E0-DF5C-4A44-B1D5-5FB319BFE657}" type="datetime1">
              <a:rPr lang="es-ES" smtClean="0"/>
              <a:t>17/12/15</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Manera-Navinés-Franconetti</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C9A1C5-376F-CF4B-AECA-1FCB4969963A}" type="slidenum">
              <a:rPr lang="es-ES" smtClean="0"/>
              <a:t>‹Nr.›</a:t>
            </a:fld>
            <a:endParaRPr lang="es-ES"/>
          </a:p>
        </p:txBody>
      </p:sp>
    </p:spTree>
    <p:extLst>
      <p:ext uri="{BB962C8B-B14F-4D97-AF65-F5344CB8AC3E}">
        <p14:creationId xmlns:p14="http://schemas.microsoft.com/office/powerpoint/2010/main" val="1222649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fnavines@dgrdi.caib.es" TargetMode="External"/><Relationship Id="rId4" Type="http://schemas.openxmlformats.org/officeDocument/2006/relationships/hyperlink" Target="mailto:jfranconetti@economistas.org" TargetMode="External"/><Relationship Id="rId1" Type="http://schemas.openxmlformats.org/officeDocument/2006/relationships/slideLayout" Target="../slideLayouts/slideLayout1.xml"/><Relationship Id="rId2" Type="http://schemas.openxmlformats.org/officeDocument/2006/relationships/hyperlink" Target="mailto:carles.manera@uib.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210759"/>
            <a:ext cx="7772400" cy="2389691"/>
          </a:xfrm>
        </p:spPr>
        <p:txBody>
          <a:bodyPr>
            <a:noAutofit/>
          </a:bodyPr>
          <a:lstStyle/>
          <a:p>
            <a:r>
              <a:rPr lang="es-ES_tradnl" sz="3200" dirty="0"/>
              <a:t>GOING OUT OF THE GREAT RECESSION? CONTRAST BETWEEN THE UNITED STATES AND EUROPE: </a:t>
            </a:r>
            <a:r>
              <a:rPr lang="es-ES_tradnl" sz="3200" dirty="0" smtClean="0"/>
              <a:t/>
            </a:r>
            <a:br>
              <a:rPr lang="es-ES_tradnl" sz="3200" dirty="0" smtClean="0"/>
            </a:br>
            <a:r>
              <a:rPr lang="es-ES_tradnl" sz="2400" dirty="0" smtClean="0"/>
              <a:t>PROPOSED </a:t>
            </a:r>
            <a:r>
              <a:rPr lang="es-ES_tradnl" sz="2400" dirty="0"/>
              <a:t>WORK FROM ECONOMIC HISTORY, 1960-2014</a:t>
            </a:r>
            <a:r>
              <a:rPr lang="es-ES_tradnl" sz="2400" dirty="0" smtClean="0">
                <a:effectLst/>
              </a:rPr>
              <a:t> </a:t>
            </a:r>
            <a:endParaRPr lang="es-ES" sz="2400" dirty="0"/>
          </a:p>
        </p:txBody>
      </p:sp>
      <p:sp>
        <p:nvSpPr>
          <p:cNvPr id="3" name="Subtítulo 2"/>
          <p:cNvSpPr>
            <a:spLocks noGrp="1"/>
          </p:cNvSpPr>
          <p:nvPr>
            <p:ph type="subTitle" idx="1"/>
          </p:nvPr>
        </p:nvSpPr>
        <p:spPr>
          <a:xfrm>
            <a:off x="1205427" y="3600450"/>
            <a:ext cx="6400800" cy="1752600"/>
          </a:xfrm>
        </p:spPr>
        <p:txBody>
          <a:bodyPr>
            <a:normAutofit fontScale="32500" lnSpcReduction="20000"/>
          </a:bodyPr>
          <a:lstStyle/>
          <a:p>
            <a:r>
              <a:rPr lang="es-ES" i="1" dirty="0"/>
              <a:t>Carles </a:t>
            </a:r>
            <a:r>
              <a:rPr lang="es-ES" i="1" dirty="0" smtClean="0"/>
              <a:t>Manera</a:t>
            </a:r>
            <a:endParaRPr lang="es-ES_tradnl" dirty="0"/>
          </a:p>
          <a:p>
            <a:r>
              <a:rPr lang="es-ES" dirty="0" err="1"/>
              <a:t>Universitat</a:t>
            </a:r>
            <a:r>
              <a:rPr lang="es-ES" dirty="0"/>
              <a:t> de les Illes Balears</a:t>
            </a:r>
            <a:endParaRPr lang="es-ES_tradnl" dirty="0"/>
          </a:p>
          <a:p>
            <a:r>
              <a:rPr lang="es-ES" dirty="0"/>
              <a:t> </a:t>
            </a:r>
            <a:r>
              <a:rPr lang="en-GB" dirty="0"/>
              <a:t>(</a:t>
            </a:r>
            <a:r>
              <a:rPr lang="en-GB" u="sng" dirty="0">
                <a:hlinkClick r:id="rId2"/>
              </a:rPr>
              <a:t>carles.manera@uib.es</a:t>
            </a:r>
            <a:r>
              <a:rPr lang="en-GB" dirty="0"/>
              <a:t>)</a:t>
            </a:r>
            <a:endParaRPr lang="es-ES_tradnl" dirty="0"/>
          </a:p>
          <a:p>
            <a:r>
              <a:rPr lang="en-GB" dirty="0"/>
              <a:t> </a:t>
            </a:r>
            <a:endParaRPr lang="es-ES_tradnl" dirty="0"/>
          </a:p>
          <a:p>
            <a:r>
              <a:rPr lang="en-GB" i="1" dirty="0" err="1"/>
              <a:t>Ferran</a:t>
            </a:r>
            <a:r>
              <a:rPr lang="en-GB" i="1" dirty="0"/>
              <a:t> </a:t>
            </a:r>
            <a:r>
              <a:rPr lang="en-GB" i="1" dirty="0" err="1"/>
              <a:t>Navinés</a:t>
            </a:r>
            <a:r>
              <a:rPr lang="en-GB" i="1" dirty="0"/>
              <a:t> </a:t>
            </a:r>
            <a:r>
              <a:rPr lang="en-GB" i="1" dirty="0" err="1"/>
              <a:t>Badal</a:t>
            </a:r>
            <a:endParaRPr lang="es-ES_tradnl" dirty="0"/>
          </a:p>
          <a:p>
            <a:r>
              <a:rPr lang="en-GB" dirty="0"/>
              <a:t>DGUR. Govern </a:t>
            </a:r>
            <a:r>
              <a:rPr lang="en-GB" dirty="0" err="1"/>
              <a:t>Illes</a:t>
            </a:r>
            <a:r>
              <a:rPr lang="en-GB" dirty="0"/>
              <a:t> </a:t>
            </a:r>
            <a:r>
              <a:rPr lang="en-GB" dirty="0" err="1"/>
              <a:t>Balears</a:t>
            </a:r>
            <a:endParaRPr lang="es-ES_tradnl" dirty="0"/>
          </a:p>
          <a:p>
            <a:r>
              <a:rPr lang="es-ES" dirty="0"/>
              <a:t>(</a:t>
            </a:r>
            <a:r>
              <a:rPr lang="es-ES" u="sng" dirty="0">
                <a:hlinkClick r:id="rId3"/>
              </a:rPr>
              <a:t>fnavines@dgrdi.caib.es</a:t>
            </a:r>
            <a:r>
              <a:rPr lang="es-ES" dirty="0"/>
              <a:t>)</a:t>
            </a:r>
            <a:endParaRPr lang="es-ES_tradnl" dirty="0"/>
          </a:p>
          <a:p>
            <a:r>
              <a:rPr lang="es-ES" dirty="0"/>
              <a:t> </a:t>
            </a:r>
            <a:endParaRPr lang="es-ES_tradnl" dirty="0"/>
          </a:p>
          <a:p>
            <a:r>
              <a:rPr lang="es-ES" i="1" dirty="0"/>
              <a:t>Javier </a:t>
            </a:r>
            <a:r>
              <a:rPr lang="es-ES" i="1" dirty="0" err="1"/>
              <a:t>Franconetti</a:t>
            </a:r>
            <a:r>
              <a:rPr lang="es-ES" i="1" dirty="0"/>
              <a:t> Manchado</a:t>
            </a:r>
            <a:endParaRPr lang="es-ES_tradnl" dirty="0"/>
          </a:p>
          <a:p>
            <a:r>
              <a:rPr lang="es-ES" dirty="0" err="1"/>
              <a:t>Universitat</a:t>
            </a:r>
            <a:r>
              <a:rPr lang="es-ES" dirty="0"/>
              <a:t> de les Illes Balears</a:t>
            </a:r>
            <a:endParaRPr lang="es-ES_tradnl" dirty="0"/>
          </a:p>
          <a:p>
            <a:r>
              <a:rPr lang="es-ES" dirty="0"/>
              <a:t> </a:t>
            </a:r>
            <a:r>
              <a:rPr lang="es-ES_tradnl" dirty="0"/>
              <a:t>(</a:t>
            </a:r>
            <a:r>
              <a:rPr lang="es-ES" u="sng" dirty="0">
                <a:hlinkClick r:id="rId4"/>
              </a:rPr>
              <a:t>jfranconetti@economistas.org</a:t>
            </a:r>
            <a:r>
              <a:rPr lang="es-ES_tradnl" dirty="0" smtClean="0">
                <a:effectLst/>
              </a:rPr>
              <a:t> </a:t>
            </a:r>
            <a:endParaRPr lang="es-ES" dirty="0"/>
          </a:p>
        </p:txBody>
      </p:sp>
      <p:sp>
        <p:nvSpPr>
          <p:cNvPr id="4" name="Marcador de pie de página 3"/>
          <p:cNvSpPr>
            <a:spLocks noGrp="1"/>
          </p:cNvSpPr>
          <p:nvPr>
            <p:ph type="ftr" sz="quarter" idx="11"/>
          </p:nvPr>
        </p:nvSpPr>
        <p:spPr/>
        <p:txBody>
          <a:bodyPr/>
          <a:lstStyle/>
          <a:p>
            <a:r>
              <a:rPr lang="fr-FR" smtClean="0"/>
              <a:t>Manera-Navinés-Franconetti</a:t>
            </a:r>
            <a:endParaRPr lang="es-ES"/>
          </a:p>
        </p:txBody>
      </p:sp>
      <p:sp>
        <p:nvSpPr>
          <p:cNvPr id="5" name="Marcador de número de diapositiva 4"/>
          <p:cNvSpPr>
            <a:spLocks noGrp="1"/>
          </p:cNvSpPr>
          <p:nvPr>
            <p:ph type="sldNum" sz="quarter" idx="12"/>
          </p:nvPr>
        </p:nvSpPr>
        <p:spPr/>
        <p:txBody>
          <a:bodyPr/>
          <a:lstStyle/>
          <a:p>
            <a:fld id="{7CC9A1C5-376F-CF4B-AECA-1FCB4969963A}" type="slidenum">
              <a:rPr lang="es-ES" smtClean="0"/>
              <a:t>1</a:t>
            </a:fld>
            <a:endParaRPr lang="es-ES"/>
          </a:p>
        </p:txBody>
      </p:sp>
    </p:spTree>
    <p:extLst>
      <p:ext uri="{BB962C8B-B14F-4D97-AF65-F5344CB8AC3E}">
        <p14:creationId xmlns:p14="http://schemas.microsoft.com/office/powerpoint/2010/main" val="113312192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73038"/>
            <a:ext cx="8229600" cy="1143000"/>
          </a:xfrm>
        </p:spPr>
        <p:txBody>
          <a:bodyPr>
            <a:normAutofit fontScale="90000"/>
          </a:bodyPr>
          <a:lstStyle/>
          <a:p>
            <a:r>
              <a:rPr lang="en-US" dirty="0" smtClean="0"/>
              <a:t>1. </a:t>
            </a:r>
            <a:br>
              <a:rPr lang="en-US" dirty="0" smtClean="0"/>
            </a:br>
            <a:r>
              <a:rPr lang="en-US" dirty="0" smtClean="0"/>
              <a:t>Comparing to learn</a:t>
            </a:r>
            <a:endParaRPr lang="es-ES" dirty="0"/>
          </a:p>
        </p:txBody>
      </p:sp>
      <p:sp>
        <p:nvSpPr>
          <p:cNvPr id="3" name="Marcador de contenido 2"/>
          <p:cNvSpPr>
            <a:spLocks noGrp="1"/>
          </p:cNvSpPr>
          <p:nvPr>
            <p:ph idx="1"/>
          </p:nvPr>
        </p:nvSpPr>
        <p:spPr/>
        <p:txBody>
          <a:bodyPr>
            <a:normAutofit lnSpcReduction="10000"/>
          </a:bodyPr>
          <a:lstStyle/>
          <a:p>
            <a:pPr algn="just"/>
            <a:r>
              <a:rPr lang="en-US" dirty="0" smtClean="0"/>
              <a:t>Work on the Great Recession are already abundant, although very uneven in content. Economists and economic historians professionally nature face of a crisis that is encouraging, as was the case with the Great Depression, not only concerning causes and effects, "technical" but also a deep ideological component analysis, one way or another moves in direct and indirect way to the political sphere.</a:t>
            </a:r>
            <a:endParaRPr lang="es-ES" dirty="0"/>
          </a:p>
        </p:txBody>
      </p:sp>
      <p:sp>
        <p:nvSpPr>
          <p:cNvPr id="4" name="Marcador de pie de página 3"/>
          <p:cNvSpPr>
            <a:spLocks noGrp="1"/>
          </p:cNvSpPr>
          <p:nvPr>
            <p:ph type="ftr" sz="quarter" idx="11"/>
          </p:nvPr>
        </p:nvSpPr>
        <p:spPr/>
        <p:txBody>
          <a:bodyPr/>
          <a:lstStyle/>
          <a:p>
            <a:r>
              <a:rPr lang="fr-FR" smtClean="0"/>
              <a:t>Manera-Navinés-Franconetti</a:t>
            </a:r>
            <a:endParaRPr lang="es-ES"/>
          </a:p>
        </p:txBody>
      </p:sp>
      <p:sp>
        <p:nvSpPr>
          <p:cNvPr id="5" name="Marcador de número de diapositiva 4"/>
          <p:cNvSpPr>
            <a:spLocks noGrp="1"/>
          </p:cNvSpPr>
          <p:nvPr>
            <p:ph type="sldNum" sz="quarter" idx="12"/>
          </p:nvPr>
        </p:nvSpPr>
        <p:spPr/>
        <p:txBody>
          <a:bodyPr/>
          <a:lstStyle/>
          <a:p>
            <a:fld id="{7CC9A1C5-376F-CF4B-AECA-1FCB4969963A}" type="slidenum">
              <a:rPr lang="es-ES" smtClean="0"/>
              <a:t>2</a:t>
            </a:fld>
            <a:endParaRPr lang="es-ES"/>
          </a:p>
        </p:txBody>
      </p:sp>
    </p:spTree>
    <p:extLst>
      <p:ext uri="{BB962C8B-B14F-4D97-AF65-F5344CB8AC3E}">
        <p14:creationId xmlns:p14="http://schemas.microsoft.com/office/powerpoint/2010/main" val="250964539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US" dirty="0" smtClean="0"/>
              <a:t>The arrogance of the Economy; modesty of Economic History</a:t>
            </a:r>
            <a:endParaRPr lang="es-ES" dirty="0"/>
          </a:p>
        </p:txBody>
      </p:sp>
      <p:sp>
        <p:nvSpPr>
          <p:cNvPr id="3" name="Marcador de contenido 2"/>
          <p:cNvSpPr>
            <a:spLocks noGrp="1"/>
          </p:cNvSpPr>
          <p:nvPr>
            <p:ph idx="1"/>
          </p:nvPr>
        </p:nvSpPr>
        <p:spPr/>
        <p:txBody>
          <a:bodyPr>
            <a:normAutofit/>
          </a:bodyPr>
          <a:lstStyle/>
          <a:p>
            <a:pPr algn="just"/>
            <a:r>
              <a:rPr lang="en-US" dirty="0" smtClean="0"/>
              <a:t>The Great Recession, as before the Great Depression should suggest that economic epistemology must deal with higher doses of humility and modesty on the part of all economists, including mainstream. </a:t>
            </a:r>
            <a:endParaRPr lang="es-ES" dirty="0"/>
          </a:p>
        </p:txBody>
      </p:sp>
      <p:sp>
        <p:nvSpPr>
          <p:cNvPr id="4" name="Marcador de pie de página 3"/>
          <p:cNvSpPr>
            <a:spLocks noGrp="1"/>
          </p:cNvSpPr>
          <p:nvPr>
            <p:ph type="ftr" sz="quarter" idx="11"/>
          </p:nvPr>
        </p:nvSpPr>
        <p:spPr/>
        <p:txBody>
          <a:bodyPr/>
          <a:lstStyle/>
          <a:p>
            <a:r>
              <a:rPr lang="fr-FR" smtClean="0"/>
              <a:t>Manera-Navinés-Franconetti</a:t>
            </a:r>
            <a:endParaRPr lang="es-ES"/>
          </a:p>
        </p:txBody>
      </p:sp>
      <p:sp>
        <p:nvSpPr>
          <p:cNvPr id="5" name="Marcador de número de diapositiva 4"/>
          <p:cNvSpPr>
            <a:spLocks noGrp="1"/>
          </p:cNvSpPr>
          <p:nvPr>
            <p:ph type="sldNum" sz="quarter" idx="12"/>
          </p:nvPr>
        </p:nvSpPr>
        <p:spPr/>
        <p:txBody>
          <a:bodyPr/>
          <a:lstStyle/>
          <a:p>
            <a:fld id="{7CC9A1C5-376F-CF4B-AECA-1FCB4969963A}" type="slidenum">
              <a:rPr lang="es-ES" smtClean="0"/>
              <a:t>3</a:t>
            </a:fld>
            <a:endParaRPr lang="es-ES"/>
          </a:p>
        </p:txBody>
      </p:sp>
    </p:spTree>
    <p:extLst>
      <p:ext uri="{BB962C8B-B14F-4D97-AF65-F5344CB8AC3E}">
        <p14:creationId xmlns:p14="http://schemas.microsoft.com/office/powerpoint/2010/main" val="195287705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US" dirty="0" smtClean="0"/>
              <a:t>2.</a:t>
            </a:r>
            <a:br>
              <a:rPr lang="en-US" dirty="0" smtClean="0"/>
            </a:br>
            <a:r>
              <a:rPr lang="en-US" dirty="0" smtClean="0"/>
              <a:t>USA to Europe</a:t>
            </a:r>
            <a:endParaRPr lang="es-ES" dirty="0"/>
          </a:p>
        </p:txBody>
      </p:sp>
      <p:sp>
        <p:nvSpPr>
          <p:cNvPr id="3" name="Marcador de contenido 2"/>
          <p:cNvSpPr>
            <a:spLocks noGrp="1"/>
          </p:cNvSpPr>
          <p:nvPr>
            <p:ph idx="1"/>
          </p:nvPr>
        </p:nvSpPr>
        <p:spPr/>
        <p:txBody>
          <a:bodyPr>
            <a:normAutofit fontScale="85000" lnSpcReduction="20000"/>
          </a:bodyPr>
          <a:lstStyle/>
          <a:p>
            <a:pPr algn="just"/>
            <a:r>
              <a:rPr lang="en-US" dirty="0" smtClean="0"/>
              <a:t>These basic assumptions are guiding our investigations into the Great Recession, which have already offered some results (</a:t>
            </a:r>
            <a:r>
              <a:rPr lang="en-US" dirty="0" err="1" smtClean="0"/>
              <a:t>Manera</a:t>
            </a:r>
            <a:r>
              <a:rPr lang="en-US" dirty="0" smtClean="0"/>
              <a:t>, 2012, 2015; </a:t>
            </a:r>
            <a:r>
              <a:rPr lang="en-US" dirty="0" err="1" smtClean="0"/>
              <a:t>Manera</a:t>
            </a:r>
            <a:r>
              <a:rPr lang="en-US" dirty="0" smtClean="0"/>
              <a:t>, </a:t>
            </a:r>
            <a:r>
              <a:rPr lang="en-US" dirty="0" err="1" smtClean="0"/>
              <a:t>Navinés</a:t>
            </a:r>
            <a:r>
              <a:rPr lang="en-US" dirty="0" smtClean="0"/>
              <a:t>, </a:t>
            </a:r>
            <a:r>
              <a:rPr lang="en-US" dirty="0" err="1" smtClean="0"/>
              <a:t>Franconetti</a:t>
            </a:r>
            <a:r>
              <a:rPr lang="en-US" dirty="0" smtClean="0"/>
              <a:t>, 2015). These are the main platform for new work projects, like the one shown below. We try, in this regard, to provide a concrete way of economic research from a detailed analysis of databases of public, available to researchers worldwide. We focus our arguments in selected economies in Europe (UK, Germany, France, Italy and Spain), which may be representative of what is happening in northern and southern Europe. </a:t>
            </a:r>
            <a:endParaRPr lang="es-ES" dirty="0"/>
          </a:p>
        </p:txBody>
      </p:sp>
      <p:sp>
        <p:nvSpPr>
          <p:cNvPr id="4" name="Marcador de pie de página 3"/>
          <p:cNvSpPr>
            <a:spLocks noGrp="1"/>
          </p:cNvSpPr>
          <p:nvPr>
            <p:ph type="ftr" sz="quarter" idx="11"/>
          </p:nvPr>
        </p:nvSpPr>
        <p:spPr/>
        <p:txBody>
          <a:bodyPr/>
          <a:lstStyle/>
          <a:p>
            <a:r>
              <a:rPr lang="fr-FR" smtClean="0"/>
              <a:t>Manera-Navinés-Franconetti</a:t>
            </a:r>
            <a:endParaRPr lang="es-ES"/>
          </a:p>
        </p:txBody>
      </p:sp>
      <p:sp>
        <p:nvSpPr>
          <p:cNvPr id="5" name="Marcador de número de diapositiva 4"/>
          <p:cNvSpPr>
            <a:spLocks noGrp="1"/>
          </p:cNvSpPr>
          <p:nvPr>
            <p:ph type="sldNum" sz="quarter" idx="12"/>
          </p:nvPr>
        </p:nvSpPr>
        <p:spPr/>
        <p:txBody>
          <a:bodyPr/>
          <a:lstStyle/>
          <a:p>
            <a:fld id="{7CC9A1C5-376F-CF4B-AECA-1FCB4969963A}" type="slidenum">
              <a:rPr lang="es-ES" smtClean="0"/>
              <a:t>4</a:t>
            </a:fld>
            <a:endParaRPr lang="es-ES"/>
          </a:p>
        </p:txBody>
      </p:sp>
    </p:spTree>
    <p:extLst>
      <p:ext uri="{BB962C8B-B14F-4D97-AF65-F5344CB8AC3E}">
        <p14:creationId xmlns:p14="http://schemas.microsoft.com/office/powerpoint/2010/main" val="216543679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s-CZ" dirty="0" err="1" smtClean="0"/>
              <a:t>Scheme</a:t>
            </a:r>
            <a:endParaRPr lang="es-ES" dirty="0"/>
          </a:p>
        </p:txBody>
      </p:sp>
      <p:sp>
        <p:nvSpPr>
          <p:cNvPr id="3" name="Marcador de contenido 2"/>
          <p:cNvSpPr>
            <a:spLocks noGrp="1"/>
          </p:cNvSpPr>
          <p:nvPr>
            <p:ph idx="1"/>
          </p:nvPr>
        </p:nvSpPr>
        <p:spPr/>
        <p:txBody>
          <a:bodyPr/>
          <a:lstStyle/>
          <a:p>
            <a:pPr algn="just"/>
            <a:r>
              <a:rPr lang="en-US" dirty="0" smtClean="0"/>
              <a:t>Our research is organized as follows. A first section details the methodology followed coordinates, taking, as was said, for the United States as a base. A second section presents four lines-force investigation relating to US and European economies considered. Finally, some initial conclusions to be better validated by further research, still under development are specified.</a:t>
            </a:r>
            <a:endParaRPr lang="es-ES" dirty="0"/>
          </a:p>
        </p:txBody>
      </p:sp>
      <p:sp>
        <p:nvSpPr>
          <p:cNvPr id="4" name="Marcador de pie de página 3"/>
          <p:cNvSpPr>
            <a:spLocks noGrp="1"/>
          </p:cNvSpPr>
          <p:nvPr>
            <p:ph type="ftr" sz="quarter" idx="11"/>
          </p:nvPr>
        </p:nvSpPr>
        <p:spPr/>
        <p:txBody>
          <a:bodyPr/>
          <a:lstStyle/>
          <a:p>
            <a:r>
              <a:rPr lang="fr-FR" smtClean="0"/>
              <a:t>Manera-Navinés-Franconetti</a:t>
            </a:r>
            <a:endParaRPr lang="es-ES"/>
          </a:p>
        </p:txBody>
      </p:sp>
      <p:sp>
        <p:nvSpPr>
          <p:cNvPr id="5" name="Marcador de número de diapositiva 4"/>
          <p:cNvSpPr>
            <a:spLocks noGrp="1"/>
          </p:cNvSpPr>
          <p:nvPr>
            <p:ph type="sldNum" sz="quarter" idx="12"/>
          </p:nvPr>
        </p:nvSpPr>
        <p:spPr/>
        <p:txBody>
          <a:bodyPr/>
          <a:lstStyle/>
          <a:p>
            <a:fld id="{7CC9A1C5-376F-CF4B-AECA-1FCB4969963A}" type="slidenum">
              <a:rPr lang="es-ES" smtClean="0"/>
              <a:t>5</a:t>
            </a:fld>
            <a:endParaRPr lang="es-ES"/>
          </a:p>
        </p:txBody>
      </p:sp>
    </p:spTree>
    <p:extLst>
      <p:ext uri="{BB962C8B-B14F-4D97-AF65-F5344CB8AC3E}">
        <p14:creationId xmlns:p14="http://schemas.microsoft.com/office/powerpoint/2010/main" val="236282664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3.</a:t>
            </a:r>
            <a:br>
              <a:rPr lang="es-ES" dirty="0" smtClean="0"/>
            </a:br>
            <a:r>
              <a:rPr lang="es-ES" dirty="0" err="1" smtClean="0"/>
              <a:t>Sources</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n-US" dirty="0"/>
              <a:t>D</a:t>
            </a:r>
            <a:r>
              <a:rPr lang="en-US" dirty="0" smtClean="0"/>
              <a:t>atabases of the Bureau of Economic Analysis (BEA) and the Bureau of Labor Statistics (BLS). </a:t>
            </a:r>
            <a:endParaRPr lang="en-US" dirty="0" smtClean="0"/>
          </a:p>
          <a:p>
            <a:pPr algn="just"/>
            <a:r>
              <a:rPr lang="en-US" dirty="0" smtClean="0"/>
              <a:t>For </a:t>
            </a:r>
            <a:r>
              <a:rPr lang="en-US" dirty="0" smtClean="0"/>
              <a:t>Germany, AMECO publishes two series, the first starting in 1960-1991 under the title of "West Germany", which records the data of which was the Federal Republic of Germany; and another that goes from 1991 to 2015 under the name "Germany", which corresponds to Germany after unification. By 1991, both series share, has taken the value resulting from the arithmetic mean of both records.</a:t>
            </a:r>
            <a:endParaRPr lang="es-ES" dirty="0"/>
          </a:p>
        </p:txBody>
      </p:sp>
      <p:sp>
        <p:nvSpPr>
          <p:cNvPr id="4" name="Marcador de pie de página 3"/>
          <p:cNvSpPr>
            <a:spLocks noGrp="1"/>
          </p:cNvSpPr>
          <p:nvPr>
            <p:ph type="ftr" sz="quarter" idx="11"/>
          </p:nvPr>
        </p:nvSpPr>
        <p:spPr/>
        <p:txBody>
          <a:bodyPr/>
          <a:lstStyle/>
          <a:p>
            <a:r>
              <a:rPr lang="fr-FR" smtClean="0"/>
              <a:t>Manera-Navinés-Franconetti</a:t>
            </a:r>
            <a:endParaRPr lang="es-ES"/>
          </a:p>
        </p:txBody>
      </p:sp>
      <p:sp>
        <p:nvSpPr>
          <p:cNvPr id="5" name="Marcador de número de diapositiva 4"/>
          <p:cNvSpPr>
            <a:spLocks noGrp="1"/>
          </p:cNvSpPr>
          <p:nvPr>
            <p:ph type="sldNum" sz="quarter" idx="12"/>
          </p:nvPr>
        </p:nvSpPr>
        <p:spPr/>
        <p:txBody>
          <a:bodyPr/>
          <a:lstStyle/>
          <a:p>
            <a:fld id="{7CC9A1C5-376F-CF4B-AECA-1FCB4969963A}" type="slidenum">
              <a:rPr lang="es-ES" smtClean="0"/>
              <a:t>6</a:t>
            </a:fld>
            <a:endParaRPr lang="es-ES"/>
          </a:p>
        </p:txBody>
      </p:sp>
    </p:spTree>
    <p:extLst>
      <p:ext uri="{BB962C8B-B14F-4D97-AF65-F5344CB8AC3E}">
        <p14:creationId xmlns:p14="http://schemas.microsoft.com/office/powerpoint/2010/main" val="304211092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US" dirty="0"/>
              <a:t>Simple accounting identities, no econometric </a:t>
            </a:r>
            <a:r>
              <a:rPr lang="en-US" dirty="0" smtClean="0"/>
              <a:t>models: the </a:t>
            </a:r>
            <a:r>
              <a:rPr lang="en-US" smtClean="0"/>
              <a:t>basic operation</a:t>
            </a:r>
            <a:endParaRPr lang="es-ES" dirty="0"/>
          </a:p>
        </p:txBody>
      </p:sp>
      <p:sp>
        <p:nvSpPr>
          <p:cNvPr id="3" name="Marcador de contenido 2"/>
          <p:cNvSpPr>
            <a:spLocks noGrp="1"/>
          </p:cNvSpPr>
          <p:nvPr>
            <p:ph idx="1"/>
          </p:nvPr>
        </p:nvSpPr>
        <p:spPr/>
        <p:txBody>
          <a:bodyPr>
            <a:normAutofit lnSpcReduction="10000"/>
          </a:bodyPr>
          <a:lstStyle/>
          <a:p>
            <a:endParaRPr lang="es-ES" dirty="0" smtClean="0"/>
          </a:p>
          <a:p>
            <a:pPr marL="0" indent="0">
              <a:buNone/>
            </a:pPr>
            <a:endParaRPr lang="es-ES" dirty="0"/>
          </a:p>
          <a:p>
            <a:pPr marL="0" indent="0">
              <a:buNone/>
            </a:pPr>
            <a:r>
              <a:rPr lang="es-ES" dirty="0" smtClean="0"/>
              <a:t>						</a:t>
            </a:r>
            <a:r>
              <a:rPr lang="es-ES" sz="6000" dirty="0" smtClean="0"/>
              <a:t>r= q · </a:t>
            </a:r>
            <a:r>
              <a:rPr lang="en-US" sz="6000" dirty="0" smtClean="0"/>
              <a:t>πk</a:t>
            </a:r>
          </a:p>
          <a:p>
            <a:pPr marL="0" indent="0">
              <a:buNone/>
            </a:pPr>
            <a:endParaRPr lang="en-US" sz="6000" dirty="0" smtClean="0"/>
          </a:p>
          <a:p>
            <a:pPr marL="0" indent="0">
              <a:buNone/>
            </a:pPr>
            <a:r>
              <a:rPr lang="es-ES" sz="2800" dirty="0" smtClean="0"/>
              <a:t>r= </a:t>
            </a:r>
            <a:r>
              <a:rPr lang="es-ES" sz="2800" dirty="0" err="1" smtClean="0"/>
              <a:t>rate</a:t>
            </a:r>
            <a:r>
              <a:rPr lang="es-ES" sz="2800" dirty="0" smtClean="0"/>
              <a:t> of </a:t>
            </a:r>
            <a:r>
              <a:rPr lang="es-ES" sz="2800" dirty="0" err="1" smtClean="0"/>
              <a:t>profit</a:t>
            </a:r>
            <a:endParaRPr lang="es-ES" sz="2800" dirty="0" smtClean="0"/>
          </a:p>
          <a:p>
            <a:pPr marL="0" indent="0">
              <a:buNone/>
            </a:pPr>
            <a:r>
              <a:rPr lang="es-ES" sz="2800" dirty="0" smtClean="0"/>
              <a:t>q= </a:t>
            </a:r>
            <a:r>
              <a:rPr lang="en-US" sz="2800" dirty="0"/>
              <a:t>share of national income surplus </a:t>
            </a:r>
            <a:endParaRPr lang="en-US" sz="2800" dirty="0" smtClean="0"/>
          </a:p>
          <a:p>
            <a:pPr marL="0" indent="0">
              <a:buNone/>
            </a:pPr>
            <a:r>
              <a:rPr lang="en-US" sz="2800" dirty="0" smtClean="0"/>
              <a:t>πk= productivity of capital</a:t>
            </a:r>
            <a:endParaRPr lang="en-US" sz="2800" dirty="0"/>
          </a:p>
          <a:p>
            <a:pPr marL="0" indent="0">
              <a:buNone/>
            </a:pPr>
            <a:endParaRPr lang="en-US" sz="2800" dirty="0"/>
          </a:p>
        </p:txBody>
      </p:sp>
      <p:sp>
        <p:nvSpPr>
          <p:cNvPr id="4" name="Marcador de pie de página 3"/>
          <p:cNvSpPr>
            <a:spLocks noGrp="1"/>
          </p:cNvSpPr>
          <p:nvPr>
            <p:ph type="ftr" sz="quarter" idx="11"/>
          </p:nvPr>
        </p:nvSpPr>
        <p:spPr/>
        <p:txBody>
          <a:bodyPr/>
          <a:lstStyle/>
          <a:p>
            <a:r>
              <a:rPr lang="fr-FR" smtClean="0"/>
              <a:t>Manera-Navinés-Franconetti</a:t>
            </a:r>
            <a:endParaRPr lang="es-ES"/>
          </a:p>
        </p:txBody>
      </p:sp>
      <p:sp>
        <p:nvSpPr>
          <p:cNvPr id="5" name="Marcador de número de diapositiva 4"/>
          <p:cNvSpPr>
            <a:spLocks noGrp="1"/>
          </p:cNvSpPr>
          <p:nvPr>
            <p:ph type="sldNum" sz="quarter" idx="12"/>
          </p:nvPr>
        </p:nvSpPr>
        <p:spPr/>
        <p:txBody>
          <a:bodyPr/>
          <a:lstStyle/>
          <a:p>
            <a:fld id="{7CC9A1C5-376F-CF4B-AECA-1FCB4969963A}" type="slidenum">
              <a:rPr lang="es-ES" smtClean="0"/>
              <a:t>7</a:t>
            </a:fld>
            <a:endParaRPr lang="es-ES"/>
          </a:p>
        </p:txBody>
      </p:sp>
    </p:spTree>
    <p:extLst>
      <p:ext uri="{BB962C8B-B14F-4D97-AF65-F5344CB8AC3E}">
        <p14:creationId xmlns:p14="http://schemas.microsoft.com/office/powerpoint/2010/main" val="14086410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Simple </a:t>
            </a:r>
            <a:r>
              <a:rPr lang="es-ES" dirty="0" err="1" smtClean="0"/>
              <a:t>informations</a:t>
            </a:r>
            <a:endParaRPr lang="es-ES" dirty="0"/>
          </a:p>
        </p:txBody>
      </p:sp>
      <p:sp>
        <p:nvSpPr>
          <p:cNvPr id="3" name="Marcador de contenido 2"/>
          <p:cNvSpPr>
            <a:spLocks noGrp="1"/>
          </p:cNvSpPr>
          <p:nvPr>
            <p:ph idx="1"/>
          </p:nvPr>
        </p:nvSpPr>
        <p:spPr/>
        <p:txBody>
          <a:bodyPr>
            <a:normAutofit/>
          </a:bodyPr>
          <a:lstStyle/>
          <a:p>
            <a:r>
              <a:rPr lang="es-ES" dirty="0" smtClean="0"/>
              <a:t>r= E/K; Surplus of capital/Stock of capital</a:t>
            </a:r>
          </a:p>
          <a:p>
            <a:endParaRPr lang="es-ES" dirty="0"/>
          </a:p>
          <a:p>
            <a:r>
              <a:rPr lang="es-ES" dirty="0" smtClean="0"/>
              <a:t>q= E/Y; Surplus of capital/</a:t>
            </a:r>
            <a:r>
              <a:rPr lang="es-ES" dirty="0" err="1" smtClean="0"/>
              <a:t>National</a:t>
            </a:r>
            <a:r>
              <a:rPr lang="es-ES" dirty="0" smtClean="0"/>
              <a:t> </a:t>
            </a:r>
            <a:r>
              <a:rPr lang="es-ES" dirty="0" err="1" smtClean="0"/>
              <a:t>Income</a:t>
            </a:r>
            <a:endParaRPr lang="es-ES" dirty="0" smtClean="0"/>
          </a:p>
          <a:p>
            <a:endParaRPr lang="es-ES" dirty="0"/>
          </a:p>
          <a:p>
            <a:r>
              <a:rPr lang="en-US" dirty="0" smtClean="0"/>
              <a:t>πk= Y/K; National Income/Stock of capital</a:t>
            </a:r>
          </a:p>
          <a:p>
            <a:pPr marL="0" indent="0">
              <a:buNone/>
            </a:pPr>
            <a:endParaRPr lang="en-US" dirty="0"/>
          </a:p>
        </p:txBody>
      </p:sp>
      <p:sp>
        <p:nvSpPr>
          <p:cNvPr id="4" name="Marcador de pie de página 3"/>
          <p:cNvSpPr>
            <a:spLocks noGrp="1"/>
          </p:cNvSpPr>
          <p:nvPr>
            <p:ph type="ftr" sz="quarter" idx="11"/>
          </p:nvPr>
        </p:nvSpPr>
        <p:spPr/>
        <p:txBody>
          <a:bodyPr/>
          <a:lstStyle/>
          <a:p>
            <a:r>
              <a:rPr lang="fr-FR" smtClean="0"/>
              <a:t>Manera-Navinés-Franconetti</a:t>
            </a:r>
            <a:endParaRPr lang="es-ES"/>
          </a:p>
        </p:txBody>
      </p:sp>
      <p:sp>
        <p:nvSpPr>
          <p:cNvPr id="5" name="Marcador de número de diapositiva 4"/>
          <p:cNvSpPr>
            <a:spLocks noGrp="1"/>
          </p:cNvSpPr>
          <p:nvPr>
            <p:ph type="sldNum" sz="quarter" idx="12"/>
          </p:nvPr>
        </p:nvSpPr>
        <p:spPr/>
        <p:txBody>
          <a:bodyPr/>
          <a:lstStyle/>
          <a:p>
            <a:fld id="{7CC9A1C5-376F-CF4B-AECA-1FCB4969963A}" type="slidenum">
              <a:rPr lang="es-ES" smtClean="0"/>
              <a:t>8</a:t>
            </a:fld>
            <a:endParaRPr lang="es-ES"/>
          </a:p>
        </p:txBody>
      </p:sp>
    </p:spTree>
    <p:extLst>
      <p:ext uri="{BB962C8B-B14F-4D97-AF65-F5344CB8AC3E}">
        <p14:creationId xmlns:p14="http://schemas.microsoft.com/office/powerpoint/2010/main" val="205317015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US" dirty="0" smtClean="0"/>
              <a:t>Changes between the Keynesian and neoliberal regulations</a:t>
            </a:r>
            <a:r>
              <a:rPr lang="es-ES" dirty="0" smtClean="0"/>
              <a:t>…</a:t>
            </a:r>
            <a:endParaRPr lang="es-ES" dirty="0"/>
          </a:p>
        </p:txBody>
      </p:sp>
      <p:pic>
        <p:nvPicPr>
          <p:cNvPr id="6" name="Marcador de contenido 5"/>
          <p:cNvPicPr>
            <a:picLocks noGrp="1" noChangeAspect="1"/>
          </p:cNvPicPr>
          <p:nvPr>
            <p:ph idx="1"/>
          </p:nvPr>
        </p:nvPicPr>
        <p:blipFill>
          <a:blip r:embed="rId3"/>
          <a:srcRect l="-19289" r="-19289"/>
          <a:stretch>
            <a:fillRect/>
          </a:stretch>
        </p:blipFill>
        <p:spPr>
          <a:xfrm>
            <a:off x="457200" y="1905000"/>
            <a:ext cx="8229600" cy="4525963"/>
          </a:xfrm>
        </p:spPr>
      </p:pic>
      <p:sp>
        <p:nvSpPr>
          <p:cNvPr id="4" name="Marcador de pie de página 3"/>
          <p:cNvSpPr>
            <a:spLocks noGrp="1"/>
          </p:cNvSpPr>
          <p:nvPr>
            <p:ph type="ftr" sz="quarter" idx="11"/>
          </p:nvPr>
        </p:nvSpPr>
        <p:spPr/>
        <p:txBody>
          <a:bodyPr/>
          <a:lstStyle/>
          <a:p>
            <a:r>
              <a:rPr lang="fr-FR" dirty="0" err="1" smtClean="0"/>
              <a:t>Manera-Navinés-Franconetti</a:t>
            </a:r>
            <a:endParaRPr lang="es-ES" dirty="0"/>
          </a:p>
        </p:txBody>
      </p:sp>
      <p:sp>
        <p:nvSpPr>
          <p:cNvPr id="5" name="Marcador de número de diapositiva 4"/>
          <p:cNvSpPr>
            <a:spLocks noGrp="1"/>
          </p:cNvSpPr>
          <p:nvPr>
            <p:ph type="sldNum" sz="quarter" idx="12"/>
          </p:nvPr>
        </p:nvSpPr>
        <p:spPr/>
        <p:txBody>
          <a:bodyPr/>
          <a:lstStyle/>
          <a:p>
            <a:fld id="{7CC9A1C5-376F-CF4B-AECA-1FCB4969963A}" type="slidenum">
              <a:rPr lang="es-ES" smtClean="0"/>
              <a:t>9</a:t>
            </a:fld>
            <a:endParaRPr lang="es-ES"/>
          </a:p>
        </p:txBody>
      </p:sp>
    </p:spTree>
    <p:extLst>
      <p:ext uri="{BB962C8B-B14F-4D97-AF65-F5344CB8AC3E}">
        <p14:creationId xmlns:p14="http://schemas.microsoft.com/office/powerpoint/2010/main" val="403465899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a:t>
            </a:r>
            <a:r>
              <a:rPr lang="es-ES" dirty="0" err="1" smtClean="0"/>
              <a:t>but</a:t>
            </a:r>
            <a:r>
              <a:rPr lang="es-ES" dirty="0" smtClean="0"/>
              <a:t> </a:t>
            </a:r>
            <a:r>
              <a:rPr lang="es-ES" dirty="0" err="1" smtClean="0"/>
              <a:t>with</a:t>
            </a:r>
            <a:r>
              <a:rPr lang="es-ES" dirty="0" smtClean="0"/>
              <a:t> </a:t>
            </a:r>
            <a:r>
              <a:rPr lang="es-ES" dirty="0" err="1" smtClean="0"/>
              <a:t>different</a:t>
            </a:r>
            <a:r>
              <a:rPr lang="es-ES" dirty="0" smtClean="0"/>
              <a:t> </a:t>
            </a:r>
            <a:r>
              <a:rPr lang="es-ES" dirty="0" err="1" smtClean="0"/>
              <a:t>evolution</a:t>
            </a:r>
            <a:r>
              <a:rPr lang="es-ES" dirty="0" smtClean="0"/>
              <a:t> </a:t>
            </a:r>
            <a:r>
              <a:rPr lang="es-ES" dirty="0" err="1" smtClean="0"/>
              <a:t>on</a:t>
            </a:r>
            <a:r>
              <a:rPr lang="es-ES" dirty="0" smtClean="0"/>
              <a:t> </a:t>
            </a:r>
            <a:r>
              <a:rPr lang="es-ES" dirty="0" err="1" smtClean="0"/>
              <a:t>the</a:t>
            </a:r>
            <a:r>
              <a:rPr lang="es-ES" dirty="0" smtClean="0"/>
              <a:t> </a:t>
            </a:r>
            <a:r>
              <a:rPr lang="es-ES" dirty="0" err="1" smtClean="0"/>
              <a:t>european</a:t>
            </a:r>
            <a:r>
              <a:rPr lang="es-ES" dirty="0" smtClean="0"/>
              <a:t> </a:t>
            </a:r>
            <a:r>
              <a:rPr lang="es-ES" dirty="0" err="1" smtClean="0"/>
              <a:t>database</a:t>
            </a:r>
            <a:endParaRPr lang="es-ES" dirty="0"/>
          </a:p>
        </p:txBody>
      </p:sp>
      <p:pic>
        <p:nvPicPr>
          <p:cNvPr id="6" name="Marcador de contenido 5"/>
          <p:cNvPicPr>
            <a:picLocks noGrp="1" noChangeAspect="1"/>
          </p:cNvPicPr>
          <p:nvPr>
            <p:ph idx="1"/>
          </p:nvPr>
        </p:nvPicPr>
        <p:blipFill>
          <a:blip r:embed="rId2"/>
          <a:srcRect l="-10753" r="-10753"/>
          <a:stretch>
            <a:fillRect/>
          </a:stretch>
        </p:blipFill>
        <p:spPr/>
      </p:pic>
      <p:sp>
        <p:nvSpPr>
          <p:cNvPr id="4" name="Marcador de pie de página 3"/>
          <p:cNvSpPr>
            <a:spLocks noGrp="1"/>
          </p:cNvSpPr>
          <p:nvPr>
            <p:ph type="ftr" sz="quarter" idx="11"/>
          </p:nvPr>
        </p:nvSpPr>
        <p:spPr/>
        <p:txBody>
          <a:bodyPr/>
          <a:lstStyle/>
          <a:p>
            <a:r>
              <a:rPr lang="fr-FR" smtClean="0"/>
              <a:t>Manera-Navinés-Franconetti</a:t>
            </a:r>
            <a:endParaRPr lang="es-ES"/>
          </a:p>
        </p:txBody>
      </p:sp>
      <p:sp>
        <p:nvSpPr>
          <p:cNvPr id="5" name="Marcador de número de diapositiva 4"/>
          <p:cNvSpPr>
            <a:spLocks noGrp="1"/>
          </p:cNvSpPr>
          <p:nvPr>
            <p:ph type="sldNum" sz="quarter" idx="12"/>
          </p:nvPr>
        </p:nvSpPr>
        <p:spPr/>
        <p:txBody>
          <a:bodyPr/>
          <a:lstStyle/>
          <a:p>
            <a:fld id="{7CC9A1C5-376F-CF4B-AECA-1FCB4969963A}" type="slidenum">
              <a:rPr lang="es-ES" smtClean="0"/>
              <a:t>10</a:t>
            </a:fld>
            <a:endParaRPr lang="es-ES"/>
          </a:p>
        </p:txBody>
      </p:sp>
    </p:spTree>
    <p:extLst>
      <p:ext uri="{BB962C8B-B14F-4D97-AF65-F5344CB8AC3E}">
        <p14:creationId xmlns:p14="http://schemas.microsoft.com/office/powerpoint/2010/main" val="5173001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7700" y="244476"/>
            <a:ext cx="8229600" cy="1143000"/>
          </a:xfrm>
        </p:spPr>
        <p:txBody>
          <a:bodyPr>
            <a:normAutofit fontScale="90000"/>
          </a:bodyPr>
          <a:lstStyle/>
          <a:p>
            <a:r>
              <a:rPr lang="en-US" sz="3600" dirty="0" smtClean="0"/>
              <a:t>A/. Anglo-Saxon capitalism, European capitalism</a:t>
            </a:r>
            <a:r>
              <a:rPr lang="en-US" sz="2800" dirty="0" smtClean="0"/>
              <a:t/>
            </a:r>
            <a:br>
              <a:rPr lang="en-US" sz="2800" dirty="0" smtClean="0"/>
            </a:br>
            <a:r>
              <a:rPr lang="en-US" sz="2000" dirty="0" smtClean="0"/>
              <a:t>Growth factors of the rate of profit (and) share surplus (q) capital productivity (πk) and unit labor costs (ULC) (1961-2013) </a:t>
            </a:r>
            <a:br>
              <a:rPr lang="en-US" sz="2000" dirty="0" smtClean="0"/>
            </a:br>
            <a:r>
              <a:rPr lang="en-US" sz="1600" dirty="0" smtClean="0"/>
              <a:t>Source: from the AMECO database processing</a:t>
            </a:r>
            <a:endParaRPr lang="es-ES" sz="2700" dirty="0"/>
          </a:p>
        </p:txBody>
      </p:sp>
      <p:pic>
        <p:nvPicPr>
          <p:cNvPr id="6" name="Marcador de contenido 5"/>
          <p:cNvPicPr>
            <a:picLocks noGrp="1" noChangeAspect="1"/>
          </p:cNvPicPr>
          <p:nvPr>
            <p:ph idx="1"/>
          </p:nvPr>
        </p:nvPicPr>
        <p:blipFill>
          <a:blip r:embed="rId3"/>
          <a:srcRect l="-36502" r="-36502"/>
          <a:stretch>
            <a:fillRect/>
          </a:stretch>
        </p:blipFill>
        <p:spPr>
          <a:xfrm>
            <a:off x="457200" y="1612900"/>
            <a:ext cx="8229600" cy="4525963"/>
          </a:xfrm>
        </p:spPr>
      </p:pic>
      <p:sp>
        <p:nvSpPr>
          <p:cNvPr id="4" name="Marcador de pie de página 3"/>
          <p:cNvSpPr>
            <a:spLocks noGrp="1"/>
          </p:cNvSpPr>
          <p:nvPr>
            <p:ph type="ftr" sz="quarter" idx="11"/>
          </p:nvPr>
        </p:nvSpPr>
        <p:spPr/>
        <p:txBody>
          <a:bodyPr/>
          <a:lstStyle/>
          <a:p>
            <a:r>
              <a:rPr lang="fr-FR" smtClean="0"/>
              <a:t>Manera-Navinés-Franconetti</a:t>
            </a:r>
            <a:endParaRPr lang="es-ES"/>
          </a:p>
        </p:txBody>
      </p:sp>
      <p:sp>
        <p:nvSpPr>
          <p:cNvPr id="5" name="Marcador de número de diapositiva 4"/>
          <p:cNvSpPr>
            <a:spLocks noGrp="1"/>
          </p:cNvSpPr>
          <p:nvPr>
            <p:ph type="sldNum" sz="quarter" idx="12"/>
          </p:nvPr>
        </p:nvSpPr>
        <p:spPr/>
        <p:txBody>
          <a:bodyPr/>
          <a:lstStyle/>
          <a:p>
            <a:fld id="{7CC9A1C5-376F-CF4B-AECA-1FCB4969963A}" type="slidenum">
              <a:rPr lang="es-ES" smtClean="0"/>
              <a:t>11</a:t>
            </a:fld>
            <a:endParaRPr lang="es-ES"/>
          </a:p>
        </p:txBody>
      </p:sp>
    </p:spTree>
    <p:extLst>
      <p:ext uri="{BB962C8B-B14F-4D97-AF65-F5344CB8AC3E}">
        <p14:creationId xmlns:p14="http://schemas.microsoft.com/office/powerpoint/2010/main" val="422448382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B</a:t>
            </a:r>
            <a:r>
              <a:rPr lang="es-ES" dirty="0" smtClean="0"/>
              <a:t>/</a:t>
            </a:r>
            <a:r>
              <a:rPr lang="es-ES" dirty="0" smtClean="0"/>
              <a:t>. </a:t>
            </a:r>
            <a:r>
              <a:rPr lang="en-US" dirty="0" smtClean="0"/>
              <a:t>Issue out of the crisis</a:t>
            </a:r>
            <a:r>
              <a:rPr lang="es-ES" dirty="0" smtClean="0"/>
              <a:t>…</a:t>
            </a:r>
            <a:endParaRPr lang="es-ES" dirty="0"/>
          </a:p>
        </p:txBody>
      </p:sp>
      <p:sp>
        <p:nvSpPr>
          <p:cNvPr id="4" name="Marcador de pie de página 3"/>
          <p:cNvSpPr>
            <a:spLocks noGrp="1"/>
          </p:cNvSpPr>
          <p:nvPr>
            <p:ph type="ftr" sz="quarter" idx="11"/>
          </p:nvPr>
        </p:nvSpPr>
        <p:spPr/>
        <p:txBody>
          <a:bodyPr/>
          <a:lstStyle/>
          <a:p>
            <a:r>
              <a:rPr lang="fr-FR" dirty="0" err="1" smtClean="0"/>
              <a:t>Manera-Navinés-Franconetti</a:t>
            </a:r>
            <a:endParaRPr lang="es-ES" dirty="0"/>
          </a:p>
        </p:txBody>
      </p:sp>
      <p:sp>
        <p:nvSpPr>
          <p:cNvPr id="5" name="Marcador de número de diapositiva 4"/>
          <p:cNvSpPr>
            <a:spLocks noGrp="1"/>
          </p:cNvSpPr>
          <p:nvPr>
            <p:ph type="sldNum" sz="quarter" idx="12"/>
          </p:nvPr>
        </p:nvSpPr>
        <p:spPr/>
        <p:txBody>
          <a:bodyPr/>
          <a:lstStyle/>
          <a:p>
            <a:fld id="{7CC9A1C5-376F-CF4B-AECA-1FCB4969963A}" type="slidenum">
              <a:rPr lang="es-ES" smtClean="0"/>
              <a:t>12</a:t>
            </a:fld>
            <a:endParaRPr lang="es-ES"/>
          </a:p>
        </p:txBody>
      </p:sp>
      <p:sp>
        <p:nvSpPr>
          <p:cNvPr id="7" name="Marcador de contenido 6"/>
          <p:cNvSpPr>
            <a:spLocks noGrp="1"/>
          </p:cNvSpPr>
          <p:nvPr>
            <p:ph idx="1"/>
          </p:nvPr>
        </p:nvSpPr>
        <p:spPr/>
        <p:txBody>
          <a:bodyPr/>
          <a:lstStyle/>
          <a:p>
            <a:pPr marL="0" indent="0" algn="just">
              <a:buNone/>
            </a:pPr>
            <a:r>
              <a:rPr lang="en-US" dirty="0" smtClean="0"/>
              <a:t>Growth factors of the rate of profit (r) share surplus (q) capital productivity (πk) and unit labor costs (ULC) (2007-2013)</a:t>
            </a:r>
          </a:p>
          <a:p>
            <a:pPr marL="0" indent="0" algn="just">
              <a:buNone/>
            </a:pPr>
            <a:endParaRPr lang="es-ES" dirty="0"/>
          </a:p>
        </p:txBody>
      </p:sp>
      <p:pic>
        <p:nvPicPr>
          <p:cNvPr id="8" name="Imagen 7"/>
          <p:cNvPicPr>
            <a:picLocks noChangeAspect="1"/>
          </p:cNvPicPr>
          <p:nvPr/>
        </p:nvPicPr>
        <p:blipFill>
          <a:blip r:embed="rId3"/>
          <a:stretch>
            <a:fillRect/>
          </a:stretch>
        </p:blipFill>
        <p:spPr>
          <a:xfrm>
            <a:off x="1016000" y="3136899"/>
            <a:ext cx="7099300" cy="3177959"/>
          </a:xfrm>
          <a:prstGeom prst="rect">
            <a:avLst/>
          </a:prstGeom>
        </p:spPr>
      </p:pic>
    </p:spTree>
    <p:extLst>
      <p:ext uri="{BB962C8B-B14F-4D97-AF65-F5344CB8AC3E}">
        <p14:creationId xmlns:p14="http://schemas.microsoft.com/office/powerpoint/2010/main" val="61331478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t>
            </a:r>
            <a:r>
              <a:rPr lang="es-ES" dirty="0" err="1" smtClean="0"/>
              <a:t>with</a:t>
            </a:r>
            <a:r>
              <a:rPr lang="es-ES" dirty="0" smtClean="0"/>
              <a:t> </a:t>
            </a:r>
            <a:r>
              <a:rPr lang="es-ES" dirty="0" err="1" smtClean="0"/>
              <a:t>two</a:t>
            </a:r>
            <a:r>
              <a:rPr lang="es-ES" dirty="0" smtClean="0"/>
              <a:t> </a:t>
            </a:r>
            <a:r>
              <a:rPr lang="es-ES" dirty="0" err="1" smtClean="0"/>
              <a:t>strategies</a:t>
            </a:r>
            <a:endParaRPr lang="es-ES" dirty="0"/>
          </a:p>
        </p:txBody>
      </p:sp>
      <p:sp>
        <p:nvSpPr>
          <p:cNvPr id="3" name="Marcador de contenido 2"/>
          <p:cNvSpPr>
            <a:spLocks noGrp="1"/>
          </p:cNvSpPr>
          <p:nvPr>
            <p:ph idx="1"/>
          </p:nvPr>
        </p:nvSpPr>
        <p:spPr/>
        <p:txBody>
          <a:bodyPr>
            <a:normAutofit fontScale="85000" lnSpcReduction="20000"/>
          </a:bodyPr>
          <a:lstStyle/>
          <a:p>
            <a:pPr algn="just"/>
            <a:r>
              <a:rPr lang="en-US" dirty="0"/>
              <a:t>T</a:t>
            </a:r>
            <a:r>
              <a:rPr lang="en-US" dirty="0" smtClean="0"/>
              <a:t>wo strategies to overcome the crisis it was impossible to get increases in capital productivity (πk) appear. The first, more clearly neoliberal commitment to accentuate growth (q) and reduce labor costs against growth of labor productivity. This happens in the US, UK and Spain, while the US only recovered as has been said its profit rate. Other European countries, Germany, France and Italy, follow a different strategy, in the sense ULC grow, with fall (q) - but without achieving offsetting this increase in wage costs by way of growth capital productivity (πk), so also back their rate of profit (r).</a:t>
            </a:r>
            <a:endParaRPr lang="es-ES" dirty="0"/>
          </a:p>
        </p:txBody>
      </p:sp>
      <p:sp>
        <p:nvSpPr>
          <p:cNvPr id="4" name="Marcador de pie de página 3"/>
          <p:cNvSpPr>
            <a:spLocks noGrp="1"/>
          </p:cNvSpPr>
          <p:nvPr>
            <p:ph type="ftr" sz="quarter" idx="11"/>
          </p:nvPr>
        </p:nvSpPr>
        <p:spPr/>
        <p:txBody>
          <a:bodyPr/>
          <a:lstStyle/>
          <a:p>
            <a:r>
              <a:rPr lang="fr-FR" smtClean="0"/>
              <a:t>Manera-Navinés-Franconetti</a:t>
            </a:r>
            <a:endParaRPr lang="es-ES"/>
          </a:p>
        </p:txBody>
      </p:sp>
      <p:sp>
        <p:nvSpPr>
          <p:cNvPr id="5" name="Marcador de número de diapositiva 4"/>
          <p:cNvSpPr>
            <a:spLocks noGrp="1"/>
          </p:cNvSpPr>
          <p:nvPr>
            <p:ph type="sldNum" sz="quarter" idx="12"/>
          </p:nvPr>
        </p:nvSpPr>
        <p:spPr/>
        <p:txBody>
          <a:bodyPr/>
          <a:lstStyle/>
          <a:p>
            <a:fld id="{7CC9A1C5-376F-CF4B-AECA-1FCB4969963A}" type="slidenum">
              <a:rPr lang="es-ES" smtClean="0"/>
              <a:t>13</a:t>
            </a:fld>
            <a:endParaRPr lang="es-ES"/>
          </a:p>
        </p:txBody>
      </p:sp>
    </p:spTree>
    <p:extLst>
      <p:ext uri="{BB962C8B-B14F-4D97-AF65-F5344CB8AC3E}">
        <p14:creationId xmlns:p14="http://schemas.microsoft.com/office/powerpoint/2010/main" val="32759021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US" dirty="0" smtClean="0"/>
              <a:t>BIG CONCLUSION</a:t>
            </a:r>
            <a:br>
              <a:rPr lang="en-US" dirty="0" smtClean="0"/>
            </a:br>
            <a:r>
              <a:rPr lang="en-US" dirty="0" smtClean="0"/>
              <a:t>One final note</a:t>
            </a:r>
            <a:endParaRPr lang="es-ES" dirty="0"/>
          </a:p>
        </p:txBody>
      </p:sp>
      <p:sp>
        <p:nvSpPr>
          <p:cNvPr id="3" name="Marcador de contenido 2"/>
          <p:cNvSpPr>
            <a:spLocks noGrp="1"/>
          </p:cNvSpPr>
          <p:nvPr>
            <p:ph idx="1"/>
          </p:nvPr>
        </p:nvSpPr>
        <p:spPr/>
        <p:txBody>
          <a:bodyPr>
            <a:normAutofit fontScale="85000" lnSpcReduction="20000"/>
          </a:bodyPr>
          <a:lstStyle/>
          <a:p>
            <a:pPr algn="just"/>
            <a:r>
              <a:rPr lang="en-US" dirty="0" smtClean="0"/>
              <a:t>Whatever the database used, does not follow in any case the current stage of development of capitalist economies can overcome from the current technological revolution based on ICT: they have failed to reverse the trend of falling (πk). Since 1980, this has only been achieved in the United States for the period 1980-2000, RFA for the period 1980-1989 and Germany and the United Kingdom for the period 2000-2007. Without changing this tendency falls (πk) developed capitalist economies hardly going to get to meet the challenge of secular stagnation (Blanchard, </a:t>
            </a:r>
            <a:r>
              <a:rPr lang="en-US" dirty="0" err="1" smtClean="0"/>
              <a:t>Cerutti</a:t>
            </a:r>
            <a:r>
              <a:rPr lang="en-US" dirty="0" smtClean="0"/>
              <a:t>, Summers, 2015; Summers, </a:t>
            </a:r>
            <a:r>
              <a:rPr lang="en-US" dirty="0" err="1" smtClean="0"/>
              <a:t>Fatás</a:t>
            </a:r>
            <a:r>
              <a:rPr lang="en-US" dirty="0" smtClean="0"/>
              <a:t>, 2015). </a:t>
            </a:r>
            <a:endParaRPr lang="es-ES" dirty="0"/>
          </a:p>
        </p:txBody>
      </p:sp>
      <p:sp>
        <p:nvSpPr>
          <p:cNvPr id="4" name="Marcador de pie de página 3"/>
          <p:cNvSpPr>
            <a:spLocks noGrp="1"/>
          </p:cNvSpPr>
          <p:nvPr>
            <p:ph type="ftr" sz="quarter" idx="11"/>
          </p:nvPr>
        </p:nvSpPr>
        <p:spPr/>
        <p:txBody>
          <a:bodyPr/>
          <a:lstStyle/>
          <a:p>
            <a:r>
              <a:rPr lang="fr-FR" smtClean="0"/>
              <a:t>Manera-Navinés-Franconetti</a:t>
            </a:r>
            <a:endParaRPr lang="es-ES"/>
          </a:p>
        </p:txBody>
      </p:sp>
      <p:sp>
        <p:nvSpPr>
          <p:cNvPr id="5" name="Marcador de número de diapositiva 4"/>
          <p:cNvSpPr>
            <a:spLocks noGrp="1"/>
          </p:cNvSpPr>
          <p:nvPr>
            <p:ph type="sldNum" sz="quarter" idx="12"/>
          </p:nvPr>
        </p:nvSpPr>
        <p:spPr/>
        <p:txBody>
          <a:bodyPr/>
          <a:lstStyle/>
          <a:p>
            <a:fld id="{7CC9A1C5-376F-CF4B-AECA-1FCB4969963A}" type="slidenum">
              <a:rPr lang="es-ES" smtClean="0"/>
              <a:t>14</a:t>
            </a:fld>
            <a:endParaRPr lang="es-ES"/>
          </a:p>
        </p:txBody>
      </p:sp>
    </p:spTree>
    <p:extLst>
      <p:ext uri="{BB962C8B-B14F-4D97-AF65-F5344CB8AC3E}">
        <p14:creationId xmlns:p14="http://schemas.microsoft.com/office/powerpoint/2010/main" val="331596108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435</TotalTime>
  <Words>1449</Words>
  <Application>Microsoft Macintosh PowerPoint</Application>
  <PresentationFormat>Presentación en pantalla (4:3)</PresentationFormat>
  <Paragraphs>90</Paragraphs>
  <Slides>14</Slides>
  <Notes>8</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GOING OUT OF THE GREAT RECESSION? CONTRAST BETWEEN THE UNITED STATES AND EUROPE:  PROPOSED WORK FROM ECONOMIC HISTORY, 1960-2014 </vt:lpstr>
      <vt:lpstr>1.  Comparing to learn</vt:lpstr>
      <vt:lpstr>The arrogance of the Economy; modesty of Economic History</vt:lpstr>
      <vt:lpstr>2. USA to Europe</vt:lpstr>
      <vt:lpstr>Scheme</vt:lpstr>
      <vt:lpstr>3. Sources</vt:lpstr>
      <vt:lpstr>Simple accounting identities, no econometric models: the basic operation</vt:lpstr>
      <vt:lpstr>Simple informations</vt:lpstr>
      <vt:lpstr>Changes between the Keynesian and neoliberal regulations…</vt:lpstr>
      <vt:lpstr>…but with different evolution on the european database</vt:lpstr>
      <vt:lpstr>A/. Anglo-Saxon capitalism, European capitalism Growth factors of the rate of profit (and) share surplus (q) capital productivity (πk) and unit labor costs (ULC) (1961-2013)  Source: from the AMECO database processing</vt:lpstr>
      <vt:lpstr>B/. Issue out of the crisis…</vt:lpstr>
      <vt:lpstr>…with two strategies</vt:lpstr>
      <vt:lpstr>BIG CONCLUSION One final note</vt:lpstr>
    </vt:vector>
  </TitlesOfParts>
  <Company>uib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GOING OUT OF THE GREAT RECESSION? CONTRAST BETWEEN THE UNITED STATES AND EUROPE: PROPOSED WORK FROM ECONOMIC HISTORY, 1960-2014 </dc:title>
  <dc:creator>Carles Manera</dc:creator>
  <cp:lastModifiedBy>Carlos Manera</cp:lastModifiedBy>
  <cp:revision>65</cp:revision>
  <cp:lastPrinted>2015-12-14T11:24:30Z</cp:lastPrinted>
  <dcterms:created xsi:type="dcterms:W3CDTF">2015-12-14T08:20:31Z</dcterms:created>
  <dcterms:modified xsi:type="dcterms:W3CDTF">2015-12-17T21:20:25Z</dcterms:modified>
</cp:coreProperties>
</file>