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256" r:id="rId2"/>
    <p:sldId id="265" r:id="rId3"/>
    <p:sldId id="257" r:id="rId4"/>
    <p:sldId id="258" r:id="rId5"/>
    <p:sldId id="259" r:id="rId6"/>
    <p:sldId id="266" r:id="rId7"/>
    <p:sldId id="267" r:id="rId8"/>
    <p:sldId id="268" r:id="rId9"/>
    <p:sldId id="269" r:id="rId10"/>
    <p:sldId id="270" r:id="rId11"/>
    <p:sldId id="260" r:id="rId12"/>
    <p:sldId id="261" r:id="rId13"/>
    <p:sldId id="262" r:id="rId14"/>
    <p:sldId id="263" r:id="rId15"/>
    <p:sldId id="271" r:id="rId16"/>
    <p:sldId id="272" r:id="rId17"/>
    <p:sldId id="273" r:id="rId18"/>
    <p:sldId id="274" r:id="rId19"/>
    <p:sldId id="275" r:id="rId20"/>
    <p:sldId id="264" r:id="rId21"/>
    <p:sldId id="276" r:id="rId22"/>
    <p:sldId id="277" r:id="rId23"/>
    <p:sldId id="278" r:id="rId24"/>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8" d="100"/>
          <a:sy n="108" d="100"/>
        </p:scale>
        <p:origin x="-704"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uib:Desktop:Pib%20per%20c&#225;pita%20balears.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s-ES" dirty="0" err="1"/>
              <a:t>Evolució</a:t>
            </a:r>
            <a:r>
              <a:rPr lang="es-ES" dirty="0"/>
              <a:t> del PIB per cápita a Balears</a:t>
            </a:r>
          </a:p>
          <a:p>
            <a:pPr>
              <a:defRPr/>
            </a:pPr>
            <a:r>
              <a:rPr lang="es-ES" dirty="0"/>
              <a:t>(</a:t>
            </a:r>
            <a:r>
              <a:rPr lang="es-ES" dirty="0" err="1"/>
              <a:t>Espanya</a:t>
            </a:r>
            <a:r>
              <a:rPr lang="es-ES" dirty="0"/>
              <a:t>=</a:t>
            </a:r>
            <a:r>
              <a:rPr lang="es-ES" baseline="0" dirty="0"/>
              <a:t> 100</a:t>
            </a:r>
            <a:r>
              <a:rPr lang="es-ES" baseline="0" dirty="0" smtClean="0"/>
              <a:t>)</a:t>
            </a:r>
          </a:p>
          <a:p>
            <a:pPr>
              <a:defRPr/>
            </a:pPr>
            <a:r>
              <a:rPr lang="es-ES" sz="1400" baseline="0" dirty="0" smtClean="0"/>
              <a:t>Font: </a:t>
            </a:r>
            <a:r>
              <a:rPr lang="es-ES" sz="1400" baseline="0" dirty="0" err="1" smtClean="0"/>
              <a:t>elaboració</a:t>
            </a:r>
            <a:r>
              <a:rPr lang="es-ES" sz="1400" baseline="0" dirty="0" smtClean="0"/>
              <a:t> </a:t>
            </a:r>
            <a:r>
              <a:rPr lang="es-ES" sz="1400" baseline="0" dirty="0" err="1" smtClean="0"/>
              <a:t>pròpia</a:t>
            </a:r>
            <a:r>
              <a:rPr lang="es-ES" sz="1400" baseline="0" dirty="0" smtClean="0"/>
              <a:t> sobre </a:t>
            </a:r>
            <a:r>
              <a:rPr lang="es-ES" sz="1400" baseline="0" dirty="0" err="1" smtClean="0"/>
              <a:t>dades</a:t>
            </a:r>
            <a:r>
              <a:rPr lang="es-ES" sz="1400" baseline="0" dirty="0" smtClean="0"/>
              <a:t> INE</a:t>
            </a:r>
            <a:endParaRPr lang="es-ES" sz="1400" dirty="0"/>
          </a:p>
        </c:rich>
      </c:tx>
      <c:layout/>
      <c:overlay val="0"/>
    </c:title>
    <c:autoTitleDeleted val="0"/>
    <c:plotArea>
      <c:layout/>
      <c:lineChart>
        <c:grouping val="standard"/>
        <c:varyColors val="0"/>
        <c:ser>
          <c:idx val="1"/>
          <c:order val="0"/>
          <c:spPr>
            <a:ln>
              <a:solidFill>
                <a:schemeClr val="tx1"/>
              </a:solidFill>
            </a:ln>
          </c:spPr>
          <c:marker>
            <c:symbol val="none"/>
          </c:marker>
          <c:cat>
            <c:numRef>
              <c:f>Hoja2!$AT$8:$AT$23</c:f>
              <c:numCache>
                <c:formatCode>General</c:formatCode>
                <c:ptCount val="16"/>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numCache>
            </c:numRef>
          </c:cat>
          <c:val>
            <c:numRef>
              <c:f>Hoja2!$AV$8:$AV$23</c:f>
              <c:numCache>
                <c:formatCode>0.0%</c:formatCode>
                <c:ptCount val="16"/>
                <c:pt idx="0">
                  <c:v>1.212700369913687</c:v>
                </c:pt>
                <c:pt idx="1">
                  <c:v>1.208947763059235</c:v>
                </c:pt>
                <c:pt idx="2">
                  <c:v>1.235173984761605</c:v>
                </c:pt>
                <c:pt idx="3">
                  <c:v>1.229126785451333</c:v>
                </c:pt>
                <c:pt idx="4">
                  <c:v>1.237452667814114</c:v>
                </c:pt>
                <c:pt idx="5">
                  <c:v>1.231840541749186</c:v>
                </c:pt>
                <c:pt idx="6">
                  <c:v>1.214537840263237</c:v>
                </c:pt>
                <c:pt idx="7">
                  <c:v>1.184362606232295</c:v>
                </c:pt>
                <c:pt idx="8">
                  <c:v>1.14539406620527</c:v>
                </c:pt>
                <c:pt idx="9">
                  <c:v>1.129492385786802</c:v>
                </c:pt>
                <c:pt idx="10">
                  <c:v>1.114273434888496</c:v>
                </c:pt>
                <c:pt idx="11">
                  <c:v>1.098634430266398</c:v>
                </c:pt>
                <c:pt idx="12">
                  <c:v>1.083184257602862</c:v>
                </c:pt>
                <c:pt idx="13">
                  <c:v>1.077097125618034</c:v>
                </c:pt>
                <c:pt idx="14">
                  <c:v>1.071210668526105</c:v>
                </c:pt>
                <c:pt idx="15">
                  <c:v>1.069765425139834</c:v>
                </c:pt>
              </c:numCache>
            </c:numRef>
          </c:val>
          <c:smooth val="1"/>
        </c:ser>
        <c:dLbls>
          <c:showLegendKey val="0"/>
          <c:showVal val="0"/>
          <c:showCatName val="0"/>
          <c:showSerName val="0"/>
          <c:showPercent val="0"/>
          <c:showBubbleSize val="0"/>
        </c:dLbls>
        <c:marker val="1"/>
        <c:smooth val="0"/>
        <c:axId val="693764568"/>
        <c:axId val="693781576"/>
      </c:lineChart>
      <c:catAx>
        <c:axId val="693764568"/>
        <c:scaling>
          <c:orientation val="minMax"/>
        </c:scaling>
        <c:delete val="0"/>
        <c:axPos val="b"/>
        <c:numFmt formatCode="General" sourceLinked="1"/>
        <c:majorTickMark val="out"/>
        <c:minorTickMark val="none"/>
        <c:tickLblPos val="nextTo"/>
        <c:crossAx val="693781576"/>
        <c:crosses val="autoZero"/>
        <c:auto val="1"/>
        <c:lblAlgn val="ctr"/>
        <c:lblOffset val="100"/>
        <c:noMultiLvlLbl val="0"/>
      </c:catAx>
      <c:valAx>
        <c:axId val="693781576"/>
        <c:scaling>
          <c:orientation val="minMax"/>
        </c:scaling>
        <c:delete val="0"/>
        <c:axPos val="l"/>
        <c:majorGridlines/>
        <c:numFmt formatCode="0.0%" sourceLinked="1"/>
        <c:majorTickMark val="out"/>
        <c:minorTickMark val="none"/>
        <c:tickLblPos val="nextTo"/>
        <c:crossAx val="693764568"/>
        <c:crosses val="autoZero"/>
        <c:crossBetween val="between"/>
      </c:valAx>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5F94820-68F6-0649-AD89-833C40B3E47A}" type="datetimeFigureOut">
              <a:rPr lang="es-ES" smtClean="0"/>
              <a:t>06/05/16</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9E1CE22-6513-F440-81DA-66B4C4EEB9DD}" type="slidenum">
              <a:rPr lang="es-ES" smtClean="0"/>
              <a:t>‹Nr.›</a:t>
            </a:fld>
            <a:endParaRPr lang="es-ES"/>
          </a:p>
        </p:txBody>
      </p:sp>
    </p:spTree>
    <p:extLst>
      <p:ext uri="{BB962C8B-B14F-4D97-AF65-F5344CB8AC3E}">
        <p14:creationId xmlns:p14="http://schemas.microsoft.com/office/powerpoint/2010/main" val="22179366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D34419-1B9F-A249-BDF7-032C79DF9727}" type="datetimeFigureOut">
              <a:rPr lang="es-ES" smtClean="0"/>
              <a:t>06/05/16</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608604-E46A-4043-9FF4-2389C46B175B}" type="slidenum">
              <a:rPr lang="es-ES" smtClean="0"/>
              <a:t>‹Nr.›</a:t>
            </a:fld>
            <a:endParaRPr lang="es-ES"/>
          </a:p>
        </p:txBody>
      </p:sp>
    </p:spTree>
    <p:extLst>
      <p:ext uri="{BB962C8B-B14F-4D97-AF65-F5344CB8AC3E}">
        <p14:creationId xmlns:p14="http://schemas.microsoft.com/office/powerpoint/2010/main" val="9118685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279D5227-5F48-334E-8341-C8565A097BA2}" type="datetime1">
              <a:rPr lang="es-ES" smtClean="0"/>
              <a:t>06/05/16</a:t>
            </a:fld>
            <a:endParaRPr lang="es-ES"/>
          </a:p>
        </p:txBody>
      </p:sp>
      <p:sp>
        <p:nvSpPr>
          <p:cNvPr id="5" name="Marcador de pie de página 4"/>
          <p:cNvSpPr>
            <a:spLocks noGrp="1"/>
          </p:cNvSpPr>
          <p:nvPr>
            <p:ph type="ftr" sz="quarter" idx="11"/>
          </p:nvPr>
        </p:nvSpPr>
        <p:spPr/>
        <p:txBody>
          <a:bodyPr/>
          <a:lstStyle/>
          <a:p>
            <a:r>
              <a:rPr lang="it-IT" smtClean="0"/>
              <a:t>Per un nou model econòmic</a:t>
            </a:r>
            <a:endParaRPr lang="es-ES"/>
          </a:p>
        </p:txBody>
      </p:sp>
      <p:sp>
        <p:nvSpPr>
          <p:cNvPr id="6" name="Marcador de número de diapositiva 5"/>
          <p:cNvSpPr>
            <a:spLocks noGrp="1"/>
          </p:cNvSpPr>
          <p:nvPr>
            <p:ph type="sldNum" sz="quarter" idx="12"/>
          </p:nvPr>
        </p:nvSpPr>
        <p:spPr/>
        <p:txBody>
          <a:bodyPr/>
          <a:lstStyle/>
          <a:p>
            <a:fld id="{D3891FF9-0FCD-F54E-994C-72B3BDDA8D0A}" type="slidenum">
              <a:rPr lang="es-ES" smtClean="0"/>
              <a:t>‹Nr.›</a:t>
            </a:fld>
            <a:endParaRPr lang="es-ES"/>
          </a:p>
        </p:txBody>
      </p:sp>
    </p:spTree>
    <p:extLst>
      <p:ext uri="{BB962C8B-B14F-4D97-AF65-F5344CB8AC3E}">
        <p14:creationId xmlns:p14="http://schemas.microsoft.com/office/powerpoint/2010/main" val="2285549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5D32843B-5C0E-6A4E-BDC7-6B23EB6FC171}" type="datetime1">
              <a:rPr lang="es-ES" smtClean="0"/>
              <a:t>06/05/16</a:t>
            </a:fld>
            <a:endParaRPr lang="es-ES"/>
          </a:p>
        </p:txBody>
      </p:sp>
      <p:sp>
        <p:nvSpPr>
          <p:cNvPr id="5" name="Marcador de pie de página 4"/>
          <p:cNvSpPr>
            <a:spLocks noGrp="1"/>
          </p:cNvSpPr>
          <p:nvPr>
            <p:ph type="ftr" sz="quarter" idx="11"/>
          </p:nvPr>
        </p:nvSpPr>
        <p:spPr/>
        <p:txBody>
          <a:bodyPr/>
          <a:lstStyle/>
          <a:p>
            <a:r>
              <a:rPr lang="it-IT" smtClean="0"/>
              <a:t>Per un nou model econòmic</a:t>
            </a:r>
            <a:endParaRPr lang="es-ES"/>
          </a:p>
        </p:txBody>
      </p:sp>
      <p:sp>
        <p:nvSpPr>
          <p:cNvPr id="6" name="Marcador de número de diapositiva 5"/>
          <p:cNvSpPr>
            <a:spLocks noGrp="1"/>
          </p:cNvSpPr>
          <p:nvPr>
            <p:ph type="sldNum" sz="quarter" idx="12"/>
          </p:nvPr>
        </p:nvSpPr>
        <p:spPr/>
        <p:txBody>
          <a:bodyPr/>
          <a:lstStyle/>
          <a:p>
            <a:fld id="{D3891FF9-0FCD-F54E-994C-72B3BDDA8D0A}" type="slidenum">
              <a:rPr lang="es-ES" smtClean="0"/>
              <a:t>‹Nr.›</a:t>
            </a:fld>
            <a:endParaRPr lang="es-ES"/>
          </a:p>
        </p:txBody>
      </p:sp>
    </p:spTree>
    <p:extLst>
      <p:ext uri="{BB962C8B-B14F-4D97-AF65-F5344CB8AC3E}">
        <p14:creationId xmlns:p14="http://schemas.microsoft.com/office/powerpoint/2010/main" val="3200536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DA6C3310-CCF5-934C-88B5-9C6255DE6A71}" type="datetime1">
              <a:rPr lang="es-ES" smtClean="0"/>
              <a:t>06/05/16</a:t>
            </a:fld>
            <a:endParaRPr lang="es-ES"/>
          </a:p>
        </p:txBody>
      </p:sp>
      <p:sp>
        <p:nvSpPr>
          <p:cNvPr id="5" name="Marcador de pie de página 4"/>
          <p:cNvSpPr>
            <a:spLocks noGrp="1"/>
          </p:cNvSpPr>
          <p:nvPr>
            <p:ph type="ftr" sz="quarter" idx="11"/>
          </p:nvPr>
        </p:nvSpPr>
        <p:spPr/>
        <p:txBody>
          <a:bodyPr/>
          <a:lstStyle/>
          <a:p>
            <a:r>
              <a:rPr lang="it-IT" smtClean="0"/>
              <a:t>Per un nou model econòmic</a:t>
            </a:r>
            <a:endParaRPr lang="es-ES"/>
          </a:p>
        </p:txBody>
      </p:sp>
      <p:sp>
        <p:nvSpPr>
          <p:cNvPr id="6" name="Marcador de número de diapositiva 5"/>
          <p:cNvSpPr>
            <a:spLocks noGrp="1"/>
          </p:cNvSpPr>
          <p:nvPr>
            <p:ph type="sldNum" sz="quarter" idx="12"/>
          </p:nvPr>
        </p:nvSpPr>
        <p:spPr/>
        <p:txBody>
          <a:bodyPr/>
          <a:lstStyle/>
          <a:p>
            <a:fld id="{D3891FF9-0FCD-F54E-994C-72B3BDDA8D0A}" type="slidenum">
              <a:rPr lang="es-ES" smtClean="0"/>
              <a:t>‹Nr.›</a:t>
            </a:fld>
            <a:endParaRPr lang="es-ES"/>
          </a:p>
        </p:txBody>
      </p:sp>
    </p:spTree>
    <p:extLst>
      <p:ext uri="{BB962C8B-B14F-4D97-AF65-F5344CB8AC3E}">
        <p14:creationId xmlns:p14="http://schemas.microsoft.com/office/powerpoint/2010/main" val="2234745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55E92021-08F7-1445-8175-96A9C269787E}" type="datetime1">
              <a:rPr lang="es-ES" smtClean="0"/>
              <a:t>06/05/16</a:t>
            </a:fld>
            <a:endParaRPr lang="es-ES"/>
          </a:p>
        </p:txBody>
      </p:sp>
      <p:sp>
        <p:nvSpPr>
          <p:cNvPr id="6" name="Marcador de pie de página 5"/>
          <p:cNvSpPr>
            <a:spLocks noGrp="1"/>
          </p:cNvSpPr>
          <p:nvPr>
            <p:ph type="ftr" sz="quarter" idx="11"/>
          </p:nvPr>
        </p:nvSpPr>
        <p:spPr/>
        <p:txBody>
          <a:bodyPr/>
          <a:lstStyle/>
          <a:p>
            <a:r>
              <a:rPr lang="it-IT" smtClean="0"/>
              <a:t>Per un nou model econòmic</a:t>
            </a:r>
            <a:endParaRPr lang="es-ES"/>
          </a:p>
        </p:txBody>
      </p:sp>
      <p:sp>
        <p:nvSpPr>
          <p:cNvPr id="7" name="Marcador de número de diapositiva 6"/>
          <p:cNvSpPr>
            <a:spLocks noGrp="1"/>
          </p:cNvSpPr>
          <p:nvPr>
            <p:ph type="sldNum" sz="quarter" idx="12"/>
          </p:nvPr>
        </p:nvSpPr>
        <p:spPr/>
        <p:txBody>
          <a:bodyPr/>
          <a:lstStyle/>
          <a:p>
            <a:fld id="{D3891FF9-0FCD-F54E-994C-72B3BDDA8D0A}" type="slidenum">
              <a:rPr lang="es-ES" smtClean="0"/>
              <a:t>‹Nr.›</a:t>
            </a:fld>
            <a:endParaRPr lang="es-ES"/>
          </a:p>
        </p:txBody>
      </p:sp>
    </p:spTree>
    <p:extLst>
      <p:ext uri="{BB962C8B-B14F-4D97-AF65-F5344CB8AC3E}">
        <p14:creationId xmlns:p14="http://schemas.microsoft.com/office/powerpoint/2010/main" val="3625621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F3D26B0A-996A-E840-9FC9-5200E30A001F}" type="datetime1">
              <a:rPr lang="es-ES" smtClean="0"/>
              <a:t>06/05/16</a:t>
            </a:fld>
            <a:endParaRPr lang="es-ES"/>
          </a:p>
        </p:txBody>
      </p:sp>
      <p:sp>
        <p:nvSpPr>
          <p:cNvPr id="8" name="Marcador de pie de página 7"/>
          <p:cNvSpPr>
            <a:spLocks noGrp="1"/>
          </p:cNvSpPr>
          <p:nvPr>
            <p:ph type="ftr" sz="quarter" idx="11"/>
          </p:nvPr>
        </p:nvSpPr>
        <p:spPr/>
        <p:txBody>
          <a:bodyPr/>
          <a:lstStyle/>
          <a:p>
            <a:r>
              <a:rPr lang="it-IT" smtClean="0"/>
              <a:t>Per un nou model econòmic</a:t>
            </a:r>
            <a:endParaRPr lang="es-ES"/>
          </a:p>
        </p:txBody>
      </p:sp>
      <p:sp>
        <p:nvSpPr>
          <p:cNvPr id="9" name="Marcador de número de diapositiva 8"/>
          <p:cNvSpPr>
            <a:spLocks noGrp="1"/>
          </p:cNvSpPr>
          <p:nvPr>
            <p:ph type="sldNum" sz="quarter" idx="12"/>
          </p:nvPr>
        </p:nvSpPr>
        <p:spPr/>
        <p:txBody>
          <a:bodyPr/>
          <a:lstStyle/>
          <a:p>
            <a:fld id="{D3891FF9-0FCD-F54E-994C-72B3BDDA8D0A}" type="slidenum">
              <a:rPr lang="es-ES" smtClean="0"/>
              <a:t>‹Nr.›</a:t>
            </a:fld>
            <a:endParaRPr lang="es-ES"/>
          </a:p>
        </p:txBody>
      </p:sp>
    </p:spTree>
    <p:extLst>
      <p:ext uri="{BB962C8B-B14F-4D97-AF65-F5344CB8AC3E}">
        <p14:creationId xmlns:p14="http://schemas.microsoft.com/office/powerpoint/2010/main" val="1603910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81CF523D-3F7C-6C48-89D3-A48999E39C97}" type="datetime1">
              <a:rPr lang="es-ES" smtClean="0"/>
              <a:t>06/05/16</a:t>
            </a:fld>
            <a:endParaRPr lang="es-ES"/>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D3891FF9-0FCD-F54E-994C-72B3BDDA8D0A}" type="slidenum">
              <a:rPr lang="es-ES" smtClean="0"/>
              <a:t>‹Nr.›</a:t>
            </a:fld>
            <a:endParaRPr lang="es-ES"/>
          </a:p>
        </p:txBody>
      </p:sp>
    </p:spTree>
    <p:extLst>
      <p:ext uri="{BB962C8B-B14F-4D97-AF65-F5344CB8AC3E}">
        <p14:creationId xmlns:p14="http://schemas.microsoft.com/office/powerpoint/2010/main" val="3771032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6375E85D-A8F0-7D4A-853A-647CDB49CD4D}" type="datetime1">
              <a:rPr lang="es-ES" smtClean="0"/>
              <a:t>06/05/16</a:t>
            </a:fld>
            <a:endParaRPr lang="es-ES"/>
          </a:p>
        </p:txBody>
      </p:sp>
      <p:sp>
        <p:nvSpPr>
          <p:cNvPr id="3" name="Marcador de pie de página 2"/>
          <p:cNvSpPr>
            <a:spLocks noGrp="1"/>
          </p:cNvSpPr>
          <p:nvPr>
            <p:ph type="ftr" sz="quarter" idx="11"/>
          </p:nvPr>
        </p:nvSpPr>
        <p:spPr/>
        <p:txBody>
          <a:bodyPr/>
          <a:lstStyle/>
          <a:p>
            <a:r>
              <a:rPr lang="it-IT" smtClean="0"/>
              <a:t>Per un nou model econòmic</a:t>
            </a:r>
            <a:endParaRPr lang="es-ES"/>
          </a:p>
        </p:txBody>
      </p:sp>
      <p:sp>
        <p:nvSpPr>
          <p:cNvPr id="4" name="Marcador de número de diapositiva 3"/>
          <p:cNvSpPr>
            <a:spLocks noGrp="1"/>
          </p:cNvSpPr>
          <p:nvPr>
            <p:ph type="sldNum" sz="quarter" idx="12"/>
          </p:nvPr>
        </p:nvSpPr>
        <p:spPr/>
        <p:txBody>
          <a:bodyPr/>
          <a:lstStyle/>
          <a:p>
            <a:fld id="{D3891FF9-0FCD-F54E-994C-72B3BDDA8D0A}" type="slidenum">
              <a:rPr lang="es-ES" smtClean="0"/>
              <a:t>‹Nr.›</a:t>
            </a:fld>
            <a:endParaRPr lang="es-ES"/>
          </a:p>
        </p:txBody>
      </p:sp>
    </p:spTree>
    <p:extLst>
      <p:ext uri="{BB962C8B-B14F-4D97-AF65-F5344CB8AC3E}">
        <p14:creationId xmlns:p14="http://schemas.microsoft.com/office/powerpoint/2010/main" val="2269870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77BC1A62-95DA-FF49-9747-1DE45F0138DE}" type="datetime1">
              <a:rPr lang="es-ES" smtClean="0"/>
              <a:t>06/05/16</a:t>
            </a:fld>
            <a:endParaRPr lang="es-ES"/>
          </a:p>
        </p:txBody>
      </p:sp>
      <p:sp>
        <p:nvSpPr>
          <p:cNvPr id="6" name="Marcador de pie de página 5"/>
          <p:cNvSpPr>
            <a:spLocks noGrp="1"/>
          </p:cNvSpPr>
          <p:nvPr>
            <p:ph type="ftr" sz="quarter" idx="11"/>
          </p:nvPr>
        </p:nvSpPr>
        <p:spPr/>
        <p:txBody>
          <a:bodyPr/>
          <a:lstStyle/>
          <a:p>
            <a:r>
              <a:rPr lang="it-IT" smtClean="0"/>
              <a:t>Per un nou model econòmic</a:t>
            </a:r>
            <a:endParaRPr lang="es-ES"/>
          </a:p>
        </p:txBody>
      </p:sp>
      <p:sp>
        <p:nvSpPr>
          <p:cNvPr id="7" name="Marcador de número de diapositiva 6"/>
          <p:cNvSpPr>
            <a:spLocks noGrp="1"/>
          </p:cNvSpPr>
          <p:nvPr>
            <p:ph type="sldNum" sz="quarter" idx="12"/>
          </p:nvPr>
        </p:nvSpPr>
        <p:spPr/>
        <p:txBody>
          <a:bodyPr/>
          <a:lstStyle/>
          <a:p>
            <a:fld id="{D3891FF9-0FCD-F54E-994C-72B3BDDA8D0A}" type="slidenum">
              <a:rPr lang="es-ES" smtClean="0"/>
              <a:t>‹Nr.›</a:t>
            </a:fld>
            <a:endParaRPr lang="es-ES"/>
          </a:p>
        </p:txBody>
      </p:sp>
    </p:spTree>
    <p:extLst>
      <p:ext uri="{BB962C8B-B14F-4D97-AF65-F5344CB8AC3E}">
        <p14:creationId xmlns:p14="http://schemas.microsoft.com/office/powerpoint/2010/main" val="1581600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8BBA27DD-2AE2-4940-8AD3-C9625038983C}" type="datetime1">
              <a:rPr lang="es-ES" smtClean="0"/>
              <a:t>06/05/16</a:t>
            </a:fld>
            <a:endParaRPr lang="es-ES"/>
          </a:p>
        </p:txBody>
      </p:sp>
      <p:sp>
        <p:nvSpPr>
          <p:cNvPr id="6" name="Marcador de pie de página 5"/>
          <p:cNvSpPr>
            <a:spLocks noGrp="1"/>
          </p:cNvSpPr>
          <p:nvPr>
            <p:ph type="ftr" sz="quarter" idx="11"/>
          </p:nvPr>
        </p:nvSpPr>
        <p:spPr/>
        <p:txBody>
          <a:bodyPr/>
          <a:lstStyle/>
          <a:p>
            <a:r>
              <a:rPr lang="it-IT" smtClean="0"/>
              <a:t>Per un nou model econòmic</a:t>
            </a:r>
            <a:endParaRPr lang="es-ES"/>
          </a:p>
        </p:txBody>
      </p:sp>
      <p:sp>
        <p:nvSpPr>
          <p:cNvPr id="7" name="Marcador de número de diapositiva 6"/>
          <p:cNvSpPr>
            <a:spLocks noGrp="1"/>
          </p:cNvSpPr>
          <p:nvPr>
            <p:ph type="sldNum" sz="quarter" idx="12"/>
          </p:nvPr>
        </p:nvSpPr>
        <p:spPr/>
        <p:txBody>
          <a:bodyPr/>
          <a:lstStyle/>
          <a:p>
            <a:fld id="{D3891FF9-0FCD-F54E-994C-72B3BDDA8D0A}" type="slidenum">
              <a:rPr lang="es-ES" smtClean="0"/>
              <a:t>‹Nr.›</a:t>
            </a:fld>
            <a:endParaRPr lang="es-ES"/>
          </a:p>
        </p:txBody>
      </p:sp>
    </p:spTree>
    <p:extLst>
      <p:ext uri="{BB962C8B-B14F-4D97-AF65-F5344CB8AC3E}">
        <p14:creationId xmlns:p14="http://schemas.microsoft.com/office/powerpoint/2010/main" val="330687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2B2DA0D9-BA99-3E43-AD66-98FCA5D5DE34}" type="datetime1">
              <a:rPr lang="es-ES" smtClean="0"/>
              <a:t>06/05/16</a:t>
            </a:fld>
            <a:endParaRPr lang="es-ES"/>
          </a:p>
        </p:txBody>
      </p:sp>
      <p:sp>
        <p:nvSpPr>
          <p:cNvPr id="5" name="Marcador de pie de página 4"/>
          <p:cNvSpPr>
            <a:spLocks noGrp="1"/>
          </p:cNvSpPr>
          <p:nvPr>
            <p:ph type="ftr" sz="quarter" idx="11"/>
          </p:nvPr>
        </p:nvSpPr>
        <p:spPr/>
        <p:txBody>
          <a:bodyPr/>
          <a:lstStyle/>
          <a:p>
            <a:r>
              <a:rPr lang="it-IT" smtClean="0"/>
              <a:t>Per un nou model econòmic</a:t>
            </a:r>
            <a:endParaRPr lang="es-ES"/>
          </a:p>
        </p:txBody>
      </p:sp>
      <p:sp>
        <p:nvSpPr>
          <p:cNvPr id="6" name="Marcador de número de diapositiva 5"/>
          <p:cNvSpPr>
            <a:spLocks noGrp="1"/>
          </p:cNvSpPr>
          <p:nvPr>
            <p:ph type="sldNum" sz="quarter" idx="12"/>
          </p:nvPr>
        </p:nvSpPr>
        <p:spPr/>
        <p:txBody>
          <a:bodyPr/>
          <a:lstStyle/>
          <a:p>
            <a:fld id="{D3891FF9-0FCD-F54E-994C-72B3BDDA8D0A}" type="slidenum">
              <a:rPr lang="es-ES" smtClean="0"/>
              <a:t>‹Nr.›</a:t>
            </a:fld>
            <a:endParaRPr lang="es-ES"/>
          </a:p>
        </p:txBody>
      </p:sp>
    </p:spTree>
    <p:extLst>
      <p:ext uri="{BB962C8B-B14F-4D97-AF65-F5344CB8AC3E}">
        <p14:creationId xmlns:p14="http://schemas.microsoft.com/office/powerpoint/2010/main" val="1069771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1A5E729D-1F54-BB45-9288-327760773F17}" type="datetime1">
              <a:rPr lang="es-ES" smtClean="0"/>
              <a:t>06/05/16</a:t>
            </a:fld>
            <a:endParaRPr lang="es-ES"/>
          </a:p>
        </p:txBody>
      </p:sp>
      <p:sp>
        <p:nvSpPr>
          <p:cNvPr id="5" name="Marcador de pie de página 4"/>
          <p:cNvSpPr>
            <a:spLocks noGrp="1"/>
          </p:cNvSpPr>
          <p:nvPr>
            <p:ph type="ftr" sz="quarter" idx="11"/>
          </p:nvPr>
        </p:nvSpPr>
        <p:spPr/>
        <p:txBody>
          <a:bodyPr/>
          <a:lstStyle/>
          <a:p>
            <a:r>
              <a:rPr lang="it-IT" smtClean="0"/>
              <a:t>Per un nou model econòmic</a:t>
            </a:r>
            <a:endParaRPr lang="es-ES"/>
          </a:p>
        </p:txBody>
      </p:sp>
      <p:sp>
        <p:nvSpPr>
          <p:cNvPr id="6" name="Marcador de número de diapositiva 5"/>
          <p:cNvSpPr>
            <a:spLocks noGrp="1"/>
          </p:cNvSpPr>
          <p:nvPr>
            <p:ph type="sldNum" sz="quarter" idx="12"/>
          </p:nvPr>
        </p:nvSpPr>
        <p:spPr/>
        <p:txBody>
          <a:bodyPr/>
          <a:lstStyle/>
          <a:p>
            <a:fld id="{D3891FF9-0FCD-F54E-994C-72B3BDDA8D0A}" type="slidenum">
              <a:rPr lang="es-ES" smtClean="0"/>
              <a:t>‹Nr.›</a:t>
            </a:fld>
            <a:endParaRPr lang="es-ES"/>
          </a:p>
        </p:txBody>
      </p:sp>
    </p:spTree>
    <p:extLst>
      <p:ext uri="{BB962C8B-B14F-4D97-AF65-F5344CB8AC3E}">
        <p14:creationId xmlns:p14="http://schemas.microsoft.com/office/powerpoint/2010/main" val="110213380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98E6FB-D2F6-6F44-81EA-7E5AB0975C53}" type="datetime1">
              <a:rPr lang="es-ES" smtClean="0"/>
              <a:t>06/05/16</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smtClean="0"/>
              <a:t>Per un nou model econòmic</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891FF9-0FCD-F54E-994C-72B3BDDA8D0A}" type="slidenum">
              <a:rPr lang="es-ES" smtClean="0"/>
              <a:t>‹Nr.›</a:t>
            </a:fld>
            <a:endParaRPr lang="es-ES"/>
          </a:p>
        </p:txBody>
      </p:sp>
    </p:spTree>
    <p:extLst>
      <p:ext uri="{BB962C8B-B14F-4D97-AF65-F5344CB8AC3E}">
        <p14:creationId xmlns:p14="http://schemas.microsoft.com/office/powerpoint/2010/main" val="25587915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658462"/>
            <a:ext cx="7772400" cy="2941989"/>
          </a:xfrm>
        </p:spPr>
        <p:txBody>
          <a:bodyPr>
            <a:normAutofit fontScale="90000"/>
          </a:bodyPr>
          <a:lstStyle/>
          <a:p>
            <a:r>
              <a:rPr lang="es-ES" sz="6700" dirty="0" err="1" smtClean="0"/>
              <a:t>Col·lectiu</a:t>
            </a:r>
            <a:r>
              <a:rPr lang="es-ES" sz="6700" smtClean="0"/>
              <a:t> ALTERNATIVES:</a:t>
            </a:r>
            <a:r>
              <a:rPr lang="es-ES" sz="6700" dirty="0" smtClean="0"/>
              <a:t/>
            </a:r>
            <a:br>
              <a:rPr lang="es-ES" sz="6700" dirty="0" smtClean="0"/>
            </a:br>
            <a:r>
              <a:rPr lang="es-ES" sz="6700" dirty="0" smtClean="0"/>
              <a:t>P</a:t>
            </a:r>
            <a:r>
              <a:rPr lang="es-ES" dirty="0" smtClean="0"/>
              <a:t>ER </a:t>
            </a:r>
            <a:r>
              <a:rPr lang="es-ES" dirty="0" smtClean="0"/>
              <a:t>UN NOU MODEL ECONÒMIC</a:t>
            </a:r>
            <a:br>
              <a:rPr lang="es-ES" dirty="0" smtClean="0"/>
            </a:br>
            <a:r>
              <a:rPr lang="es-ES" sz="3600" dirty="0" smtClean="0"/>
              <a:t>Sostenible, </a:t>
            </a:r>
            <a:r>
              <a:rPr lang="es-ES" sz="3600" dirty="0" err="1" smtClean="0"/>
              <a:t>competitiu</a:t>
            </a:r>
            <a:r>
              <a:rPr lang="es-ES" sz="3600" dirty="0" smtClean="0"/>
              <a:t>, </a:t>
            </a:r>
            <a:r>
              <a:rPr lang="es-ES" sz="3600" dirty="0" err="1" smtClean="0"/>
              <a:t>cooperatiu</a:t>
            </a:r>
            <a:r>
              <a:rPr lang="es-ES" sz="3600" dirty="0" smtClean="0"/>
              <a:t> i </a:t>
            </a:r>
            <a:r>
              <a:rPr lang="es-ES" sz="3600" dirty="0" err="1" smtClean="0"/>
              <a:t>inclusiu</a:t>
            </a:r>
            <a:endParaRPr lang="es-ES" sz="3600" dirty="0"/>
          </a:p>
        </p:txBody>
      </p:sp>
      <p:sp>
        <p:nvSpPr>
          <p:cNvPr id="3" name="Subtítulo 2"/>
          <p:cNvSpPr>
            <a:spLocks noGrp="1"/>
          </p:cNvSpPr>
          <p:nvPr>
            <p:ph type="subTitle" idx="1"/>
          </p:nvPr>
        </p:nvSpPr>
        <p:spPr/>
        <p:txBody>
          <a:bodyPr>
            <a:normAutofit fontScale="70000" lnSpcReduction="20000"/>
          </a:bodyPr>
          <a:lstStyle/>
          <a:p>
            <a:r>
              <a:rPr lang="es-ES" dirty="0" err="1" smtClean="0"/>
              <a:t>Fundacions</a:t>
            </a:r>
            <a:r>
              <a:rPr lang="es-ES" dirty="0" smtClean="0"/>
              <a:t>:</a:t>
            </a:r>
          </a:p>
          <a:p>
            <a:r>
              <a:rPr lang="es-ES" dirty="0" err="1" smtClean="0"/>
              <a:t>Ateneu</a:t>
            </a:r>
            <a:r>
              <a:rPr lang="es-ES" dirty="0" smtClean="0"/>
              <a:t> Pere Mascaró,</a:t>
            </a:r>
          </a:p>
          <a:p>
            <a:r>
              <a:rPr lang="es-ES" dirty="0" smtClean="0"/>
              <a:t>Gabriel Alomar,</a:t>
            </a:r>
          </a:p>
          <a:p>
            <a:r>
              <a:rPr lang="es-ES" dirty="0" err="1" smtClean="0"/>
              <a:t>Emili</a:t>
            </a:r>
            <a:r>
              <a:rPr lang="es-ES" dirty="0" smtClean="0"/>
              <a:t> </a:t>
            </a:r>
            <a:r>
              <a:rPr lang="es-ES" dirty="0" err="1" smtClean="0"/>
              <a:t>Darder</a:t>
            </a:r>
            <a:endParaRPr lang="es-ES" dirty="0" smtClean="0"/>
          </a:p>
          <a:p>
            <a:r>
              <a:rPr lang="es-ES" sz="2600" dirty="0" err="1"/>
              <a:t>m</a:t>
            </a:r>
            <a:r>
              <a:rPr lang="es-ES" sz="2600" dirty="0" err="1" smtClean="0"/>
              <a:t>aig</a:t>
            </a:r>
            <a:r>
              <a:rPr lang="es-ES" sz="2600" dirty="0" smtClean="0"/>
              <a:t> de 2016</a:t>
            </a:r>
            <a:endParaRPr lang="es-ES" sz="2600"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D3891FF9-0FCD-F54E-994C-72B3BDDA8D0A}" type="slidenum">
              <a:rPr lang="es-ES" smtClean="0"/>
              <a:t>1</a:t>
            </a:fld>
            <a:endParaRPr lang="es-ES"/>
          </a:p>
        </p:txBody>
      </p:sp>
    </p:spTree>
    <p:extLst>
      <p:ext uri="{BB962C8B-B14F-4D97-AF65-F5344CB8AC3E}">
        <p14:creationId xmlns:p14="http://schemas.microsoft.com/office/powerpoint/2010/main" val="3114852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Tema </a:t>
            </a:r>
            <a:r>
              <a:rPr lang="es-ES" dirty="0" err="1" smtClean="0"/>
              <a:t>recurrent</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ca-ES" dirty="0"/>
              <a:t>J</a:t>
            </a:r>
            <a:r>
              <a:rPr lang="ca-ES" dirty="0" smtClean="0"/>
              <a:t>a </a:t>
            </a:r>
            <a:r>
              <a:rPr lang="ca-ES" dirty="0"/>
              <a:t>molt temps abans d’assolir el poder polític el juny de 2007 per part del Pacte de Progrés, hom havia plantejat, en reiterades ocasions i des de les files de l’esquerra, la necessitat urgent de repensar la pauta del creixement econòmic illenc, i la peremptorietat inajornable de sustentar una nova manera de créixer que fugís del </a:t>
            </a:r>
            <a:r>
              <a:rPr lang="ca-ES" dirty="0" err="1"/>
              <a:t>curtplacisme</a:t>
            </a:r>
            <a:r>
              <a:rPr lang="ca-ES" dirty="0"/>
              <a:t>, </a:t>
            </a:r>
            <a:r>
              <a:rPr lang="ca-ES" dirty="0" err="1"/>
              <a:t>auspiciada</a:t>
            </a:r>
            <a:r>
              <a:rPr lang="ca-ES" dirty="0"/>
              <a:t> endemés per una idea motriu essencial: la de </a:t>
            </a:r>
            <a:r>
              <a:rPr lang="ca-ES" dirty="0" err="1"/>
              <a:t>governança</a:t>
            </a:r>
            <a:r>
              <a:rPr lang="ca-ES" dirty="0"/>
              <a:t>, val a dir, la potencialitat dels acords consensuats en la seva accepció més laxa. </a:t>
            </a:r>
            <a:endParaRPr lang="es-ES"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2</a:t>
            </a:fld>
            <a:endParaRPr lang="es-ES"/>
          </a:p>
        </p:txBody>
      </p:sp>
    </p:spTree>
    <p:extLst>
      <p:ext uri="{BB962C8B-B14F-4D97-AF65-F5344CB8AC3E}">
        <p14:creationId xmlns:p14="http://schemas.microsoft.com/office/powerpoint/2010/main" val="3627518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_tradnl" dirty="0" smtClean="0"/>
              <a:t>PRETENSIÓ DEL DOCUMENT</a:t>
            </a:r>
            <a:endParaRPr lang="es-ES" dirty="0"/>
          </a:p>
        </p:txBody>
      </p:sp>
      <p:sp>
        <p:nvSpPr>
          <p:cNvPr id="3" name="Marcador de contenido 2"/>
          <p:cNvSpPr>
            <a:spLocks noGrp="1"/>
          </p:cNvSpPr>
          <p:nvPr>
            <p:ph idx="1"/>
          </p:nvPr>
        </p:nvSpPr>
        <p:spPr/>
        <p:txBody>
          <a:bodyPr>
            <a:normAutofit fontScale="85000" lnSpcReduction="20000"/>
          </a:bodyPr>
          <a:lstStyle/>
          <a:p>
            <a:pPr marL="514350" indent="-514350" algn="just">
              <a:buAutoNum type="arabicPeriod"/>
            </a:pPr>
            <a:r>
              <a:rPr lang="es-ES" sz="4300" dirty="0" err="1" smtClean="0"/>
              <a:t>Analitzar</a:t>
            </a:r>
            <a:r>
              <a:rPr lang="es-ES" dirty="0" smtClean="0"/>
              <a:t>: </a:t>
            </a:r>
            <a:r>
              <a:rPr lang="es-ES" dirty="0" err="1"/>
              <a:t>e</a:t>
            </a:r>
            <a:r>
              <a:rPr lang="es-ES" dirty="0" err="1" smtClean="0"/>
              <a:t>xisteixen</a:t>
            </a:r>
            <a:r>
              <a:rPr lang="es-ES" dirty="0" smtClean="0"/>
              <a:t> </a:t>
            </a:r>
            <a:r>
              <a:rPr lang="es-ES" dirty="0" err="1" smtClean="0"/>
              <a:t>elaboracions</a:t>
            </a:r>
            <a:r>
              <a:rPr lang="es-ES" dirty="0" smtClean="0"/>
              <a:t> </a:t>
            </a:r>
            <a:r>
              <a:rPr lang="es-ES" dirty="0" err="1" smtClean="0"/>
              <a:t>teòriques</a:t>
            </a:r>
            <a:r>
              <a:rPr lang="es-ES" dirty="0" smtClean="0"/>
              <a:t> i </a:t>
            </a:r>
            <a:r>
              <a:rPr lang="es-ES" dirty="0" err="1" smtClean="0"/>
              <a:t>treballs</a:t>
            </a:r>
            <a:r>
              <a:rPr lang="es-ES" dirty="0" smtClean="0"/>
              <a:t> rigorosos a les Illes, que poden contribuir a </a:t>
            </a:r>
            <a:r>
              <a:rPr lang="es-ES" dirty="0" err="1" smtClean="0"/>
              <a:t>dissenyar</a:t>
            </a:r>
            <a:r>
              <a:rPr lang="es-ES" dirty="0" smtClean="0"/>
              <a:t> </a:t>
            </a:r>
            <a:r>
              <a:rPr lang="es-ES" dirty="0" err="1" smtClean="0"/>
              <a:t>vies</a:t>
            </a:r>
            <a:r>
              <a:rPr lang="es-ES" dirty="0" smtClean="0"/>
              <a:t> </a:t>
            </a:r>
            <a:r>
              <a:rPr lang="es-ES" dirty="0" err="1" smtClean="0"/>
              <a:t>econòmiques</a:t>
            </a:r>
            <a:r>
              <a:rPr lang="es-ES" dirty="0" smtClean="0"/>
              <a:t> i </a:t>
            </a:r>
            <a:r>
              <a:rPr lang="es-ES" dirty="0" err="1" smtClean="0"/>
              <a:t>socials</a:t>
            </a:r>
            <a:r>
              <a:rPr lang="es-ES" dirty="0" smtClean="0"/>
              <a:t>.</a:t>
            </a:r>
          </a:p>
          <a:p>
            <a:pPr marL="514350" indent="-514350" algn="just">
              <a:buAutoNum type="arabicPeriod"/>
            </a:pPr>
            <a:r>
              <a:rPr lang="es-ES" sz="4300" dirty="0" smtClean="0"/>
              <a:t>Construir</a:t>
            </a:r>
            <a:r>
              <a:rPr lang="es-ES" dirty="0" smtClean="0"/>
              <a:t>: </a:t>
            </a:r>
            <a:r>
              <a:rPr lang="es-ES" dirty="0" err="1" smtClean="0"/>
              <a:t>nous</a:t>
            </a:r>
            <a:r>
              <a:rPr lang="es-ES" dirty="0" smtClean="0"/>
              <a:t> </a:t>
            </a:r>
            <a:r>
              <a:rPr lang="es-ES" dirty="0" err="1" smtClean="0"/>
              <a:t>fonaments</a:t>
            </a:r>
            <a:r>
              <a:rPr lang="es-ES" dirty="0" smtClean="0"/>
              <a:t> sobre </a:t>
            </a:r>
            <a:r>
              <a:rPr lang="es-ES" dirty="0" err="1" smtClean="0"/>
              <a:t>els</a:t>
            </a:r>
            <a:r>
              <a:rPr lang="es-ES" dirty="0" smtClean="0"/>
              <a:t> </a:t>
            </a:r>
            <a:r>
              <a:rPr lang="es-ES" dirty="0" err="1" smtClean="0"/>
              <a:t>quals</a:t>
            </a:r>
            <a:r>
              <a:rPr lang="es-ES" dirty="0" smtClean="0"/>
              <a:t> cal </a:t>
            </a:r>
            <a:r>
              <a:rPr lang="es-ES" dirty="0" err="1" smtClean="0"/>
              <a:t>aixecar</a:t>
            </a:r>
            <a:r>
              <a:rPr lang="es-ES" dirty="0" smtClean="0"/>
              <a:t> un </a:t>
            </a:r>
            <a:r>
              <a:rPr lang="es-ES" dirty="0" err="1" smtClean="0"/>
              <a:t>model</a:t>
            </a:r>
            <a:r>
              <a:rPr lang="es-ES" dirty="0" smtClean="0"/>
              <a:t> </a:t>
            </a:r>
            <a:r>
              <a:rPr lang="es-ES" dirty="0" err="1" smtClean="0"/>
              <a:t>productiu</a:t>
            </a:r>
            <a:r>
              <a:rPr lang="es-ES" dirty="0" smtClean="0"/>
              <a:t> i </a:t>
            </a:r>
            <a:r>
              <a:rPr lang="es-ES" dirty="0" err="1" smtClean="0"/>
              <a:t>distributiu</a:t>
            </a:r>
            <a:r>
              <a:rPr lang="es-ES" dirty="0" smtClean="0"/>
              <a:t> </a:t>
            </a:r>
            <a:r>
              <a:rPr lang="es-ES" dirty="0" err="1" smtClean="0"/>
              <a:t>just</a:t>
            </a:r>
            <a:r>
              <a:rPr lang="es-ES" dirty="0" smtClean="0"/>
              <a:t> i sostenibles.</a:t>
            </a:r>
          </a:p>
          <a:p>
            <a:pPr marL="514350" indent="-514350" algn="just">
              <a:buAutoNum type="arabicPeriod"/>
            </a:pPr>
            <a:r>
              <a:rPr lang="es-ES" sz="4700" dirty="0" smtClean="0"/>
              <a:t>Agrupar</a:t>
            </a:r>
            <a:r>
              <a:rPr lang="es-ES" dirty="0" smtClean="0"/>
              <a:t>: </a:t>
            </a:r>
            <a:r>
              <a:rPr lang="es-ES" dirty="0" err="1" smtClean="0"/>
              <a:t>trobar</a:t>
            </a:r>
            <a:r>
              <a:rPr lang="es-ES" dirty="0" smtClean="0"/>
              <a:t> </a:t>
            </a:r>
            <a:r>
              <a:rPr lang="es-ES" dirty="0" err="1" smtClean="0"/>
              <a:t>sinergies</a:t>
            </a:r>
            <a:r>
              <a:rPr lang="es-ES" dirty="0" smtClean="0"/>
              <a:t> i estimular el </a:t>
            </a:r>
            <a:r>
              <a:rPr lang="es-ES" dirty="0" err="1" smtClean="0"/>
              <a:t>treball</a:t>
            </a:r>
            <a:r>
              <a:rPr lang="es-ES" dirty="0" smtClean="0"/>
              <a:t> </a:t>
            </a:r>
            <a:r>
              <a:rPr lang="es-ES" dirty="0" err="1" smtClean="0"/>
              <a:t>col·laboratiu</a:t>
            </a:r>
            <a:r>
              <a:rPr lang="es-ES" dirty="0" smtClean="0"/>
              <a:t>.</a:t>
            </a:r>
          </a:p>
          <a:p>
            <a:pPr marL="514350" indent="-514350" algn="just">
              <a:buAutoNum type="arabicPeriod"/>
            </a:pPr>
            <a:r>
              <a:rPr lang="es-ES" sz="4700" dirty="0" err="1" smtClean="0"/>
              <a:t>Rebutjar</a:t>
            </a:r>
            <a:r>
              <a:rPr lang="es-ES" dirty="0" smtClean="0"/>
              <a:t>: </a:t>
            </a:r>
            <a:r>
              <a:rPr lang="es-ES" dirty="0" err="1" smtClean="0"/>
              <a:t>l’immobilisme</a:t>
            </a:r>
            <a:r>
              <a:rPr lang="es-ES" dirty="0" smtClean="0"/>
              <a:t>, </a:t>
            </a:r>
            <a:r>
              <a:rPr lang="es-ES" dirty="0" err="1" smtClean="0"/>
              <a:t>l’aposta</a:t>
            </a:r>
            <a:r>
              <a:rPr lang="es-ES" dirty="0" smtClean="0"/>
              <a:t> per </a:t>
            </a:r>
            <a:r>
              <a:rPr lang="es-ES" dirty="0" err="1" smtClean="0"/>
              <a:t>l’atzar</a:t>
            </a:r>
            <a:r>
              <a:rPr lang="es-ES" dirty="0" smtClean="0"/>
              <a:t>, el </a:t>
            </a:r>
            <a:r>
              <a:rPr lang="es-ES" dirty="0" err="1" smtClean="0"/>
              <a:t>conformisme</a:t>
            </a:r>
            <a:r>
              <a:rPr lang="es-ES" dirty="0" smtClean="0"/>
              <a:t> sobre el </a:t>
            </a:r>
            <a:r>
              <a:rPr lang="es-ES" dirty="0" err="1" smtClean="0"/>
              <a:t>present</a:t>
            </a:r>
            <a:r>
              <a:rPr lang="es-ES" dirty="0" smtClean="0"/>
              <a:t>.</a:t>
            </a:r>
            <a:endParaRPr lang="es-ES"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D3891FF9-0FCD-F54E-994C-72B3BDDA8D0A}" type="slidenum">
              <a:rPr lang="es-ES" smtClean="0"/>
              <a:t>3</a:t>
            </a:fld>
            <a:endParaRPr lang="es-ES"/>
          </a:p>
        </p:txBody>
      </p:sp>
    </p:spTree>
    <p:extLst>
      <p:ext uri="{BB962C8B-B14F-4D97-AF65-F5344CB8AC3E}">
        <p14:creationId xmlns:p14="http://schemas.microsoft.com/office/powerpoint/2010/main" val="2435130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3200" dirty="0" smtClean="0"/>
              <a:t>LA GRAN RECESSIÓ ACCENTÚA ELS PROBLEMES QUE JA PRESENTAVA EL MODEL DE CREIXEMENT…</a:t>
            </a:r>
            <a:endParaRPr lang="es-ES" sz="3200" dirty="0"/>
          </a:p>
        </p:txBody>
      </p:sp>
      <p:sp>
        <p:nvSpPr>
          <p:cNvPr id="3" name="Marcador de contenido 2"/>
          <p:cNvSpPr>
            <a:spLocks noGrp="1"/>
          </p:cNvSpPr>
          <p:nvPr>
            <p:ph idx="1"/>
          </p:nvPr>
        </p:nvSpPr>
        <p:spPr/>
        <p:txBody>
          <a:bodyPr/>
          <a:lstStyle/>
          <a:p>
            <a:pPr algn="just"/>
            <a:r>
              <a:rPr lang="es-ES" dirty="0" err="1" smtClean="0"/>
              <a:t>Estam</a:t>
            </a:r>
            <a:r>
              <a:rPr lang="es-ES" dirty="0" smtClean="0"/>
              <a:t> </a:t>
            </a:r>
            <a:r>
              <a:rPr lang="es-ES" dirty="0" err="1" smtClean="0"/>
              <a:t>front</a:t>
            </a:r>
            <a:r>
              <a:rPr lang="es-ES" dirty="0" smtClean="0"/>
              <a:t> a la </a:t>
            </a:r>
            <a:r>
              <a:rPr lang="es-ES" dirty="0" err="1" smtClean="0"/>
              <a:t>més</a:t>
            </a:r>
            <a:r>
              <a:rPr lang="es-ES" dirty="0" smtClean="0"/>
              <a:t> </a:t>
            </a:r>
            <a:r>
              <a:rPr lang="es-ES" dirty="0" err="1" smtClean="0"/>
              <a:t>important</a:t>
            </a:r>
            <a:r>
              <a:rPr lang="es-ES" dirty="0" smtClean="0"/>
              <a:t> </a:t>
            </a:r>
            <a:r>
              <a:rPr lang="es-ES" dirty="0" err="1" smtClean="0"/>
              <a:t>crisi</a:t>
            </a:r>
            <a:r>
              <a:rPr lang="es-ES" dirty="0" smtClean="0"/>
              <a:t> del </a:t>
            </a:r>
            <a:r>
              <a:rPr lang="es-ES" dirty="0" err="1" smtClean="0"/>
              <a:t>capitalisme</a:t>
            </a:r>
            <a:r>
              <a:rPr lang="es-ES" dirty="0" smtClean="0"/>
              <a:t> des de 1930, </a:t>
            </a:r>
            <a:r>
              <a:rPr lang="es-ES" dirty="0" err="1" smtClean="0"/>
              <a:t>amb</a:t>
            </a:r>
            <a:r>
              <a:rPr lang="es-ES" dirty="0" smtClean="0"/>
              <a:t> costos </a:t>
            </a:r>
            <a:r>
              <a:rPr lang="es-ES" dirty="0" err="1" smtClean="0"/>
              <a:t>econòmics</a:t>
            </a:r>
            <a:r>
              <a:rPr lang="es-ES" dirty="0" smtClean="0"/>
              <a:t> i </a:t>
            </a:r>
            <a:r>
              <a:rPr lang="es-ES" dirty="0" err="1" smtClean="0"/>
              <a:t>socials</a:t>
            </a:r>
            <a:r>
              <a:rPr lang="es-ES" dirty="0" smtClean="0"/>
              <a:t>: </a:t>
            </a:r>
            <a:r>
              <a:rPr lang="es-ES" dirty="0" err="1" smtClean="0"/>
              <a:t>més</a:t>
            </a:r>
            <a:r>
              <a:rPr lang="es-ES" dirty="0" smtClean="0"/>
              <a:t> </a:t>
            </a:r>
            <a:r>
              <a:rPr lang="es-ES" dirty="0" err="1" smtClean="0"/>
              <a:t>precarietat</a:t>
            </a:r>
            <a:r>
              <a:rPr lang="es-ES" dirty="0" smtClean="0"/>
              <a:t> laboral (73% </a:t>
            </a:r>
            <a:r>
              <a:rPr lang="es-ES" dirty="0" err="1" smtClean="0"/>
              <a:t>ocupació</a:t>
            </a:r>
            <a:r>
              <a:rPr lang="es-ES" dirty="0" smtClean="0"/>
              <a:t> neta entre 2011 i 2014 </a:t>
            </a:r>
            <a:r>
              <a:rPr lang="es-ES" dirty="0" err="1" smtClean="0"/>
              <a:t>ho</a:t>
            </a:r>
            <a:r>
              <a:rPr lang="es-ES" dirty="0" smtClean="0"/>
              <a:t> ha </a:t>
            </a:r>
            <a:r>
              <a:rPr lang="es-ES" dirty="0" err="1" smtClean="0"/>
              <a:t>estat</a:t>
            </a:r>
            <a:r>
              <a:rPr lang="es-ES" dirty="0" smtClean="0"/>
              <a:t> en </a:t>
            </a:r>
            <a:r>
              <a:rPr lang="es-ES" dirty="0" err="1" smtClean="0"/>
              <a:t>ocupacions</a:t>
            </a:r>
            <a:r>
              <a:rPr lang="es-ES" dirty="0" smtClean="0"/>
              <a:t> de </a:t>
            </a:r>
            <a:r>
              <a:rPr lang="es-ES" dirty="0" err="1" smtClean="0"/>
              <a:t>menys</a:t>
            </a:r>
            <a:r>
              <a:rPr lang="es-ES" dirty="0" smtClean="0"/>
              <a:t> de 20 </a:t>
            </a:r>
            <a:r>
              <a:rPr lang="es-ES" dirty="0" err="1" smtClean="0"/>
              <a:t>hores</a:t>
            </a:r>
            <a:r>
              <a:rPr lang="es-ES" dirty="0" smtClean="0"/>
              <a:t>); </a:t>
            </a:r>
            <a:r>
              <a:rPr lang="es-ES" dirty="0" err="1" smtClean="0"/>
              <a:t>més</a:t>
            </a:r>
            <a:r>
              <a:rPr lang="es-ES" dirty="0" smtClean="0"/>
              <a:t> </a:t>
            </a:r>
            <a:r>
              <a:rPr lang="es-ES" dirty="0" err="1" smtClean="0"/>
              <a:t>desigualtat</a:t>
            </a:r>
            <a:r>
              <a:rPr lang="es-ES" dirty="0" smtClean="0"/>
              <a:t>; </a:t>
            </a:r>
            <a:r>
              <a:rPr lang="es-ES" dirty="0" err="1" smtClean="0"/>
              <a:t>més</a:t>
            </a:r>
            <a:r>
              <a:rPr lang="es-ES" dirty="0" smtClean="0"/>
              <a:t> </a:t>
            </a:r>
            <a:r>
              <a:rPr lang="es-ES" dirty="0" err="1" smtClean="0"/>
              <a:t>vulnerabilitat</a:t>
            </a:r>
            <a:r>
              <a:rPr lang="es-ES" dirty="0" smtClean="0"/>
              <a:t> social.</a:t>
            </a:r>
          </a:p>
          <a:p>
            <a:pPr algn="just"/>
            <a:r>
              <a:rPr lang="es-ES" dirty="0" smtClean="0"/>
              <a:t>Es comenten: </a:t>
            </a:r>
            <a:r>
              <a:rPr lang="es-ES" dirty="0" err="1" smtClean="0"/>
              <a:t>problemes</a:t>
            </a:r>
            <a:r>
              <a:rPr lang="es-ES" dirty="0" smtClean="0"/>
              <a:t> de </a:t>
            </a:r>
            <a:r>
              <a:rPr lang="es-ES" dirty="0" err="1" smtClean="0"/>
              <a:t>competitivitat</a:t>
            </a:r>
            <a:r>
              <a:rPr lang="es-ES" dirty="0" smtClean="0"/>
              <a:t> i de </a:t>
            </a:r>
            <a:r>
              <a:rPr lang="es-ES" dirty="0" err="1" smtClean="0"/>
              <a:t>productivitat</a:t>
            </a:r>
            <a:r>
              <a:rPr lang="es-ES" dirty="0" smtClean="0"/>
              <a:t>. </a:t>
            </a:r>
            <a:r>
              <a:rPr lang="es-ES" dirty="0" err="1" smtClean="0"/>
              <a:t>Això</a:t>
            </a:r>
            <a:r>
              <a:rPr lang="es-ES" dirty="0" smtClean="0"/>
              <a:t> </a:t>
            </a:r>
            <a:r>
              <a:rPr lang="es-ES" dirty="0" err="1" smtClean="0"/>
              <a:t>és</a:t>
            </a:r>
            <a:r>
              <a:rPr lang="es-ES" dirty="0" smtClean="0"/>
              <a:t> </a:t>
            </a:r>
            <a:r>
              <a:rPr lang="es-ES" dirty="0" err="1" smtClean="0"/>
              <a:t>tot</a:t>
            </a:r>
            <a:r>
              <a:rPr lang="es-ES" dirty="0" smtClean="0"/>
              <a:t>?</a:t>
            </a:r>
            <a:endParaRPr lang="es-ES"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D3891FF9-0FCD-F54E-994C-72B3BDDA8D0A}" type="slidenum">
              <a:rPr lang="es-ES" smtClean="0"/>
              <a:t>4</a:t>
            </a:fld>
            <a:endParaRPr lang="es-ES"/>
          </a:p>
        </p:txBody>
      </p:sp>
    </p:spTree>
    <p:extLst>
      <p:ext uri="{BB962C8B-B14F-4D97-AF65-F5344CB8AC3E}">
        <p14:creationId xmlns:p14="http://schemas.microsoft.com/office/powerpoint/2010/main" val="3684810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…AMB RENDIMENTS A LA BAIXA</a:t>
            </a:r>
            <a:endParaRPr lang="es-ES"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D3891FF9-0FCD-F54E-994C-72B3BDDA8D0A}" type="slidenum">
              <a:rPr lang="es-ES" smtClean="0"/>
              <a:t>5</a:t>
            </a:fld>
            <a:endParaRPr lang="es-ES"/>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1749047974"/>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96125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Hi ha costos de </a:t>
            </a:r>
            <a:r>
              <a:rPr lang="es-ES" dirty="0" err="1" smtClean="0"/>
              <a:t>transició</a:t>
            </a:r>
            <a:r>
              <a:rPr lang="es-ES" dirty="0" smtClean="0"/>
              <a:t>: no </a:t>
            </a:r>
            <a:r>
              <a:rPr lang="es-ES" dirty="0" err="1" smtClean="0"/>
              <a:t>ho</a:t>
            </a:r>
            <a:r>
              <a:rPr lang="es-ES" dirty="0" smtClean="0"/>
              <a:t> </a:t>
            </a:r>
            <a:r>
              <a:rPr lang="es-ES" dirty="0" err="1" smtClean="0"/>
              <a:t>oblidem</a:t>
            </a:r>
            <a:r>
              <a:rPr lang="es-ES" dirty="0" smtClean="0"/>
              <a:t>!</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ca-ES" dirty="0"/>
              <a:t>El model present balear </a:t>
            </a:r>
            <a:r>
              <a:rPr lang="ca-ES" dirty="0" smtClean="0"/>
              <a:t>s’ha assolit </a:t>
            </a:r>
            <a:r>
              <a:rPr lang="ca-ES" dirty="0"/>
              <a:t>en el marc d’una economia madura com la turística, </a:t>
            </a:r>
            <a:r>
              <a:rPr lang="ca-ES" dirty="0" smtClean="0"/>
              <a:t>amb un </a:t>
            </a:r>
            <a:r>
              <a:rPr lang="ca-ES" dirty="0"/>
              <a:t>nivell que està produint rendiments decreixents, i la obligació derivada –si es vol mantenir una clara opció de competitivitat– d’aportar noves vies de treball que comportaran, al seu torn, possibles nínxols d’ocupació i, també, desaparició d’actius laborals en aquelles activitats sobresaturades. I tercera, que aquesta trajectòria té </a:t>
            </a:r>
            <a:r>
              <a:rPr lang="ca-ES" i="1" dirty="0"/>
              <a:t>costos de transició</a:t>
            </a:r>
            <a:r>
              <a:rPr lang="ca-ES" dirty="0"/>
              <a:t>; dit d’una altra forma: no hi ha costos zero. I els polítics, per tant, no poden negligir aquesta situació. </a:t>
            </a:r>
            <a:endParaRPr lang="es-ES"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6</a:t>
            </a:fld>
            <a:endParaRPr lang="es-ES"/>
          </a:p>
        </p:txBody>
      </p:sp>
    </p:spTree>
    <p:extLst>
      <p:ext uri="{BB962C8B-B14F-4D97-AF65-F5344CB8AC3E}">
        <p14:creationId xmlns:p14="http://schemas.microsoft.com/office/powerpoint/2010/main" val="3944831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err="1" smtClean="0"/>
              <a:t>Problemes</a:t>
            </a:r>
            <a:r>
              <a:rPr lang="es-ES" dirty="0" smtClean="0"/>
              <a:t> </a:t>
            </a:r>
            <a:r>
              <a:rPr lang="es-ES" dirty="0" err="1" smtClean="0"/>
              <a:t>estructurals</a:t>
            </a:r>
            <a:r>
              <a:rPr lang="es-ES" dirty="0" smtClean="0"/>
              <a:t> de </a:t>
            </a:r>
            <a:r>
              <a:rPr lang="es-ES" dirty="0" err="1" smtClean="0"/>
              <a:t>l’economia</a:t>
            </a:r>
            <a:r>
              <a:rPr lang="es-ES" dirty="0" smtClean="0"/>
              <a:t> balear</a:t>
            </a:r>
            <a:endParaRPr lang="es-ES" dirty="0"/>
          </a:p>
        </p:txBody>
      </p:sp>
      <p:sp>
        <p:nvSpPr>
          <p:cNvPr id="3" name="Marcador de contenido 2"/>
          <p:cNvSpPr>
            <a:spLocks noGrp="1"/>
          </p:cNvSpPr>
          <p:nvPr>
            <p:ph idx="1"/>
          </p:nvPr>
        </p:nvSpPr>
        <p:spPr/>
        <p:txBody>
          <a:bodyPr/>
          <a:lstStyle/>
          <a:p>
            <a:r>
              <a:rPr lang="es-ES" dirty="0" smtClean="0"/>
              <a:t>1. La </a:t>
            </a:r>
            <a:r>
              <a:rPr lang="es-ES" dirty="0" err="1" smtClean="0"/>
              <a:t>caiguda</a:t>
            </a:r>
            <a:r>
              <a:rPr lang="es-ES" dirty="0" smtClean="0"/>
              <a:t> de la </a:t>
            </a:r>
            <a:r>
              <a:rPr lang="es-ES" dirty="0" err="1" smtClean="0"/>
              <a:t>productivitat</a:t>
            </a:r>
            <a:r>
              <a:rPr lang="es-ES" dirty="0" smtClean="0"/>
              <a:t>.</a:t>
            </a:r>
          </a:p>
          <a:p>
            <a:r>
              <a:rPr lang="es-ES" dirty="0" smtClean="0"/>
              <a:t>2. Intensa </a:t>
            </a:r>
            <a:r>
              <a:rPr lang="es-ES" dirty="0" err="1" smtClean="0"/>
              <a:t>especialització</a:t>
            </a:r>
            <a:r>
              <a:rPr lang="es-ES" dirty="0" smtClean="0"/>
              <a:t> </a:t>
            </a:r>
            <a:r>
              <a:rPr lang="es-ES" dirty="0" err="1" smtClean="0"/>
              <a:t>econòmica</a:t>
            </a:r>
            <a:r>
              <a:rPr lang="es-ES" dirty="0" smtClean="0"/>
              <a:t> de les Illes: “</a:t>
            </a:r>
            <a:r>
              <a:rPr lang="es-ES" dirty="0" err="1" smtClean="0"/>
              <a:t>malaltia</a:t>
            </a:r>
            <a:r>
              <a:rPr lang="es-ES" dirty="0" smtClean="0"/>
              <a:t> </a:t>
            </a:r>
            <a:r>
              <a:rPr lang="es-ES" dirty="0" err="1" smtClean="0"/>
              <a:t>econòmica</a:t>
            </a:r>
            <a:r>
              <a:rPr lang="es-ES" dirty="0" smtClean="0"/>
              <a:t>”?</a:t>
            </a:r>
          </a:p>
          <a:p>
            <a:r>
              <a:rPr lang="es-ES" dirty="0" smtClean="0"/>
              <a:t>3. Manca </a:t>
            </a:r>
            <a:r>
              <a:rPr lang="es-ES" dirty="0" err="1" smtClean="0"/>
              <a:t>d’infrastructures</a:t>
            </a:r>
            <a:r>
              <a:rPr lang="es-ES" dirty="0" smtClean="0"/>
              <a:t> </a:t>
            </a:r>
            <a:r>
              <a:rPr lang="es-ES" dirty="0" err="1" smtClean="0"/>
              <a:t>silencioses</a:t>
            </a:r>
            <a:r>
              <a:rPr lang="es-ES" dirty="0" smtClean="0"/>
              <a:t>.</a:t>
            </a:r>
          </a:p>
          <a:p>
            <a:r>
              <a:rPr lang="es-ES" dirty="0" smtClean="0"/>
              <a:t>4. </a:t>
            </a:r>
            <a:r>
              <a:rPr lang="es-ES" dirty="0" err="1" smtClean="0"/>
              <a:t>Externalitats</a:t>
            </a:r>
            <a:r>
              <a:rPr lang="es-ES" dirty="0" smtClean="0"/>
              <a:t> </a:t>
            </a:r>
            <a:r>
              <a:rPr lang="es-ES" dirty="0" err="1" smtClean="0"/>
              <a:t>ambientals</a:t>
            </a:r>
            <a:r>
              <a:rPr lang="es-ES" dirty="0" smtClean="0"/>
              <a:t> </a:t>
            </a:r>
            <a:r>
              <a:rPr lang="es-ES" dirty="0" err="1" smtClean="0"/>
              <a:t>negatives</a:t>
            </a:r>
            <a:r>
              <a:rPr lang="es-ES" dirty="0" smtClean="0"/>
              <a:t>.</a:t>
            </a:r>
          </a:p>
          <a:p>
            <a:r>
              <a:rPr lang="es-ES" dirty="0" smtClean="0"/>
              <a:t>5. </a:t>
            </a:r>
            <a:r>
              <a:rPr lang="es-ES" dirty="0" err="1" smtClean="0"/>
              <a:t>L’estacionalitat</a:t>
            </a:r>
            <a:r>
              <a:rPr lang="es-ES" dirty="0" smtClean="0"/>
              <a:t> turística i la sobre-oferta de places.</a:t>
            </a:r>
          </a:p>
          <a:p>
            <a:r>
              <a:rPr lang="es-ES" dirty="0" smtClean="0"/>
              <a:t>6. </a:t>
            </a:r>
            <a:r>
              <a:rPr lang="es-ES" dirty="0" err="1" smtClean="0"/>
              <a:t>Formació</a:t>
            </a:r>
            <a:r>
              <a:rPr lang="es-ES" dirty="0" smtClean="0"/>
              <a:t> </a:t>
            </a:r>
            <a:r>
              <a:rPr lang="es-ES" dirty="0" err="1" smtClean="0"/>
              <a:t>escassa</a:t>
            </a:r>
            <a:r>
              <a:rPr lang="es-ES" dirty="0" smtClean="0"/>
              <a:t> del capital </a:t>
            </a:r>
            <a:r>
              <a:rPr lang="es-ES" dirty="0" err="1" smtClean="0"/>
              <a:t>humà</a:t>
            </a:r>
            <a:r>
              <a:rPr lang="es-ES" dirty="0" smtClean="0"/>
              <a:t>.</a:t>
            </a:r>
            <a:endParaRPr lang="es-ES"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7</a:t>
            </a:fld>
            <a:endParaRPr lang="es-ES"/>
          </a:p>
        </p:txBody>
      </p:sp>
    </p:spTree>
    <p:extLst>
      <p:ext uri="{BB962C8B-B14F-4D97-AF65-F5344CB8AC3E}">
        <p14:creationId xmlns:p14="http://schemas.microsoft.com/office/powerpoint/2010/main" val="378009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6 </a:t>
            </a:r>
            <a:r>
              <a:rPr lang="es-ES" dirty="0" err="1" smtClean="0"/>
              <a:t>Problemes</a:t>
            </a:r>
            <a:r>
              <a:rPr lang="es-ES" dirty="0" smtClean="0"/>
              <a:t> </a:t>
            </a:r>
            <a:r>
              <a:rPr lang="es-ES" dirty="0" err="1" smtClean="0"/>
              <a:t>medul·lars</a:t>
            </a:r>
            <a:r>
              <a:rPr lang="es-ES" dirty="0" smtClean="0"/>
              <a:t>!</a:t>
            </a:r>
            <a:endParaRPr lang="es-ES" dirty="0"/>
          </a:p>
        </p:txBody>
      </p:sp>
      <p:sp>
        <p:nvSpPr>
          <p:cNvPr id="3" name="Marcador de contenido 2"/>
          <p:cNvSpPr>
            <a:spLocks noGrp="1"/>
          </p:cNvSpPr>
          <p:nvPr>
            <p:ph idx="1"/>
          </p:nvPr>
        </p:nvSpPr>
        <p:spPr/>
        <p:txBody>
          <a:bodyPr>
            <a:normAutofit lnSpcReduction="10000"/>
          </a:bodyPr>
          <a:lstStyle/>
          <a:p>
            <a:pPr algn="just"/>
            <a:r>
              <a:rPr lang="ca-ES" dirty="0"/>
              <a:t>Aquests sis problemes medul·lars tracten de situacions que requereixen solucions estratègiques, apostes fermes per part del sector públic (amb lideratge inequívoc del Govern Balear; el mercat tot sol no resoldrà res) i la superació del cicle d’una convocatòria electoral. I sintetitzen factors en els què, des de l’esfera autonòmica, es pot fer política econòmica que fugi de les obsessions </a:t>
            </a:r>
            <a:r>
              <a:rPr lang="ca-ES" dirty="0" err="1"/>
              <a:t>curtplacistes</a:t>
            </a:r>
            <a:r>
              <a:rPr lang="es-ES_tradnl" dirty="0" smtClean="0">
                <a:effectLst/>
              </a:rPr>
              <a:t> </a:t>
            </a:r>
            <a:endParaRPr lang="es-ES"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8</a:t>
            </a:fld>
            <a:endParaRPr lang="es-ES"/>
          </a:p>
        </p:txBody>
      </p:sp>
    </p:spTree>
    <p:extLst>
      <p:ext uri="{BB962C8B-B14F-4D97-AF65-F5344CB8AC3E}">
        <p14:creationId xmlns:p14="http://schemas.microsoft.com/office/powerpoint/2010/main" val="3859681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Les </a:t>
            </a:r>
            <a:r>
              <a:rPr lang="es-ES" dirty="0" err="1" smtClean="0"/>
              <a:t>grans</a:t>
            </a:r>
            <a:r>
              <a:rPr lang="es-ES" dirty="0" smtClean="0"/>
              <a:t> amenaces…</a:t>
            </a:r>
            <a:endParaRPr lang="es-ES" dirty="0"/>
          </a:p>
        </p:txBody>
      </p:sp>
      <p:sp>
        <p:nvSpPr>
          <p:cNvPr id="3" name="Marcador de contenido 2"/>
          <p:cNvSpPr>
            <a:spLocks noGrp="1"/>
          </p:cNvSpPr>
          <p:nvPr>
            <p:ph idx="1"/>
          </p:nvPr>
        </p:nvSpPr>
        <p:spPr/>
        <p:txBody>
          <a:bodyPr>
            <a:normAutofit fontScale="47500" lnSpcReduction="20000"/>
          </a:bodyPr>
          <a:lstStyle/>
          <a:p>
            <a:pPr marL="0" indent="0" algn="just">
              <a:buNone/>
            </a:pPr>
            <a:r>
              <a:rPr lang="ca-ES" dirty="0"/>
              <a:t>L’alt consum de territori, </a:t>
            </a:r>
            <a:endParaRPr lang="ca-ES" dirty="0" smtClean="0"/>
          </a:p>
          <a:p>
            <a:pPr marL="0" indent="0" algn="just">
              <a:buNone/>
            </a:pPr>
            <a:r>
              <a:rPr lang="ca-ES" dirty="0" smtClean="0"/>
              <a:t>les </a:t>
            </a:r>
            <a:r>
              <a:rPr lang="ca-ES" dirty="0"/>
              <a:t>baixes inversions en capital social públic, </a:t>
            </a:r>
            <a:endParaRPr lang="ca-ES" dirty="0" smtClean="0"/>
          </a:p>
          <a:p>
            <a:pPr marL="0" indent="0" algn="just">
              <a:buNone/>
            </a:pPr>
            <a:r>
              <a:rPr lang="ca-ES" dirty="0" smtClean="0"/>
              <a:t>la </a:t>
            </a:r>
            <a:r>
              <a:rPr lang="ca-ES" dirty="0"/>
              <a:t>poca cohesió social, </a:t>
            </a:r>
            <a:endParaRPr lang="ca-ES" dirty="0" smtClean="0"/>
          </a:p>
          <a:p>
            <a:pPr marL="0" indent="0" algn="just">
              <a:buNone/>
            </a:pPr>
            <a:r>
              <a:rPr lang="ca-ES" dirty="0" smtClean="0"/>
              <a:t>la </a:t>
            </a:r>
            <a:r>
              <a:rPr lang="ca-ES" dirty="0"/>
              <a:t>congestió espacial, </a:t>
            </a:r>
            <a:endParaRPr lang="ca-ES" dirty="0" smtClean="0"/>
          </a:p>
          <a:p>
            <a:pPr marL="0" indent="0" algn="just">
              <a:buNone/>
            </a:pPr>
            <a:r>
              <a:rPr lang="ca-ES" dirty="0" smtClean="0"/>
              <a:t>l’esgotament </a:t>
            </a:r>
            <a:r>
              <a:rPr lang="ca-ES" dirty="0"/>
              <a:t>gradual del paisatge entès com a recurs natural, </a:t>
            </a:r>
            <a:endParaRPr lang="ca-ES" dirty="0" smtClean="0"/>
          </a:p>
          <a:p>
            <a:pPr marL="0" indent="0" algn="just">
              <a:buNone/>
            </a:pPr>
            <a:r>
              <a:rPr lang="ca-ES" dirty="0" smtClean="0"/>
              <a:t>la </a:t>
            </a:r>
            <a:r>
              <a:rPr lang="ca-ES" dirty="0"/>
              <a:t>parca formació de capital humà, </a:t>
            </a:r>
            <a:endParaRPr lang="ca-ES" dirty="0" smtClean="0"/>
          </a:p>
          <a:p>
            <a:pPr marL="0" indent="0" algn="just">
              <a:buNone/>
            </a:pPr>
            <a:r>
              <a:rPr lang="ca-ES" dirty="0" smtClean="0"/>
              <a:t>la </a:t>
            </a:r>
            <a:r>
              <a:rPr lang="ca-ES" dirty="0"/>
              <a:t>pèrdua notable d’actius agraris</a:t>
            </a:r>
            <a:r>
              <a:rPr lang="ca-ES" dirty="0" smtClean="0"/>
              <a:t>,</a:t>
            </a:r>
          </a:p>
          <a:p>
            <a:pPr marL="0" indent="0" algn="just">
              <a:buNone/>
            </a:pPr>
            <a:r>
              <a:rPr lang="ca-ES" dirty="0" smtClean="0"/>
              <a:t>la </a:t>
            </a:r>
            <a:r>
              <a:rPr lang="ca-ES" dirty="0"/>
              <a:t>desindustrialització, </a:t>
            </a:r>
            <a:endParaRPr lang="ca-ES" dirty="0" smtClean="0"/>
          </a:p>
          <a:p>
            <a:pPr marL="0" indent="0" algn="just">
              <a:buNone/>
            </a:pPr>
            <a:r>
              <a:rPr lang="ca-ES" dirty="0" smtClean="0"/>
              <a:t>la </a:t>
            </a:r>
            <a:r>
              <a:rPr lang="ca-ES" dirty="0"/>
              <a:t>caiguda de la productivitat i de la competitivitat, </a:t>
            </a:r>
            <a:endParaRPr lang="ca-ES" dirty="0" smtClean="0"/>
          </a:p>
          <a:p>
            <a:pPr marL="0" indent="0" algn="just">
              <a:buNone/>
            </a:pPr>
            <a:r>
              <a:rPr lang="ca-ES" dirty="0" smtClean="0"/>
              <a:t>els </a:t>
            </a:r>
            <a:r>
              <a:rPr lang="ca-ES" dirty="0"/>
              <a:t>saldos fiscals negatius i recurrents amb Espanya i amb la Unió Europea, </a:t>
            </a:r>
            <a:endParaRPr lang="ca-ES" dirty="0" smtClean="0"/>
          </a:p>
          <a:p>
            <a:pPr marL="0" indent="0" algn="just">
              <a:buNone/>
            </a:pPr>
            <a:r>
              <a:rPr lang="ca-ES" dirty="0" smtClean="0"/>
              <a:t>la </a:t>
            </a:r>
            <a:r>
              <a:rPr lang="ca-ES" dirty="0"/>
              <a:t>pèrdua de terreny a les noves tecnologies, </a:t>
            </a:r>
            <a:endParaRPr lang="ca-ES" dirty="0" smtClean="0"/>
          </a:p>
          <a:p>
            <a:pPr marL="0" indent="0" algn="just">
              <a:buNone/>
            </a:pPr>
            <a:r>
              <a:rPr lang="ca-ES" dirty="0" smtClean="0"/>
              <a:t>la </a:t>
            </a:r>
            <a:r>
              <a:rPr lang="ca-ES" dirty="0"/>
              <a:t>existència d’una important població flotant no reconeguda en els processos de negociació, </a:t>
            </a:r>
            <a:endParaRPr lang="ca-ES" dirty="0" smtClean="0"/>
          </a:p>
          <a:p>
            <a:pPr marL="0" indent="0" algn="just">
              <a:buNone/>
            </a:pPr>
            <a:r>
              <a:rPr lang="ca-ES" dirty="0" smtClean="0"/>
              <a:t>l’alt </a:t>
            </a:r>
            <a:r>
              <a:rPr lang="ca-ES" dirty="0"/>
              <a:t>consum energètic, </a:t>
            </a:r>
            <a:endParaRPr lang="ca-ES" dirty="0" smtClean="0"/>
          </a:p>
          <a:p>
            <a:pPr marL="0" indent="0" algn="just">
              <a:buNone/>
            </a:pPr>
            <a:r>
              <a:rPr lang="ca-ES" dirty="0" smtClean="0"/>
              <a:t>l’escassa </a:t>
            </a:r>
            <a:r>
              <a:rPr lang="ca-ES" dirty="0"/>
              <a:t>inversió en I+D, un benestar social que no es correlaciona amb el nivell de renda, </a:t>
            </a:r>
            <a:endParaRPr lang="ca-ES" dirty="0" smtClean="0"/>
          </a:p>
          <a:p>
            <a:pPr marL="0" indent="0" algn="just">
              <a:buNone/>
            </a:pPr>
            <a:r>
              <a:rPr lang="ca-ES" dirty="0" smtClean="0"/>
              <a:t>la </a:t>
            </a:r>
            <a:r>
              <a:rPr lang="ca-ES" dirty="0"/>
              <a:t>poca capacitat econòmica de gestió del Govern. </a:t>
            </a:r>
            <a:endParaRPr lang="es-ES"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9</a:t>
            </a:fld>
            <a:endParaRPr lang="es-ES"/>
          </a:p>
        </p:txBody>
      </p:sp>
    </p:spTree>
    <p:extLst>
      <p:ext uri="{BB962C8B-B14F-4D97-AF65-F5344CB8AC3E}">
        <p14:creationId xmlns:p14="http://schemas.microsoft.com/office/powerpoint/2010/main" val="1655744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t>
            </a:r>
            <a:r>
              <a:rPr lang="es-ES" dirty="0" err="1" smtClean="0"/>
              <a:t>però</a:t>
            </a:r>
            <a:r>
              <a:rPr lang="es-ES" dirty="0" smtClean="0"/>
              <a:t> també les </a:t>
            </a:r>
            <a:r>
              <a:rPr lang="es-ES" dirty="0" err="1" smtClean="0"/>
              <a:t>oportunitats</a:t>
            </a:r>
            <a:endParaRPr lang="es-ES" dirty="0"/>
          </a:p>
        </p:txBody>
      </p:sp>
      <p:sp>
        <p:nvSpPr>
          <p:cNvPr id="3" name="Marcador de contenido 2"/>
          <p:cNvSpPr>
            <a:spLocks noGrp="1"/>
          </p:cNvSpPr>
          <p:nvPr>
            <p:ph idx="1"/>
          </p:nvPr>
        </p:nvSpPr>
        <p:spPr/>
        <p:txBody>
          <a:bodyPr>
            <a:normAutofit fontScale="77500" lnSpcReduction="20000"/>
          </a:bodyPr>
          <a:lstStyle/>
          <a:p>
            <a:pPr marL="0" indent="0">
              <a:buNone/>
            </a:pPr>
            <a:r>
              <a:rPr lang="ca-ES" dirty="0"/>
              <a:t>Un entorn ambiental agradable, </a:t>
            </a:r>
            <a:endParaRPr lang="ca-ES" dirty="0" smtClean="0"/>
          </a:p>
          <a:p>
            <a:pPr marL="0" indent="0">
              <a:buNone/>
            </a:pPr>
            <a:r>
              <a:rPr lang="ca-ES" dirty="0" smtClean="0"/>
              <a:t>una </a:t>
            </a:r>
            <a:r>
              <a:rPr lang="ca-ES" dirty="0"/>
              <a:t>experiència reconeguda internacionalment, </a:t>
            </a:r>
            <a:endParaRPr lang="ca-ES" dirty="0" smtClean="0"/>
          </a:p>
          <a:p>
            <a:pPr marL="0" indent="0">
              <a:buNone/>
            </a:pPr>
            <a:r>
              <a:rPr lang="ca-ES" dirty="0" smtClean="0"/>
              <a:t>un </a:t>
            </a:r>
            <a:r>
              <a:rPr lang="ca-ES" i="1" dirty="0" err="1"/>
              <a:t>know</a:t>
            </a:r>
            <a:r>
              <a:rPr lang="ca-ES" i="1" dirty="0"/>
              <a:t> </a:t>
            </a:r>
            <a:r>
              <a:rPr lang="ca-ES" i="1" dirty="0" err="1"/>
              <a:t>how</a:t>
            </a:r>
            <a:r>
              <a:rPr lang="ca-ES" dirty="0"/>
              <a:t> exportable, </a:t>
            </a:r>
            <a:endParaRPr lang="ca-ES" dirty="0" smtClean="0"/>
          </a:p>
          <a:p>
            <a:pPr marL="0" indent="0">
              <a:buNone/>
            </a:pPr>
            <a:r>
              <a:rPr lang="ca-ES" dirty="0" smtClean="0"/>
              <a:t>el </a:t>
            </a:r>
            <a:r>
              <a:rPr lang="ca-ES" dirty="0"/>
              <a:t>dinamisme del mercat de treball, </a:t>
            </a:r>
            <a:endParaRPr lang="ca-ES" dirty="0" smtClean="0"/>
          </a:p>
          <a:p>
            <a:pPr marL="0" indent="0">
              <a:buNone/>
            </a:pPr>
            <a:r>
              <a:rPr lang="ca-ES" dirty="0" smtClean="0"/>
              <a:t>la </a:t>
            </a:r>
            <a:r>
              <a:rPr lang="ca-ES" dirty="0"/>
              <a:t>capacitat de reacció enfront les recessions, </a:t>
            </a:r>
            <a:endParaRPr lang="ca-ES" dirty="0" smtClean="0"/>
          </a:p>
          <a:p>
            <a:pPr marL="0" indent="0">
              <a:buNone/>
            </a:pPr>
            <a:r>
              <a:rPr lang="ca-ES" dirty="0" smtClean="0"/>
              <a:t>el </a:t>
            </a:r>
            <a:r>
              <a:rPr lang="ca-ES" dirty="0"/>
              <a:t>reconeixement de sectors industrials com la bijuteria i el calçat, </a:t>
            </a:r>
            <a:endParaRPr lang="ca-ES" dirty="0" smtClean="0"/>
          </a:p>
          <a:p>
            <a:pPr marL="0" indent="0">
              <a:buNone/>
            </a:pPr>
            <a:r>
              <a:rPr lang="ca-ES" dirty="0" smtClean="0"/>
              <a:t>l’abundància </a:t>
            </a:r>
            <a:r>
              <a:rPr lang="ca-ES" dirty="0"/>
              <a:t>de capital privat, </a:t>
            </a:r>
            <a:endParaRPr lang="ca-ES" dirty="0" smtClean="0"/>
          </a:p>
          <a:p>
            <a:pPr marL="0" indent="0">
              <a:buNone/>
            </a:pPr>
            <a:r>
              <a:rPr lang="ca-ES" dirty="0" smtClean="0"/>
              <a:t>certes </a:t>
            </a:r>
            <a:r>
              <a:rPr lang="ca-ES" dirty="0"/>
              <a:t>millores energètiques, </a:t>
            </a:r>
            <a:endParaRPr lang="ca-ES" dirty="0" smtClean="0"/>
          </a:p>
          <a:p>
            <a:pPr marL="0" indent="0">
              <a:buNone/>
            </a:pPr>
            <a:r>
              <a:rPr lang="ca-ES" dirty="0" smtClean="0"/>
              <a:t>l’actuació </a:t>
            </a:r>
            <a:r>
              <a:rPr lang="ca-ES" dirty="0"/>
              <a:t>més sinèrgica amb la UIB</a:t>
            </a:r>
            <a:r>
              <a:rPr lang="ca-ES" dirty="0" smtClean="0"/>
              <a:t>, </a:t>
            </a:r>
          </a:p>
          <a:p>
            <a:pPr marL="0" indent="0">
              <a:buNone/>
            </a:pPr>
            <a:r>
              <a:rPr lang="ca-ES" dirty="0" smtClean="0"/>
              <a:t>la </a:t>
            </a:r>
            <a:r>
              <a:rPr lang="ca-ES" dirty="0"/>
              <a:t>existència de condicions per a fer efectives polítiques de districte industrial.</a:t>
            </a:r>
            <a:r>
              <a:rPr lang="es-ES_tradnl" dirty="0" smtClean="0">
                <a:effectLst/>
              </a:rPr>
              <a:t> </a:t>
            </a:r>
            <a:endParaRPr lang="es-ES"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10</a:t>
            </a:fld>
            <a:endParaRPr lang="es-ES"/>
          </a:p>
        </p:txBody>
      </p:sp>
    </p:spTree>
    <p:extLst>
      <p:ext uri="{BB962C8B-B14F-4D97-AF65-F5344CB8AC3E}">
        <p14:creationId xmlns:p14="http://schemas.microsoft.com/office/powerpoint/2010/main" val="2271295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2800" dirty="0" smtClean="0"/>
              <a:t>LA CRISI COM A OPORTUNITAT PEL DEBAT ECONÒMIC I SOCIAL: COMPETITIVITAT I PRESSIÓ HUMANA</a:t>
            </a:r>
            <a:endParaRPr lang="es-ES" sz="2800" dirty="0"/>
          </a:p>
        </p:txBody>
      </p:sp>
      <p:sp>
        <p:nvSpPr>
          <p:cNvPr id="3" name="Marcador de contenido 2"/>
          <p:cNvSpPr>
            <a:spLocks noGrp="1"/>
          </p:cNvSpPr>
          <p:nvPr>
            <p:ph idx="1"/>
          </p:nvPr>
        </p:nvSpPr>
        <p:spPr/>
        <p:txBody>
          <a:bodyPr>
            <a:normAutofit fontScale="92500" lnSpcReduction="10000"/>
          </a:bodyPr>
          <a:lstStyle/>
          <a:p>
            <a:pPr algn="just"/>
            <a:r>
              <a:rPr lang="es-ES" dirty="0" smtClean="0"/>
              <a:t>1. </a:t>
            </a:r>
            <a:r>
              <a:rPr lang="es-ES" dirty="0" err="1" smtClean="0"/>
              <a:t>Parlem</a:t>
            </a:r>
            <a:r>
              <a:rPr lang="es-ES" dirty="0" smtClean="0"/>
              <a:t> de </a:t>
            </a:r>
            <a:r>
              <a:rPr lang="es-ES" dirty="0" err="1" smtClean="0"/>
              <a:t>competitivitat</a:t>
            </a:r>
            <a:r>
              <a:rPr lang="es-ES" dirty="0" smtClean="0"/>
              <a:t>. </a:t>
            </a:r>
            <a:r>
              <a:rPr lang="es-ES" dirty="0" err="1" smtClean="0"/>
              <a:t>Però</a:t>
            </a:r>
            <a:r>
              <a:rPr lang="es-ES" dirty="0" smtClean="0"/>
              <a:t> </a:t>
            </a:r>
            <a:r>
              <a:rPr lang="es-ES" dirty="0" err="1" smtClean="0"/>
              <a:t>això</a:t>
            </a:r>
            <a:r>
              <a:rPr lang="es-ES" dirty="0" smtClean="0"/>
              <a:t> va </a:t>
            </a:r>
            <a:r>
              <a:rPr lang="es-ES" dirty="0" err="1" smtClean="0"/>
              <a:t>unit</a:t>
            </a:r>
            <a:r>
              <a:rPr lang="es-ES" dirty="0" smtClean="0"/>
              <a:t>, al </a:t>
            </a:r>
            <a:r>
              <a:rPr lang="es-ES" dirty="0" err="1" smtClean="0"/>
              <a:t>nostre</a:t>
            </a:r>
            <a:r>
              <a:rPr lang="es-ES" dirty="0" smtClean="0"/>
              <a:t> </a:t>
            </a:r>
            <a:r>
              <a:rPr lang="es-ES" dirty="0" err="1" smtClean="0"/>
              <a:t>entendre</a:t>
            </a:r>
            <a:r>
              <a:rPr lang="es-ES" dirty="0" smtClean="0"/>
              <a:t>, </a:t>
            </a:r>
            <a:r>
              <a:rPr lang="es-ES" dirty="0" err="1" smtClean="0"/>
              <a:t>amb</a:t>
            </a:r>
            <a:r>
              <a:rPr lang="es-ES" dirty="0" smtClean="0"/>
              <a:t> la </a:t>
            </a:r>
            <a:r>
              <a:rPr lang="es-ES" dirty="0" err="1" smtClean="0"/>
              <a:t>sostenibilitat</a:t>
            </a:r>
            <a:r>
              <a:rPr lang="es-ES" dirty="0" smtClean="0"/>
              <a:t>. </a:t>
            </a:r>
            <a:r>
              <a:rPr lang="es-ES" dirty="0" err="1" smtClean="0"/>
              <a:t>Tenim</a:t>
            </a:r>
            <a:r>
              <a:rPr lang="es-ES" dirty="0" smtClean="0"/>
              <a:t> </a:t>
            </a:r>
            <a:r>
              <a:rPr lang="es-ES" dirty="0" err="1" smtClean="0"/>
              <a:t>eines</a:t>
            </a:r>
            <a:r>
              <a:rPr lang="es-ES" dirty="0" smtClean="0"/>
              <a:t> per mesurar: GIZC (</a:t>
            </a:r>
            <a:r>
              <a:rPr lang="es-ES" dirty="0" err="1" smtClean="0"/>
              <a:t>Indicadors</a:t>
            </a:r>
            <a:r>
              <a:rPr lang="es-ES" dirty="0" smtClean="0"/>
              <a:t> de la </a:t>
            </a:r>
            <a:r>
              <a:rPr lang="es-ES" dirty="0" err="1" smtClean="0"/>
              <a:t>Gestió</a:t>
            </a:r>
            <a:r>
              <a:rPr lang="es-ES" dirty="0" smtClean="0"/>
              <a:t> </a:t>
            </a:r>
            <a:r>
              <a:rPr lang="es-ES" dirty="0" err="1" smtClean="0"/>
              <a:t>Intregal</a:t>
            </a:r>
            <a:r>
              <a:rPr lang="es-ES" dirty="0" smtClean="0"/>
              <a:t> de la Zona Costanera), </a:t>
            </a:r>
            <a:r>
              <a:rPr lang="es-ES" dirty="0" err="1" smtClean="0"/>
              <a:t>reconegut</a:t>
            </a:r>
            <a:r>
              <a:rPr lang="es-ES" dirty="0" smtClean="0"/>
              <a:t> per la UE </a:t>
            </a:r>
            <a:r>
              <a:rPr lang="es-ES" dirty="0" err="1" smtClean="0"/>
              <a:t>com</a:t>
            </a:r>
            <a:r>
              <a:rPr lang="es-ES" dirty="0" smtClean="0"/>
              <a:t> un </a:t>
            </a:r>
            <a:r>
              <a:rPr lang="es-ES" dirty="0" err="1" smtClean="0"/>
              <a:t>model</a:t>
            </a:r>
            <a:r>
              <a:rPr lang="es-ES" dirty="0" smtClean="0"/>
              <a:t> de “</a:t>
            </a:r>
            <a:r>
              <a:rPr lang="es-ES" dirty="0" err="1" smtClean="0"/>
              <a:t>bones</a:t>
            </a:r>
            <a:r>
              <a:rPr lang="es-ES" dirty="0" smtClean="0"/>
              <a:t> </a:t>
            </a:r>
            <a:r>
              <a:rPr lang="es-ES" dirty="0" err="1" smtClean="0"/>
              <a:t>pràctiques</a:t>
            </a:r>
            <a:r>
              <a:rPr lang="es-ES" dirty="0" smtClean="0"/>
              <a:t>”.</a:t>
            </a:r>
          </a:p>
          <a:p>
            <a:pPr algn="just"/>
            <a:r>
              <a:rPr lang="es-ES" dirty="0" smtClean="0"/>
              <a:t>2. </a:t>
            </a:r>
            <a:r>
              <a:rPr lang="es-ES" dirty="0" err="1" smtClean="0"/>
              <a:t>Hem</a:t>
            </a:r>
            <a:r>
              <a:rPr lang="es-ES" dirty="0" smtClean="0"/>
              <a:t> de pensar si </a:t>
            </a:r>
            <a:r>
              <a:rPr lang="es-ES" dirty="0" err="1" smtClean="0"/>
              <a:t>ens</a:t>
            </a:r>
            <a:r>
              <a:rPr lang="es-ES" dirty="0" smtClean="0"/>
              <a:t> fa i </a:t>
            </a:r>
            <a:r>
              <a:rPr lang="es-ES" dirty="0" err="1" smtClean="0"/>
              <a:t>ens</a:t>
            </a:r>
            <a:r>
              <a:rPr lang="es-ES" dirty="0" smtClean="0"/>
              <a:t> </a:t>
            </a:r>
            <a:r>
              <a:rPr lang="es-ES" dirty="0" err="1" smtClean="0"/>
              <a:t>farà</a:t>
            </a:r>
            <a:r>
              <a:rPr lang="es-ES" dirty="0" smtClean="0"/>
              <a:t> </a:t>
            </a:r>
            <a:r>
              <a:rPr lang="es-ES" dirty="0" err="1" smtClean="0"/>
              <a:t>més</a:t>
            </a:r>
            <a:r>
              <a:rPr lang="es-ES" dirty="0" smtClean="0"/>
              <a:t> “</a:t>
            </a:r>
            <a:r>
              <a:rPr lang="es-ES" dirty="0" err="1" smtClean="0"/>
              <a:t>competitius</a:t>
            </a:r>
            <a:r>
              <a:rPr lang="es-ES" dirty="0" smtClean="0"/>
              <a:t>” </a:t>
            </a:r>
            <a:r>
              <a:rPr lang="es-ES" dirty="0" err="1" smtClean="0"/>
              <a:t>tenir</a:t>
            </a:r>
            <a:r>
              <a:rPr lang="es-ES" dirty="0" smtClean="0"/>
              <a:t> </a:t>
            </a:r>
            <a:r>
              <a:rPr lang="es-ES" dirty="0" err="1" smtClean="0"/>
              <a:t>puntes</a:t>
            </a:r>
            <a:r>
              <a:rPr lang="es-ES" dirty="0" smtClean="0"/>
              <a:t> </a:t>
            </a:r>
            <a:r>
              <a:rPr lang="es-ES" dirty="0" err="1" smtClean="0"/>
              <a:t>importants</a:t>
            </a:r>
            <a:r>
              <a:rPr lang="es-ES" dirty="0" smtClean="0"/>
              <a:t> de </a:t>
            </a:r>
            <a:r>
              <a:rPr lang="es-ES" dirty="0" err="1" smtClean="0"/>
              <a:t>saturació</a:t>
            </a:r>
            <a:r>
              <a:rPr lang="es-ES" dirty="0" smtClean="0"/>
              <a:t> a </a:t>
            </a:r>
            <a:r>
              <a:rPr lang="es-ES" dirty="0" err="1" smtClean="0"/>
              <a:t>l’estiu</a:t>
            </a:r>
            <a:r>
              <a:rPr lang="es-ES" dirty="0" smtClean="0"/>
              <a:t>, tal i </a:t>
            </a:r>
            <a:r>
              <a:rPr lang="es-ES" dirty="0" err="1" smtClean="0"/>
              <a:t>com</a:t>
            </a:r>
            <a:r>
              <a:rPr lang="es-ES" dirty="0" smtClean="0"/>
              <a:t> indica </a:t>
            </a:r>
            <a:r>
              <a:rPr lang="es-ES" dirty="0" err="1" smtClean="0"/>
              <a:t>l’Índex</a:t>
            </a:r>
            <a:r>
              <a:rPr lang="es-ES" dirty="0" smtClean="0"/>
              <a:t> de </a:t>
            </a:r>
            <a:r>
              <a:rPr lang="es-ES" dirty="0" err="1" smtClean="0"/>
              <a:t>Pressió</a:t>
            </a:r>
            <a:r>
              <a:rPr lang="es-ES" dirty="0" smtClean="0"/>
              <a:t> Humana, una </a:t>
            </a:r>
            <a:r>
              <a:rPr lang="es-ES" dirty="0" err="1" smtClean="0"/>
              <a:t>eina</a:t>
            </a:r>
            <a:r>
              <a:rPr lang="es-ES" dirty="0" smtClean="0"/>
              <a:t> de mesura que </a:t>
            </a:r>
            <a:r>
              <a:rPr lang="es-ES" dirty="0" err="1" smtClean="0"/>
              <a:t>ja</a:t>
            </a:r>
            <a:r>
              <a:rPr lang="es-ES" dirty="0" smtClean="0"/>
              <a:t> </a:t>
            </a:r>
            <a:r>
              <a:rPr lang="es-ES" dirty="0" err="1" smtClean="0"/>
              <a:t>tenim</a:t>
            </a:r>
            <a:r>
              <a:rPr lang="es-ES" dirty="0" smtClean="0"/>
              <a:t>.</a:t>
            </a:r>
            <a:endParaRPr lang="es-ES"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D3891FF9-0FCD-F54E-994C-72B3BDDA8D0A}" type="slidenum">
              <a:rPr lang="es-ES" smtClean="0"/>
              <a:t>11</a:t>
            </a:fld>
            <a:endParaRPr lang="es-ES"/>
          </a:p>
        </p:txBody>
      </p:sp>
    </p:spTree>
    <p:extLst>
      <p:ext uri="{BB962C8B-B14F-4D97-AF65-F5344CB8AC3E}">
        <p14:creationId xmlns:p14="http://schemas.microsoft.com/office/powerpoint/2010/main" val="2935037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…MÉS TEMES: RIS-3, REB…</a:t>
            </a:r>
            <a:endParaRPr lang="es-ES" dirty="0"/>
          </a:p>
        </p:txBody>
      </p:sp>
      <p:sp>
        <p:nvSpPr>
          <p:cNvPr id="3" name="Marcador de contenido 2"/>
          <p:cNvSpPr>
            <a:spLocks noGrp="1"/>
          </p:cNvSpPr>
          <p:nvPr>
            <p:ph idx="1"/>
          </p:nvPr>
        </p:nvSpPr>
        <p:spPr/>
        <p:txBody>
          <a:bodyPr/>
          <a:lstStyle/>
          <a:p>
            <a:pPr algn="just"/>
            <a:r>
              <a:rPr lang="es-ES" dirty="0" smtClean="0"/>
              <a:t>3. </a:t>
            </a:r>
            <a:r>
              <a:rPr lang="es-ES" dirty="0" err="1" smtClean="0"/>
              <a:t>Estam</a:t>
            </a:r>
            <a:r>
              <a:rPr lang="es-ES" dirty="0" smtClean="0"/>
              <a:t> </a:t>
            </a:r>
            <a:r>
              <a:rPr lang="es-ES" dirty="0" err="1" smtClean="0"/>
              <a:t>immersos</a:t>
            </a:r>
            <a:r>
              <a:rPr lang="es-ES" dirty="0" smtClean="0"/>
              <a:t> en la primera </a:t>
            </a:r>
            <a:r>
              <a:rPr lang="es-ES" dirty="0" err="1" smtClean="0"/>
              <a:t>revolució</a:t>
            </a:r>
            <a:r>
              <a:rPr lang="es-ES" dirty="0" smtClean="0"/>
              <a:t> </a:t>
            </a:r>
            <a:r>
              <a:rPr lang="es-ES" dirty="0" err="1" smtClean="0"/>
              <a:t>tecnològica</a:t>
            </a:r>
            <a:r>
              <a:rPr lang="es-ES" dirty="0" smtClean="0"/>
              <a:t> que </a:t>
            </a:r>
            <a:r>
              <a:rPr lang="es-ES" dirty="0" err="1" smtClean="0"/>
              <a:t>protagonitzen</a:t>
            </a:r>
            <a:r>
              <a:rPr lang="es-ES" dirty="0" smtClean="0"/>
              <a:t> </a:t>
            </a:r>
            <a:r>
              <a:rPr lang="es-ES" dirty="0" err="1" smtClean="0"/>
              <a:t>els</a:t>
            </a:r>
            <a:r>
              <a:rPr lang="es-ES" dirty="0" smtClean="0"/>
              <a:t> </a:t>
            </a:r>
            <a:r>
              <a:rPr lang="es-ES" dirty="0" err="1" smtClean="0"/>
              <a:t>serveis</a:t>
            </a:r>
            <a:r>
              <a:rPr lang="es-ES" dirty="0" smtClean="0"/>
              <a:t>, </a:t>
            </a:r>
            <a:r>
              <a:rPr lang="es-ES" dirty="0" err="1" smtClean="0"/>
              <a:t>derivats</a:t>
            </a:r>
            <a:r>
              <a:rPr lang="es-ES" dirty="0" smtClean="0"/>
              <a:t> del </a:t>
            </a:r>
            <a:r>
              <a:rPr lang="es-ES" dirty="0" err="1" smtClean="0"/>
              <a:t>coneixement</a:t>
            </a:r>
            <a:r>
              <a:rPr lang="es-ES" dirty="0" smtClean="0"/>
              <a:t>. </a:t>
            </a:r>
            <a:r>
              <a:rPr lang="es-ES" dirty="0" err="1" smtClean="0"/>
              <a:t>Necessitam</a:t>
            </a:r>
            <a:r>
              <a:rPr lang="es-ES" dirty="0" smtClean="0"/>
              <a:t> </a:t>
            </a:r>
            <a:r>
              <a:rPr lang="es-ES" dirty="0" err="1" smtClean="0"/>
              <a:t>descobriments</a:t>
            </a:r>
            <a:r>
              <a:rPr lang="es-ES" dirty="0" smtClean="0"/>
              <a:t> </a:t>
            </a:r>
            <a:r>
              <a:rPr lang="es-ES" dirty="0" err="1" smtClean="0"/>
              <a:t>emprenidors</a:t>
            </a:r>
            <a:r>
              <a:rPr lang="es-ES" dirty="0" smtClean="0"/>
              <a:t>: en </a:t>
            </a:r>
            <a:r>
              <a:rPr lang="es-ES" dirty="0" err="1" smtClean="0"/>
              <a:t>aquesta</a:t>
            </a:r>
            <a:r>
              <a:rPr lang="es-ES" dirty="0" smtClean="0"/>
              <a:t> línea es </a:t>
            </a:r>
            <a:r>
              <a:rPr lang="es-ES" dirty="0" err="1" smtClean="0"/>
              <a:t>troba</a:t>
            </a:r>
            <a:r>
              <a:rPr lang="es-ES" dirty="0" smtClean="0"/>
              <a:t> el </a:t>
            </a:r>
            <a:r>
              <a:rPr lang="es-ES" dirty="0" err="1" smtClean="0"/>
              <a:t>treball</a:t>
            </a:r>
            <a:r>
              <a:rPr lang="es-ES" dirty="0" smtClean="0"/>
              <a:t> sobre la RIS-3, per a un </a:t>
            </a:r>
            <a:r>
              <a:rPr lang="es-ES" dirty="0" err="1" smtClean="0"/>
              <a:t>horitzó</a:t>
            </a:r>
            <a:r>
              <a:rPr lang="es-ES" dirty="0" smtClean="0"/>
              <a:t> 2020, que el </a:t>
            </a:r>
            <a:r>
              <a:rPr lang="es-ES" dirty="0" err="1" smtClean="0"/>
              <a:t>Govern</a:t>
            </a:r>
            <a:r>
              <a:rPr lang="es-ES" dirty="0" smtClean="0"/>
              <a:t> </a:t>
            </a:r>
            <a:r>
              <a:rPr lang="es-ES" dirty="0" err="1" smtClean="0"/>
              <a:t>ja</a:t>
            </a:r>
            <a:r>
              <a:rPr lang="es-ES" dirty="0" smtClean="0"/>
              <a:t> ha </a:t>
            </a:r>
            <a:r>
              <a:rPr lang="es-ES" dirty="0" err="1" smtClean="0"/>
              <a:t>endegat</a:t>
            </a:r>
            <a:r>
              <a:rPr lang="es-ES" dirty="0" smtClean="0"/>
              <a:t>. </a:t>
            </a:r>
            <a:r>
              <a:rPr lang="es-ES" dirty="0" err="1" smtClean="0"/>
              <a:t>Trballs</a:t>
            </a:r>
            <a:r>
              <a:rPr lang="es-ES" dirty="0" smtClean="0"/>
              <a:t> no </a:t>
            </a:r>
            <a:r>
              <a:rPr lang="es-ES" dirty="0" err="1" smtClean="0"/>
              <a:t>estacionals</a:t>
            </a:r>
            <a:r>
              <a:rPr lang="es-ES" dirty="0" smtClean="0"/>
              <a:t>.</a:t>
            </a:r>
          </a:p>
          <a:p>
            <a:pPr algn="just"/>
            <a:r>
              <a:rPr lang="es-ES" dirty="0" smtClean="0"/>
              <a:t>4. Cal impulsar el </a:t>
            </a:r>
            <a:r>
              <a:rPr lang="es-ES" dirty="0" err="1" smtClean="0"/>
              <a:t>Règim</a:t>
            </a:r>
            <a:r>
              <a:rPr lang="es-ES" dirty="0" smtClean="0"/>
              <a:t> Especial de Balears.</a:t>
            </a:r>
          </a:p>
          <a:p>
            <a:pPr algn="just"/>
            <a:endParaRPr lang="es-ES" dirty="0" smtClean="0"/>
          </a:p>
          <a:p>
            <a:pPr marL="0" indent="0" algn="just">
              <a:buNone/>
            </a:pPr>
            <a:endParaRPr lang="es-ES"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D3891FF9-0FCD-F54E-994C-72B3BDDA8D0A}" type="slidenum">
              <a:rPr lang="es-ES" smtClean="0"/>
              <a:t>12</a:t>
            </a:fld>
            <a:endParaRPr lang="es-ES"/>
          </a:p>
        </p:txBody>
      </p:sp>
    </p:spTree>
    <p:extLst>
      <p:ext uri="{BB962C8B-B14F-4D97-AF65-F5344CB8AC3E}">
        <p14:creationId xmlns:p14="http://schemas.microsoft.com/office/powerpoint/2010/main" val="2708416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3600" dirty="0" smtClean="0"/>
              <a:t>…LA IMPORTÀNCIA DE LA DIVERSIFICACIÓ DELS SERVEIS: EL SECTOR 	QUINARI…</a:t>
            </a:r>
            <a:endParaRPr lang="es-ES" sz="3600" dirty="0"/>
          </a:p>
        </p:txBody>
      </p:sp>
      <p:sp>
        <p:nvSpPr>
          <p:cNvPr id="3" name="Marcador de contenido 2"/>
          <p:cNvSpPr>
            <a:spLocks noGrp="1"/>
          </p:cNvSpPr>
          <p:nvPr>
            <p:ph idx="1"/>
          </p:nvPr>
        </p:nvSpPr>
        <p:spPr/>
        <p:txBody>
          <a:bodyPr/>
          <a:lstStyle/>
          <a:p>
            <a:pPr algn="just"/>
            <a:r>
              <a:rPr lang="es-ES" dirty="0" smtClean="0"/>
              <a:t>5. En el sector </a:t>
            </a:r>
            <a:r>
              <a:rPr lang="es-ES" dirty="0" err="1" smtClean="0"/>
              <a:t>quinari</a:t>
            </a:r>
            <a:r>
              <a:rPr lang="es-ES" dirty="0" smtClean="0"/>
              <a:t> </a:t>
            </a:r>
            <a:r>
              <a:rPr lang="es-ES" dirty="0" err="1" smtClean="0"/>
              <a:t>està</a:t>
            </a:r>
            <a:r>
              <a:rPr lang="es-ES" dirty="0" smtClean="0"/>
              <a:t> una </a:t>
            </a:r>
            <a:r>
              <a:rPr lang="es-ES" dirty="0" err="1" smtClean="0"/>
              <a:t>clau</a:t>
            </a:r>
            <a:r>
              <a:rPr lang="es-ES" dirty="0" smtClean="0"/>
              <a:t> </a:t>
            </a:r>
            <a:r>
              <a:rPr lang="es-ES" dirty="0" err="1" smtClean="0"/>
              <a:t>rellevant</a:t>
            </a:r>
            <a:r>
              <a:rPr lang="es-ES" dirty="0" smtClean="0"/>
              <a:t> de </a:t>
            </a:r>
            <a:r>
              <a:rPr lang="es-ES" dirty="0" err="1" smtClean="0"/>
              <a:t>futur</a:t>
            </a:r>
            <a:r>
              <a:rPr lang="es-ES" dirty="0" smtClean="0"/>
              <a:t>. La </a:t>
            </a:r>
            <a:r>
              <a:rPr lang="es-ES" dirty="0" err="1" smtClean="0"/>
              <a:t>R+D+i</a:t>
            </a:r>
            <a:r>
              <a:rPr lang="es-ES" dirty="0" smtClean="0"/>
              <a:t> no </a:t>
            </a:r>
            <a:r>
              <a:rPr lang="es-ES" dirty="0" err="1" smtClean="0"/>
              <a:t>és</a:t>
            </a:r>
            <a:r>
              <a:rPr lang="es-ES" dirty="0" smtClean="0"/>
              <a:t> </a:t>
            </a:r>
            <a:r>
              <a:rPr lang="es-ES" dirty="0" err="1" smtClean="0"/>
              <a:t>suficient</a:t>
            </a:r>
            <a:r>
              <a:rPr lang="es-ES" dirty="0" smtClean="0"/>
              <a:t> per a drenar </a:t>
            </a:r>
            <a:r>
              <a:rPr lang="es-ES" dirty="0" err="1" smtClean="0"/>
              <a:t>llocs</a:t>
            </a:r>
            <a:r>
              <a:rPr lang="es-ES" dirty="0" smtClean="0"/>
              <a:t> de </a:t>
            </a:r>
            <a:r>
              <a:rPr lang="es-ES" dirty="0" err="1" smtClean="0"/>
              <a:t>treball</a:t>
            </a:r>
            <a:r>
              <a:rPr lang="es-ES" dirty="0" smtClean="0"/>
              <a:t>. Impulsar </a:t>
            </a:r>
            <a:r>
              <a:rPr lang="es-ES" dirty="0" err="1" smtClean="0"/>
              <a:t>l’economia</a:t>
            </a:r>
            <a:r>
              <a:rPr lang="es-ES" dirty="0" smtClean="0"/>
              <a:t> social, les </a:t>
            </a:r>
            <a:r>
              <a:rPr lang="es-ES" dirty="0" err="1" smtClean="0"/>
              <a:t>activitats</a:t>
            </a:r>
            <a:r>
              <a:rPr lang="es-ES" dirty="0" smtClean="0"/>
              <a:t> </a:t>
            </a:r>
            <a:r>
              <a:rPr lang="es-ES" dirty="0" err="1" smtClean="0"/>
              <a:t>relacionades</a:t>
            </a:r>
            <a:r>
              <a:rPr lang="es-ES" dirty="0" smtClean="0"/>
              <a:t> </a:t>
            </a:r>
            <a:r>
              <a:rPr lang="es-ES" dirty="0" err="1" smtClean="0"/>
              <a:t>amb</a:t>
            </a:r>
            <a:r>
              <a:rPr lang="es-ES" dirty="0" smtClean="0"/>
              <a:t> el </a:t>
            </a:r>
            <a:r>
              <a:rPr lang="es-ES" dirty="0" err="1" smtClean="0"/>
              <a:t>medi</a:t>
            </a:r>
            <a:r>
              <a:rPr lang="es-ES" dirty="0" smtClean="0"/>
              <a:t> </a:t>
            </a:r>
            <a:r>
              <a:rPr lang="es-ES" dirty="0" err="1" smtClean="0"/>
              <a:t>ambient</a:t>
            </a:r>
            <a:r>
              <a:rPr lang="es-ES" dirty="0" smtClean="0"/>
              <a:t>, les </a:t>
            </a:r>
            <a:r>
              <a:rPr lang="es-ES" dirty="0" err="1" smtClean="0"/>
              <a:t>escoletes</a:t>
            </a:r>
            <a:r>
              <a:rPr lang="es-ES" dirty="0" smtClean="0"/>
              <a:t> de 0 a 3 </a:t>
            </a:r>
            <a:r>
              <a:rPr lang="es-ES" dirty="0" err="1" smtClean="0"/>
              <a:t>anys</a:t>
            </a:r>
            <a:r>
              <a:rPr lang="es-ES" dirty="0" smtClean="0"/>
              <a:t> i la cura per les persones </a:t>
            </a:r>
            <a:r>
              <a:rPr lang="es-ES" dirty="0" err="1" smtClean="0"/>
              <a:t>majors</a:t>
            </a:r>
            <a:r>
              <a:rPr lang="es-ES" dirty="0" smtClean="0"/>
              <a:t>, </a:t>
            </a:r>
            <a:r>
              <a:rPr lang="es-ES" dirty="0" err="1" smtClean="0"/>
              <a:t>constitueixen</a:t>
            </a:r>
            <a:r>
              <a:rPr lang="es-ES" dirty="0" smtClean="0"/>
              <a:t> </a:t>
            </a:r>
            <a:r>
              <a:rPr lang="es-ES" dirty="0" err="1" smtClean="0"/>
              <a:t>factors</a:t>
            </a:r>
            <a:r>
              <a:rPr lang="es-ES" dirty="0" smtClean="0"/>
              <a:t> </a:t>
            </a:r>
            <a:r>
              <a:rPr lang="es-ES" dirty="0" err="1" smtClean="0"/>
              <a:t>determinants</a:t>
            </a:r>
            <a:r>
              <a:rPr lang="es-ES" dirty="0" smtClean="0"/>
              <a:t> que </a:t>
            </a:r>
            <a:r>
              <a:rPr lang="es-ES" dirty="0" err="1" smtClean="0"/>
              <a:t>haurien</a:t>
            </a:r>
            <a:r>
              <a:rPr lang="es-ES" dirty="0" smtClean="0"/>
              <a:t> de </a:t>
            </a:r>
            <a:r>
              <a:rPr lang="es-ES" dirty="0" err="1" smtClean="0"/>
              <a:t>dissenyar</a:t>
            </a:r>
            <a:r>
              <a:rPr lang="es-ES" dirty="0"/>
              <a:t> </a:t>
            </a:r>
            <a:r>
              <a:rPr lang="es-ES" dirty="0" smtClean="0"/>
              <a:t>la política </a:t>
            </a:r>
            <a:r>
              <a:rPr lang="es-ES" dirty="0" err="1" smtClean="0"/>
              <a:t>econòmica</a:t>
            </a:r>
            <a:r>
              <a:rPr lang="es-ES" dirty="0" smtClean="0"/>
              <a:t>. </a:t>
            </a:r>
            <a:endParaRPr lang="es-ES"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D3891FF9-0FCD-F54E-994C-72B3BDDA8D0A}" type="slidenum">
              <a:rPr lang="es-ES" smtClean="0"/>
              <a:t>13</a:t>
            </a:fld>
            <a:endParaRPr lang="es-ES"/>
          </a:p>
        </p:txBody>
      </p:sp>
    </p:spTree>
    <p:extLst>
      <p:ext uri="{BB962C8B-B14F-4D97-AF65-F5344CB8AC3E}">
        <p14:creationId xmlns:p14="http://schemas.microsoft.com/office/powerpoint/2010/main" val="2131718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dirty="0" smtClean="0"/>
              <a:t>…I L’EDUCACIÓ QUE S’EN VINCULA</a:t>
            </a:r>
            <a:endParaRPr lang="es-ES" dirty="0"/>
          </a:p>
        </p:txBody>
      </p:sp>
      <p:sp>
        <p:nvSpPr>
          <p:cNvPr id="3" name="Marcador de contenido 2"/>
          <p:cNvSpPr>
            <a:spLocks noGrp="1"/>
          </p:cNvSpPr>
          <p:nvPr>
            <p:ph idx="1"/>
          </p:nvPr>
        </p:nvSpPr>
        <p:spPr/>
        <p:txBody>
          <a:bodyPr/>
          <a:lstStyle/>
          <a:p>
            <a:pPr algn="just"/>
            <a:r>
              <a:rPr lang="es-ES" sz="4000" dirty="0" smtClean="0"/>
              <a:t>6. </a:t>
            </a:r>
            <a:r>
              <a:rPr lang="es-ES" sz="4000" dirty="0" err="1" smtClean="0"/>
              <a:t>Desenvolupar</a:t>
            </a:r>
            <a:r>
              <a:rPr lang="es-ES" sz="4000" dirty="0" smtClean="0"/>
              <a:t> la </a:t>
            </a:r>
            <a:r>
              <a:rPr lang="es-ES" sz="4000" dirty="0" err="1" smtClean="0"/>
              <a:t>millora</a:t>
            </a:r>
            <a:r>
              <a:rPr lang="es-ES" sz="4000" dirty="0" smtClean="0"/>
              <a:t> i </a:t>
            </a:r>
            <a:r>
              <a:rPr lang="es-ES" sz="4000" dirty="0" err="1" smtClean="0"/>
              <a:t>diversificació</a:t>
            </a:r>
            <a:r>
              <a:rPr lang="es-ES" sz="4000" dirty="0" smtClean="0"/>
              <a:t> de la </a:t>
            </a:r>
            <a:r>
              <a:rPr lang="es-ES" sz="4000" dirty="0" err="1" smtClean="0"/>
              <a:t>formació</a:t>
            </a:r>
            <a:r>
              <a:rPr lang="es-ES" sz="4000" dirty="0" smtClean="0"/>
              <a:t> </a:t>
            </a:r>
            <a:r>
              <a:rPr lang="es-ES" sz="4000" dirty="0" err="1" smtClean="0"/>
              <a:t>professional</a:t>
            </a:r>
            <a:r>
              <a:rPr lang="es-ES" sz="4000" dirty="0" smtClean="0"/>
              <a:t>, relacionada </a:t>
            </a:r>
            <a:r>
              <a:rPr lang="es-ES" sz="4000" dirty="0" err="1" smtClean="0"/>
              <a:t>amb</a:t>
            </a:r>
            <a:r>
              <a:rPr lang="es-ES" sz="4000" dirty="0" smtClean="0"/>
              <a:t> les </a:t>
            </a:r>
            <a:r>
              <a:rPr lang="es-ES" sz="4000" dirty="0" err="1" smtClean="0"/>
              <a:t>activitats</a:t>
            </a:r>
            <a:r>
              <a:rPr lang="es-ES" sz="4000" dirty="0" smtClean="0"/>
              <a:t> </a:t>
            </a:r>
            <a:r>
              <a:rPr lang="es-ES" sz="4000" dirty="0" err="1" smtClean="0"/>
              <a:t>econòmiques</a:t>
            </a:r>
            <a:r>
              <a:rPr lang="es-ES" sz="4000" dirty="0" smtClean="0"/>
              <a:t> que es poden </a:t>
            </a:r>
            <a:r>
              <a:rPr lang="es-ES" sz="4000" dirty="0" err="1" smtClean="0"/>
              <a:t>desprendre</a:t>
            </a:r>
            <a:r>
              <a:rPr lang="es-ES" sz="4000" dirty="0" smtClean="0"/>
              <a:t> del </a:t>
            </a:r>
            <a:r>
              <a:rPr lang="es-ES" sz="4000" dirty="0" err="1" smtClean="0"/>
              <a:t>canvi</a:t>
            </a:r>
            <a:r>
              <a:rPr lang="es-ES" sz="4000" dirty="0" smtClean="0"/>
              <a:t> de </a:t>
            </a:r>
            <a:r>
              <a:rPr lang="es-ES" sz="4000" dirty="0" err="1" smtClean="0"/>
              <a:t>model</a:t>
            </a:r>
            <a:r>
              <a:rPr lang="es-ES" dirty="0" smtClean="0"/>
              <a:t>.</a:t>
            </a:r>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D3891FF9-0FCD-F54E-994C-72B3BDDA8D0A}" type="slidenum">
              <a:rPr lang="es-ES" smtClean="0"/>
              <a:t>14</a:t>
            </a:fld>
            <a:endParaRPr lang="es-ES"/>
          </a:p>
        </p:txBody>
      </p:sp>
    </p:spTree>
    <p:extLst>
      <p:ext uri="{BB962C8B-B14F-4D97-AF65-F5344CB8AC3E}">
        <p14:creationId xmlns:p14="http://schemas.microsoft.com/office/powerpoint/2010/main" val="3637720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Urgeix</a:t>
            </a:r>
            <a:r>
              <a:rPr lang="es-ES" dirty="0" smtClean="0"/>
              <a:t>:</a:t>
            </a:r>
            <a:endParaRPr lang="es-ES" dirty="0"/>
          </a:p>
        </p:txBody>
      </p:sp>
      <p:sp>
        <p:nvSpPr>
          <p:cNvPr id="3" name="Marcador de contenido 2"/>
          <p:cNvSpPr>
            <a:spLocks noGrp="1"/>
          </p:cNvSpPr>
          <p:nvPr>
            <p:ph idx="1"/>
          </p:nvPr>
        </p:nvSpPr>
        <p:spPr/>
        <p:txBody>
          <a:bodyPr/>
          <a:lstStyle/>
          <a:p>
            <a:r>
              <a:rPr lang="es-ES" dirty="0" smtClean="0"/>
              <a:t>1. Planificar </a:t>
            </a:r>
            <a:r>
              <a:rPr lang="es-ES" dirty="0" err="1" smtClean="0"/>
              <a:t>l’economia</a:t>
            </a:r>
            <a:r>
              <a:rPr lang="es-ES" dirty="0" smtClean="0"/>
              <a:t> des de la </a:t>
            </a:r>
            <a:r>
              <a:rPr lang="es-ES" dirty="0" err="1" smtClean="0"/>
              <a:t>governança</a:t>
            </a:r>
            <a:r>
              <a:rPr lang="es-ES" dirty="0" smtClean="0"/>
              <a:t>.</a:t>
            </a:r>
          </a:p>
          <a:p>
            <a:r>
              <a:rPr lang="es-ES" dirty="0" smtClean="0"/>
              <a:t>2. </a:t>
            </a:r>
            <a:r>
              <a:rPr lang="es-ES" dirty="0" err="1" smtClean="0"/>
              <a:t>Importància</a:t>
            </a:r>
            <a:r>
              <a:rPr lang="es-ES" dirty="0" smtClean="0"/>
              <a:t> del </a:t>
            </a:r>
            <a:r>
              <a:rPr lang="es-ES" dirty="0" err="1" smtClean="0"/>
              <a:t>Parc</a:t>
            </a:r>
            <a:r>
              <a:rPr lang="es-ES" dirty="0" smtClean="0"/>
              <a:t> Bit.</a:t>
            </a:r>
          </a:p>
          <a:p>
            <a:r>
              <a:rPr lang="es-ES" dirty="0" smtClean="0"/>
              <a:t>3. El “</a:t>
            </a:r>
            <a:r>
              <a:rPr lang="es-ES" dirty="0" err="1" smtClean="0"/>
              <a:t>polígon</a:t>
            </a:r>
            <a:r>
              <a:rPr lang="es-ES" dirty="0" smtClean="0"/>
              <a:t> del </a:t>
            </a:r>
            <a:r>
              <a:rPr lang="es-ES" dirty="0" err="1" smtClean="0"/>
              <a:t>coneixement</a:t>
            </a:r>
            <a:r>
              <a:rPr lang="es-ES" dirty="0" smtClean="0"/>
              <a:t>”: UIB, </a:t>
            </a:r>
            <a:r>
              <a:rPr lang="es-ES" dirty="0" err="1" smtClean="0"/>
              <a:t>Parcbit</a:t>
            </a:r>
            <a:r>
              <a:rPr lang="es-ES" dirty="0" smtClean="0"/>
              <a:t>, </a:t>
            </a:r>
            <a:r>
              <a:rPr lang="es-ES" dirty="0" err="1" smtClean="0"/>
              <a:t>Parc</a:t>
            </a:r>
            <a:r>
              <a:rPr lang="es-ES" dirty="0" smtClean="0"/>
              <a:t> de </a:t>
            </a:r>
            <a:r>
              <a:rPr lang="es-ES" dirty="0" err="1" smtClean="0"/>
              <a:t>Tecnologies</a:t>
            </a:r>
            <a:r>
              <a:rPr lang="es-ES" dirty="0" smtClean="0"/>
              <a:t> </a:t>
            </a:r>
            <a:r>
              <a:rPr lang="es-ES" dirty="0" err="1" smtClean="0"/>
              <a:t>Ambientals</a:t>
            </a:r>
            <a:r>
              <a:rPr lang="es-ES" dirty="0" smtClean="0"/>
              <a:t>, Hospital de Son </a:t>
            </a:r>
            <a:r>
              <a:rPr lang="es-ES" dirty="0" err="1" smtClean="0"/>
              <a:t>Espases</a:t>
            </a:r>
            <a:r>
              <a:rPr lang="es-ES" dirty="0" smtClean="0"/>
              <a:t>.</a:t>
            </a:r>
          </a:p>
          <a:p>
            <a:r>
              <a:rPr lang="es-ES" dirty="0" smtClean="0"/>
              <a:t>4. </a:t>
            </a:r>
            <a:r>
              <a:rPr lang="es-ES" dirty="0" err="1" smtClean="0"/>
              <a:t>Impuls</a:t>
            </a:r>
            <a:r>
              <a:rPr lang="es-ES" dirty="0" smtClean="0"/>
              <a:t> </a:t>
            </a:r>
            <a:r>
              <a:rPr lang="es-ES" dirty="0" err="1" smtClean="0"/>
              <a:t>als</a:t>
            </a:r>
            <a:r>
              <a:rPr lang="es-ES" dirty="0" smtClean="0"/>
              <a:t> </a:t>
            </a:r>
            <a:r>
              <a:rPr lang="es-ES" dirty="0" err="1" smtClean="0"/>
              <a:t>clústers</a:t>
            </a:r>
            <a:r>
              <a:rPr lang="es-ES" dirty="0" smtClean="0"/>
              <a:t>.</a:t>
            </a:r>
          </a:p>
          <a:p>
            <a:r>
              <a:rPr lang="es-ES" dirty="0" smtClean="0"/>
              <a:t>5. </a:t>
            </a:r>
            <a:r>
              <a:rPr lang="es-ES" dirty="0" err="1" smtClean="0"/>
              <a:t>Estratègies</a:t>
            </a:r>
            <a:r>
              <a:rPr lang="es-ES" dirty="0" smtClean="0"/>
              <a:t> que </a:t>
            </a:r>
            <a:r>
              <a:rPr lang="es-ES" dirty="0" err="1" smtClean="0"/>
              <a:t>sorgeixin</a:t>
            </a:r>
            <a:r>
              <a:rPr lang="es-ES" dirty="0" smtClean="0"/>
              <a:t> del Pla de la </a:t>
            </a:r>
            <a:r>
              <a:rPr lang="es-ES" dirty="0" err="1" smtClean="0"/>
              <a:t>Ciència</a:t>
            </a:r>
            <a:r>
              <a:rPr lang="es-ES" dirty="0" smtClean="0"/>
              <a:t>.</a:t>
            </a:r>
            <a:endParaRPr lang="es-ES"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15</a:t>
            </a:fld>
            <a:endParaRPr lang="es-ES"/>
          </a:p>
        </p:txBody>
      </p:sp>
    </p:spTree>
    <p:extLst>
      <p:ext uri="{BB962C8B-B14F-4D97-AF65-F5344CB8AC3E}">
        <p14:creationId xmlns:p14="http://schemas.microsoft.com/office/powerpoint/2010/main" val="1656196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50898"/>
            <a:ext cx="8229600" cy="1143000"/>
          </a:xfrm>
        </p:spPr>
        <p:txBody>
          <a:bodyPr>
            <a:normAutofit fontScale="90000"/>
          </a:bodyPr>
          <a:lstStyle/>
          <a:p>
            <a:r>
              <a:rPr lang="es-ES" dirty="0" smtClean="0"/>
              <a:t>El </a:t>
            </a:r>
            <a:r>
              <a:rPr lang="es-ES" dirty="0" err="1" smtClean="0"/>
              <a:t>científic</a:t>
            </a:r>
            <a:r>
              <a:rPr lang="es-ES" dirty="0" smtClean="0"/>
              <a:t> social al </a:t>
            </a:r>
            <a:r>
              <a:rPr lang="es-ES" dirty="0" err="1" smtClean="0"/>
              <a:t>telègraf</a:t>
            </a:r>
            <a:r>
              <a:rPr lang="es-ES" dirty="0" smtClean="0"/>
              <a:t>:</a:t>
            </a:r>
            <a:br>
              <a:rPr lang="es-ES" dirty="0" smtClean="0"/>
            </a:br>
            <a:r>
              <a:rPr lang="es-ES" dirty="0" smtClean="0"/>
              <a:t>Agenda de (</a:t>
            </a:r>
            <a:r>
              <a:rPr lang="es-ES" dirty="0" err="1" smtClean="0"/>
              <a:t>possible</a:t>
            </a:r>
            <a:r>
              <a:rPr lang="es-ES" dirty="0" smtClean="0"/>
              <a:t>) </a:t>
            </a:r>
            <a:r>
              <a:rPr lang="es-ES" dirty="0" err="1" smtClean="0"/>
              <a:t>treball</a:t>
            </a:r>
            <a:r>
              <a:rPr lang="es-ES" dirty="0" smtClean="0"/>
              <a:t>. </a:t>
            </a:r>
            <a:br>
              <a:rPr lang="es-ES" dirty="0" smtClean="0"/>
            </a:br>
            <a:r>
              <a:rPr lang="es-ES" dirty="0" err="1" smtClean="0"/>
              <a:t>Els</a:t>
            </a:r>
            <a:r>
              <a:rPr lang="es-ES" dirty="0" smtClean="0"/>
              <a:t> </a:t>
            </a:r>
            <a:r>
              <a:rPr lang="es-ES" dirty="0" err="1" smtClean="0"/>
              <a:t>ingressos</a:t>
            </a:r>
            <a:endParaRPr lang="es-ES" dirty="0"/>
          </a:p>
        </p:txBody>
      </p:sp>
      <p:sp>
        <p:nvSpPr>
          <p:cNvPr id="3" name="Marcador de contenido 2"/>
          <p:cNvSpPr>
            <a:spLocks noGrp="1"/>
          </p:cNvSpPr>
          <p:nvPr>
            <p:ph idx="1"/>
          </p:nvPr>
        </p:nvSpPr>
        <p:spPr>
          <a:xfrm>
            <a:off x="327853" y="1792286"/>
            <a:ext cx="8029524" cy="4345635"/>
          </a:xfrm>
        </p:spPr>
        <p:txBody>
          <a:bodyPr/>
          <a:lstStyle/>
          <a:p>
            <a:pPr algn="just"/>
            <a:r>
              <a:rPr lang="es-ES" dirty="0" smtClean="0"/>
              <a:t>1. Nova política fiscal: </a:t>
            </a:r>
            <a:r>
              <a:rPr lang="es-ES" dirty="0" err="1" smtClean="0"/>
              <a:t>taxa</a:t>
            </a:r>
            <a:r>
              <a:rPr lang="es-ES" dirty="0" smtClean="0"/>
              <a:t> turística, </a:t>
            </a:r>
            <a:r>
              <a:rPr lang="es-ES" dirty="0" err="1" smtClean="0"/>
              <a:t>progressivitat</a:t>
            </a:r>
            <a:r>
              <a:rPr lang="es-ES" dirty="0" smtClean="0"/>
              <a:t> de les figures </a:t>
            </a:r>
            <a:r>
              <a:rPr lang="es-ES" dirty="0" err="1" smtClean="0"/>
              <a:t>tributàries</a:t>
            </a:r>
            <a:r>
              <a:rPr lang="es-ES" dirty="0" smtClean="0"/>
              <a:t>, </a:t>
            </a:r>
            <a:r>
              <a:rPr lang="es-ES" dirty="0" err="1" smtClean="0"/>
              <a:t>Impost</a:t>
            </a:r>
            <a:r>
              <a:rPr lang="es-ES" dirty="0" smtClean="0"/>
              <a:t> Ambiental. </a:t>
            </a:r>
          </a:p>
          <a:p>
            <a:pPr algn="just"/>
            <a:r>
              <a:rPr lang="es-ES" dirty="0" smtClean="0"/>
              <a:t>2. </a:t>
            </a:r>
            <a:r>
              <a:rPr lang="es-ES" dirty="0" err="1" smtClean="0"/>
              <a:t>Major</a:t>
            </a:r>
            <a:r>
              <a:rPr lang="es-ES" dirty="0" smtClean="0"/>
              <a:t> </a:t>
            </a:r>
            <a:r>
              <a:rPr lang="es-ES" dirty="0" err="1" smtClean="0"/>
              <a:t>intensitat</a:t>
            </a:r>
            <a:r>
              <a:rPr lang="es-ES" dirty="0" smtClean="0"/>
              <a:t> en la </a:t>
            </a:r>
            <a:r>
              <a:rPr lang="es-ES" dirty="0" err="1" smtClean="0"/>
              <a:t>negociació</a:t>
            </a:r>
            <a:r>
              <a:rPr lang="es-ES" dirty="0" smtClean="0"/>
              <a:t> </a:t>
            </a:r>
            <a:r>
              <a:rPr lang="es-ES" dirty="0" err="1" smtClean="0"/>
              <a:t>amb</a:t>
            </a:r>
            <a:r>
              <a:rPr lang="es-ES" dirty="0"/>
              <a:t> </a:t>
            </a:r>
            <a:r>
              <a:rPr lang="es-ES" dirty="0" err="1" smtClean="0"/>
              <a:t>els</a:t>
            </a:r>
            <a:r>
              <a:rPr lang="es-ES" dirty="0" smtClean="0"/>
              <a:t> </a:t>
            </a:r>
            <a:r>
              <a:rPr lang="es-ES" dirty="0" err="1" smtClean="0"/>
              <a:t>Ministeris</a:t>
            </a:r>
            <a:r>
              <a:rPr lang="es-ES" dirty="0" smtClean="0"/>
              <a:t>: </a:t>
            </a:r>
            <a:r>
              <a:rPr lang="es-ES" dirty="0" err="1" smtClean="0"/>
              <a:t>nou</a:t>
            </a:r>
            <a:r>
              <a:rPr lang="es-ES" dirty="0" smtClean="0"/>
              <a:t> </a:t>
            </a:r>
            <a:r>
              <a:rPr lang="es-ES" dirty="0" err="1" smtClean="0"/>
              <a:t>model</a:t>
            </a:r>
            <a:r>
              <a:rPr lang="es-ES" dirty="0" smtClean="0"/>
              <a:t> de </a:t>
            </a:r>
            <a:r>
              <a:rPr lang="es-ES" dirty="0" err="1" smtClean="0"/>
              <a:t>finançament</a:t>
            </a:r>
            <a:r>
              <a:rPr lang="es-ES" dirty="0" smtClean="0"/>
              <a:t>, REB, </a:t>
            </a:r>
            <a:r>
              <a:rPr lang="es-ES" dirty="0" err="1" smtClean="0"/>
              <a:t>inversions</a:t>
            </a:r>
            <a:r>
              <a:rPr lang="es-ES" dirty="0" smtClean="0"/>
              <a:t> </a:t>
            </a:r>
            <a:r>
              <a:rPr lang="es-ES" dirty="0" err="1" smtClean="0"/>
              <a:t>estatutàries</a:t>
            </a:r>
            <a:r>
              <a:rPr lang="es-ES" dirty="0" smtClean="0"/>
              <a:t>.</a:t>
            </a:r>
            <a:endParaRPr lang="es-ES"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16</a:t>
            </a:fld>
            <a:endParaRPr lang="es-ES"/>
          </a:p>
        </p:txBody>
      </p:sp>
    </p:spTree>
    <p:extLst>
      <p:ext uri="{BB962C8B-B14F-4D97-AF65-F5344CB8AC3E}">
        <p14:creationId xmlns:p14="http://schemas.microsoft.com/office/powerpoint/2010/main" val="2877988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83091"/>
            <a:ext cx="8229599" cy="1697437"/>
          </a:xfrm>
        </p:spPr>
        <p:txBody>
          <a:bodyPr>
            <a:normAutofit fontScale="90000"/>
          </a:bodyPr>
          <a:lstStyle/>
          <a:p>
            <a:r>
              <a:rPr lang="es-ES" dirty="0" smtClean="0"/>
              <a:t>El </a:t>
            </a:r>
            <a:r>
              <a:rPr lang="es-ES" dirty="0" err="1" smtClean="0"/>
              <a:t>científic</a:t>
            </a:r>
            <a:r>
              <a:rPr lang="es-ES" dirty="0" smtClean="0"/>
              <a:t> social </a:t>
            </a:r>
            <a:r>
              <a:rPr lang="es-ES" dirty="0"/>
              <a:t>al </a:t>
            </a:r>
            <a:r>
              <a:rPr lang="es-ES" dirty="0" err="1"/>
              <a:t>telègraf</a:t>
            </a:r>
            <a:r>
              <a:rPr lang="es-ES" dirty="0"/>
              <a:t>:</a:t>
            </a:r>
            <a:br>
              <a:rPr lang="es-ES" dirty="0"/>
            </a:br>
            <a:r>
              <a:rPr lang="es-ES" dirty="0" smtClean="0"/>
              <a:t>Agenda de (</a:t>
            </a:r>
            <a:r>
              <a:rPr lang="es-ES" dirty="0" err="1" smtClean="0"/>
              <a:t>possible</a:t>
            </a:r>
            <a:r>
              <a:rPr lang="es-ES" dirty="0" smtClean="0"/>
              <a:t>) </a:t>
            </a:r>
            <a:r>
              <a:rPr lang="es-ES" dirty="0" err="1" smtClean="0"/>
              <a:t>treball</a:t>
            </a:r>
            <a:r>
              <a:rPr lang="es-ES" dirty="0" smtClean="0"/>
              <a:t>.</a:t>
            </a:r>
            <a:br>
              <a:rPr lang="es-ES" dirty="0" smtClean="0"/>
            </a:br>
            <a:r>
              <a:rPr lang="es-ES" dirty="0" err="1" smtClean="0"/>
              <a:t>Algunes</a:t>
            </a:r>
            <a:r>
              <a:rPr lang="es-ES" dirty="0" smtClean="0"/>
              <a:t> de les </a:t>
            </a:r>
            <a:r>
              <a:rPr lang="es-ES" dirty="0" err="1" smtClean="0"/>
              <a:t>despeses</a:t>
            </a:r>
            <a:endParaRPr lang="es-ES" dirty="0"/>
          </a:p>
        </p:txBody>
      </p:sp>
      <p:sp>
        <p:nvSpPr>
          <p:cNvPr id="3" name="Marcador de contenido 2"/>
          <p:cNvSpPr>
            <a:spLocks noGrp="1"/>
          </p:cNvSpPr>
          <p:nvPr>
            <p:ph idx="1"/>
          </p:nvPr>
        </p:nvSpPr>
        <p:spPr>
          <a:xfrm>
            <a:off x="747780" y="1911100"/>
            <a:ext cx="7939019" cy="4215063"/>
          </a:xfrm>
        </p:spPr>
        <p:txBody>
          <a:bodyPr>
            <a:normAutofit fontScale="92500" lnSpcReduction="20000"/>
          </a:bodyPr>
          <a:lstStyle/>
          <a:p>
            <a:r>
              <a:rPr lang="es-ES" dirty="0" smtClean="0"/>
              <a:t>1. Pla Industrial.</a:t>
            </a:r>
          </a:p>
          <a:p>
            <a:r>
              <a:rPr lang="es-ES" dirty="0" smtClean="0"/>
              <a:t>2. Pla </a:t>
            </a:r>
            <a:r>
              <a:rPr lang="es-ES" dirty="0" err="1" smtClean="0"/>
              <a:t>d’impuls</a:t>
            </a:r>
            <a:r>
              <a:rPr lang="es-ES" dirty="0" smtClean="0"/>
              <a:t> a les TIC.</a:t>
            </a:r>
          </a:p>
          <a:p>
            <a:r>
              <a:rPr lang="es-ES" dirty="0" smtClean="0"/>
              <a:t>3. </a:t>
            </a:r>
            <a:r>
              <a:rPr lang="es-ES" dirty="0" err="1" smtClean="0"/>
              <a:t>Revisió</a:t>
            </a:r>
            <a:r>
              <a:rPr lang="es-ES" dirty="0" smtClean="0"/>
              <a:t> </a:t>
            </a:r>
            <a:r>
              <a:rPr lang="es-ES" dirty="0" err="1" smtClean="0"/>
              <a:t>Plans</a:t>
            </a:r>
            <a:r>
              <a:rPr lang="es-ES" dirty="0" smtClean="0"/>
              <a:t> </a:t>
            </a:r>
            <a:r>
              <a:rPr lang="es-ES" dirty="0" err="1" smtClean="0"/>
              <a:t>Territorials</a:t>
            </a:r>
            <a:r>
              <a:rPr lang="es-ES" dirty="0" smtClean="0"/>
              <a:t>.</a:t>
            </a:r>
          </a:p>
          <a:p>
            <a:r>
              <a:rPr lang="es-ES" dirty="0" smtClean="0"/>
              <a:t>4. Pla del </a:t>
            </a:r>
            <a:r>
              <a:rPr lang="es-ES" dirty="0" err="1" smtClean="0"/>
              <a:t>Transport</a:t>
            </a:r>
            <a:r>
              <a:rPr lang="es-ES" dirty="0" smtClean="0"/>
              <a:t> </a:t>
            </a:r>
            <a:r>
              <a:rPr lang="es-ES" dirty="0" err="1" smtClean="0"/>
              <a:t>Públic</a:t>
            </a:r>
            <a:r>
              <a:rPr lang="es-ES" dirty="0" smtClean="0"/>
              <a:t>.</a:t>
            </a:r>
          </a:p>
          <a:p>
            <a:r>
              <a:rPr lang="es-ES" dirty="0" smtClean="0"/>
              <a:t>5. </a:t>
            </a:r>
            <a:r>
              <a:rPr lang="es-ES" dirty="0" err="1" smtClean="0"/>
              <a:t>Assolir</a:t>
            </a:r>
            <a:r>
              <a:rPr lang="es-ES" dirty="0" smtClean="0"/>
              <a:t> el 0,5% s/PIB en R+D+I el 2019.</a:t>
            </a:r>
          </a:p>
          <a:p>
            <a:r>
              <a:rPr lang="es-ES" dirty="0" smtClean="0"/>
              <a:t>6. Programes de </a:t>
            </a:r>
            <a:r>
              <a:rPr lang="es-ES" dirty="0" err="1" smtClean="0"/>
              <a:t>formació</a:t>
            </a:r>
            <a:r>
              <a:rPr lang="es-ES" dirty="0" smtClean="0"/>
              <a:t> </a:t>
            </a:r>
            <a:r>
              <a:rPr lang="es-ES" dirty="0" err="1" smtClean="0"/>
              <a:t>aturats</a:t>
            </a:r>
            <a:r>
              <a:rPr lang="es-ES" dirty="0" smtClean="0"/>
              <a:t> de </a:t>
            </a:r>
            <a:r>
              <a:rPr lang="es-ES" dirty="0" err="1" smtClean="0"/>
              <a:t>llarga</a:t>
            </a:r>
            <a:r>
              <a:rPr lang="es-ES" dirty="0" smtClean="0"/>
              <a:t> durada i </a:t>
            </a:r>
            <a:r>
              <a:rPr lang="es-ES" dirty="0" err="1" smtClean="0"/>
              <a:t>jovent</a:t>
            </a:r>
            <a:r>
              <a:rPr lang="es-ES" dirty="0" smtClean="0"/>
              <a:t>.</a:t>
            </a:r>
          </a:p>
          <a:p>
            <a:r>
              <a:rPr lang="es-ES" dirty="0" smtClean="0"/>
              <a:t>7. Pla </a:t>
            </a:r>
            <a:r>
              <a:rPr lang="es-ES" dirty="0" err="1" smtClean="0"/>
              <a:t>estratègic</a:t>
            </a:r>
            <a:r>
              <a:rPr lang="es-ES" dirty="0" smtClean="0"/>
              <a:t> del sector </a:t>
            </a:r>
            <a:r>
              <a:rPr lang="es-ES" dirty="0" err="1" smtClean="0"/>
              <a:t>turístic</a:t>
            </a:r>
            <a:r>
              <a:rPr lang="es-ES" dirty="0" smtClean="0"/>
              <a:t> balear.</a:t>
            </a:r>
          </a:p>
          <a:p>
            <a:r>
              <a:rPr lang="es-ES" dirty="0" smtClean="0"/>
              <a:t>8. </a:t>
            </a:r>
            <a:r>
              <a:rPr lang="es-ES" dirty="0" err="1" smtClean="0"/>
              <a:t>Escolarització</a:t>
            </a:r>
            <a:r>
              <a:rPr lang="es-ES" dirty="0" smtClean="0"/>
              <a:t> </a:t>
            </a:r>
            <a:r>
              <a:rPr lang="es-ES" dirty="0" err="1" smtClean="0"/>
              <a:t>nins</a:t>
            </a:r>
            <a:r>
              <a:rPr lang="es-ES" dirty="0" smtClean="0"/>
              <a:t> 0-3 </a:t>
            </a:r>
            <a:r>
              <a:rPr lang="es-ES" dirty="0" err="1" smtClean="0"/>
              <a:t>anys</a:t>
            </a:r>
            <a:r>
              <a:rPr lang="es-ES" dirty="0" smtClean="0"/>
              <a:t>.</a:t>
            </a:r>
            <a:endParaRPr lang="es-ES"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17</a:t>
            </a:fld>
            <a:endParaRPr lang="es-ES"/>
          </a:p>
        </p:txBody>
      </p:sp>
    </p:spTree>
    <p:extLst>
      <p:ext uri="{BB962C8B-B14F-4D97-AF65-F5344CB8AC3E}">
        <p14:creationId xmlns:p14="http://schemas.microsoft.com/office/powerpoint/2010/main" val="456997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1" y="132194"/>
            <a:ext cx="8229599" cy="1731423"/>
          </a:xfrm>
        </p:spPr>
        <p:txBody>
          <a:bodyPr>
            <a:normAutofit fontScale="90000"/>
          </a:bodyPr>
          <a:lstStyle/>
          <a:p>
            <a:r>
              <a:rPr lang="es-ES" dirty="0" smtClean="0"/>
              <a:t/>
            </a:r>
            <a:br>
              <a:rPr lang="es-ES" dirty="0" smtClean="0"/>
            </a:br>
            <a:r>
              <a:rPr lang="es-ES" dirty="0" err="1" smtClean="0"/>
              <a:t>L’esquerra</a:t>
            </a:r>
            <a:r>
              <a:rPr lang="es-ES" dirty="0" smtClean="0"/>
              <a:t> balear TÉ DISCURS ECONÒMIC; </a:t>
            </a:r>
            <a:br>
              <a:rPr lang="es-ES" dirty="0" smtClean="0"/>
            </a:br>
            <a:r>
              <a:rPr lang="es-ES" dirty="0" smtClean="0"/>
              <a:t>la </a:t>
            </a:r>
            <a:r>
              <a:rPr lang="es-ES" dirty="0" err="1" smtClean="0"/>
              <a:t>dreta</a:t>
            </a:r>
            <a:r>
              <a:rPr lang="es-ES" dirty="0" smtClean="0"/>
              <a:t> NO…</a:t>
            </a:r>
            <a:endParaRPr lang="es-ES" dirty="0"/>
          </a:p>
        </p:txBody>
      </p:sp>
      <p:sp>
        <p:nvSpPr>
          <p:cNvPr id="3" name="Marcador de contenido 2"/>
          <p:cNvSpPr>
            <a:spLocks noGrp="1"/>
          </p:cNvSpPr>
          <p:nvPr>
            <p:ph idx="1"/>
          </p:nvPr>
        </p:nvSpPr>
        <p:spPr>
          <a:xfrm>
            <a:off x="1008911" y="2350297"/>
            <a:ext cx="7677888" cy="3775866"/>
          </a:xfrm>
        </p:spPr>
        <p:txBody>
          <a:bodyPr>
            <a:normAutofit fontScale="77500" lnSpcReduction="20000"/>
          </a:bodyPr>
          <a:lstStyle/>
          <a:p>
            <a:pPr marL="0" indent="0" algn="just">
              <a:buNone/>
            </a:pPr>
            <a:r>
              <a:rPr lang="es-ES" dirty="0" err="1" smtClean="0"/>
              <a:t>Alguns</a:t>
            </a:r>
            <a:r>
              <a:rPr lang="es-ES" dirty="0" smtClean="0"/>
              <a:t> </a:t>
            </a:r>
            <a:r>
              <a:rPr lang="es-ES" dirty="0" err="1" smtClean="0"/>
              <a:t>autors</a:t>
            </a:r>
            <a:r>
              <a:rPr lang="es-ES" dirty="0"/>
              <a:t> </a:t>
            </a:r>
            <a:r>
              <a:rPr lang="es-ES" dirty="0" err="1" smtClean="0"/>
              <a:t>amb</a:t>
            </a:r>
            <a:r>
              <a:rPr lang="es-ES" dirty="0" smtClean="0"/>
              <a:t> obra escrita i feta des de </a:t>
            </a:r>
            <a:r>
              <a:rPr lang="es-ES" dirty="0" err="1" smtClean="0"/>
              <a:t>diferents</a:t>
            </a:r>
            <a:r>
              <a:rPr lang="es-ES" dirty="0" smtClean="0"/>
              <a:t> </a:t>
            </a:r>
            <a:r>
              <a:rPr lang="es-ES" dirty="0" err="1" smtClean="0"/>
              <a:t>angles</a:t>
            </a:r>
            <a:r>
              <a:rPr lang="es-ES" dirty="0" smtClean="0"/>
              <a:t> i </a:t>
            </a:r>
            <a:r>
              <a:rPr lang="es-ES" dirty="0" err="1" smtClean="0"/>
              <a:t>formats</a:t>
            </a:r>
            <a:r>
              <a:rPr lang="es-ES" dirty="0" smtClean="0"/>
              <a:t>:</a:t>
            </a:r>
          </a:p>
          <a:p>
            <a:pPr marL="0" indent="0">
              <a:buNone/>
            </a:pPr>
            <a:r>
              <a:rPr lang="es-ES" dirty="0" smtClean="0"/>
              <a:t>1.  </a:t>
            </a:r>
            <a:r>
              <a:rPr lang="es-ES" dirty="0" err="1" smtClean="0"/>
              <a:t>Alenyà-Navinés</a:t>
            </a:r>
            <a:r>
              <a:rPr lang="es-ES" dirty="0" smtClean="0"/>
              <a:t>,</a:t>
            </a:r>
          </a:p>
          <a:p>
            <a:pPr marL="0" indent="0">
              <a:buNone/>
            </a:pPr>
            <a:r>
              <a:rPr lang="es-ES" dirty="0" smtClean="0"/>
              <a:t>2. Murray,</a:t>
            </a:r>
          </a:p>
          <a:p>
            <a:pPr marL="0" indent="0">
              <a:buNone/>
            </a:pPr>
            <a:r>
              <a:rPr lang="es-ES" dirty="0" smtClean="0"/>
              <a:t>3. </a:t>
            </a:r>
            <a:r>
              <a:rPr lang="es-ES" dirty="0" err="1" smtClean="0"/>
              <a:t>Borrás</a:t>
            </a:r>
            <a:r>
              <a:rPr lang="es-ES" dirty="0" smtClean="0"/>
              <a:t>,</a:t>
            </a:r>
          </a:p>
          <a:p>
            <a:pPr marL="0" indent="0">
              <a:buNone/>
            </a:pPr>
            <a:r>
              <a:rPr lang="es-ES" dirty="0" smtClean="0"/>
              <a:t>4. </a:t>
            </a:r>
            <a:r>
              <a:rPr lang="es-ES" dirty="0" err="1" smtClean="0"/>
              <a:t>Pou</a:t>
            </a:r>
            <a:r>
              <a:rPr lang="es-ES" dirty="0" smtClean="0"/>
              <a:t>,</a:t>
            </a:r>
          </a:p>
          <a:p>
            <a:pPr marL="0" indent="0">
              <a:buNone/>
            </a:pPr>
            <a:r>
              <a:rPr lang="es-ES" dirty="0" smtClean="0"/>
              <a:t>5. </a:t>
            </a:r>
            <a:r>
              <a:rPr lang="es-ES" dirty="0" err="1" smtClean="0"/>
              <a:t>Sampol</a:t>
            </a:r>
            <a:r>
              <a:rPr lang="es-ES" dirty="0" smtClean="0"/>
              <a:t>,</a:t>
            </a:r>
          </a:p>
          <a:p>
            <a:pPr marL="0" indent="0">
              <a:buNone/>
            </a:pPr>
            <a:r>
              <a:rPr lang="es-ES" dirty="0" smtClean="0"/>
              <a:t>6. </a:t>
            </a:r>
            <a:r>
              <a:rPr lang="es-ES" dirty="0" err="1" smtClean="0"/>
              <a:t>Garau</a:t>
            </a:r>
            <a:r>
              <a:rPr lang="es-ES" dirty="0" smtClean="0"/>
              <a:t>,</a:t>
            </a:r>
          </a:p>
          <a:p>
            <a:pPr marL="0" indent="0">
              <a:buNone/>
            </a:pPr>
            <a:r>
              <a:rPr lang="es-ES" dirty="0" smtClean="0"/>
              <a:t>7. Abril,</a:t>
            </a:r>
          </a:p>
          <a:p>
            <a:pPr marL="0" indent="0">
              <a:buNone/>
            </a:pPr>
            <a:r>
              <a:rPr lang="es-ES" dirty="0"/>
              <a:t>8</a:t>
            </a:r>
            <a:r>
              <a:rPr lang="es-ES" dirty="0" smtClean="0"/>
              <a:t>. Manera.</a:t>
            </a:r>
            <a:endParaRPr lang="es-ES"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18</a:t>
            </a:fld>
            <a:endParaRPr lang="es-ES"/>
          </a:p>
        </p:txBody>
      </p:sp>
    </p:spTree>
    <p:extLst>
      <p:ext uri="{BB962C8B-B14F-4D97-AF65-F5344CB8AC3E}">
        <p14:creationId xmlns:p14="http://schemas.microsoft.com/office/powerpoint/2010/main" val="2916843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a:t>
            </a:r>
            <a:r>
              <a:rPr lang="es-ES" dirty="0" err="1" smtClean="0"/>
              <a:t>Però</a:t>
            </a:r>
            <a:r>
              <a:rPr lang="es-ES" dirty="0" smtClean="0"/>
              <a:t> ÉS URGENT SUPERAR FASES INFANTILS</a:t>
            </a:r>
            <a:endParaRPr lang="es-ES" dirty="0"/>
          </a:p>
        </p:txBody>
      </p:sp>
      <p:sp>
        <p:nvSpPr>
          <p:cNvPr id="3" name="Marcador de contenido 2"/>
          <p:cNvSpPr>
            <a:spLocks noGrp="1"/>
          </p:cNvSpPr>
          <p:nvPr>
            <p:ph idx="1"/>
          </p:nvPr>
        </p:nvSpPr>
        <p:spPr/>
        <p:txBody>
          <a:bodyPr>
            <a:normAutofit fontScale="85000" lnSpcReduction="10000"/>
          </a:bodyPr>
          <a:lstStyle/>
          <a:p>
            <a:pPr algn="just"/>
            <a:r>
              <a:rPr lang="es-ES" dirty="0" smtClean="0"/>
              <a:t>1. L’”</a:t>
            </a:r>
            <a:r>
              <a:rPr lang="es-ES" dirty="0" err="1" smtClean="0"/>
              <a:t>Adanisme</a:t>
            </a:r>
            <a:r>
              <a:rPr lang="es-ES" dirty="0" smtClean="0"/>
              <a:t>”,</a:t>
            </a:r>
          </a:p>
          <a:p>
            <a:pPr algn="just"/>
            <a:r>
              <a:rPr lang="es-ES" dirty="0" smtClean="0"/>
              <a:t>2. </a:t>
            </a:r>
            <a:r>
              <a:rPr lang="es-ES" dirty="0" err="1" smtClean="0"/>
              <a:t>Voler-ho</a:t>
            </a:r>
            <a:r>
              <a:rPr lang="es-ES" dirty="0" smtClean="0"/>
              <a:t> inventar </a:t>
            </a:r>
            <a:r>
              <a:rPr lang="es-ES" dirty="0" err="1" smtClean="0"/>
              <a:t>tot</a:t>
            </a:r>
            <a:r>
              <a:rPr lang="es-ES" dirty="0" smtClean="0"/>
              <a:t> de </a:t>
            </a:r>
            <a:r>
              <a:rPr lang="es-ES" dirty="0" err="1" smtClean="0"/>
              <a:t>bell</a:t>
            </a:r>
            <a:r>
              <a:rPr lang="es-ES" dirty="0" smtClean="0"/>
              <a:t> </a:t>
            </a:r>
            <a:r>
              <a:rPr lang="es-ES" dirty="0" err="1" smtClean="0"/>
              <a:t>nou</a:t>
            </a:r>
            <a:r>
              <a:rPr lang="es-ES" dirty="0" smtClean="0"/>
              <a:t>,</a:t>
            </a:r>
          </a:p>
          <a:p>
            <a:pPr algn="just"/>
            <a:r>
              <a:rPr lang="es-ES" dirty="0" smtClean="0"/>
              <a:t>3. No considerar la </a:t>
            </a:r>
            <a:r>
              <a:rPr lang="es-ES" dirty="0" err="1" smtClean="0"/>
              <a:t>feina</a:t>
            </a:r>
            <a:r>
              <a:rPr lang="es-ES" dirty="0" smtClean="0"/>
              <a:t> feta,</a:t>
            </a:r>
          </a:p>
          <a:p>
            <a:pPr algn="just"/>
            <a:r>
              <a:rPr lang="es-ES" dirty="0" smtClean="0"/>
              <a:t>4. No </a:t>
            </a:r>
            <a:r>
              <a:rPr lang="es-ES" dirty="0" err="1" smtClean="0"/>
              <a:t>llegir</a:t>
            </a:r>
            <a:r>
              <a:rPr lang="es-ES" dirty="0" smtClean="0"/>
              <a:t> el que fan </a:t>
            </a:r>
            <a:r>
              <a:rPr lang="es-ES" dirty="0" err="1" smtClean="0"/>
              <a:t>els</a:t>
            </a:r>
            <a:r>
              <a:rPr lang="es-ES" dirty="0" smtClean="0"/>
              <a:t> </a:t>
            </a:r>
            <a:r>
              <a:rPr lang="es-ES" dirty="0" err="1" smtClean="0"/>
              <a:t>altres</a:t>
            </a:r>
            <a:r>
              <a:rPr lang="es-ES" dirty="0" smtClean="0"/>
              <a:t>!!,</a:t>
            </a:r>
          </a:p>
          <a:p>
            <a:pPr algn="just"/>
            <a:r>
              <a:rPr lang="es-ES" dirty="0" smtClean="0"/>
              <a:t>5. La </a:t>
            </a:r>
            <a:r>
              <a:rPr lang="es-ES" dirty="0" err="1" smtClean="0"/>
              <a:t>segmentació</a:t>
            </a:r>
            <a:r>
              <a:rPr lang="es-ES" dirty="0" smtClean="0"/>
              <a:t> partidista,</a:t>
            </a:r>
          </a:p>
          <a:p>
            <a:pPr algn="just"/>
            <a:r>
              <a:rPr lang="es-ES" dirty="0"/>
              <a:t>6</a:t>
            </a:r>
            <a:r>
              <a:rPr lang="es-ES" dirty="0" smtClean="0"/>
              <a:t>. Pensar que un té </a:t>
            </a:r>
            <a:r>
              <a:rPr lang="es-ES" dirty="0" err="1" smtClean="0"/>
              <a:t>sempre</a:t>
            </a:r>
            <a:r>
              <a:rPr lang="es-ES" dirty="0" smtClean="0"/>
              <a:t> la ÚNICA raó,</a:t>
            </a:r>
          </a:p>
          <a:p>
            <a:pPr algn="just"/>
            <a:r>
              <a:rPr lang="es-ES" dirty="0"/>
              <a:t>7</a:t>
            </a:r>
            <a:r>
              <a:rPr lang="es-ES" dirty="0" smtClean="0"/>
              <a:t>. No </a:t>
            </a:r>
            <a:r>
              <a:rPr lang="es-ES" dirty="0" err="1" smtClean="0"/>
              <a:t>aprofundir</a:t>
            </a:r>
            <a:r>
              <a:rPr lang="es-ES" dirty="0" smtClean="0"/>
              <a:t> en </a:t>
            </a:r>
            <a:r>
              <a:rPr lang="es-ES" dirty="0" err="1" smtClean="0"/>
              <a:t>forums</a:t>
            </a:r>
            <a:r>
              <a:rPr lang="es-ES" dirty="0" smtClean="0"/>
              <a:t> de </a:t>
            </a:r>
            <a:r>
              <a:rPr lang="es-ES" dirty="0" err="1" smtClean="0"/>
              <a:t>debat</a:t>
            </a:r>
            <a:r>
              <a:rPr lang="es-ES" dirty="0" smtClean="0"/>
              <a:t> </a:t>
            </a:r>
            <a:r>
              <a:rPr lang="es-ES" dirty="0" err="1" smtClean="0"/>
              <a:t>seriosos</a:t>
            </a:r>
            <a:r>
              <a:rPr lang="es-ES" dirty="0" smtClean="0"/>
              <a:t>, </a:t>
            </a:r>
            <a:r>
              <a:rPr lang="es-ES" dirty="0" err="1" smtClean="0"/>
              <a:t>amb</a:t>
            </a:r>
            <a:r>
              <a:rPr lang="es-ES" dirty="0" smtClean="0"/>
              <a:t> </a:t>
            </a:r>
            <a:r>
              <a:rPr lang="es-ES" dirty="0" err="1" smtClean="0"/>
              <a:t>papers</a:t>
            </a:r>
            <a:r>
              <a:rPr lang="es-ES" dirty="0" smtClean="0"/>
              <a:t> a la </a:t>
            </a:r>
            <a:r>
              <a:rPr lang="es-ES" dirty="0" err="1" smtClean="0"/>
              <a:t>mà</a:t>
            </a:r>
            <a:r>
              <a:rPr lang="es-ES" dirty="0" smtClean="0"/>
              <a:t>, per </a:t>
            </a:r>
            <a:r>
              <a:rPr lang="es-ES" dirty="0" err="1" smtClean="0"/>
              <a:t>deixar</a:t>
            </a:r>
            <a:r>
              <a:rPr lang="es-ES" dirty="0" smtClean="0"/>
              <a:t> de parlar </a:t>
            </a:r>
            <a:r>
              <a:rPr lang="es-ES" dirty="0" err="1" smtClean="0"/>
              <a:t>teòricament</a:t>
            </a:r>
            <a:r>
              <a:rPr lang="es-ES" dirty="0" smtClean="0"/>
              <a:t> sobre el “</a:t>
            </a:r>
            <a:r>
              <a:rPr lang="es-ES" dirty="0" err="1" smtClean="0"/>
              <a:t>canvi</a:t>
            </a:r>
            <a:r>
              <a:rPr lang="es-ES" dirty="0" smtClean="0"/>
              <a:t> de </a:t>
            </a:r>
            <a:r>
              <a:rPr lang="es-ES" dirty="0" err="1" smtClean="0"/>
              <a:t>model</a:t>
            </a:r>
            <a:r>
              <a:rPr lang="es-ES" dirty="0" smtClean="0"/>
              <a:t>” i </a:t>
            </a:r>
            <a:r>
              <a:rPr lang="es-ES" dirty="0" err="1" smtClean="0"/>
              <a:t>oferir</a:t>
            </a:r>
            <a:r>
              <a:rPr lang="es-ES" dirty="0" smtClean="0"/>
              <a:t> pautes tangibles i </a:t>
            </a:r>
            <a:r>
              <a:rPr lang="es-ES" dirty="0" err="1" smtClean="0"/>
              <a:t>efectives</a:t>
            </a:r>
            <a:r>
              <a:rPr lang="es-ES" dirty="0" smtClean="0"/>
              <a:t> de Política </a:t>
            </a:r>
            <a:r>
              <a:rPr lang="es-ES" dirty="0" err="1" smtClean="0"/>
              <a:t>Econòmica</a:t>
            </a:r>
            <a:r>
              <a:rPr lang="es-ES" dirty="0" smtClean="0"/>
              <a:t>. </a:t>
            </a:r>
            <a:r>
              <a:rPr lang="es-ES" dirty="0" err="1" smtClean="0"/>
              <a:t>Així</a:t>
            </a:r>
            <a:r>
              <a:rPr lang="es-ES" dirty="0" smtClean="0"/>
              <a:t>: AMB MAJÚSCULES.</a:t>
            </a:r>
            <a:endParaRPr lang="es-ES" dirty="0"/>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19</a:t>
            </a:fld>
            <a:endParaRPr lang="es-ES"/>
          </a:p>
        </p:txBody>
      </p:sp>
    </p:spTree>
    <p:extLst>
      <p:ext uri="{BB962C8B-B14F-4D97-AF65-F5344CB8AC3E}">
        <p14:creationId xmlns:p14="http://schemas.microsoft.com/office/powerpoint/2010/main" val="2326530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PROPOSTES GENÈRIQUES</a:t>
            </a:r>
            <a:endParaRPr lang="es-ES" dirty="0"/>
          </a:p>
        </p:txBody>
      </p:sp>
      <p:sp>
        <p:nvSpPr>
          <p:cNvPr id="3" name="Marcador de contenido 2"/>
          <p:cNvSpPr>
            <a:spLocks noGrp="1"/>
          </p:cNvSpPr>
          <p:nvPr>
            <p:ph idx="1"/>
          </p:nvPr>
        </p:nvSpPr>
        <p:spPr/>
        <p:txBody>
          <a:bodyPr>
            <a:normAutofit fontScale="92500" lnSpcReduction="10000"/>
          </a:bodyPr>
          <a:lstStyle/>
          <a:p>
            <a:pPr marL="0" indent="0" algn="just">
              <a:buNone/>
            </a:pPr>
            <a:r>
              <a:rPr lang="es-ES" dirty="0" smtClean="0"/>
              <a:t>Front a la manca </a:t>
            </a:r>
            <a:r>
              <a:rPr lang="es-ES" dirty="0" err="1" smtClean="0"/>
              <a:t>d’articulació</a:t>
            </a:r>
            <a:r>
              <a:rPr lang="es-ES" dirty="0" smtClean="0"/>
              <a:t> </a:t>
            </a:r>
            <a:r>
              <a:rPr lang="es-ES" dirty="0" err="1" smtClean="0"/>
              <a:t>d’un</a:t>
            </a:r>
            <a:r>
              <a:rPr lang="es-ES" dirty="0" smtClean="0"/>
              <a:t> </a:t>
            </a:r>
            <a:r>
              <a:rPr lang="es-ES" dirty="0" err="1" smtClean="0"/>
              <a:t>discurs</a:t>
            </a:r>
            <a:r>
              <a:rPr lang="es-ES" dirty="0" smtClean="0"/>
              <a:t> </a:t>
            </a:r>
            <a:r>
              <a:rPr lang="es-ES" dirty="0" err="1" smtClean="0"/>
              <a:t>econòmic</a:t>
            </a:r>
            <a:r>
              <a:rPr lang="es-ES" dirty="0" smtClean="0"/>
              <a:t> </a:t>
            </a:r>
            <a:r>
              <a:rPr lang="es-ES" dirty="0" err="1" smtClean="0"/>
              <a:t>comú</a:t>
            </a:r>
            <a:r>
              <a:rPr lang="es-ES" dirty="0" smtClean="0"/>
              <a:t>, </a:t>
            </a:r>
            <a:r>
              <a:rPr lang="es-ES" dirty="0" err="1" smtClean="0"/>
              <a:t>amb</a:t>
            </a:r>
            <a:r>
              <a:rPr lang="es-ES" dirty="0" smtClean="0"/>
              <a:t> </a:t>
            </a:r>
            <a:r>
              <a:rPr lang="es-ES" dirty="0" err="1" smtClean="0"/>
              <a:t>eixos</a:t>
            </a:r>
            <a:r>
              <a:rPr lang="es-ES" dirty="0" smtClean="0"/>
              <a:t> </a:t>
            </a:r>
            <a:r>
              <a:rPr lang="es-ES" dirty="0" err="1" smtClean="0"/>
              <a:t>compartits</a:t>
            </a:r>
            <a:r>
              <a:rPr lang="es-ES" dirty="0" smtClean="0"/>
              <a:t> (</a:t>
            </a:r>
            <a:r>
              <a:rPr lang="es-ES" dirty="0" err="1" smtClean="0"/>
              <a:t>tot</a:t>
            </a:r>
            <a:r>
              <a:rPr lang="es-ES" dirty="0" smtClean="0"/>
              <a:t> </a:t>
            </a:r>
            <a:r>
              <a:rPr lang="es-ES" dirty="0" err="1" smtClean="0"/>
              <a:t>respectant</a:t>
            </a:r>
            <a:r>
              <a:rPr lang="es-ES" dirty="0" smtClean="0"/>
              <a:t> les </a:t>
            </a:r>
            <a:r>
              <a:rPr lang="es-ES" dirty="0" err="1" smtClean="0"/>
              <a:t>diferències</a:t>
            </a:r>
            <a:r>
              <a:rPr lang="es-ES" dirty="0" smtClean="0"/>
              <a:t> entre </a:t>
            </a:r>
            <a:r>
              <a:rPr lang="es-ES" dirty="0" err="1" smtClean="0"/>
              <a:t>partits</a:t>
            </a:r>
            <a:r>
              <a:rPr lang="es-ES" dirty="0" smtClean="0"/>
              <a:t> i </a:t>
            </a:r>
            <a:r>
              <a:rPr lang="es-ES" dirty="0" err="1" smtClean="0"/>
              <a:t>col·lectius</a:t>
            </a:r>
            <a:r>
              <a:rPr lang="es-ES" dirty="0" smtClean="0"/>
              <a:t>), </a:t>
            </a:r>
            <a:r>
              <a:rPr lang="es-ES" dirty="0" err="1" smtClean="0"/>
              <a:t>caldria</a:t>
            </a:r>
            <a:r>
              <a:rPr lang="es-ES" dirty="0" smtClean="0"/>
              <a:t> que:</a:t>
            </a:r>
          </a:p>
          <a:p>
            <a:pPr algn="just"/>
            <a:r>
              <a:rPr lang="es-ES" dirty="0" smtClean="0"/>
              <a:t>a) Les </a:t>
            </a:r>
            <a:r>
              <a:rPr lang="es-ES" dirty="0" err="1" smtClean="0"/>
              <a:t>Fundacions</a:t>
            </a:r>
            <a:r>
              <a:rPr lang="es-ES" dirty="0" smtClean="0"/>
              <a:t> </a:t>
            </a:r>
            <a:r>
              <a:rPr lang="es-ES" dirty="0" err="1" smtClean="0"/>
              <a:t>serveixin</a:t>
            </a:r>
            <a:r>
              <a:rPr lang="es-ES" dirty="0" smtClean="0"/>
              <a:t> </a:t>
            </a:r>
            <a:r>
              <a:rPr lang="es-ES" dirty="0" err="1" smtClean="0"/>
              <a:t>com</a:t>
            </a:r>
            <a:r>
              <a:rPr lang="es-ES" dirty="0" smtClean="0"/>
              <a:t> a plataforma de </a:t>
            </a:r>
            <a:r>
              <a:rPr lang="es-ES" dirty="0" err="1" smtClean="0"/>
              <a:t>reflexió</a:t>
            </a:r>
            <a:r>
              <a:rPr lang="es-ES" dirty="0" smtClean="0"/>
              <a:t> i </a:t>
            </a:r>
            <a:r>
              <a:rPr lang="es-ES" dirty="0" err="1" smtClean="0"/>
              <a:t>debat</a:t>
            </a:r>
            <a:r>
              <a:rPr lang="es-ES" dirty="0"/>
              <a:t>,</a:t>
            </a:r>
            <a:r>
              <a:rPr lang="es-ES" dirty="0" smtClean="0"/>
              <a:t> un </a:t>
            </a:r>
            <a:r>
              <a:rPr lang="es-ES" i="1" dirty="0" err="1" smtClean="0"/>
              <a:t>think</a:t>
            </a:r>
            <a:r>
              <a:rPr lang="es-ES" i="1" dirty="0" smtClean="0"/>
              <a:t> </a:t>
            </a:r>
            <a:r>
              <a:rPr lang="es-ES" i="1" dirty="0" err="1" smtClean="0"/>
              <a:t>tank</a:t>
            </a:r>
            <a:r>
              <a:rPr lang="es-ES" i="1" dirty="0" smtClean="0"/>
              <a:t> </a:t>
            </a:r>
            <a:r>
              <a:rPr lang="es-ES" dirty="0" smtClean="0"/>
              <a:t>de </a:t>
            </a:r>
            <a:r>
              <a:rPr lang="es-ES" dirty="0" err="1" smtClean="0"/>
              <a:t>l’esquerra</a:t>
            </a:r>
            <a:r>
              <a:rPr lang="es-ES" dirty="0" smtClean="0"/>
              <a:t>: </a:t>
            </a:r>
            <a:r>
              <a:rPr lang="es-ES" dirty="0" err="1" smtClean="0"/>
              <a:t>col·lectiu</a:t>
            </a:r>
            <a:r>
              <a:rPr lang="es-ES" smtClean="0"/>
              <a:t> ALTERNATIVES.</a:t>
            </a:r>
            <a:endParaRPr lang="es-ES" dirty="0" smtClean="0"/>
          </a:p>
          <a:p>
            <a:pPr algn="just"/>
            <a:r>
              <a:rPr lang="es-ES" dirty="0" smtClean="0"/>
              <a:t>b) El </a:t>
            </a:r>
            <a:r>
              <a:rPr lang="es-ES" dirty="0" err="1" smtClean="0"/>
              <a:t>Govern</a:t>
            </a:r>
            <a:r>
              <a:rPr lang="es-ES" dirty="0" smtClean="0"/>
              <a:t> </a:t>
            </a:r>
            <a:r>
              <a:rPr lang="es-ES" dirty="0" err="1" smtClean="0"/>
              <a:t>lideri</a:t>
            </a:r>
            <a:r>
              <a:rPr lang="es-ES" dirty="0" smtClean="0"/>
              <a:t> i </a:t>
            </a:r>
            <a:r>
              <a:rPr lang="es-ES" dirty="0" err="1" smtClean="0"/>
              <a:t>coordini</a:t>
            </a:r>
            <a:r>
              <a:rPr lang="es-ES" dirty="0" smtClean="0"/>
              <a:t> el </a:t>
            </a:r>
            <a:r>
              <a:rPr lang="es-ES" dirty="0" err="1" smtClean="0"/>
              <a:t>debat</a:t>
            </a:r>
            <a:r>
              <a:rPr lang="es-ES" dirty="0" smtClean="0"/>
              <a:t> </a:t>
            </a:r>
            <a:r>
              <a:rPr lang="es-ES" dirty="0" err="1" smtClean="0"/>
              <a:t>estratègic</a:t>
            </a:r>
            <a:r>
              <a:rPr lang="es-ES" dirty="0" smtClean="0"/>
              <a:t> sobre </a:t>
            </a:r>
            <a:r>
              <a:rPr lang="es-ES" dirty="0" err="1" smtClean="0"/>
              <a:t>l’evolució</a:t>
            </a:r>
            <a:r>
              <a:rPr lang="es-ES" dirty="0" smtClean="0"/>
              <a:t> del </a:t>
            </a:r>
            <a:r>
              <a:rPr lang="es-ES" dirty="0" err="1" smtClean="0"/>
              <a:t>model</a:t>
            </a:r>
            <a:r>
              <a:rPr lang="es-ES" dirty="0" smtClean="0"/>
              <a:t> de </a:t>
            </a:r>
            <a:r>
              <a:rPr lang="es-ES" dirty="0" err="1" smtClean="0"/>
              <a:t>creixement</a:t>
            </a:r>
            <a:r>
              <a:rPr lang="es-ES" dirty="0" smtClean="0"/>
              <a:t> balear. La UIB </a:t>
            </a:r>
            <a:r>
              <a:rPr lang="es-ES" dirty="0" err="1" smtClean="0"/>
              <a:t>esdevé</a:t>
            </a:r>
            <a:r>
              <a:rPr lang="es-ES" dirty="0" smtClean="0"/>
              <a:t>, </a:t>
            </a:r>
            <a:r>
              <a:rPr lang="es-ES" dirty="0" err="1" smtClean="0"/>
              <a:t>igualment</a:t>
            </a:r>
            <a:r>
              <a:rPr lang="es-ES" dirty="0" smtClean="0"/>
              <a:t>, una </a:t>
            </a:r>
            <a:r>
              <a:rPr lang="es-ES" dirty="0" err="1" smtClean="0"/>
              <a:t>peça</a:t>
            </a:r>
            <a:r>
              <a:rPr lang="es-ES" dirty="0" smtClean="0"/>
              <a:t> </a:t>
            </a:r>
            <a:r>
              <a:rPr lang="es-ES" dirty="0" err="1" smtClean="0"/>
              <a:t>essencial</a:t>
            </a:r>
            <a:r>
              <a:rPr lang="es-ES" dirty="0" smtClean="0"/>
              <a:t>. </a:t>
            </a:r>
          </a:p>
        </p:txBody>
      </p:sp>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D3891FF9-0FCD-F54E-994C-72B3BDDA8D0A}" type="slidenum">
              <a:rPr lang="es-ES" smtClean="0"/>
              <a:t>20</a:t>
            </a:fld>
            <a:endParaRPr lang="es-ES"/>
          </a:p>
        </p:txBody>
      </p:sp>
    </p:spTree>
    <p:extLst>
      <p:ext uri="{BB962C8B-B14F-4D97-AF65-F5344CB8AC3E}">
        <p14:creationId xmlns:p14="http://schemas.microsoft.com/office/powerpoint/2010/main" val="36471278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4400" y="216911"/>
            <a:ext cx="8229600" cy="1143000"/>
          </a:xfrm>
        </p:spPr>
        <p:txBody>
          <a:bodyPr>
            <a:normAutofit fontScale="90000"/>
          </a:bodyPr>
          <a:lstStyle/>
          <a:p>
            <a:r>
              <a:rPr lang="es-ES" dirty="0" err="1" smtClean="0"/>
              <a:t>Treballem</a:t>
            </a:r>
            <a:r>
              <a:rPr lang="es-ES" dirty="0" smtClean="0"/>
              <a:t> </a:t>
            </a:r>
            <a:r>
              <a:rPr lang="es-ES" dirty="0" err="1" smtClean="0"/>
              <a:t>amb</a:t>
            </a:r>
            <a:r>
              <a:rPr lang="es-ES" dirty="0" smtClean="0"/>
              <a:t> </a:t>
            </a:r>
            <a:r>
              <a:rPr lang="es-ES" dirty="0" err="1" smtClean="0"/>
              <a:t>visió</a:t>
            </a:r>
            <a:r>
              <a:rPr lang="es-ES" dirty="0" smtClean="0"/>
              <a:t> científica de compartir les recerques i </a:t>
            </a:r>
            <a:r>
              <a:rPr lang="es-ES" dirty="0" err="1" smtClean="0"/>
              <a:t>els</a:t>
            </a:r>
            <a:r>
              <a:rPr lang="es-ES" dirty="0" smtClean="0"/>
              <a:t> </a:t>
            </a:r>
            <a:r>
              <a:rPr lang="es-ES" dirty="0" err="1" smtClean="0"/>
              <a:t>arguments</a:t>
            </a:r>
            <a:r>
              <a:rPr lang="es-ES" dirty="0" smtClean="0"/>
              <a:t>. </a:t>
            </a:r>
            <a:r>
              <a:rPr lang="es-ES" dirty="0" err="1" smtClean="0"/>
              <a:t>Evitem</a:t>
            </a:r>
            <a:r>
              <a:rPr lang="es-ES" dirty="0" smtClean="0"/>
              <a:t> la </a:t>
            </a:r>
            <a:r>
              <a:rPr lang="es-ES" dirty="0" err="1" smtClean="0"/>
              <a:t>improvisació</a:t>
            </a:r>
            <a:endParaRPr lang="es-ES" dirty="0"/>
          </a:p>
        </p:txBody>
      </p:sp>
      <p:pic>
        <p:nvPicPr>
          <p:cNvPr id="6" name="Marcador de contenido 5"/>
          <p:cNvPicPr>
            <a:picLocks noGrp="1" noChangeAspect="1"/>
          </p:cNvPicPr>
          <p:nvPr>
            <p:ph idx="1"/>
          </p:nvPr>
        </p:nvPicPr>
        <p:blipFill>
          <a:blip r:embed="rId2"/>
          <a:srcRect l="-51241" r="-51241"/>
          <a:stretch>
            <a:fillRect/>
          </a:stretch>
        </p:blipFill>
        <p:spPr/>
      </p:pic>
      <p:sp>
        <p:nvSpPr>
          <p:cNvPr id="4" name="Marcador de pie de página 3"/>
          <p:cNvSpPr>
            <a:spLocks noGrp="1"/>
          </p:cNvSpPr>
          <p:nvPr>
            <p:ph type="ftr" sz="quarter" idx="11"/>
          </p:nvPr>
        </p:nvSpPr>
        <p:spPr/>
        <p:txBody>
          <a:bodyPr/>
          <a:lstStyle/>
          <a:p>
            <a:r>
              <a:rPr lang="it-IT" smtClean="0"/>
              <a:t>Per un nou model econòmic</a:t>
            </a:r>
            <a:endParaRPr lang="es-ES" dirty="0"/>
          </a:p>
        </p:txBody>
      </p:sp>
      <p:sp>
        <p:nvSpPr>
          <p:cNvPr id="5" name="Marcador de número de diapositiva 4"/>
          <p:cNvSpPr>
            <a:spLocks noGrp="1"/>
          </p:cNvSpPr>
          <p:nvPr>
            <p:ph type="sldNum" sz="quarter" idx="12"/>
          </p:nvPr>
        </p:nvSpPr>
        <p:spPr/>
        <p:txBody>
          <a:bodyPr/>
          <a:lstStyle/>
          <a:p>
            <a:fld id="{F06F19C3-D9A9-E848-B92F-DA2A59E2D240}" type="slidenum">
              <a:rPr lang="es-ES" smtClean="0"/>
              <a:t>21</a:t>
            </a:fld>
            <a:endParaRPr lang="es-ES"/>
          </a:p>
        </p:txBody>
      </p:sp>
    </p:spTree>
    <p:extLst>
      <p:ext uri="{BB962C8B-B14F-4D97-AF65-F5344CB8AC3E}">
        <p14:creationId xmlns:p14="http://schemas.microsoft.com/office/powerpoint/2010/main" val="2842479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…I </a:t>
            </a:r>
            <a:r>
              <a:rPr lang="es-ES" dirty="0" err="1" smtClean="0"/>
              <a:t>parlem</a:t>
            </a:r>
            <a:r>
              <a:rPr lang="es-ES" dirty="0" smtClean="0"/>
              <a:t> </a:t>
            </a:r>
            <a:r>
              <a:rPr lang="es-ES" dirty="0" err="1" smtClean="0"/>
              <a:t>clar</a:t>
            </a:r>
            <a:r>
              <a:rPr lang="es-ES" dirty="0" smtClean="0"/>
              <a:t> i </a:t>
            </a:r>
            <a:r>
              <a:rPr lang="es-ES" dirty="0" err="1" smtClean="0"/>
              <a:t>llampant</a:t>
            </a:r>
            <a:r>
              <a:rPr lang="es-ES" dirty="0" smtClean="0"/>
              <a:t>…</a:t>
            </a:r>
            <a:endParaRPr lang="es-ES" dirty="0"/>
          </a:p>
        </p:txBody>
      </p:sp>
      <p:pic>
        <p:nvPicPr>
          <p:cNvPr id="6" name="Marcador de contenido 5"/>
          <p:cNvPicPr>
            <a:picLocks noGrp="1" noChangeAspect="1"/>
          </p:cNvPicPr>
          <p:nvPr>
            <p:ph idx="1"/>
          </p:nvPr>
        </p:nvPicPr>
        <p:blipFill>
          <a:blip r:embed="rId2"/>
          <a:srcRect l="-56862" r="-56862"/>
          <a:stretch>
            <a:fillRect/>
          </a:stretch>
        </p:blipFill>
        <p:spPr/>
      </p:pic>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22</a:t>
            </a:fld>
            <a:endParaRPr lang="es-ES"/>
          </a:p>
        </p:txBody>
      </p:sp>
    </p:spTree>
    <p:extLst>
      <p:ext uri="{BB962C8B-B14F-4D97-AF65-F5344CB8AC3E}">
        <p14:creationId xmlns:p14="http://schemas.microsoft.com/office/powerpoint/2010/main" val="496509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…per saber </a:t>
            </a:r>
            <a:r>
              <a:rPr lang="es-ES" dirty="0" err="1" smtClean="0"/>
              <a:t>cap</a:t>
            </a:r>
            <a:r>
              <a:rPr lang="es-ES" dirty="0" smtClean="0"/>
              <a:t> a </a:t>
            </a:r>
            <a:r>
              <a:rPr lang="es-ES" dirty="0" err="1" smtClean="0"/>
              <a:t>on</a:t>
            </a:r>
            <a:r>
              <a:rPr lang="es-ES" dirty="0" smtClean="0"/>
              <a:t> </a:t>
            </a:r>
            <a:r>
              <a:rPr lang="es-ES" dirty="0" err="1" smtClean="0"/>
              <a:t>anam</a:t>
            </a:r>
            <a:endParaRPr lang="es-ES" dirty="0"/>
          </a:p>
        </p:txBody>
      </p:sp>
      <p:pic>
        <p:nvPicPr>
          <p:cNvPr id="6" name="Marcador de contenido 5"/>
          <p:cNvPicPr>
            <a:picLocks noGrp="1" noChangeAspect="1"/>
          </p:cNvPicPr>
          <p:nvPr>
            <p:ph idx="1"/>
          </p:nvPr>
        </p:nvPicPr>
        <p:blipFill>
          <a:blip r:embed="rId2"/>
          <a:srcRect l="-54341" r="-54341"/>
          <a:stretch>
            <a:fillRect/>
          </a:stretch>
        </p:blipFill>
        <p:spPr/>
      </p:pic>
      <p:sp>
        <p:nvSpPr>
          <p:cNvPr id="4" name="Marcador de pie de página 3"/>
          <p:cNvSpPr>
            <a:spLocks noGrp="1"/>
          </p:cNvSpPr>
          <p:nvPr>
            <p:ph type="ftr" sz="quarter" idx="11"/>
          </p:nvPr>
        </p:nvSpPr>
        <p:spPr/>
        <p:txBody>
          <a:bodyPr/>
          <a:lstStyle/>
          <a:p>
            <a:r>
              <a:rPr lang="it-IT" smtClean="0"/>
              <a:t>Per un nou model econòmic</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23</a:t>
            </a:fld>
            <a:endParaRPr lang="es-ES"/>
          </a:p>
        </p:txBody>
      </p:sp>
    </p:spTree>
    <p:extLst>
      <p:ext uri="{BB962C8B-B14F-4D97-AF65-F5344CB8AC3E}">
        <p14:creationId xmlns:p14="http://schemas.microsoft.com/office/powerpoint/2010/main" val="26868829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191</TotalTime>
  <Words>1599</Words>
  <Application>Microsoft Macintosh PowerPoint</Application>
  <PresentationFormat>Presentación en pantalla (4:3)</PresentationFormat>
  <Paragraphs>157</Paragraphs>
  <Slides>23</Slides>
  <Notes>0</Notes>
  <HiddenSlides>0</HiddenSlides>
  <MMClips>0</MMClips>
  <ScaleCrop>false</ScaleCrop>
  <HeadingPairs>
    <vt:vector size="4" baseType="variant">
      <vt:variant>
        <vt:lpstr>Tema</vt:lpstr>
      </vt:variant>
      <vt:variant>
        <vt:i4>1</vt:i4>
      </vt:variant>
      <vt:variant>
        <vt:lpstr>Títulos de diapositiva</vt:lpstr>
      </vt:variant>
      <vt:variant>
        <vt:i4>23</vt:i4>
      </vt:variant>
    </vt:vector>
  </HeadingPairs>
  <TitlesOfParts>
    <vt:vector size="24" baseType="lpstr">
      <vt:lpstr>Tema de Office</vt:lpstr>
      <vt:lpstr>Col·lectiu ALTERNATIVES: PER UN NOU MODEL ECONÒMIC Sostenible, competitiu, cooperatiu i inclusiu</vt:lpstr>
      <vt:lpstr>Tema recurrent</vt:lpstr>
      <vt:lpstr>PRETENSIÓ DEL DOCUMENT</vt:lpstr>
      <vt:lpstr>LA GRAN RECESSIÓ ACCENTÚA ELS PROBLEMES QUE JA PRESENTAVA EL MODEL DE CREIXEMENT…</vt:lpstr>
      <vt:lpstr>…AMB RENDIMENTS A LA BAIXA</vt:lpstr>
      <vt:lpstr>Hi ha costos de transició: no ho oblidem!</vt:lpstr>
      <vt:lpstr>Problemes estructurals de l’economia balear</vt:lpstr>
      <vt:lpstr>6 Problemes medul·lars!</vt:lpstr>
      <vt:lpstr>Les grans amenaces…</vt:lpstr>
      <vt:lpstr>…però també les oportunitats</vt:lpstr>
      <vt:lpstr>LA CRISI COM A OPORTUNITAT PEL DEBAT ECONÒMIC I SOCIAL: COMPETITIVITAT I PRESSIÓ HUMANA</vt:lpstr>
      <vt:lpstr>…MÉS TEMES: RIS-3, REB…</vt:lpstr>
      <vt:lpstr>…LA IMPORTÀNCIA DE LA DIVERSIFICACIÓ DELS SERVEIS: EL SECTOR  QUINARI…</vt:lpstr>
      <vt:lpstr>…I L’EDUCACIÓ QUE S’EN VINCULA</vt:lpstr>
      <vt:lpstr>Urgeix:</vt:lpstr>
      <vt:lpstr>El científic social al telègraf: Agenda de (possible) treball.  Els ingressos</vt:lpstr>
      <vt:lpstr>El científic social al telègraf: Agenda de (possible) treball. Algunes de les despeses</vt:lpstr>
      <vt:lpstr> L’esquerra balear TÉ DISCURS ECONÒMIC;  la dreta NO…</vt:lpstr>
      <vt:lpstr>…Però ÉS URGENT SUPERAR FASES INFANTILS</vt:lpstr>
      <vt:lpstr>PROPOSTES GENÈRIQUES</vt:lpstr>
      <vt:lpstr>Treballem amb visió científica de compartir les recerques i els arguments. Evitem la improvisació</vt:lpstr>
      <vt:lpstr>…I parlem clar i llampant…</vt:lpstr>
      <vt:lpstr>…per saber cap a on anam</vt:lpstr>
    </vt:vector>
  </TitlesOfParts>
  <Company>uib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 UN NOU MODEL ECONÒMIC Sostenible, competitiu, cooperatiu i inclusiu</dc:title>
  <dc:creator>Carles Manera</dc:creator>
  <cp:lastModifiedBy>Carles Manera</cp:lastModifiedBy>
  <cp:revision>42</cp:revision>
  <dcterms:created xsi:type="dcterms:W3CDTF">2016-05-05T10:16:14Z</dcterms:created>
  <dcterms:modified xsi:type="dcterms:W3CDTF">2016-05-06T10:00:38Z</dcterms:modified>
</cp:coreProperties>
</file>