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19DF8E5-6038-CD41-BC52-2576F9E86832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Sección sin título" id="{98593949-A73D-C24C-BB88-E9ACEC802078}">
          <p14:sldIdLst>
            <p14:sldId id="262"/>
            <p14:sldId id="264"/>
            <p14:sldId id="263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0B1F6-2265-B249-8D0B-5A30B01B2047}" type="datetimeFigureOut">
              <a:rPr lang="es-ES" smtClean="0"/>
              <a:t>05/09/16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3E8C9-0A2A-DD43-9F96-325DF4685DC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1335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AA8DC-233D-1A4A-802E-B87FDF989DE2}" type="datetimeFigureOut">
              <a:rPr lang="es-ES" smtClean="0"/>
              <a:t>05/09/16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3A8E3-5A15-5345-A157-F408E0891D4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48019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8655-4E21-9749-A4C2-AD4947C557CC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55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010E-1088-7348-819B-65048DB57B6F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37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8C5A-17B0-B342-B849-0D1243B5E435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39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FBE58-6C0A-1A47-9AE4-4A329105CA8C}" type="datetime1">
              <a:rPr lang="es-ES" smtClean="0"/>
              <a:t>05/09/16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01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EC5F-AADF-1246-9B01-D885ACB3B72B}" type="datetime1">
              <a:rPr lang="es-ES" smtClean="0"/>
              <a:t>05/09/16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82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EC006-F829-BF4E-84ED-84B0E99C9AAA}" type="datetime1">
              <a:rPr lang="es-ES" smtClean="0"/>
              <a:t>05/09/16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730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757-290B-2F4D-90EC-6118756B3ABB}" type="datetime1">
              <a:rPr lang="es-ES" smtClean="0"/>
              <a:t>05/09/16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61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427F-AB86-D145-9BC5-4ACF34DC2014}" type="datetime1">
              <a:rPr lang="es-ES" smtClean="0"/>
              <a:t>05/09/16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06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63C22-2F25-4149-AE5E-25511F2D2A3A}" type="datetime1">
              <a:rPr lang="es-ES" smtClean="0"/>
              <a:t>05/09/16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12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C28E-7DE0-444B-9FD5-E72EF146756B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65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0922-FB3D-CA4C-A4D7-5BC4ECB561BB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99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EA65B-BB37-A943-8684-82F7FD2E0281}" type="datetime1">
              <a:rPr lang="es-ES" smtClean="0"/>
              <a:t>05/09/16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648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arles.manera@uib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HISTÒRIA ECONÒMICA. </a:t>
            </a:r>
            <a:br>
              <a:rPr lang="es-ES" dirty="0" smtClean="0"/>
            </a:br>
            <a:r>
              <a:rPr lang="es-ES" dirty="0" smtClean="0"/>
              <a:t>NORMES DE COMPORTAMENT I FULLA DE RUTA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	PROFESSOR CARLES MANERA</a:t>
            </a:r>
          </a:p>
          <a:p>
            <a:r>
              <a:rPr lang="es-ES" dirty="0" err="1" smtClean="0"/>
              <a:t>Catedràtic</a:t>
            </a:r>
            <a:r>
              <a:rPr lang="es-ES" dirty="0" smtClean="0"/>
              <a:t> </a:t>
            </a:r>
            <a:r>
              <a:rPr lang="es-ES" dirty="0" err="1" smtClean="0"/>
              <a:t>d’Història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endParaRPr lang="es-ES" dirty="0" smtClean="0"/>
          </a:p>
          <a:p>
            <a:r>
              <a:rPr lang="es-ES" dirty="0" err="1" smtClean="0"/>
              <a:t>Curs</a:t>
            </a:r>
            <a:r>
              <a:rPr lang="es-ES" dirty="0" smtClean="0"/>
              <a:t> </a:t>
            </a:r>
            <a:r>
              <a:rPr lang="es-ES" dirty="0" smtClean="0"/>
              <a:t>2016-2017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30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COMPORTAMENT 1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L’assistència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VOLUNTÀRIA. Si </a:t>
            </a:r>
            <a:r>
              <a:rPr lang="es-ES" dirty="0" err="1" smtClean="0"/>
              <a:t>s’assisteix</a:t>
            </a:r>
            <a:r>
              <a:rPr lang="es-ES" dirty="0" smtClean="0"/>
              <a:t>, </a:t>
            </a:r>
            <a:r>
              <a:rPr lang="es-ES" dirty="0" err="1" smtClean="0"/>
              <a:t>s’ha</a:t>
            </a:r>
            <a:r>
              <a:rPr lang="es-ES" dirty="0" smtClean="0"/>
              <a:t> de </a:t>
            </a:r>
            <a:r>
              <a:rPr lang="es-ES" dirty="0" err="1" smtClean="0"/>
              <a:t>mantenir</a:t>
            </a:r>
            <a:r>
              <a:rPr lang="es-ES" dirty="0" smtClean="0"/>
              <a:t> un </a:t>
            </a:r>
            <a:r>
              <a:rPr lang="es-ES" dirty="0" err="1" smtClean="0"/>
              <a:t>comportament</a:t>
            </a:r>
            <a:r>
              <a:rPr lang="es-ES" dirty="0" smtClean="0"/>
              <a:t> </a:t>
            </a:r>
            <a:r>
              <a:rPr lang="es-ES" dirty="0" err="1" smtClean="0"/>
              <a:t>educat</a:t>
            </a:r>
            <a:r>
              <a:rPr lang="es-ES" dirty="0" smtClean="0"/>
              <a:t> i </a:t>
            </a:r>
            <a:r>
              <a:rPr lang="es-ES" dirty="0" err="1" smtClean="0"/>
              <a:t>respectuós</a:t>
            </a:r>
            <a:r>
              <a:rPr lang="es-ES" dirty="0" smtClean="0"/>
              <a:t>. Es </a:t>
            </a:r>
            <a:r>
              <a:rPr lang="es-ES" dirty="0" err="1" smtClean="0"/>
              <a:t>valorarà</a:t>
            </a:r>
            <a:r>
              <a:rPr lang="es-ES" dirty="0" smtClean="0"/>
              <a:t> </a:t>
            </a:r>
            <a:r>
              <a:rPr lang="es-ES" dirty="0" err="1" smtClean="0"/>
              <a:t>positivament</a:t>
            </a:r>
            <a:r>
              <a:rPr lang="es-ES" dirty="0" smtClean="0"/>
              <a:t> </a:t>
            </a:r>
            <a:r>
              <a:rPr lang="es-ES" dirty="0" err="1" smtClean="0"/>
              <a:t>l’assistència</a:t>
            </a:r>
            <a:r>
              <a:rPr lang="es-ES" dirty="0" smtClean="0"/>
              <a:t> a </a:t>
            </a:r>
            <a:r>
              <a:rPr lang="es-ES" dirty="0" err="1" smtClean="0"/>
              <a:t>l’aula</a:t>
            </a:r>
            <a:r>
              <a:rPr lang="es-ES" dirty="0" smtClean="0"/>
              <a:t> sota </a:t>
            </a:r>
            <a:r>
              <a:rPr lang="es-ES" dirty="0" err="1" smtClean="0"/>
              <a:t>aquests</a:t>
            </a:r>
            <a:r>
              <a:rPr lang="es-ES" dirty="0" smtClean="0"/>
              <a:t> </a:t>
            </a:r>
            <a:r>
              <a:rPr lang="es-ES" dirty="0" err="1" smtClean="0"/>
              <a:t>preceptes</a:t>
            </a:r>
            <a:r>
              <a:rPr lang="es-ES" dirty="0" smtClean="0"/>
              <a:t>. Es </a:t>
            </a:r>
            <a:r>
              <a:rPr lang="es-ES" dirty="0" err="1" smtClean="0"/>
              <a:t>penalitzarà</a:t>
            </a:r>
            <a:r>
              <a:rPr lang="es-ES" dirty="0" smtClean="0"/>
              <a:t> si </a:t>
            </a:r>
            <a:r>
              <a:rPr lang="es-ES" dirty="0" err="1" smtClean="0"/>
              <a:t>l’assistència</a:t>
            </a:r>
            <a:r>
              <a:rPr lang="es-ES" dirty="0" smtClean="0"/>
              <a:t> comporta </a:t>
            </a:r>
            <a:r>
              <a:rPr lang="es-ES" dirty="0" err="1" smtClean="0"/>
              <a:t>trencar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les normes que </a:t>
            </a:r>
            <a:r>
              <a:rPr lang="es-ES" dirty="0" err="1" smtClean="0"/>
              <a:t>s’exposen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06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COMPORTAMENT 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2.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mòbils</a:t>
            </a:r>
            <a:r>
              <a:rPr lang="es-ES" dirty="0" smtClean="0"/>
              <a:t> han </a:t>
            </a:r>
            <a:r>
              <a:rPr lang="es-ES" dirty="0" err="1" smtClean="0"/>
              <a:t>d’estar</a:t>
            </a:r>
            <a:r>
              <a:rPr lang="es-ES" dirty="0" smtClean="0"/>
              <a:t> </a:t>
            </a:r>
            <a:r>
              <a:rPr lang="es-ES" dirty="0" err="1" smtClean="0"/>
              <a:t>desconnectats</a:t>
            </a:r>
            <a:r>
              <a:rPr lang="es-ES" dirty="0" smtClean="0"/>
              <a:t>. NO es poden </a:t>
            </a:r>
            <a:r>
              <a:rPr lang="es-ES" dirty="0" err="1" smtClean="0"/>
              <a:t>dur</a:t>
            </a:r>
            <a:r>
              <a:rPr lang="es-ES" dirty="0" smtClean="0"/>
              <a:t> ni </a:t>
            </a:r>
            <a:r>
              <a:rPr lang="es-ES" dirty="0" err="1" smtClean="0"/>
              <a:t>tablets</a:t>
            </a:r>
            <a:r>
              <a:rPr lang="es-ES" dirty="0" smtClean="0"/>
              <a:t> ni </a:t>
            </a:r>
            <a:r>
              <a:rPr lang="es-ES" dirty="0" err="1" smtClean="0"/>
              <a:t>ordinadors</a:t>
            </a:r>
            <a:r>
              <a:rPr lang="es-ES" dirty="0" smtClean="0"/>
              <a:t> </a:t>
            </a:r>
            <a:r>
              <a:rPr lang="es-ES" dirty="0" err="1" smtClean="0"/>
              <a:t>portàtils</a:t>
            </a:r>
            <a:r>
              <a:rPr lang="es-ES" dirty="0" smtClean="0"/>
              <a:t> a </a:t>
            </a:r>
            <a:r>
              <a:rPr lang="es-ES" dirty="0" err="1" smtClean="0"/>
              <a:t>l’aula</a:t>
            </a:r>
            <a:r>
              <a:rPr lang="es-ES" dirty="0" smtClean="0"/>
              <a:t>.</a:t>
            </a:r>
          </a:p>
          <a:p>
            <a:r>
              <a:rPr lang="es-ES" dirty="0" smtClean="0"/>
              <a:t>3. No es </a:t>
            </a:r>
            <a:r>
              <a:rPr lang="es-ES" dirty="0" err="1" smtClean="0"/>
              <a:t>pot</a:t>
            </a:r>
            <a:r>
              <a:rPr lang="es-ES" dirty="0" smtClean="0"/>
              <a:t> parlar a </a:t>
            </a:r>
            <a:r>
              <a:rPr lang="es-ES" dirty="0" err="1" smtClean="0"/>
              <a:t>classe</a:t>
            </a:r>
            <a:r>
              <a:rPr lang="es-ES" dirty="0" smtClean="0"/>
              <a:t>.</a:t>
            </a:r>
          </a:p>
          <a:p>
            <a:r>
              <a:rPr lang="es-ES" dirty="0" smtClean="0"/>
              <a:t>4.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menjar</a:t>
            </a:r>
            <a:r>
              <a:rPr lang="es-ES" dirty="0" smtClean="0"/>
              <a:t> i </a:t>
            </a:r>
            <a:r>
              <a:rPr lang="es-ES" dirty="0" err="1" smtClean="0"/>
              <a:t>beure</a:t>
            </a:r>
            <a:r>
              <a:rPr lang="es-ES" dirty="0" smtClean="0"/>
              <a:t>.</a:t>
            </a:r>
          </a:p>
          <a:p>
            <a:r>
              <a:rPr lang="es-ES" dirty="0" smtClean="0"/>
              <a:t>5. No es </a:t>
            </a:r>
            <a:r>
              <a:rPr lang="es-ES" dirty="0" err="1" smtClean="0"/>
              <a:t>pot</a:t>
            </a:r>
            <a:r>
              <a:rPr lang="es-ES" dirty="0" smtClean="0"/>
              <a:t> arribar </a:t>
            </a:r>
            <a:r>
              <a:rPr lang="es-ES" dirty="0" err="1" smtClean="0"/>
              <a:t>tard</a:t>
            </a:r>
            <a:r>
              <a:rPr lang="es-ES" dirty="0" smtClean="0"/>
              <a:t>. Un </a:t>
            </a:r>
            <a:r>
              <a:rPr lang="es-ES" dirty="0" err="1" smtClean="0"/>
              <a:t>cop</a:t>
            </a:r>
            <a:r>
              <a:rPr lang="es-ES" dirty="0" smtClean="0"/>
              <a:t> </a:t>
            </a:r>
            <a:r>
              <a:rPr lang="es-ES" dirty="0" err="1" smtClean="0"/>
              <a:t>tancada</a:t>
            </a:r>
            <a:r>
              <a:rPr lang="es-ES" dirty="0" smtClean="0"/>
              <a:t> la porta de </a:t>
            </a:r>
            <a:r>
              <a:rPr lang="es-ES" dirty="0" err="1" smtClean="0"/>
              <a:t>l’aula</a:t>
            </a:r>
            <a:r>
              <a:rPr lang="es-ES" dirty="0" smtClean="0"/>
              <a:t> NO ES POT ENTRAR.</a:t>
            </a:r>
          </a:p>
          <a:p>
            <a:r>
              <a:rPr lang="es-ES" dirty="0" smtClean="0"/>
              <a:t>6.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interrompre</a:t>
            </a:r>
            <a:r>
              <a:rPr lang="es-ES" dirty="0" smtClean="0"/>
              <a:t> al </a:t>
            </a:r>
            <a:r>
              <a:rPr lang="es-ES" dirty="0" err="1" smtClean="0"/>
              <a:t>professor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qüestions</a:t>
            </a:r>
            <a:r>
              <a:rPr lang="es-ES" dirty="0" smtClean="0"/>
              <a:t> i </a:t>
            </a:r>
            <a:r>
              <a:rPr lang="es-ES" dirty="0" err="1" smtClean="0"/>
              <a:t>arguments</a:t>
            </a:r>
            <a:r>
              <a:rPr lang="es-ES" dirty="0" smtClean="0"/>
              <a:t> </a:t>
            </a:r>
            <a:r>
              <a:rPr lang="es-ES" dirty="0" err="1" smtClean="0"/>
              <a:t>referents</a:t>
            </a:r>
            <a:r>
              <a:rPr lang="es-ES" dirty="0" smtClean="0"/>
              <a:t> a la </a:t>
            </a:r>
            <a:r>
              <a:rPr lang="es-ES" dirty="0" err="1" smtClean="0"/>
              <a:t>temàtica</a:t>
            </a:r>
            <a:r>
              <a:rPr lang="es-ES" dirty="0" smtClean="0"/>
              <a:t> de </a:t>
            </a:r>
            <a:r>
              <a:rPr lang="es-ES" dirty="0" err="1" smtClean="0"/>
              <a:t>l’assignatura</a:t>
            </a:r>
            <a:r>
              <a:rPr lang="es-ES" dirty="0" smtClean="0"/>
              <a:t>. </a:t>
            </a:r>
          </a:p>
          <a:p>
            <a:r>
              <a:rPr lang="es-ES" dirty="0" smtClean="0"/>
              <a:t>7. No es poden </a:t>
            </a:r>
            <a:r>
              <a:rPr lang="es-ES" dirty="0" err="1" smtClean="0"/>
              <a:t>fer</a:t>
            </a:r>
            <a:r>
              <a:rPr lang="es-ES" dirty="0" smtClean="0"/>
              <a:t> converses </a:t>
            </a:r>
            <a:r>
              <a:rPr lang="es-ES" dirty="0" err="1" smtClean="0"/>
              <a:t>paral·leles</a:t>
            </a:r>
            <a:r>
              <a:rPr lang="es-ES" dirty="0" smtClean="0"/>
              <a:t> entre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alumnes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83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QUINA ETAPA ANALITZAREM?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El </a:t>
            </a:r>
            <a:r>
              <a:rPr lang="es-ES" dirty="0" err="1" smtClean="0"/>
              <a:t>període</a:t>
            </a:r>
            <a:r>
              <a:rPr lang="es-ES" dirty="0" smtClean="0"/>
              <a:t> que va des de la </a:t>
            </a:r>
            <a:r>
              <a:rPr lang="es-ES" dirty="0" err="1" smtClean="0"/>
              <a:t>Revolució</a:t>
            </a:r>
            <a:r>
              <a:rPr lang="es-ES" dirty="0" smtClean="0"/>
              <a:t> Industrial </a:t>
            </a:r>
            <a:r>
              <a:rPr lang="es-ES" dirty="0" err="1" smtClean="0"/>
              <a:t>fins</a:t>
            </a:r>
            <a:r>
              <a:rPr lang="es-ES" dirty="0" smtClean="0"/>
              <a:t> a la Gran </a:t>
            </a:r>
            <a:r>
              <a:rPr lang="es-ES" dirty="0" err="1" smtClean="0"/>
              <a:t>Recessió</a:t>
            </a:r>
            <a:r>
              <a:rPr lang="es-ES" dirty="0" smtClean="0"/>
              <a:t> actual.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Farem</a:t>
            </a:r>
            <a:r>
              <a:rPr lang="es-ES" dirty="0" smtClean="0"/>
              <a:t> servir les </a:t>
            </a:r>
            <a:r>
              <a:rPr lang="es-ES" dirty="0" err="1" smtClean="0"/>
              <a:t>explicacions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 del </a:t>
            </a:r>
            <a:r>
              <a:rPr lang="es-ES" dirty="0" err="1" smtClean="0"/>
              <a:t>professor</a:t>
            </a:r>
            <a:r>
              <a:rPr lang="es-ES" dirty="0" smtClean="0"/>
              <a:t> i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materials</a:t>
            </a:r>
            <a:r>
              <a:rPr lang="es-ES" dirty="0" smtClean="0"/>
              <a:t> que es </a:t>
            </a:r>
            <a:r>
              <a:rPr lang="es-ES" dirty="0" err="1" smtClean="0"/>
              <a:t>proporcionin</a:t>
            </a:r>
            <a:r>
              <a:rPr lang="es-ES" dirty="0" smtClean="0"/>
              <a:t>: </a:t>
            </a:r>
            <a:r>
              <a:rPr lang="es-ES" dirty="0" err="1" smtClean="0"/>
              <a:t>estadístiques</a:t>
            </a:r>
            <a:r>
              <a:rPr lang="es-ES" dirty="0" smtClean="0"/>
              <a:t>, </a:t>
            </a:r>
            <a:r>
              <a:rPr lang="es-ES" dirty="0" err="1" smtClean="0"/>
              <a:t>documents</a:t>
            </a:r>
            <a:r>
              <a:rPr lang="es-ES" dirty="0" smtClean="0"/>
              <a:t>, </a:t>
            </a:r>
            <a:r>
              <a:rPr lang="es-ES" dirty="0" err="1" smtClean="0"/>
              <a:t>gràfics</a:t>
            </a:r>
            <a:r>
              <a:rPr lang="es-ES" dirty="0" smtClean="0"/>
              <a:t>, textos. </a:t>
            </a:r>
            <a:r>
              <a:rPr lang="es-ES" dirty="0" err="1" smtClean="0"/>
              <a:t>Aquests</a:t>
            </a:r>
            <a:r>
              <a:rPr lang="es-ES" dirty="0" smtClean="0"/>
              <a:t> </a:t>
            </a:r>
            <a:r>
              <a:rPr lang="es-ES" dirty="0" err="1" smtClean="0"/>
              <a:t>estaran</a:t>
            </a:r>
            <a:r>
              <a:rPr lang="es-ES" dirty="0" smtClean="0"/>
              <a:t> </a:t>
            </a:r>
            <a:r>
              <a:rPr lang="es-ES" dirty="0" err="1" smtClean="0"/>
              <a:t>penjats</a:t>
            </a:r>
            <a:r>
              <a:rPr lang="es-ES" dirty="0" smtClean="0"/>
              <a:t> a la web de Campus </a:t>
            </a:r>
            <a:r>
              <a:rPr lang="es-ES" dirty="0" err="1" smtClean="0"/>
              <a:t>Extens</a:t>
            </a:r>
            <a:r>
              <a:rPr lang="es-ES" dirty="0" smtClean="0"/>
              <a:t> o al Blog del </a:t>
            </a:r>
            <a:r>
              <a:rPr lang="es-ES" dirty="0" err="1" smtClean="0"/>
              <a:t>professor</a:t>
            </a:r>
            <a:r>
              <a:rPr lang="es-ES" dirty="0" smtClean="0"/>
              <a:t> (</a:t>
            </a:r>
            <a:r>
              <a:rPr lang="es-ES" dirty="0" err="1" smtClean="0"/>
              <a:t>carlesmanera.com</a:t>
            </a:r>
            <a:r>
              <a:rPr lang="es-ES" dirty="0" smtClean="0"/>
              <a:t>) o a la </a:t>
            </a:r>
            <a:r>
              <a:rPr lang="es-ES" dirty="0" err="1" smtClean="0"/>
              <a:t>Fotocopisteria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58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 AVALUAREM?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L’examen</a:t>
            </a:r>
            <a:r>
              <a:rPr lang="es-ES" dirty="0" smtClean="0"/>
              <a:t> final puntúa de forma </a:t>
            </a:r>
            <a:r>
              <a:rPr lang="es-ES" dirty="0" err="1" smtClean="0"/>
              <a:t>majoritària</a:t>
            </a:r>
            <a:r>
              <a:rPr lang="es-ES" dirty="0" smtClean="0"/>
              <a:t> en el </a:t>
            </a:r>
            <a:r>
              <a:rPr lang="es-ES" dirty="0" err="1" smtClean="0"/>
              <a:t>conjunt</a:t>
            </a:r>
            <a:r>
              <a:rPr lang="es-ES" dirty="0" smtClean="0"/>
              <a:t> de la nota.</a:t>
            </a:r>
          </a:p>
          <a:p>
            <a:pPr algn="just"/>
            <a:r>
              <a:rPr lang="es-ES" dirty="0" smtClean="0"/>
              <a:t>2. Es </a:t>
            </a:r>
            <a:r>
              <a:rPr lang="es-ES" dirty="0" err="1" smtClean="0"/>
              <a:t>valorarà</a:t>
            </a:r>
            <a:r>
              <a:rPr lang="es-ES" dirty="0" smtClean="0"/>
              <a:t> la </a:t>
            </a:r>
            <a:r>
              <a:rPr lang="es-ES" dirty="0" err="1" smtClean="0"/>
              <a:t>participació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S’efectuaran</a:t>
            </a:r>
            <a:r>
              <a:rPr lang="es-ES" dirty="0" smtClean="0"/>
              <a:t> </a:t>
            </a:r>
            <a:r>
              <a:rPr lang="es-ES" dirty="0" smtClean="0"/>
              <a:t>3 </a:t>
            </a:r>
            <a:r>
              <a:rPr lang="es-ES" dirty="0" err="1" smtClean="0"/>
              <a:t>pràctiques</a:t>
            </a:r>
            <a:r>
              <a:rPr lang="es-ES" dirty="0" smtClean="0"/>
              <a:t> sobre temes i </a:t>
            </a:r>
            <a:r>
              <a:rPr lang="es-ES" dirty="0" err="1" smtClean="0"/>
              <a:t>materials</a:t>
            </a:r>
            <a:r>
              <a:rPr lang="es-ES" dirty="0" smtClean="0"/>
              <a:t> que es comunicaran en el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 err="1" smtClean="0"/>
              <a:t>moment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01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QUINES PREGUNTES SÓN BÀSIQUES?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1. Per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creix</a:t>
            </a:r>
            <a:r>
              <a:rPr lang="es-ES" dirty="0" smtClean="0"/>
              <a:t> un país i un </a:t>
            </a:r>
            <a:r>
              <a:rPr lang="es-ES" dirty="0" err="1" smtClean="0"/>
              <a:t>altre</a:t>
            </a:r>
            <a:r>
              <a:rPr lang="es-ES" dirty="0" smtClean="0"/>
              <a:t> no?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Què</a:t>
            </a:r>
            <a:r>
              <a:rPr lang="es-ES" dirty="0" smtClean="0"/>
              <a:t> explica la </a:t>
            </a:r>
            <a:r>
              <a:rPr lang="es-ES" dirty="0" err="1" smtClean="0"/>
              <a:t>disparitat</a:t>
            </a:r>
            <a:r>
              <a:rPr lang="es-ES" dirty="0" smtClean="0"/>
              <a:t> del </a:t>
            </a:r>
            <a:r>
              <a:rPr lang="es-ES" dirty="0" err="1" smtClean="0"/>
              <a:t>creixement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possible</a:t>
            </a:r>
            <a:r>
              <a:rPr lang="es-ES" dirty="0" smtClean="0"/>
              <a:t> augurar el </a:t>
            </a:r>
            <a:r>
              <a:rPr lang="es-ES" dirty="0" err="1" smtClean="0"/>
              <a:t>futur</a:t>
            </a:r>
            <a:r>
              <a:rPr lang="es-ES" dirty="0" smtClean="0"/>
              <a:t> </a:t>
            </a:r>
            <a:r>
              <a:rPr lang="es-ES" dirty="0" err="1" smtClean="0"/>
              <a:t>econòmic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Com</a:t>
            </a:r>
            <a:r>
              <a:rPr lang="es-ES" dirty="0" smtClean="0"/>
              <a:t> es </a:t>
            </a:r>
            <a:r>
              <a:rPr lang="es-ES" dirty="0" err="1" smtClean="0"/>
              <a:t>produeix</a:t>
            </a:r>
            <a:r>
              <a:rPr lang="es-ES" dirty="0" smtClean="0"/>
              <a:t> la </a:t>
            </a:r>
            <a:r>
              <a:rPr lang="es-ES" dirty="0" err="1" smtClean="0"/>
              <a:t>transició</a:t>
            </a:r>
            <a:r>
              <a:rPr lang="es-ES" dirty="0" smtClean="0"/>
              <a:t>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 err="1" smtClean="0"/>
              <a:t>economia</a:t>
            </a:r>
            <a:r>
              <a:rPr lang="es-ES" dirty="0" smtClean="0"/>
              <a:t> a una </a:t>
            </a:r>
            <a:r>
              <a:rPr lang="es-ES" dirty="0" err="1" smtClean="0"/>
              <a:t>altra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5.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 per al </a:t>
            </a:r>
            <a:r>
              <a:rPr lang="es-ES" dirty="0" err="1" smtClean="0"/>
              <a:t>creixement</a:t>
            </a:r>
            <a:r>
              <a:rPr lang="es-ES" dirty="0" smtClean="0"/>
              <a:t>: la </a:t>
            </a:r>
            <a:r>
              <a:rPr lang="es-ES" dirty="0" err="1" smtClean="0"/>
              <a:t>tecnologia</a:t>
            </a:r>
            <a:r>
              <a:rPr lang="es-ES" dirty="0" smtClean="0"/>
              <a:t>, la </a:t>
            </a:r>
            <a:r>
              <a:rPr lang="es-ES" dirty="0" err="1" smtClean="0"/>
              <a:t>dotació</a:t>
            </a:r>
            <a:r>
              <a:rPr lang="es-ES" dirty="0" smtClean="0"/>
              <a:t> de recursos, </a:t>
            </a:r>
            <a:r>
              <a:rPr lang="es-ES" dirty="0" err="1" smtClean="0"/>
              <a:t>l’educació</a:t>
            </a:r>
            <a:r>
              <a:rPr lang="es-ES" dirty="0" smtClean="0"/>
              <a:t>, la </a:t>
            </a:r>
            <a:r>
              <a:rPr lang="es-ES" dirty="0" err="1" smtClean="0"/>
              <a:t>I+D+i</a:t>
            </a:r>
            <a:r>
              <a:rPr lang="es-ES" dirty="0" smtClean="0"/>
              <a:t>, el factor empresarial, </a:t>
            </a:r>
            <a:r>
              <a:rPr lang="es-ES" dirty="0" err="1" smtClean="0"/>
              <a:t>l’Estat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6. </a:t>
            </a:r>
            <a:r>
              <a:rPr lang="es-ES" dirty="0" err="1" smtClean="0"/>
              <a:t>Què</a:t>
            </a:r>
            <a:r>
              <a:rPr lang="es-ES" dirty="0" smtClean="0"/>
              <a:t> han </a:t>
            </a:r>
            <a:r>
              <a:rPr lang="es-ES" dirty="0" err="1" smtClean="0"/>
              <a:t>fet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països</a:t>
            </a:r>
            <a:r>
              <a:rPr lang="es-ES" dirty="0" smtClean="0"/>
              <a:t> </a:t>
            </a:r>
            <a:r>
              <a:rPr lang="es-ES" dirty="0" err="1" smtClean="0"/>
              <a:t>davant</a:t>
            </a:r>
            <a:r>
              <a:rPr lang="es-ES" dirty="0" smtClean="0"/>
              <a:t> les crisis </a:t>
            </a:r>
            <a:r>
              <a:rPr lang="es-ES" dirty="0" err="1" smtClean="0"/>
              <a:t>econòmiques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7. </a:t>
            </a:r>
            <a:r>
              <a:rPr lang="es-ES" dirty="0" err="1" smtClean="0"/>
              <a:t>Existeix</a:t>
            </a:r>
            <a:r>
              <a:rPr lang="es-ES" dirty="0" smtClean="0"/>
              <a:t> una pauta definida i </a:t>
            </a:r>
            <a:r>
              <a:rPr lang="es-ES" dirty="0" err="1" smtClean="0"/>
              <a:t>estandaritzada</a:t>
            </a:r>
            <a:r>
              <a:rPr lang="es-ES" dirty="0" smtClean="0"/>
              <a:t> del </a:t>
            </a:r>
            <a:r>
              <a:rPr lang="es-ES" dirty="0" err="1" smtClean="0"/>
              <a:t>creixement</a:t>
            </a:r>
            <a:r>
              <a:rPr lang="es-ES" dirty="0" smtClean="0"/>
              <a:t>?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461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(1)</a:t>
            </a:r>
            <a:endParaRPr lang="es-ES" dirty="0"/>
          </a:p>
        </p:txBody>
      </p:sp>
      <p:pic>
        <p:nvPicPr>
          <p:cNvPr id="6" name="Marcador de contenido 5" descr="ALLEN1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349571" y="1793875"/>
            <a:ext cx="7636071" cy="42973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7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042648" y="3238500"/>
            <a:ext cx="5158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ROBERT ALLEN,</a:t>
            </a:r>
          </a:p>
          <a:p>
            <a:r>
              <a:rPr lang="es-ES" i="1" dirty="0" smtClean="0"/>
              <a:t>Historia económica mundial: una breve introducción</a:t>
            </a:r>
            <a:r>
              <a:rPr lang="es-ES" dirty="0" smtClean="0"/>
              <a:t>,</a:t>
            </a:r>
          </a:p>
          <a:p>
            <a:r>
              <a:rPr lang="es-ES" dirty="0" smtClean="0"/>
              <a:t>Alianza Editorial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42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(2)</a:t>
            </a:r>
            <a:endParaRPr lang="es-ES" dirty="0"/>
          </a:p>
        </p:txBody>
      </p:sp>
      <p:pic>
        <p:nvPicPr>
          <p:cNvPr id="6" name="Marcador de contenido 5" descr="MANERA13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924050" y="1600200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8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937125" y="3397250"/>
            <a:ext cx="3157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CARLES MANERA, </a:t>
            </a:r>
          </a:p>
          <a:p>
            <a:r>
              <a:rPr lang="es-ES" i="1" dirty="0" smtClean="0"/>
              <a:t>La extensión de la desigualdad.</a:t>
            </a:r>
          </a:p>
          <a:p>
            <a:r>
              <a:rPr lang="es-ES" i="1" dirty="0" smtClean="0"/>
              <a:t>Austeridad y estancamiento</a:t>
            </a:r>
            <a:r>
              <a:rPr lang="es-ES" dirty="0" smtClean="0"/>
              <a:t>,</a:t>
            </a:r>
          </a:p>
          <a:p>
            <a:r>
              <a:rPr lang="es-ES" dirty="0" smtClean="0"/>
              <a:t>Libros de la Catarata, Madrid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552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(3)</a:t>
            </a:r>
            <a:endParaRPr lang="es-ES" dirty="0"/>
          </a:p>
        </p:txBody>
      </p:sp>
      <p:pic>
        <p:nvPicPr>
          <p:cNvPr id="6" name="Marcador de contenido 5" descr="ZAMAGNI1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908175" y="1597025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9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762500" y="3111500"/>
            <a:ext cx="34565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VERA ZAMAGNI,</a:t>
            </a:r>
          </a:p>
          <a:p>
            <a:r>
              <a:rPr lang="es-ES" i="1" dirty="0" smtClean="0"/>
              <a:t>Historia económica de la Europa</a:t>
            </a:r>
          </a:p>
          <a:p>
            <a:r>
              <a:rPr lang="es-ES" i="1" dirty="0" smtClean="0"/>
              <a:t>Contemporánea</a:t>
            </a:r>
            <a:r>
              <a:rPr lang="es-ES" dirty="0" smtClean="0"/>
              <a:t>, Crítica, Barcelona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614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AQUEST ÉS EL TEU MILLOR CURRICULUM… EL TEU CAPITAL HUMÀ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10</a:t>
            </a:fld>
            <a:endParaRPr lang="es-ES"/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idx="1"/>
          </p:nvPr>
        </p:nvPicPr>
        <p:blipFill>
          <a:blip r:embed="rId2"/>
          <a:srcRect l="-22396" r="-22396"/>
          <a:stretch>
            <a:fillRect/>
          </a:stretch>
        </p:blipFill>
        <p:spPr>
          <a:xfrm>
            <a:off x="838200" y="1600200"/>
            <a:ext cx="6892925" cy="3790843"/>
          </a:xfrm>
        </p:spPr>
      </p:pic>
    </p:spTree>
    <p:extLst>
      <p:ext uri="{BB962C8B-B14F-4D97-AF65-F5344CB8AC3E}">
        <p14:creationId xmlns:p14="http://schemas.microsoft.com/office/powerpoint/2010/main" val="4000572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 CAL RECORDAR…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dirty="0" smtClean="0"/>
              <a:t>1. NO ÉS OBLIGATORI ASSISTIR A CLASSE. PERÒ SI S’ASSITEIX S’HA DE FER COMPLINT LES NORMES.</a:t>
            </a:r>
          </a:p>
          <a:p>
            <a:pPr algn="just"/>
            <a:r>
              <a:rPr lang="es-ES" dirty="0" smtClean="0"/>
              <a:t>2. LA NOTA FINAL ÉS UN COMPENDI ENTRE L’EXAMEN FINAL I LA FEINA FETA AL LLARG DE LA MATÈRIA.</a:t>
            </a:r>
          </a:p>
          <a:p>
            <a:pPr algn="just"/>
            <a:r>
              <a:rPr lang="es-ES" dirty="0" smtClean="0"/>
              <a:t>3. BLOG DEL PROFESSOR:</a:t>
            </a:r>
          </a:p>
          <a:p>
            <a:pPr marL="0" indent="0" algn="ctr">
              <a:buNone/>
            </a:pPr>
            <a:r>
              <a:rPr lang="es-ES" dirty="0" err="1" smtClean="0">
                <a:solidFill>
                  <a:srgbClr val="FF0000"/>
                </a:solidFill>
              </a:rPr>
              <a:t>carlesmanera.com</a:t>
            </a:r>
            <a:endParaRPr lang="es-ES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s-ES" dirty="0" smtClean="0"/>
              <a:t>Aquí </a:t>
            </a:r>
            <a:r>
              <a:rPr lang="es-ES" dirty="0" err="1" smtClean="0"/>
              <a:t>trobareu</a:t>
            </a:r>
            <a:r>
              <a:rPr lang="es-ES" dirty="0" smtClean="0"/>
              <a:t> </a:t>
            </a:r>
            <a:r>
              <a:rPr lang="es-ES" dirty="0" err="1" smtClean="0"/>
              <a:t>molta</a:t>
            </a:r>
            <a:r>
              <a:rPr lang="es-ES" dirty="0" smtClean="0"/>
              <a:t> </a:t>
            </a:r>
            <a:r>
              <a:rPr lang="es-ES" dirty="0" err="1" smtClean="0"/>
              <a:t>informació</a:t>
            </a:r>
            <a:r>
              <a:rPr lang="es-ES" dirty="0" smtClean="0"/>
              <a:t>, </a:t>
            </a:r>
            <a:r>
              <a:rPr lang="es-ES" dirty="0" err="1" smtClean="0"/>
              <a:t>sobretot</a:t>
            </a:r>
            <a:r>
              <a:rPr lang="es-ES" dirty="0" smtClean="0"/>
              <a:t> a </a:t>
            </a:r>
            <a:r>
              <a:rPr lang="es-ES" dirty="0" err="1" smtClean="0"/>
              <a:t>l’apartat</a:t>
            </a:r>
            <a:r>
              <a:rPr lang="es-ES" smtClean="0"/>
              <a:t> </a:t>
            </a:r>
            <a:r>
              <a:rPr lang="es-ES" smtClean="0"/>
              <a:t>de CURSO 2016-2017: MATERIALES PARA LOS ALUMNOS; Y </a:t>
            </a:r>
            <a:r>
              <a:rPr lang="es-ES" dirty="0" smtClean="0"/>
              <a:t>MATERIALES DOCENTES. </a:t>
            </a:r>
          </a:p>
          <a:p>
            <a:pPr marL="0" indent="0" algn="just">
              <a:buNone/>
            </a:pPr>
            <a:r>
              <a:rPr lang="es-ES" dirty="0" smtClean="0"/>
              <a:t>	4. EMAIL DEL PROFESSOR: </a:t>
            </a:r>
          </a:p>
          <a:p>
            <a:pPr marL="0" indent="0" algn="ctr">
              <a:buNone/>
            </a:pPr>
            <a:r>
              <a:rPr lang="es-ES" dirty="0">
                <a:hlinkClick r:id="rId2"/>
              </a:rPr>
              <a:t>c</a:t>
            </a:r>
            <a:r>
              <a:rPr lang="es-ES" dirty="0" smtClean="0">
                <a:hlinkClick r:id="rId2"/>
              </a:rPr>
              <a:t>arles.manera@uib.es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Per a </a:t>
            </a:r>
            <a:r>
              <a:rPr lang="es-ES" dirty="0" err="1" smtClean="0"/>
              <a:t>tutories</a:t>
            </a:r>
            <a:r>
              <a:rPr lang="es-ES" dirty="0" smtClean="0"/>
              <a:t> </a:t>
            </a:r>
            <a:r>
              <a:rPr lang="es-ES" dirty="0" err="1" smtClean="0"/>
              <a:t>electròniques</a:t>
            </a:r>
            <a:r>
              <a:rPr lang="es-ES" dirty="0" smtClean="0"/>
              <a:t> i consultes.</a:t>
            </a:r>
          </a:p>
          <a:p>
            <a:pPr marL="0" indent="0" algn="just">
              <a:buNone/>
            </a:pPr>
            <a:r>
              <a:rPr lang="es-ES" dirty="0"/>
              <a:t>	</a:t>
            </a:r>
            <a:r>
              <a:rPr lang="es-ES" dirty="0" smtClean="0"/>
              <a:t>5. DESPATX DEL PROFESSOR. Núm. 221 del Jovellanos. Les </a:t>
            </a:r>
            <a:r>
              <a:rPr lang="es-ES" dirty="0" err="1" smtClean="0"/>
              <a:t>hores</a:t>
            </a:r>
            <a:r>
              <a:rPr lang="es-ES" dirty="0" smtClean="0"/>
              <a:t> de </a:t>
            </a:r>
            <a:r>
              <a:rPr lang="es-ES" dirty="0" err="1" smtClean="0"/>
              <a:t>tutories</a:t>
            </a:r>
            <a:r>
              <a:rPr lang="es-ES" dirty="0" smtClean="0"/>
              <a:t> es poden </a:t>
            </a:r>
            <a:r>
              <a:rPr lang="es-ES" dirty="0" err="1" smtClean="0"/>
              <a:t>demanar</a:t>
            </a:r>
            <a:r>
              <a:rPr lang="es-ES" dirty="0" smtClean="0"/>
              <a:t> per email.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478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561</Words>
  <Application>Microsoft Macintosh PowerPoint</Application>
  <PresentationFormat>Presentación en pantalla (4:3)</PresentationFormat>
  <Paragraphs>74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HISTÒRIA ECONÒMICA.  NORMES DE COMPORTAMENT I FULLA DE RUTA</vt:lpstr>
      <vt:lpstr>COMPORTAMENT 1</vt:lpstr>
      <vt:lpstr>COMPORTAMENT 2</vt:lpstr>
      <vt:lpstr>QUINA ETAPA ANALITZAREM?</vt:lpstr>
      <vt:lpstr>COM AVALUAREM?</vt:lpstr>
      <vt:lpstr>QUINES PREGUNTES SÓN BÀSIQUES?</vt:lpstr>
      <vt:lpstr>LLIBRES ESSENCIALS PER A L’ASSIGNATURA (1)</vt:lpstr>
      <vt:lpstr>LLIBRES ESSENCIALS PER A L’ASSIGNATURA (2)</vt:lpstr>
      <vt:lpstr>LLIBRES ESSENCIALS PER A L’ASSIGNATURA (3)</vt:lpstr>
      <vt:lpstr>AQUEST ÉS EL TEU MILLOR CURRICULUM… EL TEU CAPITAL HUMÀ</vt:lpstr>
      <vt:lpstr>I CAL RECORDAR…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HISTÒRIA ECONÒMICA. NORMES DE COMPORTAMENT I FULLA DE RUTA</dc:title>
  <dc:creator>Carles Manera</dc:creator>
  <cp:lastModifiedBy>uib</cp:lastModifiedBy>
  <cp:revision>8</cp:revision>
  <dcterms:created xsi:type="dcterms:W3CDTF">2015-09-10T10:44:34Z</dcterms:created>
  <dcterms:modified xsi:type="dcterms:W3CDTF">2016-09-05T15:19:56Z</dcterms:modified>
</cp:coreProperties>
</file>