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56" r:id="rId2"/>
    <p:sldId id="270"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1032"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87CF45-0F81-7B43-A177-6471B29B0A2F}" type="datetimeFigureOut">
              <a:rPr lang="es-ES" smtClean="0"/>
              <a:t>24/10/16</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9F87CB9-89EC-C840-87A1-5594B871F503}" type="slidenum">
              <a:rPr lang="es-ES" smtClean="0"/>
              <a:t>‹Nr.›</a:t>
            </a:fld>
            <a:endParaRPr lang="es-ES"/>
          </a:p>
        </p:txBody>
      </p:sp>
    </p:spTree>
    <p:extLst>
      <p:ext uri="{BB962C8B-B14F-4D97-AF65-F5344CB8AC3E}">
        <p14:creationId xmlns:p14="http://schemas.microsoft.com/office/powerpoint/2010/main" val="10141984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2C1061-2EB2-BF42-B3FF-73067DD58B28}" type="datetimeFigureOut">
              <a:rPr lang="es-ES" smtClean="0"/>
              <a:t>24/10/16</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B0F00E-87B5-6845-84BF-195FBB6C6A09}" type="slidenum">
              <a:rPr lang="es-ES" smtClean="0"/>
              <a:t>‹Nr.›</a:t>
            </a:fld>
            <a:endParaRPr lang="es-ES"/>
          </a:p>
        </p:txBody>
      </p:sp>
    </p:spTree>
    <p:extLst>
      <p:ext uri="{BB962C8B-B14F-4D97-AF65-F5344CB8AC3E}">
        <p14:creationId xmlns:p14="http://schemas.microsoft.com/office/powerpoint/2010/main" val="381315939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A7F49021-867C-E041-A09C-AF77F9FA8B8B}" type="datetime1">
              <a:rPr lang="es-ES" smtClean="0"/>
              <a:t>24/10/16</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385210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54F4B703-5477-424B-BF54-3895D2ADF7E8}" type="datetime1">
              <a:rPr lang="es-ES" smtClean="0"/>
              <a:t>24/10/16</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881912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CD9BF34A-2F8B-9949-BE39-34D4FD072FEB}" type="datetime1">
              <a:rPr lang="es-ES" smtClean="0"/>
              <a:t>24/10/16</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2025789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710B9030-82ED-E944-A94C-4C2FB11AF85D}" type="datetime1">
              <a:rPr lang="es-ES" smtClean="0"/>
              <a:t>24/10/16</a:t>
            </a:fld>
            <a:endParaRPr lang="es-ES"/>
          </a:p>
        </p:txBody>
      </p:sp>
      <p:sp>
        <p:nvSpPr>
          <p:cNvPr id="6" name="Marcador de pie de página 5"/>
          <p:cNvSpPr>
            <a:spLocks noGrp="1"/>
          </p:cNvSpPr>
          <p:nvPr>
            <p:ph type="ftr" sz="quarter" idx="11"/>
          </p:nvPr>
        </p:nvSpPr>
        <p:spPr/>
        <p:txBody>
          <a:bodyPr/>
          <a:lstStyle/>
          <a:p>
            <a:r>
              <a:rPr lang="fr-FR" smtClean="0"/>
              <a:t>Prof. Carles Manera</a:t>
            </a:r>
            <a:endParaRPr lang="es-ES"/>
          </a:p>
        </p:txBody>
      </p:sp>
      <p:sp>
        <p:nvSpPr>
          <p:cNvPr id="7" name="Marcador de número de diapositiva 6"/>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1821239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0F9C381A-0A75-3F4A-B421-B3D93A7D1A7F}" type="datetime1">
              <a:rPr lang="es-ES" smtClean="0"/>
              <a:t>24/10/16</a:t>
            </a:fld>
            <a:endParaRPr lang="es-ES"/>
          </a:p>
        </p:txBody>
      </p:sp>
      <p:sp>
        <p:nvSpPr>
          <p:cNvPr id="8" name="Marcador de pie de página 7"/>
          <p:cNvSpPr>
            <a:spLocks noGrp="1"/>
          </p:cNvSpPr>
          <p:nvPr>
            <p:ph type="ftr" sz="quarter" idx="11"/>
          </p:nvPr>
        </p:nvSpPr>
        <p:spPr/>
        <p:txBody>
          <a:bodyPr/>
          <a:lstStyle/>
          <a:p>
            <a:r>
              <a:rPr lang="fr-FR" smtClean="0"/>
              <a:t>Prof. Carles Manera</a:t>
            </a:r>
            <a:endParaRPr lang="es-ES"/>
          </a:p>
        </p:txBody>
      </p:sp>
      <p:sp>
        <p:nvSpPr>
          <p:cNvPr id="9" name="Marcador de número de diapositiva 8"/>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4020694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F4D46787-9BBF-0548-9D94-C9548B7CAA51}" type="datetime1">
              <a:rPr lang="es-ES" smtClean="0"/>
              <a:t>24/10/16</a:t>
            </a:fld>
            <a:endParaRPr lang="es-ES"/>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1858303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B469DA2-AD37-5B45-AE52-BD2718688425}" type="datetime1">
              <a:rPr lang="es-ES" smtClean="0"/>
              <a:t>24/10/16</a:t>
            </a:fld>
            <a:endParaRPr lang="es-ES"/>
          </a:p>
        </p:txBody>
      </p:sp>
      <p:sp>
        <p:nvSpPr>
          <p:cNvPr id="3" name="Marcador de pie de página 2"/>
          <p:cNvSpPr>
            <a:spLocks noGrp="1"/>
          </p:cNvSpPr>
          <p:nvPr>
            <p:ph type="ftr" sz="quarter" idx="11"/>
          </p:nvPr>
        </p:nvSpPr>
        <p:spPr/>
        <p:txBody>
          <a:bodyPr/>
          <a:lstStyle/>
          <a:p>
            <a:r>
              <a:rPr lang="fr-FR" smtClean="0"/>
              <a:t>Prof. Carles Manera</a:t>
            </a:r>
            <a:endParaRPr lang="es-ES"/>
          </a:p>
        </p:txBody>
      </p:sp>
      <p:sp>
        <p:nvSpPr>
          <p:cNvPr id="4" name="Marcador de número de diapositiva 3"/>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3419771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99DA03FE-5D22-D041-AC08-0D93D2BC1F21}" type="datetime1">
              <a:rPr lang="es-ES" smtClean="0"/>
              <a:t>24/10/16</a:t>
            </a:fld>
            <a:endParaRPr lang="es-ES"/>
          </a:p>
        </p:txBody>
      </p:sp>
      <p:sp>
        <p:nvSpPr>
          <p:cNvPr id="6" name="Marcador de pie de página 5"/>
          <p:cNvSpPr>
            <a:spLocks noGrp="1"/>
          </p:cNvSpPr>
          <p:nvPr>
            <p:ph type="ftr" sz="quarter" idx="11"/>
          </p:nvPr>
        </p:nvSpPr>
        <p:spPr/>
        <p:txBody>
          <a:bodyPr/>
          <a:lstStyle/>
          <a:p>
            <a:r>
              <a:rPr lang="fr-FR" smtClean="0"/>
              <a:t>Prof. Carles Manera</a:t>
            </a:r>
            <a:endParaRPr lang="es-ES"/>
          </a:p>
        </p:txBody>
      </p:sp>
      <p:sp>
        <p:nvSpPr>
          <p:cNvPr id="7" name="Marcador de número de diapositiva 6"/>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2110046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3161761F-C88A-BB4D-A84D-DF2A928E1A37}" type="datetime1">
              <a:rPr lang="es-ES" smtClean="0"/>
              <a:t>24/10/16</a:t>
            </a:fld>
            <a:endParaRPr lang="es-ES"/>
          </a:p>
        </p:txBody>
      </p:sp>
      <p:sp>
        <p:nvSpPr>
          <p:cNvPr id="6" name="Marcador de pie de página 5"/>
          <p:cNvSpPr>
            <a:spLocks noGrp="1"/>
          </p:cNvSpPr>
          <p:nvPr>
            <p:ph type="ftr" sz="quarter" idx="11"/>
          </p:nvPr>
        </p:nvSpPr>
        <p:spPr/>
        <p:txBody>
          <a:bodyPr/>
          <a:lstStyle/>
          <a:p>
            <a:r>
              <a:rPr lang="fr-FR" smtClean="0"/>
              <a:t>Prof. Carles Manera</a:t>
            </a:r>
            <a:endParaRPr lang="es-ES"/>
          </a:p>
        </p:txBody>
      </p:sp>
      <p:sp>
        <p:nvSpPr>
          <p:cNvPr id="7" name="Marcador de número de diapositiva 6"/>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219018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168589FA-3FFB-384F-87D1-E4092CDBE514}" type="datetime1">
              <a:rPr lang="es-ES" smtClean="0"/>
              <a:t>24/10/16</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3723109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BE9485E8-6101-324C-87B3-DEC5FC02B28A}" type="datetime1">
              <a:rPr lang="es-ES" smtClean="0"/>
              <a:t>24/10/16</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025A7E7D-6906-5F40-8660-0A972E824A8F}" type="slidenum">
              <a:rPr lang="es-ES" smtClean="0"/>
              <a:t>‹Nr.›</a:t>
            </a:fld>
            <a:endParaRPr lang="es-ES"/>
          </a:p>
        </p:txBody>
      </p:sp>
    </p:spTree>
    <p:extLst>
      <p:ext uri="{BB962C8B-B14F-4D97-AF65-F5344CB8AC3E}">
        <p14:creationId xmlns:p14="http://schemas.microsoft.com/office/powerpoint/2010/main" val="85917690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F312C4-4463-8343-B562-7E74B35B9652}" type="datetime1">
              <a:rPr lang="es-ES" smtClean="0"/>
              <a:t>24/10/16</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Prof. Carles Manera</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5A7E7D-6906-5F40-8660-0A972E824A8F}" type="slidenum">
              <a:rPr lang="es-ES" smtClean="0"/>
              <a:t>‹Nr.›</a:t>
            </a:fld>
            <a:endParaRPr lang="es-ES"/>
          </a:p>
        </p:txBody>
      </p:sp>
    </p:spTree>
    <p:extLst>
      <p:ext uri="{BB962C8B-B14F-4D97-AF65-F5344CB8AC3E}">
        <p14:creationId xmlns:p14="http://schemas.microsoft.com/office/powerpoint/2010/main" val="1456904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lanacion.com.ar/1740682-en-marcha-una-nueva-revolucion-industrial-40-que-cambiara-la-manera-de-trabajar" TargetMode="External"/><Relationship Id="rId3" Type="http://schemas.openxmlformats.org/officeDocument/2006/relationships/hyperlink" Target="http://www.lanacion.com.ar/1758936-una-revolucion-que-podria-dejar-muchos-excluido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weforum.org/es/agenda/2016/10/cuatro-principios-de-liderazgo-de-la-cuarta-revolucion-industrial"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dirty="0" smtClean="0"/>
              <a:t>Las nuevas revoluciones </a:t>
            </a:r>
            <a:r>
              <a:rPr lang="es-ES" dirty="0" smtClean="0"/>
              <a:t>industriales: </a:t>
            </a:r>
            <a:r>
              <a:rPr lang="es-ES" smtClean="0"/>
              <a:t>una s</a:t>
            </a:r>
            <a:r>
              <a:rPr lang="es-ES" smtClean="0"/>
              <a:t>íntesis</a:t>
            </a:r>
            <a:endParaRPr lang="es-ES" dirty="0"/>
          </a:p>
        </p:txBody>
      </p:sp>
      <p:sp>
        <p:nvSpPr>
          <p:cNvPr id="3" name="Subtítulo 2"/>
          <p:cNvSpPr>
            <a:spLocks noGrp="1"/>
          </p:cNvSpPr>
          <p:nvPr>
            <p:ph type="subTitle" idx="1"/>
          </p:nvPr>
        </p:nvSpPr>
        <p:spPr/>
        <p:txBody>
          <a:bodyPr/>
          <a:lstStyle/>
          <a:p>
            <a:r>
              <a:rPr lang="es-ES" dirty="0" smtClean="0"/>
              <a:t>Carles Manera</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a:t>
            </a:fld>
            <a:endParaRPr lang="es-ES"/>
          </a:p>
        </p:txBody>
      </p:sp>
    </p:spTree>
    <p:extLst>
      <p:ext uri="{BB962C8B-B14F-4D97-AF65-F5344CB8AC3E}">
        <p14:creationId xmlns:p14="http://schemas.microsoft.com/office/powerpoint/2010/main" val="3030137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57" name="Group 113"/>
          <p:cNvGraphicFramePr>
            <a:graphicFrameLocks noGrp="1"/>
          </p:cNvGraphicFramePr>
          <p:nvPr/>
        </p:nvGraphicFramePr>
        <p:xfrm>
          <a:off x="0" y="-42863"/>
          <a:ext cx="9144000" cy="6780213"/>
        </p:xfrm>
        <a:graphic>
          <a:graphicData uri="http://schemas.openxmlformats.org/drawingml/2006/table">
            <a:tbl>
              <a:tblPr/>
              <a:tblGrid>
                <a:gridCol w="1797050"/>
                <a:gridCol w="3489325"/>
                <a:gridCol w="3857625"/>
              </a:tblGrid>
              <a:tr h="304814">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a:ln>
                            <a:noFill/>
                          </a:ln>
                          <a:solidFill>
                            <a:srgbClr val="000000"/>
                          </a:solidFill>
                          <a:effectLst/>
                          <a:latin typeface="Arial" charset="0"/>
                          <a:ea typeface="Times New Roman" charset="0"/>
                          <a:cs typeface="Arial" charset="0"/>
                        </a:rPr>
                        <a:t>LAS  INDUSTRIAS E INFRAESTRUCTURAS DE CADA REVOLUCIÓN TECNOLÓGICA (según C.Pérez)</a:t>
                      </a:r>
                      <a:endParaRPr kumimoji="0" lang="es-ES" sz="1400" b="1"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r>
              <a:tr h="3962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000" b="0" i="1" u="none" strike="noStrike" cap="none" normalizeH="0" baseline="0">
                          <a:ln>
                            <a:noFill/>
                          </a:ln>
                          <a:solidFill>
                            <a:srgbClr val="000000"/>
                          </a:solidFill>
                          <a:effectLst/>
                          <a:latin typeface="Arial" charset="0"/>
                          <a:ea typeface="Times New Roman" charset="0"/>
                          <a:cs typeface="Arial" charset="0"/>
                        </a:rPr>
                        <a:t>Revolución tecnológica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S" sz="1000" b="0" i="1" u="none" strike="noStrike" cap="none" normalizeH="0" baseline="0">
                          <a:ln>
                            <a:noFill/>
                          </a:ln>
                          <a:solidFill>
                            <a:srgbClr val="000000"/>
                          </a:solidFill>
                          <a:effectLst/>
                          <a:latin typeface="Arial" charset="0"/>
                          <a:ea typeface="Times New Roman" charset="0"/>
                          <a:cs typeface="Arial" charset="0"/>
                        </a:rPr>
                        <a:t>Países-núcleo</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a-ES" sz="1000" b="0" i="1" u="none" strike="noStrike" cap="none" normalizeH="0" baseline="0">
                          <a:ln>
                            <a:noFill/>
                          </a:ln>
                          <a:solidFill>
                            <a:srgbClr val="000000"/>
                          </a:solidFill>
                          <a:effectLst/>
                          <a:latin typeface="Arial" charset="0"/>
                          <a:ea typeface="Times New Roman" charset="0"/>
                          <a:cs typeface="Arial" charset="0"/>
                        </a:rPr>
                        <a:t>Nuevas tecnologías e industrias nuevas o redefinidas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000" b="0" i="1" u="none" strike="noStrike" cap="none" normalizeH="0" baseline="0">
                          <a:ln>
                            <a:noFill/>
                          </a:ln>
                          <a:solidFill>
                            <a:srgbClr val="000000"/>
                          </a:solidFill>
                          <a:effectLst/>
                          <a:latin typeface="Arial" charset="0"/>
                          <a:ea typeface="Times New Roman" charset="0"/>
                          <a:cs typeface="Arial" charset="0"/>
                        </a:rPr>
                        <a:t>Infraestructuras nuevas o redefinidas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3028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PRIMERA: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Desde 1711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La Revolución Industrial.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Inglaterra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Mecanización de la industria del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algodón</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Hierro forjado</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Maquinaria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Canales y vías fluviales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Carreteras con peaje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Energía hidráulica (con molinos de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agua muy mejorados)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6310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SEGUNDA: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Desde 1829.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Era del vapor y los ferrocarriles.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Inglaterra   (difundiéndose hacia Europa y EUA)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Máquinas de vapor y maquinaria (de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hierro, movida con carbón)</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Hierro y minería del carbón (ahora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con un rol central en el crecimiento)*</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Construcción de ferrocarriles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Producción de locomotoras y vagones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Energía de vapor para numerosas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industrias (incluyendo la textil)</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Ferrocarriles (uso del motor a vapor)</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Servicio postal estandarizado de plena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cobertura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Telégrafo (sobre todo nacional, a lo</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largo de las líneas de ferrocarril)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Grandes puertos, grandes depósitos, y</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grandes barcos para la navegación</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mundial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Gas urbano</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6848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TERCERA: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Desde 1875</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Era del acero, la electricidad i la ingeniería pesada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EUA i Alemania sobrepasando a Inglaterra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Acero barato (especialmente Bessemer)</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Pleno desarrollo del motor a vapor</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para barcos de acero</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Ingeniería pesada química y civil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Industria de equipos eléctricos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Cobre y cables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Alimentos enlatados y embotellados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Papel y empaques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Navegación mundial en veloces barcos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 acero (uso del Canal de Suez)</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transnacionales de ferrocarril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(uso de acero barato para la fabricación de rieles y pernos de tamaño estándar)</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Grandes puentes y túneles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Telégrafo mundial, Teléfono (sobre todo nacional)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eléctricas (para iluminación y uso industrial)</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6310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CUARTA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Desde 1908</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Era del petroleo, el automóvil i la producción en masa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EUA (con Alemania rivalizando por el liderazgo mundial)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Difusión hacia Europa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Producción en masa de automóviles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Petróleo barato y sus derivados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Petroquímica (sintéticos)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Motor de combustión interna para automóviles, transporte de carga, tractores, aviones, tanques de guerra y generación eléctrica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Electrodomésticos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Alimentos refrigerados y congelados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de caminos, autopistas, puertos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y aeropuertos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de oleoductos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Electricidad de plena cobertura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(industrial y doméstica)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Telecomunicación analógica mundial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(para teléfono, télex y cablegramas)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alámbrica e inalámbrica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541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QUINTA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Era de la informática i las telecomunicaciones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EUA  (difundiéndose hacia Europa i Asia)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La revolución de la información:</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Microelectrónica barata, Computadoras, software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Telecomunicaciones, Instrumentos de control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Desarrollo por computadora de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biotecnología y nuevos materiales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Comunicación digital mundial (cable, fibra óptica, radio y satélite)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Internet/Correo y otros servicios electrónicos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eléctricas de fuentes múltiples y de uso flexible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FF0000"/>
                          </a:solidFill>
                          <a:effectLst/>
                          <a:latin typeface="Arial" charset="0"/>
                          <a:ea typeface="Times New Roman" charset="0"/>
                          <a:cs typeface="Arial" charset="0"/>
                        </a:rPr>
                        <a:t>Transporte físico de alta velocidad (por tierra, mar y aire)</a:t>
                      </a:r>
                      <a:endParaRPr kumimoji="0" lang="es-ES" sz="1800" b="0" i="0" u="none" strike="noStrike" cap="none" normalizeH="0" baseline="0">
                        <a:ln>
                          <a:noFill/>
                        </a:ln>
                        <a:solidFill>
                          <a:srgbClr val="FF0000"/>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395378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TERCERA REVOLUCIÓN INDUSTRIAL:</a:t>
            </a:r>
            <a:br>
              <a:rPr lang="es-ES" dirty="0" smtClean="0"/>
            </a:br>
            <a:r>
              <a:rPr lang="es-ES" dirty="0" smtClean="0"/>
              <a:t>JEREMY RIFKIN</a:t>
            </a:r>
            <a:endParaRPr lang="es-ES" dirty="0"/>
          </a:p>
        </p:txBody>
      </p:sp>
      <p:sp>
        <p:nvSpPr>
          <p:cNvPr id="4" name="Marcador de texto 3"/>
          <p:cNvSpPr>
            <a:spLocks noGrp="1"/>
          </p:cNvSpPr>
          <p:nvPr>
            <p:ph type="body" idx="1"/>
          </p:nvPr>
        </p:nvSpPr>
        <p:spPr/>
        <p:txBody>
          <a:bodyPr/>
          <a:lstStyle/>
          <a:p>
            <a:r>
              <a:rPr lang="es-ES" dirty="0" smtClean="0"/>
              <a:t>Un libro </a:t>
            </a:r>
            <a:r>
              <a:rPr lang="es-ES" dirty="0" smtClean="0"/>
              <a:t>polémico, 2011</a:t>
            </a:r>
            <a:endParaRPr lang="es-ES" dirty="0"/>
          </a:p>
        </p:txBody>
      </p:sp>
      <p:pic>
        <p:nvPicPr>
          <p:cNvPr id="8" name="Marcador de contenido 7"/>
          <p:cNvPicPr>
            <a:picLocks noGrp="1" noChangeAspect="1"/>
          </p:cNvPicPr>
          <p:nvPr>
            <p:ph sz="half" idx="2"/>
          </p:nvPr>
        </p:nvPicPr>
        <p:blipFill>
          <a:blip r:embed="rId2"/>
          <a:srcRect l="-26827" r="-26827"/>
          <a:stretch>
            <a:fillRect/>
          </a:stretch>
        </p:blipFill>
        <p:spPr/>
      </p:pic>
      <p:sp>
        <p:nvSpPr>
          <p:cNvPr id="6" name="Marcador de texto 5"/>
          <p:cNvSpPr>
            <a:spLocks noGrp="1"/>
          </p:cNvSpPr>
          <p:nvPr>
            <p:ph type="body" sz="quarter" idx="3"/>
          </p:nvPr>
        </p:nvSpPr>
        <p:spPr/>
        <p:txBody>
          <a:bodyPr/>
          <a:lstStyle/>
          <a:p>
            <a:r>
              <a:rPr lang="es-ES" dirty="0" smtClean="0"/>
              <a:t>Ideas básicas</a:t>
            </a:r>
            <a:endParaRPr lang="es-ES" dirty="0"/>
          </a:p>
        </p:txBody>
      </p:sp>
      <p:sp>
        <p:nvSpPr>
          <p:cNvPr id="7" name="Marcador de contenido 6"/>
          <p:cNvSpPr>
            <a:spLocks noGrp="1"/>
          </p:cNvSpPr>
          <p:nvPr>
            <p:ph sz="quarter" idx="4"/>
          </p:nvPr>
        </p:nvSpPr>
        <p:spPr/>
        <p:txBody>
          <a:bodyPr/>
          <a:lstStyle/>
          <a:p>
            <a:pPr algn="just"/>
            <a:r>
              <a:rPr lang="es-ES" dirty="0" smtClean="0"/>
              <a:t>1. Nuevas tecnologías de la información y la comunicación.</a:t>
            </a:r>
          </a:p>
          <a:p>
            <a:pPr algn="just"/>
            <a:r>
              <a:rPr lang="es-ES" dirty="0" smtClean="0"/>
              <a:t>2. Energías renovables.</a:t>
            </a:r>
          </a:p>
          <a:p>
            <a:pPr algn="just"/>
            <a:r>
              <a:rPr lang="es-ES" dirty="0" smtClean="0"/>
              <a:t>3. Información fluida y revolución tecnológica.</a:t>
            </a:r>
          </a:p>
          <a:p>
            <a:pPr algn="just"/>
            <a:r>
              <a:rPr lang="es-ES" dirty="0" smtClean="0"/>
              <a:t>4. Mundo en red: poder distribuido.</a:t>
            </a:r>
          </a:p>
          <a:p>
            <a:endParaRPr lang="es-ES" dirty="0"/>
          </a:p>
        </p:txBody>
      </p:sp>
      <p:sp>
        <p:nvSpPr>
          <p:cNvPr id="9" name="Marcador de pie de página 8"/>
          <p:cNvSpPr>
            <a:spLocks noGrp="1"/>
          </p:cNvSpPr>
          <p:nvPr>
            <p:ph type="ftr" sz="quarter" idx="11"/>
          </p:nvPr>
        </p:nvSpPr>
        <p:spPr/>
        <p:txBody>
          <a:bodyPr/>
          <a:lstStyle/>
          <a:p>
            <a:r>
              <a:rPr lang="fr-FR" smtClean="0"/>
              <a:t>Prof. Carles Manera</a:t>
            </a:r>
            <a:endParaRPr lang="es-ES"/>
          </a:p>
        </p:txBody>
      </p:sp>
      <p:sp>
        <p:nvSpPr>
          <p:cNvPr id="10" name="Marcador de número de diapositiva 9"/>
          <p:cNvSpPr>
            <a:spLocks noGrp="1"/>
          </p:cNvSpPr>
          <p:nvPr>
            <p:ph type="sldNum" sz="quarter" idx="12"/>
          </p:nvPr>
        </p:nvSpPr>
        <p:spPr/>
        <p:txBody>
          <a:bodyPr/>
          <a:lstStyle/>
          <a:p>
            <a:fld id="{025A7E7D-6906-5F40-8660-0A972E824A8F}" type="slidenum">
              <a:rPr lang="es-ES" smtClean="0"/>
              <a:t>3</a:t>
            </a:fld>
            <a:endParaRPr lang="es-ES"/>
          </a:p>
        </p:txBody>
      </p:sp>
    </p:spTree>
    <p:extLst>
      <p:ext uri="{BB962C8B-B14F-4D97-AF65-F5344CB8AC3E}">
        <p14:creationId xmlns:p14="http://schemas.microsoft.com/office/powerpoint/2010/main" val="85266157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s-ES" dirty="0" smtClean="0"/>
              <a:t>Síntesis</a:t>
            </a:r>
            <a:endParaRPr lang="es-ES" dirty="0"/>
          </a:p>
        </p:txBody>
      </p:sp>
      <p:sp>
        <p:nvSpPr>
          <p:cNvPr id="12" name="Marcador de contenido 11"/>
          <p:cNvSpPr>
            <a:spLocks noGrp="1"/>
          </p:cNvSpPr>
          <p:nvPr>
            <p:ph idx="1"/>
          </p:nvPr>
        </p:nvSpPr>
        <p:spPr/>
        <p:txBody>
          <a:bodyPr>
            <a:normAutofit fontScale="92500" lnSpcReduction="20000"/>
          </a:bodyPr>
          <a:lstStyle/>
          <a:p>
            <a:pPr algn="just"/>
            <a:r>
              <a:rPr lang="es-ES_tradnl" dirty="0" smtClean="0"/>
              <a:t>Apuesta </a:t>
            </a:r>
            <a:r>
              <a:rPr lang="es-ES_tradnl" dirty="0"/>
              <a:t>clara por una </a:t>
            </a:r>
            <a:r>
              <a:rPr lang="es-ES_tradnl" dirty="0" err="1"/>
              <a:t>economía</a:t>
            </a:r>
            <a:r>
              <a:rPr lang="es-ES_tradnl" dirty="0"/>
              <a:t> verde, por una sociedad donde la </a:t>
            </a:r>
            <a:r>
              <a:rPr lang="es-ES_tradnl" dirty="0" err="1"/>
              <a:t>generación</a:t>
            </a:r>
            <a:r>
              <a:rPr lang="es-ES_tradnl" dirty="0"/>
              <a:t> de la </a:t>
            </a:r>
            <a:r>
              <a:rPr lang="es-ES_tradnl" dirty="0" err="1"/>
              <a:t>energía</a:t>
            </a:r>
            <a:r>
              <a:rPr lang="es-ES_tradnl" dirty="0"/>
              <a:t> provenga de fuentes renovables que, al estar al alcance de todos, </a:t>
            </a:r>
            <a:r>
              <a:rPr lang="es-ES_tradnl" dirty="0" err="1"/>
              <a:t>cambiarán</a:t>
            </a:r>
            <a:r>
              <a:rPr lang="es-ES_tradnl" dirty="0"/>
              <a:t> el modelo </a:t>
            </a:r>
            <a:r>
              <a:rPr lang="es-ES_tradnl" dirty="0" err="1"/>
              <a:t>económico</a:t>
            </a:r>
            <a:r>
              <a:rPr lang="es-ES_tradnl" dirty="0"/>
              <a:t> y </a:t>
            </a:r>
            <a:r>
              <a:rPr lang="es-ES_tradnl" dirty="0" err="1"/>
              <a:t>generarán</a:t>
            </a:r>
            <a:r>
              <a:rPr lang="es-ES_tradnl" dirty="0"/>
              <a:t> una sociedad horizontal y distributiva, que </a:t>
            </a:r>
            <a:r>
              <a:rPr lang="es-ES_tradnl" dirty="0" err="1"/>
              <a:t>vendra</a:t>
            </a:r>
            <a:r>
              <a:rPr lang="es-ES_tradnl" dirty="0"/>
              <a:t>́ a sustituir el actual </a:t>
            </a:r>
            <a:r>
              <a:rPr lang="es-ES_tradnl" dirty="0" smtClean="0"/>
              <a:t>modelo </a:t>
            </a:r>
            <a:r>
              <a:rPr lang="es-ES_tradnl" dirty="0"/>
              <a:t>vertical. </a:t>
            </a:r>
            <a:endParaRPr lang="es-ES_tradnl" dirty="0" smtClean="0"/>
          </a:p>
          <a:p>
            <a:pPr algn="just"/>
            <a:r>
              <a:rPr lang="es-ES_tradnl" dirty="0" smtClean="0"/>
              <a:t>El </a:t>
            </a:r>
            <a:r>
              <a:rPr lang="es-ES_tradnl" dirty="0"/>
              <a:t>nuevo modelo de relaciones y de sociedad que preconiza </a:t>
            </a:r>
            <a:r>
              <a:rPr lang="es-ES_tradnl" dirty="0" err="1"/>
              <a:t>Rifkin</a:t>
            </a:r>
            <a:r>
              <a:rPr lang="es-ES_tradnl" dirty="0"/>
              <a:t>, es </a:t>
            </a:r>
            <a:r>
              <a:rPr lang="es-ES_tradnl" dirty="0" err="1"/>
              <a:t>ecológico</a:t>
            </a:r>
            <a:r>
              <a:rPr lang="es-ES_tradnl" dirty="0"/>
              <a:t>, sostenible, y parece </a:t>
            </a:r>
            <a:r>
              <a:rPr lang="es-ES_tradnl" dirty="0" err="1"/>
              <a:t>más</a:t>
            </a:r>
            <a:r>
              <a:rPr lang="es-ES_tradnl" dirty="0"/>
              <a:t> justo tanto para las personas como para el </a:t>
            </a:r>
            <a:r>
              <a:rPr lang="es-ES_tradnl" dirty="0" smtClean="0"/>
              <a:t>entorno. </a:t>
            </a:r>
            <a:endParaRPr lang="es-ES_tradnl" dirty="0" smtClean="0">
              <a:effectLst/>
            </a:endParaRPr>
          </a:p>
          <a:p>
            <a:pPr algn="just"/>
            <a:endParaRPr lang="es-ES" dirty="0"/>
          </a:p>
        </p:txBody>
      </p:sp>
      <p:sp>
        <p:nvSpPr>
          <p:cNvPr id="13" name="Marcador de pie de página 12"/>
          <p:cNvSpPr>
            <a:spLocks noGrp="1"/>
          </p:cNvSpPr>
          <p:nvPr>
            <p:ph type="ftr" sz="quarter" idx="11"/>
          </p:nvPr>
        </p:nvSpPr>
        <p:spPr/>
        <p:txBody>
          <a:bodyPr/>
          <a:lstStyle/>
          <a:p>
            <a:r>
              <a:rPr lang="fr-FR" smtClean="0"/>
              <a:t>Prof. Carles Manera</a:t>
            </a:r>
            <a:endParaRPr lang="es-ES"/>
          </a:p>
        </p:txBody>
      </p:sp>
      <p:sp>
        <p:nvSpPr>
          <p:cNvPr id="14" name="Marcador de número de diapositiva 13"/>
          <p:cNvSpPr>
            <a:spLocks noGrp="1"/>
          </p:cNvSpPr>
          <p:nvPr>
            <p:ph type="sldNum" sz="quarter" idx="12"/>
          </p:nvPr>
        </p:nvSpPr>
        <p:spPr/>
        <p:txBody>
          <a:bodyPr/>
          <a:lstStyle/>
          <a:p>
            <a:fld id="{025A7E7D-6906-5F40-8660-0A972E824A8F}" type="slidenum">
              <a:rPr lang="es-ES" smtClean="0"/>
              <a:t>4</a:t>
            </a:fld>
            <a:endParaRPr lang="es-ES"/>
          </a:p>
        </p:txBody>
      </p:sp>
    </p:spTree>
    <p:extLst>
      <p:ext uri="{BB962C8B-B14F-4D97-AF65-F5344CB8AC3E}">
        <p14:creationId xmlns:p14="http://schemas.microsoft.com/office/powerpoint/2010/main" val="13962722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Cambio en el modelo energético</a:t>
            </a:r>
            <a:endParaRPr lang="es-ES" dirty="0"/>
          </a:p>
        </p:txBody>
      </p:sp>
      <p:sp>
        <p:nvSpPr>
          <p:cNvPr id="3" name="Marcador de contenido 2"/>
          <p:cNvSpPr>
            <a:spLocks noGrp="1"/>
          </p:cNvSpPr>
          <p:nvPr>
            <p:ph idx="1"/>
          </p:nvPr>
        </p:nvSpPr>
        <p:spPr/>
        <p:txBody>
          <a:bodyPr>
            <a:normAutofit fontScale="77500" lnSpcReduction="20000"/>
          </a:bodyPr>
          <a:lstStyle/>
          <a:p>
            <a:pPr algn="just"/>
            <a:r>
              <a:rPr lang="es-ES_tradnl" dirty="0" err="1"/>
              <a:t>Rifkin</a:t>
            </a:r>
            <a:r>
              <a:rPr lang="es-ES_tradnl" dirty="0"/>
              <a:t> habla de una tercera </a:t>
            </a:r>
            <a:r>
              <a:rPr lang="es-ES_tradnl" dirty="0" err="1"/>
              <a:t>revolución</a:t>
            </a:r>
            <a:r>
              <a:rPr lang="es-ES_tradnl" dirty="0"/>
              <a:t> industrial que, al igual que la primera y la segunda, viene marcada por un cambio en el modelo </a:t>
            </a:r>
            <a:r>
              <a:rPr lang="es-ES_tradnl" dirty="0" err="1"/>
              <a:t>energético</a:t>
            </a:r>
            <a:r>
              <a:rPr lang="es-ES_tradnl" dirty="0"/>
              <a:t>, y en el motor de la sociedad. </a:t>
            </a:r>
            <a:endParaRPr lang="es-ES_tradnl" dirty="0" smtClean="0"/>
          </a:p>
          <a:p>
            <a:pPr algn="just"/>
            <a:r>
              <a:rPr lang="es-ES_tradnl" dirty="0" err="1" smtClean="0"/>
              <a:t>Asi</a:t>
            </a:r>
            <a:r>
              <a:rPr lang="es-ES_tradnl" dirty="0" smtClean="0"/>
              <a:t>́</a:t>
            </a:r>
            <a:r>
              <a:rPr lang="es-ES_tradnl" dirty="0"/>
              <a:t>, si la primera </a:t>
            </a:r>
            <a:r>
              <a:rPr lang="es-ES_tradnl" dirty="0" err="1"/>
              <a:t>revolución</a:t>
            </a:r>
            <a:r>
              <a:rPr lang="es-ES_tradnl" dirty="0"/>
              <a:t> se basó en la </a:t>
            </a:r>
            <a:r>
              <a:rPr lang="es-ES_tradnl" dirty="0" err="1"/>
              <a:t>máquina</a:t>
            </a:r>
            <a:r>
              <a:rPr lang="es-ES_tradnl" dirty="0"/>
              <a:t> de vapor </a:t>
            </a:r>
            <a:r>
              <a:rPr lang="es-ES_tradnl" dirty="0" smtClean="0"/>
              <a:t>alimentada </a:t>
            </a:r>
            <a:r>
              <a:rPr lang="es-ES_tradnl" dirty="0"/>
              <a:t>por </a:t>
            </a:r>
            <a:r>
              <a:rPr lang="es-ES_tradnl" dirty="0" err="1"/>
              <a:t>carbón</a:t>
            </a:r>
            <a:r>
              <a:rPr lang="es-ES_tradnl" dirty="0"/>
              <a:t>, y la segunda en el motor de </a:t>
            </a:r>
            <a:r>
              <a:rPr lang="es-ES_tradnl" dirty="0" err="1"/>
              <a:t>combustión</a:t>
            </a:r>
            <a:r>
              <a:rPr lang="es-ES_tradnl" dirty="0"/>
              <a:t> interna alimentado por el </a:t>
            </a:r>
            <a:r>
              <a:rPr lang="es-ES_tradnl" dirty="0" err="1"/>
              <a:t>petróleo</a:t>
            </a:r>
            <a:r>
              <a:rPr lang="es-ES_tradnl" dirty="0"/>
              <a:t> y sus derivados, la tercera </a:t>
            </a:r>
            <a:r>
              <a:rPr lang="es-ES_tradnl" dirty="0" err="1"/>
              <a:t>revolución</a:t>
            </a:r>
            <a:r>
              <a:rPr lang="es-ES_tradnl" dirty="0"/>
              <a:t> debe basarse en las fuentes renovables: el sol , el aire, el agua, la </a:t>
            </a:r>
            <a:r>
              <a:rPr lang="es-ES_tradnl" dirty="0" err="1"/>
              <a:t>geotérmica</a:t>
            </a:r>
            <a:r>
              <a:rPr lang="es-ES_tradnl" dirty="0"/>
              <a:t> y en una nueva forma tanto de </a:t>
            </a:r>
            <a:r>
              <a:rPr lang="es-ES_tradnl" dirty="0" err="1"/>
              <a:t>generación</a:t>
            </a:r>
            <a:r>
              <a:rPr lang="es-ES_tradnl" dirty="0"/>
              <a:t> (</a:t>
            </a:r>
            <a:r>
              <a:rPr lang="es-ES_tradnl" dirty="0" err="1"/>
              <a:t>más</a:t>
            </a:r>
            <a:r>
              <a:rPr lang="es-ES_tradnl" dirty="0"/>
              <a:t> local ya partir de </a:t>
            </a:r>
            <a:r>
              <a:rPr lang="es-ES_tradnl" dirty="0" err="1"/>
              <a:t>microcentrales</a:t>
            </a:r>
            <a:r>
              <a:rPr lang="es-ES_tradnl" dirty="0"/>
              <a:t> generadoras) como de </a:t>
            </a:r>
            <a:r>
              <a:rPr lang="es-ES_tradnl" dirty="0" err="1"/>
              <a:t>distribución</a:t>
            </a:r>
            <a:r>
              <a:rPr lang="es-ES_tradnl" dirty="0"/>
              <a:t> de esta </a:t>
            </a:r>
            <a:r>
              <a:rPr lang="es-ES_tradnl" dirty="0" err="1"/>
              <a:t>energía</a:t>
            </a:r>
            <a:r>
              <a:rPr lang="es-ES_tradnl" dirty="0"/>
              <a:t>: una </a:t>
            </a:r>
            <a:r>
              <a:rPr lang="es-ES_tradnl" dirty="0" err="1"/>
              <a:t>distribución</a:t>
            </a:r>
            <a:r>
              <a:rPr lang="es-ES_tradnl" dirty="0"/>
              <a:t> horizontal y descentralizada en lugar de la vertical y centralizada que </a:t>
            </a:r>
            <a:r>
              <a:rPr lang="es-ES_tradnl" dirty="0" err="1"/>
              <a:t>aún</a:t>
            </a:r>
            <a:r>
              <a:rPr lang="es-ES_tradnl" dirty="0"/>
              <a:t> tenemos hoy. </a:t>
            </a:r>
            <a:endParaRPr lang="es-ES_tradnl" dirty="0" smtClean="0">
              <a:effectLst/>
            </a:endParaRPr>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5</a:t>
            </a:fld>
            <a:endParaRPr lang="es-ES"/>
          </a:p>
        </p:txBody>
      </p:sp>
    </p:spTree>
    <p:extLst>
      <p:ext uri="{BB962C8B-B14F-4D97-AF65-F5344CB8AC3E}">
        <p14:creationId xmlns:p14="http://schemas.microsoft.com/office/powerpoint/2010/main" val="2514703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Cinco ejes básicos del libro de </a:t>
            </a:r>
            <a:r>
              <a:rPr lang="es-ES" dirty="0" err="1" smtClean="0"/>
              <a:t>Ryfkin</a:t>
            </a:r>
            <a:endParaRPr lang="es-ES" dirty="0"/>
          </a:p>
        </p:txBody>
      </p:sp>
      <p:sp>
        <p:nvSpPr>
          <p:cNvPr id="3" name="Marcador de contenido 2"/>
          <p:cNvSpPr>
            <a:spLocks noGrp="1"/>
          </p:cNvSpPr>
          <p:nvPr>
            <p:ph idx="1"/>
          </p:nvPr>
        </p:nvSpPr>
        <p:spPr/>
        <p:txBody>
          <a:bodyPr>
            <a:normAutofit fontScale="62500" lnSpcReduction="20000"/>
          </a:bodyPr>
          <a:lstStyle/>
          <a:p>
            <a:pPr algn="just"/>
            <a:r>
              <a:rPr lang="es-ES_tradnl" dirty="0"/>
              <a:t>1) </a:t>
            </a:r>
            <a:r>
              <a:rPr lang="es-ES_tradnl" dirty="0" smtClean="0"/>
              <a:t>La </a:t>
            </a:r>
            <a:r>
              <a:rPr lang="es-ES_tradnl" dirty="0" err="1"/>
              <a:t>transición</a:t>
            </a:r>
            <a:r>
              <a:rPr lang="es-ES_tradnl" dirty="0"/>
              <a:t> hacia la </a:t>
            </a:r>
            <a:r>
              <a:rPr lang="es-ES_tradnl" dirty="0" err="1"/>
              <a:t>energía</a:t>
            </a:r>
            <a:r>
              <a:rPr lang="es-ES_tradnl" dirty="0"/>
              <a:t> renovable, </a:t>
            </a:r>
            <a:endParaRPr lang="es-ES_tradnl" dirty="0" smtClean="0"/>
          </a:p>
          <a:p>
            <a:pPr algn="just"/>
            <a:r>
              <a:rPr lang="es-ES_tradnl" dirty="0" smtClean="0"/>
              <a:t>2</a:t>
            </a:r>
            <a:r>
              <a:rPr lang="es-ES_tradnl" dirty="0"/>
              <a:t>) </a:t>
            </a:r>
            <a:r>
              <a:rPr lang="es-ES_tradnl" dirty="0" smtClean="0"/>
              <a:t>La </a:t>
            </a:r>
            <a:r>
              <a:rPr lang="es-ES_tradnl" dirty="0" err="1"/>
              <a:t>transformación</a:t>
            </a:r>
            <a:r>
              <a:rPr lang="es-ES_tradnl" dirty="0"/>
              <a:t> de </a:t>
            </a:r>
            <a:r>
              <a:rPr lang="es-ES_tradnl" dirty="0" smtClean="0"/>
              <a:t>los </a:t>
            </a:r>
            <a:r>
              <a:rPr lang="es-ES_tradnl" dirty="0"/>
              <a:t>edificios en </a:t>
            </a:r>
            <a:r>
              <a:rPr lang="es-ES_tradnl" dirty="0" err="1"/>
              <a:t>microcentrales</a:t>
            </a:r>
            <a:r>
              <a:rPr lang="es-ES_tradnl" dirty="0"/>
              <a:t> </a:t>
            </a:r>
            <a:r>
              <a:rPr lang="es-ES_tradnl" dirty="0" err="1"/>
              <a:t>eléctricas</a:t>
            </a:r>
            <a:r>
              <a:rPr lang="es-ES_tradnl" dirty="0"/>
              <a:t> que generen, recojan y reaprovechar in situ las </a:t>
            </a:r>
            <a:r>
              <a:rPr lang="es-ES_tradnl" dirty="0" err="1"/>
              <a:t>energías</a:t>
            </a:r>
            <a:r>
              <a:rPr lang="es-ES_tradnl" dirty="0"/>
              <a:t> renovables, </a:t>
            </a:r>
            <a:endParaRPr lang="es-ES_tradnl" dirty="0" smtClean="0"/>
          </a:p>
          <a:p>
            <a:pPr algn="just"/>
            <a:r>
              <a:rPr lang="es-ES_tradnl" dirty="0" smtClean="0"/>
              <a:t>3</a:t>
            </a:r>
            <a:r>
              <a:rPr lang="es-ES_tradnl" dirty="0"/>
              <a:t>) </a:t>
            </a:r>
            <a:r>
              <a:rPr lang="es-ES_tradnl" dirty="0" smtClean="0"/>
              <a:t>El </a:t>
            </a:r>
            <a:r>
              <a:rPr lang="es-ES_tradnl" dirty="0"/>
              <a:t>despliegue de la </a:t>
            </a:r>
            <a:r>
              <a:rPr lang="es-ES_tradnl" dirty="0" err="1"/>
              <a:t>tecnología</a:t>
            </a:r>
            <a:r>
              <a:rPr lang="es-ES_tradnl" dirty="0"/>
              <a:t> del </a:t>
            </a:r>
            <a:r>
              <a:rPr lang="es-ES_tradnl" dirty="0" err="1"/>
              <a:t>hidrógeno</a:t>
            </a:r>
            <a:r>
              <a:rPr lang="es-ES_tradnl" dirty="0"/>
              <a:t> y de otros </a:t>
            </a:r>
            <a:r>
              <a:rPr lang="es-ES_tradnl" dirty="0" smtClean="0"/>
              <a:t>sistemas </a:t>
            </a:r>
            <a:r>
              <a:rPr lang="es-ES_tradnl" dirty="0"/>
              <a:t>de almacenamiento </a:t>
            </a:r>
            <a:r>
              <a:rPr lang="es-ES_tradnl" dirty="0" err="1"/>
              <a:t>energético</a:t>
            </a:r>
            <a:r>
              <a:rPr lang="es-ES_tradnl" dirty="0"/>
              <a:t> en los edificios y en las redes de </a:t>
            </a:r>
            <a:r>
              <a:rPr lang="es-ES_tradnl" dirty="0" smtClean="0"/>
              <a:t>infraestructuras</a:t>
            </a:r>
            <a:r>
              <a:rPr lang="es-ES_tradnl" dirty="0"/>
              <a:t>, para acumular </a:t>
            </a:r>
            <a:r>
              <a:rPr lang="es-ES_tradnl" dirty="0" err="1"/>
              <a:t>energías</a:t>
            </a:r>
            <a:r>
              <a:rPr lang="es-ES_tradnl" dirty="0"/>
              <a:t> renovables que son de flujo intermitente, </a:t>
            </a:r>
            <a:endParaRPr lang="es-ES_tradnl" dirty="0" smtClean="0"/>
          </a:p>
          <a:p>
            <a:pPr algn="just"/>
            <a:r>
              <a:rPr lang="es-ES_tradnl" dirty="0" smtClean="0"/>
              <a:t>4</a:t>
            </a:r>
            <a:r>
              <a:rPr lang="es-ES_tradnl" dirty="0"/>
              <a:t>) </a:t>
            </a:r>
            <a:r>
              <a:rPr lang="es-ES_tradnl" dirty="0" smtClean="0"/>
              <a:t>El </a:t>
            </a:r>
            <a:r>
              <a:rPr lang="es-ES_tradnl" dirty="0"/>
              <a:t>uso de la </a:t>
            </a:r>
            <a:r>
              <a:rPr lang="es-ES_tradnl" dirty="0" err="1"/>
              <a:t>tecnología</a:t>
            </a:r>
            <a:r>
              <a:rPr lang="es-ES_tradnl" dirty="0"/>
              <a:t> de Internet para transformar la red </a:t>
            </a:r>
            <a:r>
              <a:rPr lang="es-ES_tradnl" dirty="0" err="1"/>
              <a:t>eléctrica</a:t>
            </a:r>
            <a:r>
              <a:rPr lang="es-ES_tradnl" dirty="0"/>
              <a:t> en una "Inter redes" de </a:t>
            </a:r>
            <a:r>
              <a:rPr lang="es-ES_tradnl" dirty="0" err="1"/>
              <a:t>energía</a:t>
            </a:r>
            <a:r>
              <a:rPr lang="es-ES_tradnl" dirty="0"/>
              <a:t> compartida que funcione exactamente igual que Internet (millones de edificios </a:t>
            </a:r>
            <a:r>
              <a:rPr lang="es-ES_tradnl" dirty="0" err="1"/>
              <a:t>podrán</a:t>
            </a:r>
            <a:r>
              <a:rPr lang="es-ES_tradnl" dirty="0"/>
              <a:t> generar </a:t>
            </a:r>
            <a:r>
              <a:rPr lang="es-ES_tradnl" dirty="0" smtClean="0"/>
              <a:t>localmente -</a:t>
            </a:r>
            <a:r>
              <a:rPr lang="es-ES_tradnl" dirty="0"/>
              <a:t>in </a:t>
            </a:r>
            <a:r>
              <a:rPr lang="es-ES_tradnl" dirty="0" err="1"/>
              <a:t>situ-pequeñas</a:t>
            </a:r>
            <a:r>
              <a:rPr lang="es-ES_tradnl" dirty="0"/>
              <a:t> cantidades de </a:t>
            </a:r>
            <a:r>
              <a:rPr lang="es-ES_tradnl" dirty="0" err="1"/>
              <a:t>energía</a:t>
            </a:r>
            <a:r>
              <a:rPr lang="es-ES_tradnl" dirty="0"/>
              <a:t> y </a:t>
            </a:r>
            <a:r>
              <a:rPr lang="es-ES_tradnl" dirty="0" err="1"/>
              <a:t>podrán</a:t>
            </a:r>
            <a:r>
              <a:rPr lang="es-ES_tradnl" dirty="0"/>
              <a:t> vender los </a:t>
            </a:r>
            <a:r>
              <a:rPr lang="es-ES_tradnl" dirty="0" smtClean="0"/>
              <a:t>excedentes </a:t>
            </a:r>
            <a:r>
              <a:rPr lang="es-ES_tradnl" dirty="0"/>
              <a:t>que reingresen en la red, compartiendo esa electricidad con sus vecinos), </a:t>
            </a:r>
            <a:endParaRPr lang="es-ES_tradnl" dirty="0" smtClean="0"/>
          </a:p>
          <a:p>
            <a:pPr algn="just"/>
            <a:r>
              <a:rPr lang="es-ES_tradnl" dirty="0" smtClean="0"/>
              <a:t>5</a:t>
            </a:r>
            <a:r>
              <a:rPr lang="es-ES_tradnl" dirty="0"/>
              <a:t>) </a:t>
            </a:r>
            <a:r>
              <a:rPr lang="es-ES_tradnl" dirty="0" smtClean="0"/>
              <a:t>La </a:t>
            </a:r>
            <a:r>
              <a:rPr lang="es-ES_tradnl" dirty="0" err="1"/>
              <a:t>transición</a:t>
            </a:r>
            <a:r>
              <a:rPr lang="es-ES_tradnl" dirty="0"/>
              <a:t> de la actual flota de transportes hacia </a:t>
            </a:r>
            <a:r>
              <a:rPr lang="es-ES_tradnl" dirty="0" err="1"/>
              <a:t>vehículos</a:t>
            </a:r>
            <a:r>
              <a:rPr lang="es-ES_tradnl" dirty="0"/>
              <a:t> de motor </a:t>
            </a:r>
            <a:r>
              <a:rPr lang="es-ES_tradnl" dirty="0" err="1"/>
              <a:t>eléctrico</a:t>
            </a:r>
            <a:r>
              <a:rPr lang="es-ES_tradnl" dirty="0"/>
              <a:t> con </a:t>
            </a:r>
            <a:r>
              <a:rPr lang="es-ES_tradnl" dirty="0" err="1" smtClean="0"/>
              <a:t>alimentación</a:t>
            </a:r>
            <a:r>
              <a:rPr lang="es-ES_tradnl" dirty="0" smtClean="0"/>
              <a:t> </a:t>
            </a:r>
            <a:r>
              <a:rPr lang="es-ES_tradnl" dirty="0"/>
              <a:t>de red y / o con pilas de combustible, capaz de comprar y vender </a:t>
            </a:r>
            <a:r>
              <a:rPr lang="es-ES_tradnl" dirty="0" smtClean="0"/>
              <a:t>electricidad </a:t>
            </a:r>
            <a:r>
              <a:rPr lang="es-ES_tradnl" dirty="0"/>
              <a:t>en una red </a:t>
            </a:r>
            <a:r>
              <a:rPr lang="es-ES_tradnl" dirty="0" err="1"/>
              <a:t>eléctrica</a:t>
            </a:r>
            <a:r>
              <a:rPr lang="es-ES_tradnl" dirty="0"/>
              <a:t> interactiva e </a:t>
            </a:r>
            <a:r>
              <a:rPr lang="es-ES_tradnl" dirty="0" smtClean="0"/>
              <a:t>inteligente. </a:t>
            </a:r>
            <a:endParaRPr lang="es-ES_tradnl" dirty="0" smtClean="0">
              <a:effectLst/>
            </a:endParaRPr>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6</a:t>
            </a:fld>
            <a:endParaRPr lang="es-ES"/>
          </a:p>
        </p:txBody>
      </p:sp>
    </p:spTree>
    <p:extLst>
      <p:ext uri="{BB962C8B-B14F-4D97-AF65-F5344CB8AC3E}">
        <p14:creationId xmlns:p14="http://schemas.microsoft.com/office/powerpoint/2010/main" val="487845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CUARTA REVOLUCIÓN INDUSTRIAL: </a:t>
            </a:r>
            <a:br>
              <a:rPr lang="es-ES" dirty="0" smtClean="0"/>
            </a:br>
            <a:r>
              <a:rPr lang="es-ES" dirty="0" smtClean="0"/>
              <a:t>KLAUS SCHWAB</a:t>
            </a:r>
            <a:endParaRPr lang="es-ES" dirty="0"/>
          </a:p>
        </p:txBody>
      </p:sp>
      <p:sp>
        <p:nvSpPr>
          <p:cNvPr id="7" name="Marcador de texto 6"/>
          <p:cNvSpPr>
            <a:spLocks noGrp="1"/>
          </p:cNvSpPr>
          <p:nvPr>
            <p:ph type="body" idx="1"/>
          </p:nvPr>
        </p:nvSpPr>
        <p:spPr/>
        <p:txBody>
          <a:bodyPr/>
          <a:lstStyle/>
          <a:p>
            <a:r>
              <a:rPr lang="es-ES" dirty="0" smtClean="0"/>
              <a:t>Sigue la pol</a:t>
            </a:r>
            <a:r>
              <a:rPr lang="es-ES" dirty="0" smtClean="0"/>
              <a:t>émica</a:t>
            </a:r>
            <a:r>
              <a:rPr lang="es-ES" dirty="0" smtClean="0"/>
              <a:t>, </a:t>
            </a:r>
            <a:r>
              <a:rPr lang="es-ES" dirty="0" smtClean="0"/>
              <a:t>2016</a:t>
            </a:r>
            <a:endParaRPr lang="es-ES" dirty="0"/>
          </a:p>
        </p:txBody>
      </p:sp>
      <p:pic>
        <p:nvPicPr>
          <p:cNvPr id="6" name="Marcador de contenido 5"/>
          <p:cNvPicPr>
            <a:picLocks noGrp="1" noChangeAspect="1"/>
          </p:cNvPicPr>
          <p:nvPr>
            <p:ph sz="half" idx="2"/>
          </p:nvPr>
        </p:nvPicPr>
        <p:blipFill>
          <a:blip r:embed="rId2"/>
          <a:srcRect l="23118" r="23118"/>
          <a:stretch>
            <a:fillRect/>
          </a:stretch>
        </p:blipFill>
        <p:spPr>
          <a:xfrm>
            <a:off x="457200" y="2191155"/>
            <a:ext cx="4040188" cy="3951288"/>
          </a:xfrm>
        </p:spPr>
      </p:pic>
      <p:sp>
        <p:nvSpPr>
          <p:cNvPr id="8" name="Marcador de texto 7"/>
          <p:cNvSpPr>
            <a:spLocks noGrp="1"/>
          </p:cNvSpPr>
          <p:nvPr>
            <p:ph type="body" sz="quarter" idx="3"/>
          </p:nvPr>
        </p:nvSpPr>
        <p:spPr/>
        <p:txBody>
          <a:bodyPr/>
          <a:lstStyle/>
          <a:p>
            <a:r>
              <a:rPr lang="es-ES" dirty="0" smtClean="0"/>
              <a:t>Ideas básicas</a:t>
            </a:r>
            <a:endParaRPr lang="es-ES" dirty="0"/>
          </a:p>
        </p:txBody>
      </p:sp>
      <p:sp>
        <p:nvSpPr>
          <p:cNvPr id="9" name="Marcador de contenido 8"/>
          <p:cNvSpPr>
            <a:spLocks noGrp="1"/>
          </p:cNvSpPr>
          <p:nvPr>
            <p:ph sz="quarter" idx="4"/>
          </p:nvPr>
        </p:nvSpPr>
        <p:spPr/>
        <p:txBody>
          <a:bodyPr/>
          <a:lstStyle/>
          <a:p>
            <a:pPr algn="just"/>
            <a:r>
              <a:rPr lang="es-ES" dirty="0" smtClean="0"/>
              <a:t>1. Avances en inteligencia artificial: robótica.</a:t>
            </a:r>
          </a:p>
          <a:p>
            <a:pPr algn="just"/>
            <a:r>
              <a:rPr lang="es-ES" dirty="0" smtClean="0"/>
              <a:t>2. Nanotecnología, biotecnología, </a:t>
            </a:r>
            <a:r>
              <a:rPr lang="es-ES" dirty="0" err="1" smtClean="0"/>
              <a:t>neurotecnología</a:t>
            </a:r>
            <a:r>
              <a:rPr lang="es-ES" dirty="0" smtClean="0"/>
              <a:t>, personalización de organismos (ADN).</a:t>
            </a:r>
          </a:p>
          <a:p>
            <a:pPr algn="just"/>
            <a:r>
              <a:rPr lang="es-ES" dirty="0" smtClean="0"/>
              <a:t>3. No necesariamente la descentralización (diferente a </a:t>
            </a:r>
            <a:r>
              <a:rPr lang="es-ES" dirty="0" err="1" smtClean="0"/>
              <a:t>Ryfkin</a:t>
            </a:r>
            <a:r>
              <a:rPr lang="es-ES" dirty="0" smtClean="0"/>
              <a:t>).</a:t>
            </a:r>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7</a:t>
            </a:fld>
            <a:endParaRPr lang="es-ES"/>
          </a:p>
        </p:txBody>
      </p:sp>
    </p:spTree>
    <p:extLst>
      <p:ext uri="{BB962C8B-B14F-4D97-AF65-F5344CB8AC3E}">
        <p14:creationId xmlns:p14="http://schemas.microsoft.com/office/powerpoint/2010/main" val="4241160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p:cNvSpPr>
            <a:spLocks noGrp="1"/>
          </p:cNvSpPr>
          <p:nvPr>
            <p:ph type="title"/>
          </p:nvPr>
        </p:nvSpPr>
        <p:spPr/>
        <p:txBody>
          <a:bodyPr/>
          <a:lstStyle/>
          <a:p>
            <a:r>
              <a:rPr lang="es-ES" dirty="0" smtClean="0"/>
              <a:t>Síntesis</a:t>
            </a:r>
            <a:endParaRPr lang="es-ES" dirty="0"/>
          </a:p>
        </p:txBody>
      </p:sp>
      <p:sp>
        <p:nvSpPr>
          <p:cNvPr id="10" name="Marcador de contenido 9"/>
          <p:cNvSpPr>
            <a:spLocks noGrp="1"/>
          </p:cNvSpPr>
          <p:nvPr>
            <p:ph idx="1"/>
          </p:nvPr>
        </p:nvSpPr>
        <p:spPr/>
        <p:txBody>
          <a:bodyPr/>
          <a:lstStyle/>
          <a:p>
            <a:pPr algn="just"/>
            <a:r>
              <a:rPr lang="es-ES_tradnl" dirty="0"/>
              <a:t>La cuarta revolución industrial no se define por un conjunto de tecnologías emergentes en sí mismas, sino por la transición hacia nuevos sistemas que están construidos sobre la infraestructura de la revolución digital (</a:t>
            </a:r>
            <a:r>
              <a:rPr lang="es-ES_tradnl" dirty="0" smtClean="0"/>
              <a:t>anterior). </a:t>
            </a:r>
            <a:endParaRPr lang="es-ES" dirty="0"/>
          </a:p>
        </p:txBody>
      </p:sp>
      <p:sp>
        <p:nvSpPr>
          <p:cNvPr id="7" name="Marcador de pie de página 6"/>
          <p:cNvSpPr>
            <a:spLocks noGrp="1"/>
          </p:cNvSpPr>
          <p:nvPr>
            <p:ph type="ftr" sz="quarter" idx="11"/>
          </p:nvPr>
        </p:nvSpPr>
        <p:spPr/>
        <p:txBody>
          <a:bodyPr/>
          <a:lstStyle/>
          <a:p>
            <a:r>
              <a:rPr lang="fr-FR" smtClean="0"/>
              <a:t>Prof. Carles Manera</a:t>
            </a:r>
            <a:endParaRPr lang="es-ES"/>
          </a:p>
        </p:txBody>
      </p:sp>
      <p:sp>
        <p:nvSpPr>
          <p:cNvPr id="8" name="Marcador de número de diapositiva 7"/>
          <p:cNvSpPr>
            <a:spLocks noGrp="1"/>
          </p:cNvSpPr>
          <p:nvPr>
            <p:ph type="sldNum" sz="quarter" idx="12"/>
          </p:nvPr>
        </p:nvSpPr>
        <p:spPr/>
        <p:txBody>
          <a:bodyPr/>
          <a:lstStyle/>
          <a:p>
            <a:fld id="{025A7E7D-6906-5F40-8660-0A972E824A8F}" type="slidenum">
              <a:rPr lang="es-ES" smtClean="0"/>
              <a:t>8</a:t>
            </a:fld>
            <a:endParaRPr lang="es-ES"/>
          </a:p>
        </p:txBody>
      </p:sp>
    </p:spTree>
    <p:extLst>
      <p:ext uri="{BB962C8B-B14F-4D97-AF65-F5344CB8AC3E}">
        <p14:creationId xmlns:p14="http://schemas.microsoft.com/office/powerpoint/2010/main" val="1197272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Claves del proceso</a:t>
            </a:r>
            <a:endParaRPr lang="es-ES" dirty="0"/>
          </a:p>
        </p:txBody>
      </p:sp>
      <p:sp>
        <p:nvSpPr>
          <p:cNvPr id="3" name="Marcador de contenido 2"/>
          <p:cNvSpPr>
            <a:spLocks noGrp="1"/>
          </p:cNvSpPr>
          <p:nvPr>
            <p:ph idx="1"/>
          </p:nvPr>
        </p:nvSpPr>
        <p:spPr/>
        <p:txBody>
          <a:bodyPr>
            <a:normAutofit fontScale="77500" lnSpcReduction="20000"/>
          </a:bodyPr>
          <a:lstStyle/>
          <a:p>
            <a:pPr algn="just"/>
            <a:r>
              <a:rPr lang="es-ES_tradnl" dirty="0"/>
              <a:t>También llamada 4.0, la revolución sigue a los otros tres procesos históricos transformadores: la primera marcó el paso de la producción manual a la mecanizada, entre 1760 y 1830; la segunda, alrededor de 1850, trajo la electricidad y permitió la manufactura en masa. Para la tercera hubo que esperar a mediados del siglo XX, con la llegada de la electrónica y la tecnología de la información y las telecomunicaciones.</a:t>
            </a:r>
          </a:p>
          <a:p>
            <a:pPr algn="just"/>
            <a:r>
              <a:rPr lang="es-ES_tradnl" dirty="0"/>
              <a:t>Ahora, el cuarto giro trae consigo una tendencia a la automatización total de la </a:t>
            </a:r>
            <a:r>
              <a:rPr lang="es-ES_tradnl" dirty="0" smtClean="0"/>
              <a:t>manufactura. </a:t>
            </a:r>
            <a:r>
              <a:rPr lang="es-ES_tradnl" dirty="0"/>
              <a:t>S</a:t>
            </a:r>
            <a:r>
              <a:rPr lang="es-ES_tradnl" dirty="0" smtClean="0"/>
              <a:t>u </a:t>
            </a:r>
            <a:r>
              <a:rPr lang="es-ES_tradnl" dirty="0"/>
              <a:t>nombre proviene, de hecho, de un proyecto de estrategia de alta tecnología del gobierno de Alemania, sobre el que trabajan desde 2013 para llevar su producción a una total independencia de la mano de obra humana.</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9</a:t>
            </a:fld>
            <a:endParaRPr lang="es-ES"/>
          </a:p>
        </p:txBody>
      </p:sp>
    </p:spTree>
    <p:extLst>
      <p:ext uri="{BB962C8B-B14F-4D97-AF65-F5344CB8AC3E}">
        <p14:creationId xmlns:p14="http://schemas.microsoft.com/office/powerpoint/2010/main" val="1082816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Claves del proceso</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es-ES_tradnl" dirty="0"/>
              <a:t>La automatización corre por cuenta de sistemas </a:t>
            </a:r>
            <a:r>
              <a:rPr lang="es-ES_tradnl" dirty="0" err="1"/>
              <a:t>ciberfísicos</a:t>
            </a:r>
            <a:r>
              <a:rPr lang="es-ES_tradnl" dirty="0"/>
              <a:t>, hechos posibles por la internet de la cosas y el</a:t>
            </a:r>
            <a:r>
              <a:rPr lang="es-ES_tradnl" i="1" dirty="0"/>
              <a:t> </a:t>
            </a:r>
            <a:r>
              <a:rPr lang="es-ES_tradnl" i="1" dirty="0" err="1"/>
              <a:t>cloud</a:t>
            </a:r>
            <a:r>
              <a:rPr lang="es-ES_tradnl" i="1" dirty="0"/>
              <a:t> </a:t>
            </a:r>
            <a:r>
              <a:rPr lang="es-ES_tradnl" i="1" dirty="0" err="1"/>
              <a:t>computing</a:t>
            </a:r>
            <a:r>
              <a:rPr lang="es-ES_tradnl" dirty="0"/>
              <a:t> o computación en la nube. Los sistemas </a:t>
            </a:r>
            <a:r>
              <a:rPr lang="es-ES_tradnl" dirty="0" err="1"/>
              <a:t>ciberfísicos</a:t>
            </a:r>
            <a:r>
              <a:rPr lang="es-ES_tradnl" dirty="0"/>
              <a:t>, que combinan maquinaria física y tangible con procesos digitales, son capaces de tomar decisiones descentralizadas y de cooperar -entre ellos y con los humanos- mediante la internet de las cosas</a:t>
            </a:r>
            <a:r>
              <a:rPr lang="es-ES_tradnl" dirty="0" smtClean="0"/>
              <a:t>.</a:t>
            </a:r>
          </a:p>
          <a:p>
            <a:pPr algn="just"/>
            <a:r>
              <a:rPr lang="es-ES_tradnl" dirty="0"/>
              <a:t>El principio básico es que las empresas podrán crear redes inteligentes que podrán controlarse a sí mismas, a lo largo de toda la cadena de valor.</a:t>
            </a:r>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10</a:t>
            </a:fld>
            <a:endParaRPr lang="es-ES"/>
          </a:p>
        </p:txBody>
      </p:sp>
    </p:spTree>
    <p:extLst>
      <p:ext uri="{BB962C8B-B14F-4D97-AF65-F5344CB8AC3E}">
        <p14:creationId xmlns:p14="http://schemas.microsoft.com/office/powerpoint/2010/main" val="1117184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Claves del proceso</a:t>
            </a:r>
            <a:endParaRPr lang="es-ES" dirty="0"/>
          </a:p>
        </p:txBody>
      </p:sp>
      <p:sp>
        <p:nvSpPr>
          <p:cNvPr id="3" name="Marcador de contenido 2"/>
          <p:cNvSpPr>
            <a:spLocks noGrp="1"/>
          </p:cNvSpPr>
          <p:nvPr>
            <p:ph idx="1"/>
          </p:nvPr>
        </p:nvSpPr>
        <p:spPr/>
        <p:txBody>
          <a:bodyPr>
            <a:normAutofit fontScale="77500" lnSpcReduction="20000"/>
          </a:bodyPr>
          <a:lstStyle/>
          <a:p>
            <a:pPr algn="just"/>
            <a:r>
              <a:rPr lang="es-ES_tradnl" dirty="0" smtClean="0"/>
              <a:t>Según </a:t>
            </a:r>
            <a:r>
              <a:rPr lang="es-ES_tradnl" dirty="0"/>
              <a:t>calculó la consultora </a:t>
            </a:r>
            <a:r>
              <a:rPr lang="es-ES_tradnl" i="1" dirty="0" err="1"/>
              <a:t>Accenture</a:t>
            </a:r>
            <a:r>
              <a:rPr lang="es-ES_tradnl" dirty="0"/>
              <a:t> en 2015, una versión a escala industrial de esta revolución podría agregar US$14,2 billones a la economía mundial en los próximos 15 años</a:t>
            </a:r>
            <a:r>
              <a:rPr lang="es-ES_tradnl" dirty="0" smtClean="0"/>
              <a:t>.</a:t>
            </a:r>
          </a:p>
          <a:p>
            <a:pPr algn="just"/>
            <a:r>
              <a:rPr lang="es-ES_tradnl" dirty="0"/>
              <a:t>En el Foro de </a:t>
            </a:r>
            <a:r>
              <a:rPr lang="es-ES_tradnl" dirty="0" err="1"/>
              <a:t>Davos</a:t>
            </a:r>
            <a:r>
              <a:rPr lang="es-ES_tradnl" dirty="0"/>
              <a:t>, en enero de este año, hubo un anticipo de lo que los académicos más entusiastas tienen en la cabeza cuando hablan de Revolución 4.0: nanotecnologías, </a:t>
            </a:r>
            <a:r>
              <a:rPr lang="es-ES_tradnl" dirty="0" err="1"/>
              <a:t>neurotecnologías</a:t>
            </a:r>
            <a:r>
              <a:rPr lang="es-ES_tradnl" dirty="0"/>
              <a:t>, robots, inteligencia artificial, biotecnología, sistemas de almacenamiento de energía, </a:t>
            </a:r>
            <a:r>
              <a:rPr lang="es-ES_tradnl" dirty="0" err="1"/>
              <a:t>drones</a:t>
            </a:r>
            <a:r>
              <a:rPr lang="es-ES_tradnl" dirty="0"/>
              <a:t> e impresoras 3D serán sus artífices</a:t>
            </a:r>
            <a:r>
              <a:rPr lang="es-ES_tradnl" dirty="0" smtClean="0"/>
              <a:t>.</a:t>
            </a:r>
          </a:p>
          <a:p>
            <a:pPr algn="just"/>
            <a:r>
              <a:rPr lang="es-ES_tradnl" dirty="0" smtClean="0"/>
              <a:t>La </a:t>
            </a:r>
            <a:r>
              <a:rPr lang="es-ES_tradnl" dirty="0"/>
              <a:t>cuarta revolución podría acabar con cinco millones de puestos de trabajo en los 15 países más industrializados del mundo.</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11</a:t>
            </a:fld>
            <a:endParaRPr lang="es-ES"/>
          </a:p>
        </p:txBody>
      </p:sp>
    </p:spTree>
    <p:extLst>
      <p:ext uri="{BB962C8B-B14F-4D97-AF65-F5344CB8AC3E}">
        <p14:creationId xmlns:p14="http://schemas.microsoft.com/office/powerpoint/2010/main" val="3580547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Claves del proceso</a:t>
            </a:r>
            <a:endParaRPr lang="es-ES" dirty="0"/>
          </a:p>
        </p:txBody>
      </p:sp>
      <p:sp>
        <p:nvSpPr>
          <p:cNvPr id="3" name="Marcador de contenido 2"/>
          <p:cNvSpPr>
            <a:spLocks noGrp="1"/>
          </p:cNvSpPr>
          <p:nvPr>
            <p:ph idx="1"/>
          </p:nvPr>
        </p:nvSpPr>
        <p:spPr/>
        <p:txBody>
          <a:bodyPr>
            <a:normAutofit/>
          </a:bodyPr>
          <a:lstStyle/>
          <a:p>
            <a:pPr marL="0" indent="0" algn="just">
              <a:buNone/>
            </a:pPr>
            <a:r>
              <a:rPr lang="es-ES_tradnl" dirty="0" smtClean="0">
                <a:hlinkClick r:id="rId2"/>
              </a:rPr>
              <a:t>El </a:t>
            </a:r>
            <a:r>
              <a:rPr lang="es-ES_tradnl" dirty="0">
                <a:hlinkClick r:id="rId2"/>
              </a:rPr>
              <a:t>proceso de transformación sólo beneficiará a quienes sean capaces de innovar y adaptarse</a:t>
            </a:r>
            <a:r>
              <a:rPr lang="es-ES_tradnl" dirty="0" smtClean="0">
                <a:hlinkClick r:id="rId2"/>
              </a:rPr>
              <a:t>.</a:t>
            </a:r>
            <a:endParaRPr lang="es-ES_tradnl" dirty="0" smtClean="0"/>
          </a:p>
          <a:p>
            <a:pPr marL="0" indent="0" algn="just">
              <a:buNone/>
            </a:pPr>
            <a:r>
              <a:rPr lang="es-ES_tradnl" dirty="0" smtClean="0">
                <a:hlinkClick r:id="rId3"/>
              </a:rPr>
              <a:t> “Darwinismo </a:t>
            </a:r>
            <a:r>
              <a:rPr lang="es-ES_tradnl" dirty="0">
                <a:hlinkClick r:id="rId3"/>
              </a:rPr>
              <a:t>tecnológico", donde aquellos que no se adapten no lograrán sobrevivir</a:t>
            </a:r>
            <a:r>
              <a:rPr lang="es-ES_tradnl" dirty="0" smtClean="0">
                <a:hlinkClick r:id="rId3"/>
              </a:rPr>
              <a:t>.</a:t>
            </a:r>
          </a:p>
          <a:p>
            <a:pPr marL="0" indent="0" algn="just">
              <a:buNone/>
            </a:pPr>
            <a:r>
              <a:rPr lang="es-ES_tradnl" dirty="0" smtClean="0"/>
              <a:t>Pero</a:t>
            </a:r>
            <a:r>
              <a:rPr lang="es-ES" dirty="0" smtClean="0"/>
              <a:t>… </a:t>
            </a:r>
            <a:r>
              <a:rPr lang="es-ES_tradnl" dirty="0" smtClean="0"/>
              <a:t>La </a:t>
            </a:r>
            <a:r>
              <a:rPr lang="es-ES_tradnl" dirty="0"/>
              <a:t>cuarta revolución no hará sino aumentar la desigualdad en el reparto del ingreso y traerá consigo toda clase de dilemas de seguridad geopolítica.</a:t>
            </a:r>
            <a:endParaRPr lang="es-ES_tradnl" dirty="0">
              <a:hlinkClick r:id="rId3"/>
            </a:endParaRPr>
          </a:p>
          <a:p>
            <a:pPr marL="0" indent="0">
              <a:buNone/>
            </a:pP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12</a:t>
            </a:fld>
            <a:endParaRPr lang="es-ES"/>
          </a:p>
        </p:txBody>
      </p:sp>
    </p:spTree>
    <p:extLst>
      <p:ext uri="{BB962C8B-B14F-4D97-AF65-F5344CB8AC3E}">
        <p14:creationId xmlns:p14="http://schemas.microsoft.com/office/powerpoint/2010/main" val="68912198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Claves del proceso</a:t>
            </a:r>
            <a:endParaRPr lang="es-ES" dirty="0"/>
          </a:p>
        </p:txBody>
      </p:sp>
      <p:sp>
        <p:nvSpPr>
          <p:cNvPr id="3" name="Marcador de contenido 2"/>
          <p:cNvSpPr>
            <a:spLocks noGrp="1"/>
          </p:cNvSpPr>
          <p:nvPr>
            <p:ph idx="1"/>
          </p:nvPr>
        </p:nvSpPr>
        <p:spPr/>
        <p:txBody>
          <a:bodyPr>
            <a:normAutofit fontScale="70000" lnSpcReduction="20000"/>
          </a:bodyPr>
          <a:lstStyle/>
          <a:p>
            <a:r>
              <a:rPr lang="es-ES_tradnl" dirty="0" smtClean="0">
                <a:hlinkClick r:id="rId2"/>
              </a:rPr>
              <a:t>https://www.weforum.org/es/agenda/2016/10/cuatro-principios-de-liderazgo-de-la-cuarta-revolucion-industrial</a:t>
            </a:r>
            <a:r>
              <a:rPr lang="es-ES_tradnl" dirty="0" smtClean="0"/>
              <a:t>. </a:t>
            </a:r>
          </a:p>
          <a:p>
            <a:pPr algn="just"/>
            <a:r>
              <a:rPr lang="es-ES_tradnl" dirty="0"/>
              <a:t>La Cuarta Revolución Industrial traerá transformaciones no menos importantes: si bien cada una de las tecnologías tendrá un impacto por separado, lo que más definirá nuestras vidas en el futuro serán los cambios en los sistemas sociales y económicos. En esta etapa, no hay un consenso en relación con temas tan básicos como la propiedad de los datos personales, la seguridad de las infraestructuras y los derechos y responsabilidades de las nuevas empresas disruptivas. Se necesita un marco conceptual que ayude a empresas, gobiernos y personas a anticiparse a los cambios radicales con base tecnológica que se avecinan en los modelos de negocios y en cuestiones éticas y sociales</a:t>
            </a:r>
            <a:r>
              <a:rPr lang="es-ES_tradnl" dirty="0" smtClean="0"/>
              <a:t>.</a:t>
            </a:r>
          </a:p>
          <a:p>
            <a:pPr marL="0" indent="0" algn="r">
              <a:buNone/>
            </a:pPr>
            <a:r>
              <a:rPr lang="es-ES_tradnl" dirty="0" smtClean="0"/>
              <a:t>(Schwab)</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13</a:t>
            </a:fld>
            <a:endParaRPr lang="es-ES"/>
          </a:p>
        </p:txBody>
      </p:sp>
    </p:spTree>
    <p:extLst>
      <p:ext uri="{BB962C8B-B14F-4D97-AF65-F5344CB8AC3E}">
        <p14:creationId xmlns:p14="http://schemas.microsoft.com/office/powerpoint/2010/main" val="180543783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Claves del proceso</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es-ES_tradnl" dirty="0" smtClean="0"/>
              <a:t>Debemos </a:t>
            </a:r>
            <a:r>
              <a:rPr lang="es-ES_tradnl" dirty="0"/>
              <a:t>oponernos a la muy extendida visión fatalista según la cual el progreso está predeterminado. Hay que educar y empoderar a comunidades e individuos para que dominen las tecnologías con fines productivos, en vez de ser dominados por ellas al servicio de fines ajenos. Si no controlamos las nuevas tecnologías en provecho propio, habremos entregado el poder de decisión personal y colectivo, y quedarán pocas razones para el optimismo</a:t>
            </a:r>
            <a:r>
              <a:rPr lang="es-ES_tradnl" dirty="0" smtClean="0"/>
              <a:t>.</a:t>
            </a:r>
          </a:p>
          <a:p>
            <a:pPr marL="0" indent="0" algn="r">
              <a:buNone/>
            </a:pPr>
            <a:r>
              <a:rPr lang="es-ES_tradnl" dirty="0" smtClean="0"/>
              <a:t>(Schwab)</a:t>
            </a:r>
            <a:endParaRPr lang="es-ES_tradnl" dirty="0"/>
          </a:p>
          <a:p>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025A7E7D-6906-5F40-8660-0A972E824A8F}" type="slidenum">
              <a:rPr lang="es-ES" smtClean="0"/>
              <a:t>14</a:t>
            </a:fld>
            <a:endParaRPr lang="es-ES"/>
          </a:p>
        </p:txBody>
      </p:sp>
    </p:spTree>
    <p:extLst>
      <p:ext uri="{BB962C8B-B14F-4D97-AF65-F5344CB8AC3E}">
        <p14:creationId xmlns:p14="http://schemas.microsoft.com/office/powerpoint/2010/main" val="44737845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TotalTime>
  <Words>1716</Words>
  <Application>Microsoft Macintosh PowerPoint</Application>
  <PresentationFormat>Presentación en pantalla (4:3)</PresentationFormat>
  <Paragraphs>164</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Las nuevas revoluciones industriales: una síntesis</vt:lpstr>
      <vt:lpstr>Presentación de PowerPoint</vt:lpstr>
      <vt:lpstr>TERCERA REVOLUCIÓN INDUSTRIAL: JEREMY RIFKIN</vt:lpstr>
      <vt:lpstr>Síntesis</vt:lpstr>
      <vt:lpstr>Cambio en el modelo energético</vt:lpstr>
      <vt:lpstr>Cinco ejes básicos del libro de Ryfkin</vt:lpstr>
      <vt:lpstr>CUARTA REVOLUCIÓN INDUSTRIAL:  KLAUS SCHWAB</vt:lpstr>
      <vt:lpstr>Síntesis</vt:lpstr>
      <vt:lpstr>Claves del proceso</vt:lpstr>
      <vt:lpstr>Claves del proceso</vt:lpstr>
      <vt:lpstr>Claves del proceso</vt:lpstr>
      <vt:lpstr>Claves del proceso</vt:lpstr>
      <vt:lpstr>Claves del proceso</vt:lpstr>
      <vt:lpstr>Claves del proceso</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Carlos Manera</dc:creator>
  <cp:lastModifiedBy>Carlos Manera</cp:lastModifiedBy>
  <cp:revision>21</cp:revision>
  <dcterms:created xsi:type="dcterms:W3CDTF">2016-10-23T21:27:43Z</dcterms:created>
  <dcterms:modified xsi:type="dcterms:W3CDTF">2016-10-23T22:27:16Z</dcterms:modified>
</cp:coreProperties>
</file>