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74" r:id="rId2"/>
    <p:sldId id="265" r:id="rId3"/>
    <p:sldId id="266" r:id="rId4"/>
    <p:sldId id="267" r:id="rId5"/>
    <p:sldId id="268" r:id="rId6"/>
    <p:sldId id="257" r:id="rId7"/>
    <p:sldId id="258" r:id="rId8"/>
    <p:sldId id="259" r:id="rId9"/>
    <p:sldId id="269" r:id="rId10"/>
    <p:sldId id="260" r:id="rId11"/>
    <p:sldId id="261" r:id="rId12"/>
    <p:sldId id="272" r:id="rId13"/>
    <p:sldId id="262" r:id="rId14"/>
    <p:sldId id="273" r:id="rId15"/>
    <p:sldId id="263" r:id="rId16"/>
    <p:sldId id="264" r:id="rId17"/>
    <p:sldId id="270" r:id="rId18"/>
    <p:sldId id="271" r:id="rId19"/>
    <p:sldId id="275" r:id="rId20"/>
    <p:sldId id="276" r:id="rId21"/>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12" y="-2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8A0EDE-F77F-3D43-8A39-E2832481B8B6}" type="datetimeFigureOut">
              <a:rPr lang="es-ES" smtClean="0"/>
              <a:t>23/09/16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E83FDA-B7B5-CA48-A979-845CABF0A601}" type="slidenum">
              <a:rPr lang="es-ES" smtClean="0"/>
              <a:t>‹Nr.›</a:t>
            </a:fld>
            <a:endParaRPr lang="es-ES"/>
          </a:p>
        </p:txBody>
      </p:sp>
    </p:spTree>
    <p:extLst>
      <p:ext uri="{BB962C8B-B14F-4D97-AF65-F5344CB8AC3E}">
        <p14:creationId xmlns:p14="http://schemas.microsoft.com/office/powerpoint/2010/main" val="5009742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780EB4-6007-E240-ACFB-2E20DE85EAEB}" type="datetimeFigureOut">
              <a:rPr lang="es-ES" smtClean="0"/>
              <a:t>23/09/16</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D0AA20-A51C-2C4D-AB12-7BEDF6F533F8}" type="slidenum">
              <a:rPr lang="es-ES" smtClean="0"/>
              <a:t>‹Nr.›</a:t>
            </a:fld>
            <a:endParaRPr lang="es-ES"/>
          </a:p>
        </p:txBody>
      </p:sp>
    </p:spTree>
    <p:extLst>
      <p:ext uri="{BB962C8B-B14F-4D97-AF65-F5344CB8AC3E}">
        <p14:creationId xmlns:p14="http://schemas.microsoft.com/office/powerpoint/2010/main" val="24850137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C992FEF0-4EEE-7943-97FB-C7AC7FCEA15D}" type="datetime1">
              <a:rPr lang="es-ES" smtClean="0"/>
              <a:t>23/09/16</a:t>
            </a:fld>
            <a:endParaRPr lang="es-ES"/>
          </a:p>
        </p:txBody>
      </p:sp>
      <p:sp>
        <p:nvSpPr>
          <p:cNvPr id="5" name="Marcador de pie de página 4"/>
          <p:cNvSpPr>
            <a:spLocks noGrp="1"/>
          </p:cNvSpPr>
          <p:nvPr>
            <p:ph type="ftr" sz="quarter" idx="11"/>
          </p:nvPr>
        </p:nvSpPr>
        <p:spPr/>
        <p:txBody>
          <a:bodyPr/>
          <a:lstStyle/>
          <a:p>
            <a:r>
              <a:rPr lang="es-ES_tradnl" smtClean="0"/>
              <a:t>Dr. Carles Manera</a:t>
            </a:r>
            <a:endParaRPr lang="es-ES"/>
          </a:p>
        </p:txBody>
      </p:sp>
      <p:sp>
        <p:nvSpPr>
          <p:cNvPr id="6" name="Marcador de número de diapositiva 5"/>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1702976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9119B6A-FCBC-3C43-862C-7DB69E773BC3}" type="datetime1">
              <a:rPr lang="es-ES" smtClean="0"/>
              <a:t>23/09/16</a:t>
            </a:fld>
            <a:endParaRPr lang="es-ES"/>
          </a:p>
        </p:txBody>
      </p:sp>
      <p:sp>
        <p:nvSpPr>
          <p:cNvPr id="5" name="Marcador de pie de página 4"/>
          <p:cNvSpPr>
            <a:spLocks noGrp="1"/>
          </p:cNvSpPr>
          <p:nvPr>
            <p:ph type="ftr" sz="quarter" idx="11"/>
          </p:nvPr>
        </p:nvSpPr>
        <p:spPr/>
        <p:txBody>
          <a:bodyPr/>
          <a:lstStyle/>
          <a:p>
            <a:r>
              <a:rPr lang="es-ES_tradnl" smtClean="0"/>
              <a:t>Dr. Carles Manera</a:t>
            </a:r>
            <a:endParaRPr lang="es-ES"/>
          </a:p>
        </p:txBody>
      </p:sp>
      <p:sp>
        <p:nvSpPr>
          <p:cNvPr id="6" name="Marcador de número de diapositiva 5"/>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3945984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885F4ED0-A880-7F4B-B129-C0876BE9AF9E}" type="datetime1">
              <a:rPr lang="es-ES" smtClean="0"/>
              <a:t>23/09/16</a:t>
            </a:fld>
            <a:endParaRPr lang="es-ES"/>
          </a:p>
        </p:txBody>
      </p:sp>
      <p:sp>
        <p:nvSpPr>
          <p:cNvPr id="5" name="Marcador de pie de página 4"/>
          <p:cNvSpPr>
            <a:spLocks noGrp="1"/>
          </p:cNvSpPr>
          <p:nvPr>
            <p:ph type="ftr" sz="quarter" idx="11"/>
          </p:nvPr>
        </p:nvSpPr>
        <p:spPr/>
        <p:txBody>
          <a:bodyPr/>
          <a:lstStyle/>
          <a:p>
            <a:r>
              <a:rPr lang="es-ES_tradnl" smtClean="0"/>
              <a:t>Dr. Carles Manera</a:t>
            </a:r>
            <a:endParaRPr lang="es-ES"/>
          </a:p>
        </p:txBody>
      </p:sp>
      <p:sp>
        <p:nvSpPr>
          <p:cNvPr id="6" name="Marcador de número de diapositiva 5"/>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2010155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8D93F11F-35F5-C247-AA41-D48F0B496042}" type="datetime1">
              <a:rPr lang="es-ES" smtClean="0"/>
              <a:t>23/09/16</a:t>
            </a:fld>
            <a:endParaRPr lang="es-ES"/>
          </a:p>
        </p:txBody>
      </p:sp>
      <p:sp>
        <p:nvSpPr>
          <p:cNvPr id="6" name="Marcador de pie de página 5"/>
          <p:cNvSpPr>
            <a:spLocks noGrp="1"/>
          </p:cNvSpPr>
          <p:nvPr>
            <p:ph type="ftr" sz="quarter" idx="11"/>
          </p:nvPr>
        </p:nvSpPr>
        <p:spPr/>
        <p:txBody>
          <a:bodyPr/>
          <a:lstStyle/>
          <a:p>
            <a:r>
              <a:rPr lang="es-ES_tradnl" smtClean="0"/>
              <a:t>Dr. Carles Manera</a:t>
            </a:r>
            <a:endParaRPr lang="es-ES"/>
          </a:p>
        </p:txBody>
      </p:sp>
      <p:sp>
        <p:nvSpPr>
          <p:cNvPr id="7" name="Marcador de número de diapositiva 6"/>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154365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85C5BFBF-9B0B-3D45-BA1D-A625974DF19D}" type="datetime1">
              <a:rPr lang="es-ES" smtClean="0"/>
              <a:t>23/09/16</a:t>
            </a:fld>
            <a:endParaRPr lang="es-ES"/>
          </a:p>
        </p:txBody>
      </p:sp>
      <p:sp>
        <p:nvSpPr>
          <p:cNvPr id="8" name="Marcador de pie de página 7"/>
          <p:cNvSpPr>
            <a:spLocks noGrp="1"/>
          </p:cNvSpPr>
          <p:nvPr>
            <p:ph type="ftr" sz="quarter" idx="11"/>
          </p:nvPr>
        </p:nvSpPr>
        <p:spPr/>
        <p:txBody>
          <a:bodyPr/>
          <a:lstStyle/>
          <a:p>
            <a:r>
              <a:rPr lang="es-ES_tradnl" smtClean="0"/>
              <a:t>Dr. Carles Manera</a:t>
            </a:r>
            <a:endParaRPr lang="es-ES"/>
          </a:p>
        </p:txBody>
      </p:sp>
      <p:sp>
        <p:nvSpPr>
          <p:cNvPr id="9" name="Marcador de número de diapositiva 8"/>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4051884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D4257423-2CA8-444C-8A30-B4AFA568E76B}" type="datetime1">
              <a:rPr lang="es-ES" smtClean="0"/>
              <a:t>23/09/16</a:t>
            </a:fld>
            <a:endParaRPr lang="es-ES"/>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2053807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EB98039-126F-3C40-980F-0B9E40BA5709}" type="datetime1">
              <a:rPr lang="es-ES" smtClean="0"/>
              <a:t>23/09/16</a:t>
            </a:fld>
            <a:endParaRPr lang="es-ES"/>
          </a:p>
        </p:txBody>
      </p:sp>
      <p:sp>
        <p:nvSpPr>
          <p:cNvPr id="3" name="Marcador de pie de página 2"/>
          <p:cNvSpPr>
            <a:spLocks noGrp="1"/>
          </p:cNvSpPr>
          <p:nvPr>
            <p:ph type="ftr" sz="quarter" idx="11"/>
          </p:nvPr>
        </p:nvSpPr>
        <p:spPr/>
        <p:txBody>
          <a:bodyPr/>
          <a:lstStyle/>
          <a:p>
            <a:r>
              <a:rPr lang="es-ES_tradnl" smtClean="0"/>
              <a:t>Dr. Carles Manera</a:t>
            </a:r>
            <a:endParaRPr lang="es-ES"/>
          </a:p>
        </p:txBody>
      </p:sp>
      <p:sp>
        <p:nvSpPr>
          <p:cNvPr id="4" name="Marcador de número de diapositiva 3"/>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260137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3AB0FB71-A9F9-4442-BB3A-C1215DA02C91}" type="datetime1">
              <a:rPr lang="es-ES" smtClean="0"/>
              <a:t>23/09/16</a:t>
            </a:fld>
            <a:endParaRPr lang="es-ES"/>
          </a:p>
        </p:txBody>
      </p:sp>
      <p:sp>
        <p:nvSpPr>
          <p:cNvPr id="6" name="Marcador de pie de página 5"/>
          <p:cNvSpPr>
            <a:spLocks noGrp="1"/>
          </p:cNvSpPr>
          <p:nvPr>
            <p:ph type="ftr" sz="quarter" idx="11"/>
          </p:nvPr>
        </p:nvSpPr>
        <p:spPr/>
        <p:txBody>
          <a:bodyPr/>
          <a:lstStyle/>
          <a:p>
            <a:r>
              <a:rPr lang="es-ES_tradnl" smtClean="0"/>
              <a:t>Dr. Carles Manera</a:t>
            </a:r>
            <a:endParaRPr lang="es-ES"/>
          </a:p>
        </p:txBody>
      </p:sp>
      <p:sp>
        <p:nvSpPr>
          <p:cNvPr id="7" name="Marcador de número de diapositiva 6"/>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212817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C261B88E-AC98-DB43-ACBC-6DFE25B9DC56}" type="datetime1">
              <a:rPr lang="es-ES" smtClean="0"/>
              <a:t>23/09/16</a:t>
            </a:fld>
            <a:endParaRPr lang="es-ES"/>
          </a:p>
        </p:txBody>
      </p:sp>
      <p:sp>
        <p:nvSpPr>
          <p:cNvPr id="6" name="Marcador de pie de página 5"/>
          <p:cNvSpPr>
            <a:spLocks noGrp="1"/>
          </p:cNvSpPr>
          <p:nvPr>
            <p:ph type="ftr" sz="quarter" idx="11"/>
          </p:nvPr>
        </p:nvSpPr>
        <p:spPr/>
        <p:txBody>
          <a:bodyPr/>
          <a:lstStyle/>
          <a:p>
            <a:r>
              <a:rPr lang="es-ES_tradnl" smtClean="0"/>
              <a:t>Dr. Carles Manera</a:t>
            </a:r>
            <a:endParaRPr lang="es-ES"/>
          </a:p>
        </p:txBody>
      </p:sp>
      <p:sp>
        <p:nvSpPr>
          <p:cNvPr id="7" name="Marcador de número de diapositiva 6"/>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62362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D72C575-E0CC-2247-B17B-7CF5F9440C3C}" type="datetime1">
              <a:rPr lang="es-ES" smtClean="0"/>
              <a:t>23/09/16</a:t>
            </a:fld>
            <a:endParaRPr lang="es-ES"/>
          </a:p>
        </p:txBody>
      </p:sp>
      <p:sp>
        <p:nvSpPr>
          <p:cNvPr id="5" name="Marcador de pie de página 4"/>
          <p:cNvSpPr>
            <a:spLocks noGrp="1"/>
          </p:cNvSpPr>
          <p:nvPr>
            <p:ph type="ftr" sz="quarter" idx="11"/>
          </p:nvPr>
        </p:nvSpPr>
        <p:spPr/>
        <p:txBody>
          <a:bodyPr/>
          <a:lstStyle/>
          <a:p>
            <a:r>
              <a:rPr lang="es-ES_tradnl" smtClean="0"/>
              <a:t>Dr. Carles Manera</a:t>
            </a:r>
            <a:endParaRPr lang="es-ES"/>
          </a:p>
        </p:txBody>
      </p:sp>
      <p:sp>
        <p:nvSpPr>
          <p:cNvPr id="6" name="Marcador de número de diapositiva 5"/>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2563356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6C2DBF9-39D1-034F-B3B3-008766D296F6}" type="datetime1">
              <a:rPr lang="es-ES" smtClean="0"/>
              <a:t>23/09/16</a:t>
            </a:fld>
            <a:endParaRPr lang="es-ES"/>
          </a:p>
        </p:txBody>
      </p:sp>
      <p:sp>
        <p:nvSpPr>
          <p:cNvPr id="5" name="Marcador de pie de página 4"/>
          <p:cNvSpPr>
            <a:spLocks noGrp="1"/>
          </p:cNvSpPr>
          <p:nvPr>
            <p:ph type="ftr" sz="quarter" idx="11"/>
          </p:nvPr>
        </p:nvSpPr>
        <p:spPr/>
        <p:txBody>
          <a:bodyPr/>
          <a:lstStyle/>
          <a:p>
            <a:r>
              <a:rPr lang="es-ES_tradnl" smtClean="0"/>
              <a:t>Dr. Carles Manera</a:t>
            </a:r>
            <a:endParaRPr lang="es-ES"/>
          </a:p>
        </p:txBody>
      </p:sp>
      <p:sp>
        <p:nvSpPr>
          <p:cNvPr id="6" name="Marcador de número de diapositiva 5"/>
          <p:cNvSpPr>
            <a:spLocks noGrp="1"/>
          </p:cNvSpPr>
          <p:nvPr>
            <p:ph type="sldNum" sz="quarter" idx="12"/>
          </p:nvPr>
        </p:nvSpPr>
        <p:spPr/>
        <p:txBody>
          <a:bodyPr/>
          <a:lstStyle/>
          <a:p>
            <a:fld id="{7BA52E43-50F2-434B-ACBE-64836FA71521}" type="slidenum">
              <a:rPr lang="es-ES" smtClean="0"/>
              <a:t>‹Nr.›</a:t>
            </a:fld>
            <a:endParaRPr lang="es-ES"/>
          </a:p>
        </p:txBody>
      </p:sp>
    </p:spTree>
    <p:extLst>
      <p:ext uri="{BB962C8B-B14F-4D97-AF65-F5344CB8AC3E}">
        <p14:creationId xmlns:p14="http://schemas.microsoft.com/office/powerpoint/2010/main" val="13117565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625B41-B4D1-AE4A-B257-7DBDB26F8360}" type="datetime1">
              <a:rPr lang="es-ES" smtClean="0"/>
              <a:t>23/09/16</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Dr.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A52E43-50F2-434B-ACBE-64836FA71521}" type="slidenum">
              <a:rPr lang="es-ES" smtClean="0"/>
              <a:t>‹Nr.›</a:t>
            </a:fld>
            <a:endParaRPr lang="es-ES"/>
          </a:p>
        </p:txBody>
      </p:sp>
    </p:spTree>
    <p:extLst>
      <p:ext uri="{BB962C8B-B14F-4D97-AF65-F5344CB8AC3E}">
        <p14:creationId xmlns:p14="http://schemas.microsoft.com/office/powerpoint/2010/main" val="2440587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4076967" cy="1392669"/>
          </a:xfrm>
        </p:spPr>
        <p:txBody>
          <a:bodyPr>
            <a:normAutofit fontScale="90000"/>
          </a:bodyPr>
          <a:lstStyle/>
          <a:p>
            <a:r>
              <a:rPr lang="es-ES" sz="3100" dirty="0" smtClean="0"/>
              <a:t>7 Ideas sobre la vigencia de Keynes, concentradas en un lema:</a:t>
            </a:r>
            <a:br>
              <a:rPr lang="es-ES" sz="3100" dirty="0" smtClean="0"/>
            </a:br>
            <a:r>
              <a:rPr lang="es-ES" sz="3100" i="1" dirty="0" smtClean="0"/>
              <a:t>¡Es la inversión, estúpido!</a:t>
            </a:r>
            <a:br>
              <a:rPr lang="es-ES" sz="3100" i="1" dirty="0" smtClean="0"/>
            </a:br>
            <a:r>
              <a:rPr lang="es-ES" sz="3100" dirty="0" smtClean="0"/>
              <a:t>(Algunas reflexiones para el presente económico, </a:t>
            </a:r>
            <a:br>
              <a:rPr lang="es-ES" sz="3100" dirty="0" smtClean="0"/>
            </a:br>
            <a:r>
              <a:rPr lang="es-ES" sz="3100" dirty="0" smtClean="0"/>
              <a:t>a partir del libro 4 de la </a:t>
            </a:r>
            <a:r>
              <a:rPr lang="es-ES" sz="3100" i="1" dirty="0" smtClean="0"/>
              <a:t>Teoría General</a:t>
            </a:r>
            <a:r>
              <a:rPr lang="es-ES" sz="3100" dirty="0" smtClean="0"/>
              <a:t>)</a:t>
            </a:r>
            <a:r>
              <a:rPr lang="es-ES" dirty="0" smtClean="0"/>
              <a:t/>
            </a:r>
            <a:br>
              <a:rPr lang="es-ES" dirty="0" smtClean="0"/>
            </a:br>
            <a:endParaRPr lang="es-ES" dirty="0"/>
          </a:p>
        </p:txBody>
      </p:sp>
      <p:sp>
        <p:nvSpPr>
          <p:cNvPr id="3" name="Subtítulo 2"/>
          <p:cNvSpPr>
            <a:spLocks noGrp="1"/>
          </p:cNvSpPr>
          <p:nvPr>
            <p:ph type="subTitle" idx="1"/>
          </p:nvPr>
        </p:nvSpPr>
        <p:spPr>
          <a:xfrm>
            <a:off x="1003766" y="4301451"/>
            <a:ext cx="3605363" cy="2222417"/>
          </a:xfrm>
        </p:spPr>
        <p:txBody>
          <a:bodyPr>
            <a:normAutofit fontScale="25000" lnSpcReduction="20000"/>
          </a:bodyPr>
          <a:lstStyle/>
          <a:p>
            <a:endParaRPr lang="es-ES" sz="2800" dirty="0" smtClean="0"/>
          </a:p>
          <a:p>
            <a:r>
              <a:rPr lang="es-ES" sz="6200" dirty="0" smtClean="0"/>
              <a:t>Dr. Carles Manera</a:t>
            </a:r>
          </a:p>
          <a:p>
            <a:r>
              <a:rPr lang="es-ES" sz="6200" i="1" dirty="0" err="1" smtClean="0"/>
              <a:t>Universitat</a:t>
            </a:r>
            <a:r>
              <a:rPr lang="es-ES" sz="6200" i="1" dirty="0" smtClean="0"/>
              <a:t> de les Illes Balears</a:t>
            </a:r>
          </a:p>
          <a:p>
            <a:r>
              <a:rPr lang="es-ES" sz="6200" i="1" dirty="0" smtClean="0"/>
              <a:t>Economistas Frente a la Crisis,</a:t>
            </a:r>
          </a:p>
          <a:p>
            <a:r>
              <a:rPr lang="es-ES" sz="6200" dirty="0" smtClean="0"/>
              <a:t>Madrid, 28 de septiembre de 2016</a:t>
            </a:r>
          </a:p>
          <a:p>
            <a:endParaRPr lang="es-ES" sz="2800" dirty="0" smtClean="0"/>
          </a:p>
          <a:p>
            <a:endParaRPr lang="es-ES" dirty="0" smtClean="0"/>
          </a:p>
          <a:p>
            <a:endParaRPr lang="es-ES" dirty="0" smtClean="0"/>
          </a:p>
          <a:p>
            <a:endParaRPr lang="es-ES" dirty="0" smtClean="0"/>
          </a:p>
          <a:p>
            <a:r>
              <a:rPr lang="es-ES" dirty="0" smtClean="0"/>
              <a:t>(LAS CITAS DE LA TEORÍA GENERAL DE JOHN MAYNARD KEYNES SON DE LA EDICIÓN DE LA FUNDACIÓN ICO, MADRID 2009; Y DE PLANETA-AGOSTINI, MADRID 1993 )</a:t>
            </a:r>
          </a:p>
          <a:p>
            <a:endParaRPr lang="es-ES" dirty="0"/>
          </a:p>
        </p:txBody>
      </p:sp>
      <p:pic>
        <p:nvPicPr>
          <p:cNvPr id="4" name="Marcador de contenido 3" descr="keynes5-1.jpg"/>
          <p:cNvPicPr>
            <a:picLocks noGrp="1" noChangeAspect="1"/>
          </p:cNvPicPr>
          <p:nvPr/>
        </p:nvPicPr>
        <p:blipFill>
          <a:blip r:embed="rId2">
            <a:extLst>
              <a:ext uri="{28A0092B-C50C-407E-A947-70E740481C1C}">
                <a14:useLocalDpi xmlns:a14="http://schemas.microsoft.com/office/drawing/2010/main" val="0"/>
              </a:ext>
            </a:extLst>
          </a:blip>
          <a:srcRect l="-72975" r="-72975"/>
          <a:stretch>
            <a:fillRect/>
          </a:stretch>
        </p:blipFill>
        <p:spPr>
          <a:xfrm>
            <a:off x="2798894" y="225716"/>
            <a:ext cx="8229600" cy="4525963"/>
          </a:xfrm>
          <a:prstGeom prst="rect">
            <a:avLst/>
          </a:prstGeom>
        </p:spPr>
      </p:pic>
    </p:spTree>
    <p:extLst>
      <p:ext uri="{BB962C8B-B14F-4D97-AF65-F5344CB8AC3E}">
        <p14:creationId xmlns:p14="http://schemas.microsoft.com/office/powerpoint/2010/main" val="1287138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600" dirty="0" smtClean="0"/>
              <a:t>1. </a:t>
            </a:r>
            <a:br>
              <a:rPr lang="es-ES" sz="3600" dirty="0" smtClean="0"/>
            </a:br>
            <a:r>
              <a:rPr lang="es-ES" sz="3600" dirty="0" smtClean="0"/>
              <a:t>Desconfianza ante la predicción del futuro</a:t>
            </a:r>
            <a:endParaRPr lang="es-ES" sz="3600" dirty="0"/>
          </a:p>
        </p:txBody>
      </p:sp>
      <p:sp>
        <p:nvSpPr>
          <p:cNvPr id="3" name="Marcador de contenido 2"/>
          <p:cNvSpPr>
            <a:spLocks noGrp="1"/>
          </p:cNvSpPr>
          <p:nvPr>
            <p:ph idx="1"/>
          </p:nvPr>
        </p:nvSpPr>
        <p:spPr/>
        <p:txBody>
          <a:bodyPr>
            <a:normAutofit fontScale="85000" lnSpcReduction="20000"/>
          </a:bodyPr>
          <a:lstStyle/>
          <a:p>
            <a:pPr marL="0" indent="0" algn="just">
              <a:buNone/>
            </a:pPr>
            <a:r>
              <a:rPr lang="es-ES" i="1" dirty="0" smtClean="0"/>
              <a:t>“Si hemos de hablar con franqueza, tenemos que admitir que las bases de nuestro conocimiento para calcular el rendimiento probable en los diez próximos años de un ferrocarril, una mina de cobre, una fábrica textil, la clientela de una medicina patentada, una línea transatlántica de vapores o un edificio en la City de Londres, es muy limitado y a veces nulo (…) Quienes intentan en serio realizar semejante estimación se encuentran en tal minoría que su conducta no gobierna el mercado”. </a:t>
            </a:r>
          </a:p>
          <a:p>
            <a:pPr marL="0" indent="0" algn="just">
              <a:buNone/>
            </a:pPr>
            <a:endParaRPr lang="es-ES" i="1" dirty="0" smtClean="0"/>
          </a:p>
          <a:p>
            <a:pPr marL="0" indent="0" algn="ctr">
              <a:buNone/>
            </a:pPr>
            <a:r>
              <a:rPr lang="es-ES" i="1" dirty="0" smtClean="0"/>
              <a:t>Teoría General</a:t>
            </a:r>
            <a:r>
              <a:rPr lang="es-ES" dirty="0" smtClean="0"/>
              <a:t> [TG, 2009] , pág. 187</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2</a:t>
            </a:fld>
            <a:endParaRPr lang="es-ES"/>
          </a:p>
        </p:txBody>
      </p:sp>
    </p:spTree>
    <p:extLst>
      <p:ext uri="{BB962C8B-B14F-4D97-AF65-F5344CB8AC3E}">
        <p14:creationId xmlns:p14="http://schemas.microsoft.com/office/powerpoint/2010/main" val="22690612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7"/>
            <a:ext cx="8229600" cy="1588029"/>
          </a:xfrm>
        </p:spPr>
        <p:txBody>
          <a:bodyPr>
            <a:normAutofit fontScale="90000"/>
          </a:bodyPr>
          <a:lstStyle/>
          <a:p>
            <a:r>
              <a:rPr lang="es-ES" dirty="0" smtClean="0"/>
              <a:t>2. </a:t>
            </a:r>
            <a:br>
              <a:rPr lang="es-ES" dirty="0" smtClean="0"/>
            </a:br>
            <a:r>
              <a:rPr lang="es-ES" dirty="0" smtClean="0"/>
              <a:t>Problema económico central para Keynes</a:t>
            </a:r>
            <a:endParaRPr lang="es-ES" dirty="0"/>
          </a:p>
        </p:txBody>
      </p:sp>
      <p:sp>
        <p:nvSpPr>
          <p:cNvPr id="3" name="Marcador de contenido 2"/>
          <p:cNvSpPr>
            <a:spLocks noGrp="1"/>
          </p:cNvSpPr>
          <p:nvPr>
            <p:ph idx="1"/>
          </p:nvPr>
        </p:nvSpPr>
        <p:spPr/>
        <p:txBody>
          <a:bodyPr/>
          <a:lstStyle/>
          <a:p>
            <a:pPr marL="0" indent="0" algn="just">
              <a:buNone/>
            </a:pPr>
            <a:r>
              <a:rPr lang="es-ES" sz="5400" dirty="0" smtClean="0"/>
              <a:t>Problema contemporáneo: crear un volumen suficiente de inversión </a:t>
            </a:r>
          </a:p>
          <a:p>
            <a:pPr marL="0" indent="0" algn="ctr">
              <a:buNone/>
            </a:pPr>
            <a:r>
              <a:rPr lang="es-ES" dirty="0" smtClean="0"/>
              <a:t>(TG, 2009, pág. 189)</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3</a:t>
            </a:fld>
            <a:endParaRPr lang="es-ES"/>
          </a:p>
        </p:txBody>
      </p:sp>
    </p:spTree>
    <p:extLst>
      <p:ext uri="{BB962C8B-B14F-4D97-AF65-F5344CB8AC3E}">
        <p14:creationId xmlns:p14="http://schemas.microsoft.com/office/powerpoint/2010/main" val="8588956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Habla de INVERSIÓN, no de ESPECULACIÓN</a:t>
            </a:r>
            <a:endParaRPr lang="es-ES" dirty="0"/>
          </a:p>
        </p:txBody>
      </p:sp>
      <p:sp>
        <p:nvSpPr>
          <p:cNvPr id="3" name="Marcador de contenido 2"/>
          <p:cNvSpPr>
            <a:spLocks noGrp="1"/>
          </p:cNvSpPr>
          <p:nvPr>
            <p:ph idx="1"/>
          </p:nvPr>
        </p:nvSpPr>
        <p:spPr/>
        <p:txBody>
          <a:bodyPr/>
          <a:lstStyle/>
          <a:p>
            <a:pPr marL="0" indent="0" algn="just">
              <a:buNone/>
            </a:pPr>
            <a:r>
              <a:rPr lang="es-ES" i="1" dirty="0" smtClean="0"/>
              <a:t>“Los especuladores pueden no hacer daño cuando sólo son burbujas en una corriente forme de espíritu de empresa; pero la situación es seria cuando la empresa se convierte en burbuja dentro de una vorágine de especulación”. </a:t>
            </a:r>
          </a:p>
          <a:p>
            <a:pPr marL="0" indent="0" algn="ctr">
              <a:buNone/>
            </a:pPr>
            <a:r>
              <a:rPr lang="es-ES" dirty="0" smtClean="0"/>
              <a:t>(TG, 2009, pág. 193)</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4</a:t>
            </a:fld>
            <a:endParaRPr lang="es-ES"/>
          </a:p>
        </p:txBody>
      </p:sp>
    </p:spTree>
    <p:extLst>
      <p:ext uri="{BB962C8B-B14F-4D97-AF65-F5344CB8AC3E}">
        <p14:creationId xmlns:p14="http://schemas.microsoft.com/office/powerpoint/2010/main" val="15512159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Casino económico</a:t>
            </a:r>
            <a:endParaRPr lang="es-ES" dirty="0"/>
          </a:p>
        </p:txBody>
      </p:sp>
      <p:sp>
        <p:nvSpPr>
          <p:cNvPr id="3" name="Marcador de contenido 2"/>
          <p:cNvSpPr>
            <a:spLocks noGrp="1"/>
          </p:cNvSpPr>
          <p:nvPr>
            <p:ph idx="1"/>
          </p:nvPr>
        </p:nvSpPr>
        <p:spPr/>
        <p:txBody>
          <a:bodyPr/>
          <a:lstStyle/>
          <a:p>
            <a:pPr marL="0" indent="0" algn="just">
              <a:buNone/>
            </a:pPr>
            <a:r>
              <a:rPr lang="es-ES" i="1" dirty="0" smtClean="0"/>
              <a:t>“Cuando el desarrollo del capital en un país se convierte en subproducto de las actividades propias de un casino, es probable que aquél se realice mal”</a:t>
            </a:r>
            <a:r>
              <a:rPr lang="es-ES" dirty="0" smtClean="0"/>
              <a:t>.</a:t>
            </a:r>
          </a:p>
          <a:p>
            <a:pPr marL="0" indent="0" algn="ctr">
              <a:buNone/>
            </a:pPr>
            <a:r>
              <a:rPr lang="es-ES" dirty="0" smtClean="0"/>
              <a:t>(TG, 2009, pág. 194)</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5</a:t>
            </a:fld>
            <a:endParaRPr lang="es-ES"/>
          </a:p>
        </p:txBody>
      </p:sp>
    </p:spTree>
    <p:extLst>
      <p:ext uri="{BB962C8B-B14F-4D97-AF65-F5344CB8AC3E}">
        <p14:creationId xmlns:p14="http://schemas.microsoft.com/office/powerpoint/2010/main" val="42394768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3. </a:t>
            </a:r>
            <a:br>
              <a:rPr lang="es-ES" dirty="0" smtClean="0"/>
            </a:br>
            <a:r>
              <a:rPr lang="es-ES" dirty="0" smtClean="0"/>
              <a:t>Eficacia Marginal del Capital</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_tradnl" dirty="0"/>
              <a:t>Introduce el concepto de </a:t>
            </a:r>
            <a:r>
              <a:rPr lang="es-ES_tradnl" b="1" dirty="0"/>
              <a:t>eficacia marginal del capital</a:t>
            </a:r>
            <a:r>
              <a:rPr lang="es-ES_tradnl" dirty="0"/>
              <a:t>: relación existente entre el rendimiento de los equipos de capital y su coste de reposición, lo cual nada tiene que ver con los tipos de interés. </a:t>
            </a:r>
            <a:endParaRPr lang="es-ES_tradnl" dirty="0" smtClean="0"/>
          </a:p>
          <a:p>
            <a:pPr algn="just"/>
            <a:r>
              <a:rPr lang="es-ES_tradnl" dirty="0" smtClean="0"/>
              <a:t>Esta </a:t>
            </a:r>
            <a:r>
              <a:rPr lang="es-ES_tradnl" dirty="0"/>
              <a:t>eficacia marginal del capital o ganancia prevista de una inversión, se caracteriza por la inestabilidad en el corto plazo y por una tendencia al descenso en el largo, toda vez que la oferta de bienes de capital aumentará y los rendimientos previstos bajarán. </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6</a:t>
            </a:fld>
            <a:endParaRPr lang="es-ES"/>
          </a:p>
        </p:txBody>
      </p:sp>
    </p:spTree>
    <p:extLst>
      <p:ext uri="{BB962C8B-B14F-4D97-AF65-F5344CB8AC3E}">
        <p14:creationId xmlns:p14="http://schemas.microsoft.com/office/powerpoint/2010/main" val="372906694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Eficacia Marginal del Capital menor que la Tasa de interés</a:t>
            </a:r>
            <a:endParaRPr lang="es-ES" dirty="0"/>
          </a:p>
        </p:txBody>
      </p:sp>
      <p:sp>
        <p:nvSpPr>
          <p:cNvPr id="3" name="Marcador de contenido 2"/>
          <p:cNvSpPr>
            <a:spLocks noGrp="1"/>
          </p:cNvSpPr>
          <p:nvPr>
            <p:ph idx="1"/>
          </p:nvPr>
        </p:nvSpPr>
        <p:spPr/>
        <p:txBody>
          <a:bodyPr/>
          <a:lstStyle/>
          <a:p>
            <a:pPr marL="0" lvl="0" indent="0" algn="just">
              <a:buNone/>
            </a:pPr>
            <a:r>
              <a:rPr lang="es-ES" dirty="0"/>
              <a:t>S</a:t>
            </a:r>
            <a:r>
              <a:rPr lang="es-ES_tradnl" dirty="0" smtClean="0"/>
              <a:t>i </a:t>
            </a:r>
            <a:r>
              <a:rPr lang="es-ES_tradnl" dirty="0"/>
              <a:t>pasa esto, es decir, si la eficacia marginal del capital es menor que la tasa de interés que se obtiene para adquirir un título de deuda, entonces se desacelera la acumulación de capital –las nuevas inversiones–, y se produce la crisis económica. Y esto es intrínseco a la economía capitalista.</a:t>
            </a:r>
          </a:p>
          <a:p>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7</a:t>
            </a:fld>
            <a:endParaRPr lang="es-ES"/>
          </a:p>
        </p:txBody>
      </p:sp>
    </p:spTree>
    <p:extLst>
      <p:ext uri="{BB962C8B-B14F-4D97-AF65-F5344CB8AC3E}">
        <p14:creationId xmlns:p14="http://schemas.microsoft.com/office/powerpoint/2010/main" val="1691497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4</a:t>
            </a:r>
            <a:r>
              <a:rPr lang="es-ES" i="1" dirty="0" smtClean="0"/>
              <a:t>. </a:t>
            </a:r>
            <a:br>
              <a:rPr lang="es-ES" i="1" dirty="0" smtClean="0"/>
            </a:br>
            <a:r>
              <a:rPr lang="es-ES" i="1" dirty="0" smtClean="0"/>
              <a:t>Animal </a:t>
            </a:r>
            <a:r>
              <a:rPr lang="es-ES" i="1" dirty="0" err="1" smtClean="0"/>
              <a:t>Spirits</a:t>
            </a:r>
            <a:r>
              <a:rPr lang="es-ES" i="1" dirty="0" smtClean="0"/>
              <a:t>…</a:t>
            </a:r>
            <a:endParaRPr lang="es-ES" i="1" dirty="0"/>
          </a:p>
        </p:txBody>
      </p:sp>
      <p:sp>
        <p:nvSpPr>
          <p:cNvPr id="3" name="Marcador de contenido 2"/>
          <p:cNvSpPr>
            <a:spLocks noGrp="1"/>
          </p:cNvSpPr>
          <p:nvPr>
            <p:ph idx="1"/>
          </p:nvPr>
        </p:nvSpPr>
        <p:spPr/>
        <p:txBody>
          <a:bodyPr>
            <a:normAutofit fontScale="85000" lnSpcReduction="20000"/>
          </a:bodyPr>
          <a:lstStyle/>
          <a:p>
            <a:pPr marL="0" lvl="0" indent="0" algn="just">
              <a:buNone/>
            </a:pPr>
            <a:r>
              <a:rPr lang="es-ES_tradnl" dirty="0"/>
              <a:t>En el corto plazo, la eficacia marginal del capital es inestable porque está presidida por los </a:t>
            </a:r>
            <a:r>
              <a:rPr lang="es-ES_tradnl" i="1" dirty="0"/>
              <a:t>animal </a:t>
            </a:r>
            <a:r>
              <a:rPr lang="es-ES_tradnl" i="1" dirty="0" err="1"/>
              <a:t>spirits</a:t>
            </a:r>
            <a:r>
              <a:rPr lang="es-ES_tradnl" dirty="0"/>
              <a:t>:</a:t>
            </a:r>
          </a:p>
          <a:p>
            <a:pPr lvl="0" algn="just"/>
            <a:r>
              <a:rPr lang="es-ES_tradnl" dirty="0"/>
              <a:t>Los rendimientos previstos, que determinan la eficacia marginal, </a:t>
            </a:r>
            <a:r>
              <a:rPr lang="es-ES_tradnl" dirty="0" smtClean="0"/>
              <a:t>son </a:t>
            </a:r>
            <a:r>
              <a:rPr lang="es-ES_tradnl" dirty="0"/>
              <a:t>las expectativas de los inversores. Éstas son inestables, cuando se trata de inversiones a largo plazo, lo cual explica las fluctuaciones en la inversión y la ocupación totales. </a:t>
            </a:r>
          </a:p>
          <a:p>
            <a:pPr lvl="0" algn="just"/>
            <a:r>
              <a:rPr lang="es-ES_tradnl" dirty="0"/>
              <a:t>La actividad bursátil especulativa contribuye a la inestabilidad. El comportamiento </a:t>
            </a:r>
            <a:r>
              <a:rPr lang="es-ES_tradnl" dirty="0" err="1"/>
              <a:t>seguidista</a:t>
            </a:r>
            <a:r>
              <a:rPr lang="es-ES_tradnl" dirty="0"/>
              <a:t> de inversores con poca información se ve superado por inversores mejor informados, pero orientados de manera más directa con movimientos especulativos. </a:t>
            </a:r>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8</a:t>
            </a:fld>
            <a:endParaRPr lang="es-ES"/>
          </a:p>
        </p:txBody>
      </p:sp>
    </p:spTree>
    <p:extLst>
      <p:ext uri="{BB962C8B-B14F-4D97-AF65-F5344CB8AC3E}">
        <p14:creationId xmlns:p14="http://schemas.microsoft.com/office/powerpoint/2010/main" val="38423214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…que influencian la inversión</a:t>
            </a:r>
            <a:endParaRPr lang="es-ES" dirty="0"/>
          </a:p>
        </p:txBody>
      </p:sp>
      <p:sp>
        <p:nvSpPr>
          <p:cNvPr id="3" name="Marcador de contenido 2"/>
          <p:cNvSpPr>
            <a:spLocks noGrp="1"/>
          </p:cNvSpPr>
          <p:nvPr>
            <p:ph idx="1"/>
          </p:nvPr>
        </p:nvSpPr>
        <p:spPr/>
        <p:txBody>
          <a:bodyPr/>
          <a:lstStyle/>
          <a:p>
            <a:pPr marL="457200" lvl="1" indent="0" algn="just">
              <a:buNone/>
            </a:pPr>
            <a:r>
              <a:rPr lang="es-ES" i="1" dirty="0" smtClean="0"/>
              <a:t>“La prosperidad económica depende excesivamente del ambiente político y social (…) Al calcular las posibilidades de inversión debemos tener en cuenta (…) los nervios y la histeria, y aún la digestión o reacciones frente al estado del tiempo, de aquellos de cuya actividad espontánea depende principalmente”.</a:t>
            </a:r>
          </a:p>
          <a:p>
            <a:pPr marL="457200" lvl="1" indent="0" algn="ctr">
              <a:buNone/>
            </a:pPr>
            <a:r>
              <a:rPr lang="es-ES" dirty="0" smtClean="0"/>
              <a:t>(TG, 2009, pág. 196)</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9</a:t>
            </a:fld>
            <a:endParaRPr lang="es-ES"/>
          </a:p>
        </p:txBody>
      </p:sp>
    </p:spTree>
    <p:extLst>
      <p:ext uri="{BB962C8B-B14F-4D97-AF65-F5344CB8AC3E}">
        <p14:creationId xmlns:p14="http://schemas.microsoft.com/office/powerpoint/2010/main" val="171365987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5.</a:t>
            </a:r>
            <a:br>
              <a:rPr lang="es-ES" dirty="0" smtClean="0"/>
            </a:br>
            <a:r>
              <a:rPr lang="es-ES" dirty="0" smtClean="0"/>
              <a:t> Hacia un “sistema social” de Keynes:</a:t>
            </a:r>
            <a:br>
              <a:rPr lang="es-ES" dirty="0" smtClean="0"/>
            </a:br>
            <a:r>
              <a:rPr lang="es-ES" sz="4900" b="1" dirty="0" smtClean="0"/>
              <a:t>la importancia del Estado</a:t>
            </a:r>
            <a:r>
              <a:rPr lang="es-ES" dirty="0" smtClean="0"/>
              <a:t>…</a:t>
            </a:r>
            <a:endParaRPr lang="es-ES" dirty="0"/>
          </a:p>
        </p:txBody>
      </p:sp>
      <p:sp>
        <p:nvSpPr>
          <p:cNvPr id="3" name="Marcador de contenido 2"/>
          <p:cNvSpPr>
            <a:spLocks noGrp="1"/>
          </p:cNvSpPr>
          <p:nvPr>
            <p:ph idx="1"/>
          </p:nvPr>
        </p:nvSpPr>
        <p:spPr>
          <a:xfrm>
            <a:off x="457200" y="1832162"/>
            <a:ext cx="8229600" cy="4525963"/>
          </a:xfrm>
        </p:spPr>
        <p:txBody>
          <a:bodyPr>
            <a:normAutofit fontScale="77500" lnSpcReduction="20000"/>
          </a:bodyPr>
          <a:lstStyle/>
          <a:p>
            <a:pPr algn="just"/>
            <a:r>
              <a:rPr lang="es-ES_tradnl" dirty="0"/>
              <a:t>Los bienes de capital se mantienen escasos porque el tipo de interés ofrece a los posibles inversores una alternativa más remunerativa que el rendimiento previsible en las inversiones productivas. Para Keynes, la tasa de interés acaba operando como freno a la acumulación de capital. </a:t>
            </a:r>
            <a:endParaRPr lang="es-ES_tradnl" dirty="0" smtClean="0"/>
          </a:p>
          <a:p>
            <a:pPr algn="just"/>
            <a:r>
              <a:rPr lang="es-ES_tradnl" dirty="0" smtClean="0"/>
              <a:t>Ahora </a:t>
            </a:r>
            <a:r>
              <a:rPr lang="es-ES_tradnl" dirty="0"/>
              <a:t>bien, una política destinada a rebajar esa tasa no es condición suficiente para estimular de nuevo las inversiones, hasta el nivel que sea cercano al cero en la eficacia marginal del capital. </a:t>
            </a:r>
            <a:endParaRPr lang="es-ES_tradnl" dirty="0" smtClean="0"/>
          </a:p>
          <a:p>
            <a:pPr algn="just"/>
            <a:r>
              <a:rPr lang="es-ES_tradnl" dirty="0" smtClean="0"/>
              <a:t>Para </a:t>
            </a:r>
            <a:r>
              <a:rPr lang="es-ES_tradnl" dirty="0"/>
              <a:t>Keynes esto podría conseguirse asumiendo la organización directa de las inversiones por parte del </a:t>
            </a:r>
            <a:r>
              <a:rPr lang="es-ES_tradnl" dirty="0" smtClean="0"/>
              <a:t>Estado.</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10</a:t>
            </a:fld>
            <a:endParaRPr lang="es-ES"/>
          </a:p>
        </p:txBody>
      </p:sp>
    </p:spTree>
    <p:extLst>
      <p:ext uri="{BB962C8B-B14F-4D97-AF65-F5344CB8AC3E}">
        <p14:creationId xmlns:p14="http://schemas.microsoft.com/office/powerpoint/2010/main" val="7508961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crítica a las </a:t>
            </a:r>
            <a:r>
              <a:rPr lang="es-ES" b="1" dirty="0" smtClean="0"/>
              <a:t>finanzas</a:t>
            </a:r>
            <a:r>
              <a:rPr lang="es-ES" dirty="0" smtClean="0"/>
              <a:t>…</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_tradnl" dirty="0"/>
              <a:t>El contraste que hace Keynes resulta evidente: la retribución del capitalista inactivo (el comprador de bonos de deuda, el ahorrador) no está justificada, toda vez que se trata de una renta por escasez, que él no considera justa. </a:t>
            </a:r>
            <a:endParaRPr lang="es-ES_tradnl" dirty="0" smtClean="0"/>
          </a:p>
          <a:p>
            <a:pPr algn="just"/>
            <a:r>
              <a:rPr lang="es-ES_tradnl" dirty="0" smtClean="0"/>
              <a:t>Esto </a:t>
            </a:r>
            <a:r>
              <a:rPr lang="es-ES_tradnl" dirty="0"/>
              <a:t>constituye un ataque directo a la composición del mercado financiero, que Keynes conocía muy bien. Y, en tal sentido, su propuesta es de gran calado, hasta el punto que podría quebrar el propio capitalismo que dice </a:t>
            </a:r>
            <a:r>
              <a:rPr lang="es-ES_tradnl" dirty="0" smtClean="0"/>
              <a:t>defender.</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11</a:t>
            </a:fld>
            <a:endParaRPr lang="es-ES"/>
          </a:p>
        </p:txBody>
      </p:sp>
    </p:spTree>
    <p:extLst>
      <p:ext uri="{BB962C8B-B14F-4D97-AF65-F5344CB8AC3E}">
        <p14:creationId xmlns:p14="http://schemas.microsoft.com/office/powerpoint/2010/main" val="10640894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Ejemplo en TG, 2009, pág. 197</a:t>
            </a:r>
            <a:endParaRPr lang="es-ES" dirty="0"/>
          </a:p>
        </p:txBody>
      </p:sp>
      <p:sp>
        <p:nvSpPr>
          <p:cNvPr id="3" name="Marcador de contenido 2"/>
          <p:cNvSpPr>
            <a:spLocks noGrp="1"/>
          </p:cNvSpPr>
          <p:nvPr>
            <p:ph idx="1"/>
          </p:nvPr>
        </p:nvSpPr>
        <p:spPr/>
        <p:txBody>
          <a:bodyPr>
            <a:normAutofit fontScale="92500" lnSpcReduction="20000"/>
          </a:bodyPr>
          <a:lstStyle/>
          <a:p>
            <a:pPr marL="0" indent="0" algn="just">
              <a:buNone/>
            </a:pPr>
            <a:r>
              <a:rPr lang="es-ES" i="1" dirty="0" smtClean="0"/>
              <a:t>“Si estoy en lo justo al suponer que es relativamente fácil hacer que los artículos de capital sean tan abundantes que la eficiencia marginal del capital sea cero, éste puede ser el camino más sensato para librarse gradualmente de muchas características objetables del capitalismo. Porque un poco de reflexión mostrará los enormes cambios sociales que resultarían con la desaparición gradual de la tasa de rendimientos sobre la riqueza acumulada. Cualquier persona podría aún guardar su ingreso ganado con intención de gastarlo en una fecha posterior; pero su acumulación no crecería”.</a:t>
            </a:r>
            <a:endParaRPr lang="es-ES" i="1"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12</a:t>
            </a:fld>
            <a:endParaRPr lang="es-ES"/>
          </a:p>
        </p:txBody>
      </p:sp>
    </p:spTree>
    <p:extLst>
      <p:ext uri="{BB962C8B-B14F-4D97-AF65-F5344CB8AC3E}">
        <p14:creationId xmlns:p14="http://schemas.microsoft.com/office/powerpoint/2010/main" val="38358543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6. </a:t>
            </a:r>
            <a:br>
              <a:rPr lang="es-ES" dirty="0" smtClean="0"/>
            </a:br>
            <a:r>
              <a:rPr lang="es-ES" dirty="0" smtClean="0"/>
              <a:t>…y la </a:t>
            </a:r>
            <a:r>
              <a:rPr lang="es-ES" b="1" dirty="0" smtClean="0"/>
              <a:t>“socialización” de la inversión</a:t>
            </a:r>
            <a:endParaRPr lang="es-ES" b="1" dirty="0"/>
          </a:p>
        </p:txBody>
      </p:sp>
      <p:sp>
        <p:nvSpPr>
          <p:cNvPr id="3" name="Marcador de contenido 2"/>
          <p:cNvSpPr>
            <a:spLocks noGrp="1"/>
          </p:cNvSpPr>
          <p:nvPr>
            <p:ph idx="1"/>
          </p:nvPr>
        </p:nvSpPr>
        <p:spPr/>
        <p:txBody>
          <a:bodyPr>
            <a:normAutofit fontScale="77500" lnSpcReduction="20000"/>
          </a:bodyPr>
          <a:lstStyle/>
          <a:p>
            <a:pPr algn="just"/>
            <a:r>
              <a:rPr lang="es-ES_tradnl" dirty="0"/>
              <a:t>Si la inversión se “socializa”, ello permitiría que el precio de las mercancías quede determinado únicamente por la cantidad de trabajo empleada en su fabricación. </a:t>
            </a:r>
            <a:endParaRPr lang="es-ES_tradnl" dirty="0" smtClean="0"/>
          </a:p>
          <a:p>
            <a:pPr algn="just"/>
            <a:r>
              <a:rPr lang="es-ES_tradnl" dirty="0" smtClean="0"/>
              <a:t>Éste </a:t>
            </a:r>
            <a:r>
              <a:rPr lang="es-ES_tradnl" dirty="0"/>
              <a:t>es el mecanismo para que el Estado tutele el flujo de capital en el conjunto de la economía, o sea, garantizar la canalización del ahorro hacia la inversión productiva</a:t>
            </a:r>
            <a:r>
              <a:rPr lang="es-ES_tradnl" dirty="0" smtClean="0"/>
              <a:t>.</a:t>
            </a:r>
          </a:p>
          <a:p>
            <a:pPr algn="just"/>
            <a:r>
              <a:rPr lang="es-ES_tradnl" dirty="0" smtClean="0"/>
              <a:t>Podría </a:t>
            </a:r>
            <a:r>
              <a:rPr lang="es-ES_tradnl" dirty="0"/>
              <a:t>deducirse entonces que para Keynes la “estatalización” de buena parte del sistema financiero sería la palanca capaz de mantener el nivel de inversión tendente a asegurar la plena ocupación. Esto es lo que, a su juicio, no puede hacer el mercado de capitales, sustentado en la conducta especulativa de los rentistas.</a:t>
            </a:r>
            <a:r>
              <a:rPr lang="es-ES_tradnl" dirty="0" smtClean="0">
                <a:effectLst/>
              </a:rPr>
              <a:t> </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13</a:t>
            </a:fld>
            <a:endParaRPr lang="es-ES"/>
          </a:p>
        </p:txBody>
      </p:sp>
    </p:spTree>
    <p:extLst>
      <p:ext uri="{BB962C8B-B14F-4D97-AF65-F5344CB8AC3E}">
        <p14:creationId xmlns:p14="http://schemas.microsoft.com/office/powerpoint/2010/main" val="39044492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cita de Keynes…</a:t>
            </a:r>
            <a:endParaRPr lang="es-ES" dirty="0"/>
          </a:p>
        </p:txBody>
      </p:sp>
      <p:sp>
        <p:nvSpPr>
          <p:cNvPr id="3" name="Marcador de contenido 2"/>
          <p:cNvSpPr>
            <a:spLocks noGrp="1"/>
          </p:cNvSpPr>
          <p:nvPr>
            <p:ph idx="1"/>
          </p:nvPr>
        </p:nvSpPr>
        <p:spPr/>
        <p:txBody>
          <a:bodyPr/>
          <a:lstStyle/>
          <a:p>
            <a:pPr marL="0" indent="0" algn="just">
              <a:buNone/>
            </a:pPr>
            <a:r>
              <a:rPr lang="es-ES" sz="4000" i="1" dirty="0" smtClean="0"/>
              <a:t>“Creo, por tanto, que una socialización bastante completa de las inversiones será el único medio de aproximarse a la ocupación plena”.</a:t>
            </a:r>
          </a:p>
          <a:p>
            <a:pPr marL="0" indent="0" algn="ctr">
              <a:buNone/>
            </a:pPr>
            <a:r>
              <a:rPr lang="es-ES" dirty="0" smtClean="0"/>
              <a:t>(TG 1993, págs. 332-333)</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14</a:t>
            </a:fld>
            <a:endParaRPr lang="es-ES"/>
          </a:p>
        </p:txBody>
      </p:sp>
    </p:spTree>
    <p:extLst>
      <p:ext uri="{BB962C8B-B14F-4D97-AF65-F5344CB8AC3E}">
        <p14:creationId xmlns:p14="http://schemas.microsoft.com/office/powerpoint/2010/main" val="1280107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Los empresarios gestionan; el Estado asume grandes capacidades inversoras</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_tradnl" dirty="0"/>
              <a:t>En el sistema económico ideal de Keynes, son los empresarios los que gestionan las empresas y dirigen las inversiones. </a:t>
            </a:r>
            <a:endParaRPr lang="es-ES_tradnl" dirty="0" smtClean="0"/>
          </a:p>
          <a:p>
            <a:pPr algn="just"/>
            <a:r>
              <a:rPr lang="es-ES_tradnl" dirty="0" smtClean="0"/>
              <a:t>Pero </a:t>
            </a:r>
            <a:r>
              <a:rPr lang="es-ES_tradnl" dirty="0"/>
              <a:t>el Estado asume, a través de la banca pública, la capacidad para asegurar flujos de inversión abundantes para apuntalar la plena ocupación. </a:t>
            </a:r>
            <a:endParaRPr lang="es-ES_tradnl" dirty="0" smtClean="0"/>
          </a:p>
          <a:p>
            <a:pPr algn="just"/>
            <a:r>
              <a:rPr lang="es-ES_tradnl" dirty="0" smtClean="0"/>
              <a:t>Es </a:t>
            </a:r>
            <a:r>
              <a:rPr lang="es-ES_tradnl" dirty="0"/>
              <a:t>decir, el empresario profesional permanece; quien desaparece es el rentista, el capitalista ajeno a la empresa, el especulador que tan sólo persigue la rentabilidad de sus ahorros sin importar cómo</a:t>
            </a:r>
            <a:r>
              <a:rPr lang="es-ES_tradnl" dirty="0" smtClean="0"/>
              <a:t>.</a:t>
            </a:r>
          </a:p>
          <a:p>
            <a:pPr algn="just"/>
            <a:r>
              <a:rPr lang="es-ES_tradnl" dirty="0" smtClean="0"/>
              <a:t>De </a:t>
            </a:r>
            <a:r>
              <a:rPr lang="es-ES_tradnl" dirty="0"/>
              <a:t>esta manera, Keynes parece abogar por una propuesta intermedia entre el capitalismo individualista de Occidente –todavía sometido a la filosofía inherente del patrón oro–, generador de injusticias y de pobreza; y del capitalismo de Estado de la Unión Soviética, ineficiente, autoritario y opresor. </a:t>
            </a:r>
            <a:endParaRPr lang="es-ES_tradnl" dirty="0" smtClean="0"/>
          </a:p>
          <a:p>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15</a:t>
            </a:fld>
            <a:endParaRPr lang="es-ES"/>
          </a:p>
        </p:txBody>
      </p:sp>
    </p:spTree>
    <p:extLst>
      <p:ext uri="{BB962C8B-B14F-4D97-AF65-F5344CB8AC3E}">
        <p14:creationId xmlns:p14="http://schemas.microsoft.com/office/powerpoint/2010/main" val="237852089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función del Estado…</a:t>
            </a:r>
            <a:endParaRPr lang="es-ES" dirty="0"/>
          </a:p>
        </p:txBody>
      </p:sp>
      <p:sp>
        <p:nvSpPr>
          <p:cNvPr id="3" name="Marcador de contenido 2"/>
          <p:cNvSpPr>
            <a:spLocks noGrp="1"/>
          </p:cNvSpPr>
          <p:nvPr>
            <p:ph idx="1"/>
          </p:nvPr>
        </p:nvSpPr>
        <p:spPr/>
        <p:txBody>
          <a:bodyPr>
            <a:normAutofit fontScale="92500" lnSpcReduction="20000"/>
          </a:bodyPr>
          <a:lstStyle/>
          <a:p>
            <a:pPr marL="0" indent="0" algn="just">
              <a:buNone/>
            </a:pPr>
            <a:r>
              <a:rPr lang="es-ES_tradnl" i="1" dirty="0" smtClean="0"/>
              <a:t>“Fuera de esto, no se aboga francamente por un sistema de socialismo de Estado que abarque la mayor parte de la vida económica de la comunidad. No es la propiedad de los medios de producción la que conviene al Estado asumir. Si éste es capaz de determinar el monto global de los recursos destinados a aumentar esos medios (de producción) y la tasa básica de remuneración de quienes lo poseen, habrá realizado todo lo que le corresponde”.</a:t>
            </a:r>
          </a:p>
          <a:p>
            <a:pPr marL="0" indent="0" algn="ctr">
              <a:buNone/>
            </a:pPr>
            <a:r>
              <a:rPr lang="es-ES" dirty="0" smtClean="0"/>
              <a:t>(TG, 1993, pág. 333)</a:t>
            </a:r>
            <a:endParaRPr lang="es-ES_tradnl" i="1" dirty="0" smtClean="0"/>
          </a:p>
          <a:p>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16</a:t>
            </a:fld>
            <a:endParaRPr lang="es-ES"/>
          </a:p>
        </p:txBody>
      </p:sp>
    </p:spTree>
    <p:extLst>
      <p:ext uri="{BB962C8B-B14F-4D97-AF65-F5344CB8AC3E}">
        <p14:creationId xmlns:p14="http://schemas.microsoft.com/office/powerpoint/2010/main" val="273808310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325562"/>
          </a:xfrm>
        </p:spPr>
        <p:txBody>
          <a:bodyPr>
            <a:normAutofit fontScale="90000"/>
          </a:bodyPr>
          <a:lstStyle/>
          <a:p>
            <a:r>
              <a:rPr lang="es-ES" dirty="0" smtClean="0"/>
              <a:t>7.</a:t>
            </a:r>
            <a:br>
              <a:rPr lang="es-ES" dirty="0" smtClean="0"/>
            </a:br>
            <a:r>
              <a:rPr lang="es-ES" dirty="0" smtClean="0"/>
              <a:t>…y dos propuestas concretas: </a:t>
            </a:r>
            <a:br>
              <a:rPr lang="es-ES" dirty="0" smtClean="0"/>
            </a:br>
            <a:r>
              <a:rPr lang="es-ES" b="1" u="sng" dirty="0" smtClean="0"/>
              <a:t>Una</a:t>
            </a:r>
            <a:r>
              <a:rPr lang="es-ES" dirty="0" smtClean="0"/>
              <a:t>: de carácter fiscal…</a:t>
            </a:r>
            <a:endParaRPr lang="es-ES" dirty="0"/>
          </a:p>
        </p:txBody>
      </p:sp>
      <p:sp>
        <p:nvSpPr>
          <p:cNvPr id="3" name="Marcador de contenido 2"/>
          <p:cNvSpPr>
            <a:spLocks noGrp="1"/>
          </p:cNvSpPr>
          <p:nvPr>
            <p:ph idx="1"/>
          </p:nvPr>
        </p:nvSpPr>
        <p:spPr>
          <a:xfrm>
            <a:off x="575733" y="1989667"/>
            <a:ext cx="8229600" cy="4525963"/>
          </a:xfrm>
        </p:spPr>
        <p:txBody>
          <a:bodyPr/>
          <a:lstStyle/>
          <a:p>
            <a:pPr marL="0" indent="0" algn="just">
              <a:buNone/>
            </a:pPr>
            <a:r>
              <a:rPr lang="es-ES" i="1" dirty="0" smtClean="0"/>
              <a:t>“La implantación de un impuesto fuerte sobre todas las operaciones de compra-venta </a:t>
            </a:r>
            <a:r>
              <a:rPr lang="es-ES" dirty="0" smtClean="0"/>
              <a:t>[de capital] </a:t>
            </a:r>
            <a:r>
              <a:rPr lang="es-ES" i="1" dirty="0" smtClean="0"/>
              <a:t>podría ser la mejor reforma disponible con el objeto de mitigar en los Estados Unidos el predominio de la especulación sobre la empresa”</a:t>
            </a:r>
            <a:r>
              <a:rPr lang="es-ES" dirty="0" smtClean="0"/>
              <a:t>.</a:t>
            </a:r>
          </a:p>
          <a:p>
            <a:pPr marL="0" indent="0" algn="ctr">
              <a:buNone/>
            </a:pPr>
            <a:r>
              <a:rPr lang="es-ES" dirty="0" smtClean="0"/>
              <a:t>(TG, 2009, pág. 194)</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17</a:t>
            </a:fld>
            <a:endParaRPr lang="es-ES"/>
          </a:p>
        </p:txBody>
      </p:sp>
    </p:spTree>
    <p:extLst>
      <p:ext uri="{BB962C8B-B14F-4D97-AF65-F5344CB8AC3E}">
        <p14:creationId xmlns:p14="http://schemas.microsoft.com/office/powerpoint/2010/main" val="304302661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sz="2800" dirty="0" smtClean="0"/>
              <a:t>…y </a:t>
            </a:r>
            <a:r>
              <a:rPr lang="es-ES" sz="4800" b="1" u="sng" dirty="0" smtClean="0"/>
              <a:t>dos</a:t>
            </a:r>
            <a:r>
              <a:rPr lang="es-ES" sz="2800" dirty="0" smtClean="0"/>
              <a:t>:  visión de superar la política monetaria en un determinado momento del ciclo económico</a:t>
            </a:r>
            <a:endParaRPr lang="es-ES" sz="2800" dirty="0"/>
          </a:p>
        </p:txBody>
      </p:sp>
      <p:sp>
        <p:nvSpPr>
          <p:cNvPr id="3" name="Marcador de contenido 2"/>
          <p:cNvSpPr>
            <a:spLocks noGrp="1"/>
          </p:cNvSpPr>
          <p:nvPr>
            <p:ph idx="1"/>
          </p:nvPr>
        </p:nvSpPr>
        <p:spPr/>
        <p:txBody>
          <a:bodyPr/>
          <a:lstStyle/>
          <a:p>
            <a:pPr marL="0" indent="0" algn="just">
              <a:buNone/>
            </a:pPr>
            <a:r>
              <a:rPr lang="es-ES" i="1" dirty="0" smtClean="0"/>
              <a:t>“Soy ahora un poco escéptico respecto al éxito de una política puramente monetaria dirigida a influir sobre la tasa de interés. Espero ver al Estado (…) asumir una responsabilidad cada vez mayor en la organización directa de las inversiones (…)”.</a:t>
            </a:r>
          </a:p>
          <a:p>
            <a:pPr marL="0" indent="0" algn="ctr">
              <a:buNone/>
            </a:pPr>
            <a:r>
              <a:rPr lang="es-ES" dirty="0" smtClean="0"/>
              <a:t>(TG, 2009, pág. 197)</a:t>
            </a:r>
            <a:endParaRPr lang="es-ES" dirty="0"/>
          </a:p>
        </p:txBody>
      </p:sp>
      <p:sp>
        <p:nvSpPr>
          <p:cNvPr id="4" name="Marcador de pie de página 3"/>
          <p:cNvSpPr>
            <a:spLocks noGrp="1"/>
          </p:cNvSpPr>
          <p:nvPr>
            <p:ph type="ftr" sz="quarter" idx="11"/>
          </p:nvPr>
        </p:nvSpPr>
        <p:spPr/>
        <p:txBody>
          <a:bodyPr/>
          <a:lstStyle/>
          <a:p>
            <a:r>
              <a:rPr lang="es-ES_tradnl" smtClean="0"/>
              <a:t>Dr. Carles Manera</a:t>
            </a:r>
            <a:endParaRPr lang="es-ES"/>
          </a:p>
        </p:txBody>
      </p:sp>
      <p:sp>
        <p:nvSpPr>
          <p:cNvPr id="5" name="Marcador de número de diapositiva 4"/>
          <p:cNvSpPr>
            <a:spLocks noGrp="1"/>
          </p:cNvSpPr>
          <p:nvPr>
            <p:ph type="sldNum" sz="quarter" idx="12"/>
          </p:nvPr>
        </p:nvSpPr>
        <p:spPr/>
        <p:txBody>
          <a:bodyPr/>
          <a:lstStyle/>
          <a:p>
            <a:fld id="{7BA52E43-50F2-434B-ACBE-64836FA71521}" type="slidenum">
              <a:rPr lang="es-ES" smtClean="0"/>
              <a:t>18</a:t>
            </a:fld>
            <a:endParaRPr lang="es-ES"/>
          </a:p>
        </p:txBody>
      </p:sp>
      <p:sp>
        <p:nvSpPr>
          <p:cNvPr id="6" name="CuadroTexto 5"/>
          <p:cNvSpPr txBox="1"/>
          <p:nvPr/>
        </p:nvSpPr>
        <p:spPr>
          <a:xfrm>
            <a:off x="1392981" y="6431695"/>
            <a:ext cx="184666" cy="369332"/>
          </a:xfrm>
          <a:prstGeom prst="rect">
            <a:avLst/>
          </a:prstGeom>
          <a:noFill/>
        </p:spPr>
        <p:txBody>
          <a:bodyPr wrap="none" rtlCol="0">
            <a:spAutoFit/>
          </a:bodyPr>
          <a:lstStyle/>
          <a:p>
            <a:endParaRPr lang="es-ES"/>
          </a:p>
        </p:txBody>
      </p:sp>
    </p:spTree>
    <p:extLst>
      <p:ext uri="{BB962C8B-B14F-4D97-AF65-F5344CB8AC3E}">
        <p14:creationId xmlns:p14="http://schemas.microsoft.com/office/powerpoint/2010/main" val="374835325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Keynes…¿al rescate?</a:t>
            </a:r>
            <a:endParaRPr lang="es-ES" dirty="0"/>
          </a:p>
        </p:txBody>
      </p:sp>
      <p:pic>
        <p:nvPicPr>
          <p:cNvPr id="4" name="Marcador de contenido 3" descr="keynes.png"/>
          <p:cNvPicPr>
            <a:picLocks noGrp="1" noChangeAspect="1"/>
          </p:cNvPicPr>
          <p:nvPr>
            <p:ph idx="1"/>
          </p:nvPr>
        </p:nvPicPr>
        <p:blipFill>
          <a:blip r:embed="rId2">
            <a:extLst>
              <a:ext uri="{28A0092B-C50C-407E-A947-70E740481C1C}">
                <a14:useLocalDpi xmlns:a14="http://schemas.microsoft.com/office/drawing/2010/main" val="0"/>
              </a:ext>
            </a:extLst>
          </a:blip>
          <a:srcRect l="-38398" r="-38398"/>
          <a:stretch>
            <a:fillRect/>
          </a:stretch>
        </p:blipFill>
        <p:spPr/>
      </p:pic>
    </p:spTree>
    <p:extLst>
      <p:ext uri="{BB962C8B-B14F-4D97-AF65-F5344CB8AC3E}">
        <p14:creationId xmlns:p14="http://schemas.microsoft.com/office/powerpoint/2010/main" val="14022426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Thanks</a:t>
            </a:r>
            <a:r>
              <a:rPr lang="es-ES" dirty="0" smtClean="0"/>
              <a:t>, Maestro</a:t>
            </a:r>
            <a:endParaRPr lang="es-ES" dirty="0"/>
          </a:p>
        </p:txBody>
      </p:sp>
      <p:pic>
        <p:nvPicPr>
          <p:cNvPr id="4" name="Marcador de contenido 3" descr="images-3.jpeg"/>
          <p:cNvPicPr>
            <a:picLocks noGrp="1" noChangeAspect="1"/>
          </p:cNvPicPr>
          <p:nvPr>
            <p:ph idx="1"/>
          </p:nvPr>
        </p:nvPicPr>
        <p:blipFill>
          <a:blip r:embed="rId2">
            <a:extLst>
              <a:ext uri="{28A0092B-C50C-407E-A947-70E740481C1C}">
                <a14:useLocalDpi xmlns:a14="http://schemas.microsoft.com/office/drawing/2010/main" val="0"/>
              </a:ext>
            </a:extLst>
          </a:blip>
          <a:srcRect t="-8567" b="-8567"/>
          <a:stretch>
            <a:fillRect/>
          </a:stretch>
        </p:blipFill>
        <p:spPr/>
      </p:pic>
    </p:spTree>
    <p:extLst>
      <p:ext uri="{BB962C8B-B14F-4D97-AF65-F5344CB8AC3E}">
        <p14:creationId xmlns:p14="http://schemas.microsoft.com/office/powerpoint/2010/main" val="180120926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395</TotalTime>
  <Words>1549</Words>
  <Application>Microsoft Macintosh PowerPoint</Application>
  <PresentationFormat>Presentación en pantalla (4:3)</PresentationFormat>
  <Paragraphs>102</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7 Ideas sobre la vigencia de Keynes, concentradas en un lema: ¡Es la inversión, estúpido! (Algunas reflexiones para el presente económico,  a partir del libro 4 de la Teoría General) </vt:lpstr>
      <vt:lpstr>1.  Desconfianza ante la predicción del futuro</vt:lpstr>
      <vt:lpstr>2.  Problema económico central para Keynes</vt:lpstr>
      <vt:lpstr>Habla de INVERSIÓN, no de ESPECULACIÓN</vt:lpstr>
      <vt:lpstr>Casino económico</vt:lpstr>
      <vt:lpstr>3.  Eficacia Marginal del Capital</vt:lpstr>
      <vt:lpstr>Eficacia Marginal del Capital menor que la Tasa de interés</vt:lpstr>
      <vt:lpstr>4.  Animal Spirits…</vt:lpstr>
      <vt:lpstr>…que influencian la inversión</vt:lpstr>
      <vt:lpstr>5.  Hacia un “sistema social” de Keynes: la importancia del Estado…</vt:lpstr>
      <vt:lpstr>…la crítica a las finanzas…</vt:lpstr>
      <vt:lpstr>Ejemplo en TG, 2009, pág. 197</vt:lpstr>
      <vt:lpstr>6.  …y la “socialización” de la inversión</vt:lpstr>
      <vt:lpstr>La cita de Keynes…</vt:lpstr>
      <vt:lpstr>Los empresarios gestionan; el Estado asume grandes capacidades inversoras</vt:lpstr>
      <vt:lpstr>La función del Estado…</vt:lpstr>
      <vt:lpstr>7. …y dos propuestas concretas:  Una: de carácter fiscal…</vt:lpstr>
      <vt:lpstr>…y dos:  visión de superar la política monetaria en un determinado momento del ciclo económico</vt:lpstr>
      <vt:lpstr>Keynes…¿al rescate?</vt:lpstr>
      <vt:lpstr>Thanks, Maestro</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Sobre la vigencia de Keynes: ¡es la inversión, estúpido!</dc:title>
  <dc:creator>Carles Manera</dc:creator>
  <cp:lastModifiedBy>Carles Manera</cp:lastModifiedBy>
  <cp:revision>48</cp:revision>
  <cp:lastPrinted>2016-09-22T15:17:14Z</cp:lastPrinted>
  <dcterms:created xsi:type="dcterms:W3CDTF">2016-09-19T10:30:11Z</dcterms:created>
  <dcterms:modified xsi:type="dcterms:W3CDTF">2016-09-23T08:38:13Z</dcterms:modified>
</cp:coreProperties>
</file>