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257" r:id="rId3"/>
    <p:sldId id="260" r:id="rId4"/>
    <p:sldId id="261" r:id="rId5"/>
    <p:sldId id="263" r:id="rId6"/>
    <p:sldId id="264" r:id="rId7"/>
    <p:sldId id="269" r:id="rId8"/>
    <p:sldId id="270" r:id="rId9"/>
    <p:sldId id="273" r:id="rId10"/>
    <p:sldId id="274" r:id="rId11"/>
    <p:sldId id="281" r:id="rId12"/>
    <p:sldId id="282"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277" r:id="rId36"/>
    <p:sldId id="278" r:id="rId37"/>
    <p:sldId id="279" r:id="rId38"/>
    <p:sldId id="280" r:id="rId39"/>
    <p:sldId id="305" r:id="rId40"/>
    <p:sldId id="306" r:id="rId4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0" autoAdjust="0"/>
    <p:restoredTop sz="94607" autoAdjust="0"/>
  </p:normalViewPr>
  <p:slideViewPr>
    <p:cSldViewPr>
      <p:cViewPr varScale="1">
        <p:scale>
          <a:sx n="76" d="100"/>
          <a:sy n="76" d="100"/>
        </p:scale>
        <p:origin x="-632" y="-104"/>
      </p:cViewPr>
      <p:guideLst>
        <p:guide orient="horz" pos="2160"/>
        <p:guide pos="2880"/>
      </p:guideLst>
    </p:cSldViewPr>
  </p:slideViewPr>
  <p:outlineViewPr>
    <p:cViewPr>
      <p:scale>
        <a:sx n="33" d="100"/>
        <a:sy n="33" d="100"/>
      </p:scale>
      <p:origin x="0" y="1440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handoutMaster" Target="handoutMasters/handout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6F63DF-9814-9F45-B670-3F33EED3A43D}" type="datetimeFigureOut">
              <a:rPr lang="es-ES" smtClean="0"/>
              <a:t>17/12/16</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A28B6F-7E50-094F-9BA8-62558EF04089}" type="slidenum">
              <a:rPr lang="es-ES" smtClean="0"/>
              <a:t>‹Nr.›</a:t>
            </a:fld>
            <a:endParaRPr lang="es-ES"/>
          </a:p>
        </p:txBody>
      </p:sp>
    </p:spTree>
    <p:extLst>
      <p:ext uri="{BB962C8B-B14F-4D97-AF65-F5344CB8AC3E}">
        <p14:creationId xmlns:p14="http://schemas.microsoft.com/office/powerpoint/2010/main" val="28817555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2A265C-F238-4FD7-8C73-EC7C8EBDA810}" type="datetimeFigureOut">
              <a:rPr lang="en-US" smtClean="0"/>
              <a:pPr/>
              <a:t>17/12/16</a:t>
            </a:fld>
            <a:endParaRPr lang="en-U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39523B-730C-4340-8355-231D1254D785}" type="slidenum">
              <a:rPr lang="en-US" smtClean="0"/>
              <a:pPr/>
              <a:t>‹Nr.›</a:t>
            </a:fld>
            <a:endParaRPr lang="en-US" dirty="0"/>
          </a:p>
        </p:txBody>
      </p:sp>
    </p:spTree>
    <p:extLst>
      <p:ext uri="{BB962C8B-B14F-4D97-AF65-F5344CB8AC3E}">
        <p14:creationId xmlns:p14="http://schemas.microsoft.com/office/powerpoint/2010/main" val="392135777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0962"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40963"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570A980-F569-0144-BD1E-897F2C2A2E3D}" type="slidenum">
              <a:rPr lang="es-ES" sz="1200"/>
              <a:pPr eaLnBrk="1" hangingPunct="1"/>
              <a:t>20</a:t>
            </a:fld>
            <a:endParaRPr lang="es-E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2AD079C-ABF7-364F-810C-CB2C94719095}" type="datetime1">
              <a:rPr lang="es-ES" smtClean="0"/>
              <a:t>17/12/16</a:t>
            </a:fld>
            <a:endParaRPr lang="es-ES" dirty="0"/>
          </a:p>
        </p:txBody>
      </p:sp>
      <p:sp>
        <p:nvSpPr>
          <p:cNvPr id="5" name="4 Marcador de pie de página"/>
          <p:cNvSpPr>
            <a:spLocks noGrp="1"/>
          </p:cNvSpPr>
          <p:nvPr>
            <p:ph type="ftr" sz="quarter" idx="11"/>
          </p:nvPr>
        </p:nvSpPr>
        <p:spPr/>
        <p:txBody>
          <a:bodyPr/>
          <a:lstStyle/>
          <a:p>
            <a:r>
              <a:rPr lang="es-ES_tradnl" smtClean="0"/>
              <a:t>Prof. Carles Manera</a:t>
            </a:r>
            <a:endParaRPr lang="es-ES" dirty="0"/>
          </a:p>
        </p:txBody>
      </p:sp>
      <p:sp>
        <p:nvSpPr>
          <p:cNvPr id="6" name="5 Marcador de número de diapositiva"/>
          <p:cNvSpPr>
            <a:spLocks noGrp="1"/>
          </p:cNvSpPr>
          <p:nvPr>
            <p:ph type="sldNum" sz="quarter" idx="12"/>
          </p:nvPr>
        </p:nvSpPr>
        <p:spPr/>
        <p:txBody>
          <a:bodyPr/>
          <a:lstStyle/>
          <a:p>
            <a:fld id="{9BAD9847-4137-464D-A4A5-E5B881E8D43F}" type="slidenum">
              <a:rPr lang="es-ES" smtClean="0"/>
              <a:pPr/>
              <a:t>‹Nr.›</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83D80AE-EB3F-9B4E-B809-42C62A47585E}" type="datetime1">
              <a:rPr lang="es-ES" smtClean="0"/>
              <a:t>17/12/16</a:t>
            </a:fld>
            <a:endParaRPr lang="es-ES" dirty="0"/>
          </a:p>
        </p:txBody>
      </p:sp>
      <p:sp>
        <p:nvSpPr>
          <p:cNvPr id="5" name="4 Marcador de pie de página"/>
          <p:cNvSpPr>
            <a:spLocks noGrp="1"/>
          </p:cNvSpPr>
          <p:nvPr>
            <p:ph type="ftr" sz="quarter" idx="11"/>
          </p:nvPr>
        </p:nvSpPr>
        <p:spPr/>
        <p:txBody>
          <a:bodyPr/>
          <a:lstStyle/>
          <a:p>
            <a:r>
              <a:rPr lang="es-ES_tradnl" smtClean="0"/>
              <a:t>Prof. Carles Manera</a:t>
            </a:r>
            <a:endParaRPr lang="es-ES" dirty="0"/>
          </a:p>
        </p:txBody>
      </p:sp>
      <p:sp>
        <p:nvSpPr>
          <p:cNvPr id="6" name="5 Marcador de número de diapositiva"/>
          <p:cNvSpPr>
            <a:spLocks noGrp="1"/>
          </p:cNvSpPr>
          <p:nvPr>
            <p:ph type="sldNum" sz="quarter" idx="12"/>
          </p:nvPr>
        </p:nvSpPr>
        <p:spPr/>
        <p:txBody>
          <a:bodyPr/>
          <a:lstStyle/>
          <a:p>
            <a:fld id="{9BAD9847-4137-464D-A4A5-E5B881E8D43F}" type="slidenum">
              <a:rPr lang="es-ES" smtClean="0"/>
              <a:pPr/>
              <a:t>‹Nr.›</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51C610F-0A99-E440-BBD4-CBC54131DFC4}" type="datetime1">
              <a:rPr lang="es-ES" smtClean="0"/>
              <a:t>17/12/16</a:t>
            </a:fld>
            <a:endParaRPr lang="es-ES" dirty="0"/>
          </a:p>
        </p:txBody>
      </p:sp>
      <p:sp>
        <p:nvSpPr>
          <p:cNvPr id="5" name="4 Marcador de pie de página"/>
          <p:cNvSpPr>
            <a:spLocks noGrp="1"/>
          </p:cNvSpPr>
          <p:nvPr>
            <p:ph type="ftr" sz="quarter" idx="11"/>
          </p:nvPr>
        </p:nvSpPr>
        <p:spPr/>
        <p:txBody>
          <a:bodyPr/>
          <a:lstStyle/>
          <a:p>
            <a:r>
              <a:rPr lang="es-ES_tradnl" smtClean="0"/>
              <a:t>Prof. Carles Manera</a:t>
            </a:r>
            <a:endParaRPr lang="es-ES" dirty="0"/>
          </a:p>
        </p:txBody>
      </p:sp>
      <p:sp>
        <p:nvSpPr>
          <p:cNvPr id="6" name="5 Marcador de número de diapositiva"/>
          <p:cNvSpPr>
            <a:spLocks noGrp="1"/>
          </p:cNvSpPr>
          <p:nvPr>
            <p:ph type="sldNum" sz="quarter" idx="12"/>
          </p:nvPr>
        </p:nvSpPr>
        <p:spPr/>
        <p:txBody>
          <a:bodyPr/>
          <a:lstStyle/>
          <a:p>
            <a:fld id="{9BAD9847-4137-464D-A4A5-E5B881E8D43F}" type="slidenum">
              <a:rPr lang="es-ES" smtClean="0"/>
              <a:pPr/>
              <a:t>‹Nr.›</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AF844187-2B97-BA45-A045-872D8BE28BF0}" type="datetime1">
              <a:rPr lang="es-ES" smtClean="0"/>
              <a:t>17/12/16</a:t>
            </a:fld>
            <a:endParaRPr lang="es-ES" dirty="0"/>
          </a:p>
        </p:txBody>
      </p:sp>
      <p:sp>
        <p:nvSpPr>
          <p:cNvPr id="6" name="5 Marcador de pie de página"/>
          <p:cNvSpPr>
            <a:spLocks noGrp="1"/>
          </p:cNvSpPr>
          <p:nvPr>
            <p:ph type="ftr" sz="quarter" idx="11"/>
          </p:nvPr>
        </p:nvSpPr>
        <p:spPr/>
        <p:txBody>
          <a:bodyPr/>
          <a:lstStyle/>
          <a:p>
            <a:r>
              <a:rPr lang="es-ES_tradnl" smtClean="0"/>
              <a:t>Prof. Carles Manera</a:t>
            </a:r>
            <a:endParaRPr lang="es-ES" dirty="0"/>
          </a:p>
        </p:txBody>
      </p:sp>
      <p:sp>
        <p:nvSpPr>
          <p:cNvPr id="7" name="6 Marcador de número de diapositiva"/>
          <p:cNvSpPr>
            <a:spLocks noGrp="1"/>
          </p:cNvSpPr>
          <p:nvPr>
            <p:ph type="sldNum" sz="quarter" idx="12"/>
          </p:nvPr>
        </p:nvSpPr>
        <p:spPr/>
        <p:txBody>
          <a:bodyPr/>
          <a:lstStyle/>
          <a:p>
            <a:fld id="{9BAD9847-4137-464D-A4A5-E5B881E8D43F}" type="slidenum">
              <a:rPr lang="es-ES" smtClean="0"/>
              <a:pPr/>
              <a:t>‹Nr.›</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EED95FA-FFF4-524A-9D93-51B983EA1CE9}" type="datetime1">
              <a:rPr lang="es-ES" smtClean="0"/>
              <a:t>17/12/16</a:t>
            </a:fld>
            <a:endParaRPr lang="es-ES" dirty="0"/>
          </a:p>
        </p:txBody>
      </p:sp>
      <p:sp>
        <p:nvSpPr>
          <p:cNvPr id="8" name="7 Marcador de pie de página"/>
          <p:cNvSpPr>
            <a:spLocks noGrp="1"/>
          </p:cNvSpPr>
          <p:nvPr>
            <p:ph type="ftr" sz="quarter" idx="11"/>
          </p:nvPr>
        </p:nvSpPr>
        <p:spPr/>
        <p:txBody>
          <a:bodyPr/>
          <a:lstStyle/>
          <a:p>
            <a:r>
              <a:rPr lang="es-ES_tradnl" smtClean="0"/>
              <a:t>Prof. Carles Manera</a:t>
            </a:r>
            <a:endParaRPr lang="es-ES" dirty="0"/>
          </a:p>
        </p:txBody>
      </p:sp>
      <p:sp>
        <p:nvSpPr>
          <p:cNvPr id="9" name="8 Marcador de número de diapositiva"/>
          <p:cNvSpPr>
            <a:spLocks noGrp="1"/>
          </p:cNvSpPr>
          <p:nvPr>
            <p:ph type="sldNum" sz="quarter" idx="12"/>
          </p:nvPr>
        </p:nvSpPr>
        <p:spPr/>
        <p:txBody>
          <a:bodyPr/>
          <a:lstStyle/>
          <a:p>
            <a:fld id="{9BAD9847-4137-464D-A4A5-E5B881E8D43F}" type="slidenum">
              <a:rPr lang="es-ES" smtClean="0"/>
              <a:pPr/>
              <a:t>‹Nr.›</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295DBFFB-6587-004D-8B23-632F9B098318}" type="datetime1">
              <a:rPr lang="es-ES" smtClean="0"/>
              <a:t>17/12/16</a:t>
            </a:fld>
            <a:endParaRPr lang="es-ES" dirty="0"/>
          </a:p>
        </p:txBody>
      </p:sp>
      <p:sp>
        <p:nvSpPr>
          <p:cNvPr id="4" name="3 Marcador de pie de página"/>
          <p:cNvSpPr>
            <a:spLocks noGrp="1"/>
          </p:cNvSpPr>
          <p:nvPr>
            <p:ph type="ftr" sz="quarter" idx="11"/>
          </p:nvPr>
        </p:nvSpPr>
        <p:spPr/>
        <p:txBody>
          <a:bodyPr/>
          <a:lstStyle/>
          <a:p>
            <a:r>
              <a:rPr lang="es-ES_tradnl" smtClean="0"/>
              <a:t>Prof. Carles Manera</a:t>
            </a:r>
            <a:endParaRPr lang="es-ES" dirty="0"/>
          </a:p>
        </p:txBody>
      </p:sp>
      <p:sp>
        <p:nvSpPr>
          <p:cNvPr id="5" name="4 Marcador de número de diapositiva"/>
          <p:cNvSpPr>
            <a:spLocks noGrp="1"/>
          </p:cNvSpPr>
          <p:nvPr>
            <p:ph type="sldNum" sz="quarter" idx="12"/>
          </p:nvPr>
        </p:nvSpPr>
        <p:spPr/>
        <p:txBody>
          <a:bodyPr/>
          <a:lstStyle/>
          <a:p>
            <a:fld id="{9BAD9847-4137-464D-A4A5-E5B881E8D43F}" type="slidenum">
              <a:rPr lang="es-ES" smtClean="0"/>
              <a:pPr/>
              <a:t>‹Nr.›</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E238362-E7D7-2C4A-91E5-C2F1A2FF5F3B}" type="datetime1">
              <a:rPr lang="es-ES" smtClean="0"/>
              <a:t>17/12/16</a:t>
            </a:fld>
            <a:endParaRPr lang="es-ES" dirty="0"/>
          </a:p>
        </p:txBody>
      </p:sp>
      <p:sp>
        <p:nvSpPr>
          <p:cNvPr id="3" name="2 Marcador de pie de página"/>
          <p:cNvSpPr>
            <a:spLocks noGrp="1"/>
          </p:cNvSpPr>
          <p:nvPr>
            <p:ph type="ftr" sz="quarter" idx="11"/>
          </p:nvPr>
        </p:nvSpPr>
        <p:spPr/>
        <p:txBody>
          <a:bodyPr/>
          <a:lstStyle/>
          <a:p>
            <a:r>
              <a:rPr lang="es-ES_tradnl" smtClean="0"/>
              <a:t>Prof. Carles Manera</a:t>
            </a:r>
            <a:endParaRPr lang="es-ES" dirty="0"/>
          </a:p>
        </p:txBody>
      </p:sp>
      <p:sp>
        <p:nvSpPr>
          <p:cNvPr id="4" name="3 Marcador de número de diapositiva"/>
          <p:cNvSpPr>
            <a:spLocks noGrp="1"/>
          </p:cNvSpPr>
          <p:nvPr>
            <p:ph type="sldNum" sz="quarter" idx="12"/>
          </p:nvPr>
        </p:nvSpPr>
        <p:spPr/>
        <p:txBody>
          <a:bodyPr/>
          <a:lstStyle/>
          <a:p>
            <a:fld id="{9BAD9847-4137-464D-A4A5-E5B881E8D43F}" type="slidenum">
              <a:rPr lang="es-ES" smtClean="0"/>
              <a:pPr/>
              <a:t>‹Nr.›</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0D7B699-301D-F548-9332-BD019FB2B282}" type="datetime1">
              <a:rPr lang="es-ES" smtClean="0"/>
              <a:t>17/12/16</a:t>
            </a:fld>
            <a:endParaRPr lang="es-ES" dirty="0"/>
          </a:p>
        </p:txBody>
      </p:sp>
      <p:sp>
        <p:nvSpPr>
          <p:cNvPr id="6" name="5 Marcador de pie de página"/>
          <p:cNvSpPr>
            <a:spLocks noGrp="1"/>
          </p:cNvSpPr>
          <p:nvPr>
            <p:ph type="ftr" sz="quarter" idx="11"/>
          </p:nvPr>
        </p:nvSpPr>
        <p:spPr/>
        <p:txBody>
          <a:bodyPr/>
          <a:lstStyle/>
          <a:p>
            <a:r>
              <a:rPr lang="es-ES_tradnl" smtClean="0"/>
              <a:t>Prof. Carles Manera</a:t>
            </a:r>
            <a:endParaRPr lang="es-ES" dirty="0"/>
          </a:p>
        </p:txBody>
      </p:sp>
      <p:sp>
        <p:nvSpPr>
          <p:cNvPr id="7" name="6 Marcador de número de diapositiva"/>
          <p:cNvSpPr>
            <a:spLocks noGrp="1"/>
          </p:cNvSpPr>
          <p:nvPr>
            <p:ph type="sldNum" sz="quarter" idx="12"/>
          </p:nvPr>
        </p:nvSpPr>
        <p:spPr/>
        <p:txBody>
          <a:bodyPr/>
          <a:lstStyle/>
          <a:p>
            <a:fld id="{9BAD9847-4137-464D-A4A5-E5B881E8D43F}" type="slidenum">
              <a:rPr lang="es-ES" smtClean="0"/>
              <a:pPr/>
              <a:t>‹Nr.›</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70E1CF7-47D4-B147-970F-691D12C2330F}" type="datetime1">
              <a:rPr lang="es-ES" smtClean="0"/>
              <a:t>17/12/16</a:t>
            </a:fld>
            <a:endParaRPr lang="es-ES" dirty="0"/>
          </a:p>
        </p:txBody>
      </p:sp>
      <p:sp>
        <p:nvSpPr>
          <p:cNvPr id="6" name="5 Marcador de pie de página"/>
          <p:cNvSpPr>
            <a:spLocks noGrp="1"/>
          </p:cNvSpPr>
          <p:nvPr>
            <p:ph type="ftr" sz="quarter" idx="11"/>
          </p:nvPr>
        </p:nvSpPr>
        <p:spPr/>
        <p:txBody>
          <a:bodyPr/>
          <a:lstStyle/>
          <a:p>
            <a:r>
              <a:rPr lang="es-ES_tradnl" smtClean="0"/>
              <a:t>Prof. Carles Manera</a:t>
            </a:r>
            <a:endParaRPr lang="es-ES" dirty="0"/>
          </a:p>
        </p:txBody>
      </p:sp>
      <p:sp>
        <p:nvSpPr>
          <p:cNvPr id="7" name="6 Marcador de número de diapositiva"/>
          <p:cNvSpPr>
            <a:spLocks noGrp="1"/>
          </p:cNvSpPr>
          <p:nvPr>
            <p:ph type="sldNum" sz="quarter" idx="12"/>
          </p:nvPr>
        </p:nvSpPr>
        <p:spPr/>
        <p:txBody>
          <a:bodyPr/>
          <a:lstStyle/>
          <a:p>
            <a:fld id="{9BAD9847-4137-464D-A4A5-E5B881E8D43F}" type="slidenum">
              <a:rPr lang="es-ES" smtClean="0"/>
              <a:pPr/>
              <a:t>‹Nr.›</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35792B5-2C03-774F-9B04-A2C5A56C402E}" type="datetime1">
              <a:rPr lang="es-ES" smtClean="0"/>
              <a:t>17/12/16</a:t>
            </a:fld>
            <a:endParaRPr lang="es-ES" dirty="0"/>
          </a:p>
        </p:txBody>
      </p:sp>
      <p:sp>
        <p:nvSpPr>
          <p:cNvPr id="5" name="4 Marcador de pie de página"/>
          <p:cNvSpPr>
            <a:spLocks noGrp="1"/>
          </p:cNvSpPr>
          <p:nvPr>
            <p:ph type="ftr" sz="quarter" idx="11"/>
          </p:nvPr>
        </p:nvSpPr>
        <p:spPr/>
        <p:txBody>
          <a:bodyPr/>
          <a:lstStyle/>
          <a:p>
            <a:r>
              <a:rPr lang="es-ES_tradnl" smtClean="0"/>
              <a:t>Prof. Carles Manera</a:t>
            </a:r>
            <a:endParaRPr lang="es-ES" dirty="0"/>
          </a:p>
        </p:txBody>
      </p:sp>
      <p:sp>
        <p:nvSpPr>
          <p:cNvPr id="6" name="5 Marcador de número de diapositiva"/>
          <p:cNvSpPr>
            <a:spLocks noGrp="1"/>
          </p:cNvSpPr>
          <p:nvPr>
            <p:ph type="sldNum" sz="quarter" idx="12"/>
          </p:nvPr>
        </p:nvSpPr>
        <p:spPr/>
        <p:txBody>
          <a:bodyPr/>
          <a:lstStyle/>
          <a:p>
            <a:fld id="{9BAD9847-4137-464D-A4A5-E5B881E8D43F}" type="slidenum">
              <a:rPr lang="es-ES" smtClean="0"/>
              <a:pPr/>
              <a:t>‹Nr.›</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EC541E16-1A97-624E-91CD-B3CB1FB30FA6}" type="datetime1">
              <a:rPr lang="es-ES" smtClean="0"/>
              <a:t>17/12/16</a:t>
            </a:fld>
            <a:endParaRPr lang="es-ES" dirty="0"/>
          </a:p>
        </p:txBody>
      </p:sp>
      <p:sp>
        <p:nvSpPr>
          <p:cNvPr id="5" name="4 Marcador de pie de página"/>
          <p:cNvSpPr>
            <a:spLocks noGrp="1"/>
          </p:cNvSpPr>
          <p:nvPr>
            <p:ph type="ftr" sz="quarter" idx="11"/>
          </p:nvPr>
        </p:nvSpPr>
        <p:spPr/>
        <p:txBody>
          <a:bodyPr/>
          <a:lstStyle/>
          <a:p>
            <a:r>
              <a:rPr lang="es-ES_tradnl" smtClean="0"/>
              <a:t>Prof. Carles Manera</a:t>
            </a:r>
            <a:endParaRPr lang="es-ES" dirty="0"/>
          </a:p>
        </p:txBody>
      </p:sp>
      <p:sp>
        <p:nvSpPr>
          <p:cNvPr id="6" name="5 Marcador de número de diapositiva"/>
          <p:cNvSpPr>
            <a:spLocks noGrp="1"/>
          </p:cNvSpPr>
          <p:nvPr>
            <p:ph type="sldNum" sz="quarter" idx="12"/>
          </p:nvPr>
        </p:nvSpPr>
        <p:spPr/>
        <p:txBody>
          <a:bodyPr/>
          <a:lstStyle/>
          <a:p>
            <a:fld id="{9BAD9847-4137-464D-A4A5-E5B881E8D43F}" type="slidenum">
              <a:rPr lang="es-ES" smtClean="0"/>
              <a:pPr/>
              <a:t>‹Nr.›</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C45CB1-2F21-9345-9CD5-A73DD824909B}" type="datetime1">
              <a:rPr lang="es-ES" smtClean="0"/>
              <a:t>17/12/16</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_tradnl" smtClean="0"/>
              <a:t>Prof. Carles Manera</a:t>
            </a:r>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AD9847-4137-464D-A4A5-E5B881E8D43F}" type="slidenum">
              <a:rPr lang="es-ES" smtClean="0"/>
              <a:pPr/>
              <a:t>‹Nr.›</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oleObject" Target="../embeddings/Hoja_de_Microsoft_Excel_97_-_20041.xls"/><Relationship Id="rId5"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png"/><Relationship Id="rId3"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png"/><Relationship Id="rId3" Type="http://schemas.openxmlformats.org/officeDocument/2006/relationships/image" Target="../media/image9.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4.png"/><Relationship Id="rId3" Type="http://schemas.openxmlformats.org/officeDocument/2006/relationships/image" Target="../media/image1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6.png"/><Relationship Id="rId3" Type="http://schemas.openxmlformats.org/officeDocument/2006/relationships/image" Target="../media/image1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carles.manera@uib.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620688"/>
            <a:ext cx="7632848" cy="3888432"/>
          </a:xfrm>
        </p:spPr>
        <p:txBody>
          <a:bodyPr>
            <a:normAutofit fontScale="90000"/>
          </a:bodyPr>
          <a:lstStyle/>
          <a:p>
            <a:r>
              <a:rPr lang="es-ES" b="1" dirty="0" smtClean="0"/>
              <a:t>Retos </a:t>
            </a:r>
            <a:r>
              <a:rPr lang="es-ES" b="1" dirty="0" smtClean="0"/>
              <a:t>de las </a:t>
            </a:r>
            <a:r>
              <a:rPr lang="es-ES" b="1" smtClean="0"/>
              <a:t>economías </a:t>
            </a:r>
            <a:r>
              <a:rPr lang="es-ES" b="1" smtClean="0"/>
              <a:t/>
            </a:r>
            <a:br>
              <a:rPr lang="es-ES" b="1" smtClean="0"/>
            </a:br>
            <a:r>
              <a:rPr lang="es-ES" b="1" smtClean="0"/>
              <a:t>tur</a:t>
            </a:r>
            <a:r>
              <a:rPr lang="es-ES" b="1" smtClean="0"/>
              <a:t>ísticas </a:t>
            </a:r>
            <a:r>
              <a:rPr lang="es-ES" b="1" smtClean="0"/>
              <a:t>maduras</a:t>
            </a:r>
            <a:r>
              <a:rPr lang="es-ES" b="1" dirty="0" smtClean="0"/>
              <a:t/>
            </a:r>
            <a:br>
              <a:rPr lang="es-ES" b="1" dirty="0" smtClean="0"/>
            </a:br>
            <a:r>
              <a:rPr lang="es-ES" sz="3100" b="1" dirty="0" smtClean="0"/>
              <a:t>(apuntes de urgencia de una </a:t>
            </a:r>
            <a:br>
              <a:rPr lang="es-ES" sz="3100" b="1" dirty="0" smtClean="0"/>
            </a:br>
            <a:r>
              <a:rPr lang="es-ES" sz="3100" b="1" dirty="0" smtClean="0"/>
              <a:t>investigación en curso)</a:t>
            </a:r>
            <a:br>
              <a:rPr lang="es-ES" sz="3100" b="1" dirty="0" smtClean="0"/>
            </a:br>
            <a:r>
              <a:rPr lang="es-ES" sz="3100" b="1" dirty="0" smtClean="0"/>
              <a:t/>
            </a:r>
            <a:br>
              <a:rPr lang="es-ES" sz="3100" b="1" dirty="0" smtClean="0"/>
            </a:br>
            <a:r>
              <a:rPr lang="es-ES" sz="2200" dirty="0"/>
              <a:t>Universidad de Oviedo, diciembre de 2016</a:t>
            </a:r>
            <a:br>
              <a:rPr lang="es-ES" sz="2200" dirty="0"/>
            </a:br>
            <a:r>
              <a:rPr lang="es-ES" b="1" dirty="0"/>
              <a:t/>
            </a:r>
            <a:br>
              <a:rPr lang="es-ES" b="1" dirty="0"/>
            </a:br>
            <a:endParaRPr lang="es-ES" b="1" dirty="0"/>
          </a:p>
        </p:txBody>
      </p:sp>
      <p:sp>
        <p:nvSpPr>
          <p:cNvPr id="3" name="2 Subtítulo"/>
          <p:cNvSpPr>
            <a:spLocks noGrp="1"/>
          </p:cNvSpPr>
          <p:nvPr>
            <p:ph type="subTitle" idx="1"/>
          </p:nvPr>
        </p:nvSpPr>
        <p:spPr>
          <a:xfrm>
            <a:off x="1403648" y="4509120"/>
            <a:ext cx="6400800" cy="1752600"/>
          </a:xfrm>
        </p:spPr>
        <p:txBody>
          <a:bodyPr>
            <a:normAutofit/>
          </a:bodyPr>
          <a:lstStyle/>
          <a:p>
            <a:r>
              <a:rPr lang="es-ES" sz="1800" dirty="0" smtClean="0"/>
              <a:t>Carles Manera</a:t>
            </a:r>
          </a:p>
          <a:p>
            <a:r>
              <a:rPr lang="es-ES" sz="1800" dirty="0" smtClean="0"/>
              <a:t>Catedrático de Historia Económica</a:t>
            </a:r>
          </a:p>
          <a:p>
            <a:r>
              <a:rPr lang="es-ES" sz="1800" dirty="0" smtClean="0"/>
              <a:t>Departamento de Economía Aplicada</a:t>
            </a:r>
          </a:p>
          <a:p>
            <a:r>
              <a:rPr lang="es-ES" sz="1800" dirty="0" err="1" smtClean="0"/>
              <a:t>Universitat</a:t>
            </a:r>
            <a:r>
              <a:rPr lang="es-ES" sz="1800" dirty="0" smtClean="0"/>
              <a:t> de les Illes Balears</a:t>
            </a:r>
          </a:p>
        </p:txBody>
      </p:sp>
      <p:sp>
        <p:nvSpPr>
          <p:cNvPr id="4" name="Marcador de pie de página 3"/>
          <p:cNvSpPr>
            <a:spLocks noGrp="1"/>
          </p:cNvSpPr>
          <p:nvPr>
            <p:ph type="ftr" sz="quarter" idx="11"/>
          </p:nvPr>
        </p:nvSpPr>
        <p:spPr/>
        <p:txBody>
          <a:bodyPr/>
          <a:lstStyle/>
          <a:p>
            <a:r>
              <a:rPr lang="es-ES_tradnl" smtClean="0"/>
              <a:t>Prof. Carles Manera</a:t>
            </a:r>
            <a:endParaRPr lang="es-ES" dirty="0"/>
          </a:p>
        </p:txBody>
      </p:sp>
      <p:sp>
        <p:nvSpPr>
          <p:cNvPr id="5" name="Marcador de número de diapositiva 4"/>
          <p:cNvSpPr>
            <a:spLocks noGrp="1"/>
          </p:cNvSpPr>
          <p:nvPr>
            <p:ph type="sldNum" sz="quarter" idx="12"/>
          </p:nvPr>
        </p:nvSpPr>
        <p:spPr/>
        <p:txBody>
          <a:bodyPr/>
          <a:lstStyle/>
          <a:p>
            <a:fld id="{9BAD9847-4137-464D-A4A5-E5B881E8D43F}" type="slidenum">
              <a:rPr lang="es-ES" smtClean="0"/>
              <a:pPr/>
              <a:t>1</a:t>
            </a:fld>
            <a:endParaRPr lang="es-E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Esquema de trabajo</a:t>
            </a:r>
            <a:endParaRPr lang="es-ES" dirty="0"/>
          </a:p>
        </p:txBody>
      </p:sp>
      <p:sp>
        <p:nvSpPr>
          <p:cNvPr id="3" name="2 Marcador de contenido"/>
          <p:cNvSpPr>
            <a:spLocks noGrp="1"/>
          </p:cNvSpPr>
          <p:nvPr>
            <p:ph idx="1"/>
          </p:nvPr>
        </p:nvSpPr>
        <p:spPr/>
        <p:txBody>
          <a:bodyPr>
            <a:normAutofit fontScale="85000" lnSpcReduction="20000"/>
          </a:bodyPr>
          <a:lstStyle/>
          <a:p>
            <a:r>
              <a:rPr lang="es-ES" dirty="0" smtClean="0"/>
              <a:t>1. EL nuevo turismo. Los inicios de un debate necesario.</a:t>
            </a:r>
          </a:p>
          <a:p>
            <a:r>
              <a:rPr lang="es-ES" dirty="0" smtClean="0"/>
              <a:t>2. El ciclo de vida del producto turístico.</a:t>
            </a:r>
          </a:p>
          <a:p>
            <a:r>
              <a:rPr lang="es-ES" dirty="0"/>
              <a:t>3</a:t>
            </a:r>
            <a:r>
              <a:rPr lang="es-ES" dirty="0" smtClean="0"/>
              <a:t>. ¿Qué podemos ofrecer? La noción de “Revolución Turística” en el Mediterráneo.</a:t>
            </a:r>
          </a:p>
          <a:p>
            <a:r>
              <a:rPr lang="es-ES" dirty="0" smtClean="0"/>
              <a:t>4. Aterrizando en la economía regional.</a:t>
            </a:r>
          </a:p>
          <a:p>
            <a:r>
              <a:rPr lang="es-ES" dirty="0" smtClean="0"/>
              <a:t>5. Conclusiones.</a:t>
            </a:r>
          </a:p>
          <a:p>
            <a:pPr>
              <a:buNone/>
            </a:pPr>
            <a:endParaRPr lang="es-ES" dirty="0" smtClean="0"/>
          </a:p>
          <a:p>
            <a:pPr algn="just">
              <a:buNone/>
            </a:pPr>
            <a:r>
              <a:rPr lang="es-ES" dirty="0" smtClean="0"/>
              <a:t>	</a:t>
            </a:r>
            <a:r>
              <a:rPr lang="es-ES" sz="2300" dirty="0" smtClean="0"/>
              <a:t>Para los puntos 1 y 2, a parte de las aportaciones que se derivan de mi investigación, ha sido importante la consulta del trabajo de J.C. CIRER, </a:t>
            </a:r>
            <a:r>
              <a:rPr lang="es-ES" sz="2300" i="1" dirty="0" smtClean="0"/>
              <a:t>La </a:t>
            </a:r>
            <a:r>
              <a:rPr lang="es-ES" sz="2300" i="1" dirty="0" err="1" smtClean="0"/>
              <a:t>invenció</a:t>
            </a:r>
            <a:r>
              <a:rPr lang="es-ES" sz="2300" i="1" dirty="0" smtClean="0"/>
              <a:t> del </a:t>
            </a:r>
            <a:r>
              <a:rPr lang="es-ES" sz="2300" i="1" dirty="0" err="1" smtClean="0"/>
              <a:t>turisme</a:t>
            </a:r>
            <a:r>
              <a:rPr lang="es-ES" sz="2300" i="1" dirty="0" smtClean="0"/>
              <a:t> de </a:t>
            </a:r>
            <a:r>
              <a:rPr lang="es-ES" sz="2300" i="1" dirty="0" err="1" smtClean="0"/>
              <a:t>masses</a:t>
            </a:r>
            <a:r>
              <a:rPr lang="es-ES" sz="2300" i="1" dirty="0" smtClean="0"/>
              <a:t> a Mallorca</a:t>
            </a:r>
            <a:r>
              <a:rPr lang="es-ES" sz="2300" dirty="0" smtClean="0"/>
              <a:t>, </a:t>
            </a:r>
            <a:r>
              <a:rPr lang="es-ES" sz="2300" dirty="0" err="1" smtClean="0"/>
              <a:t>Institut</a:t>
            </a:r>
            <a:r>
              <a:rPr lang="es-ES" sz="2300" dirty="0" smtClean="0"/>
              <a:t> Balear </a:t>
            </a:r>
            <a:r>
              <a:rPr lang="es-ES" sz="2300" dirty="0" err="1" smtClean="0"/>
              <a:t>d’Economia</a:t>
            </a:r>
            <a:r>
              <a:rPr lang="es-ES" sz="2300" dirty="0" smtClean="0"/>
              <a:t>, </a:t>
            </a:r>
            <a:r>
              <a:rPr lang="es-ES" sz="2300" dirty="0" err="1" smtClean="0"/>
              <a:t>Conselleria</a:t>
            </a:r>
            <a:r>
              <a:rPr lang="es-ES" sz="2300" dirty="0" smtClean="0"/>
              <a:t> </a:t>
            </a:r>
            <a:r>
              <a:rPr lang="es-ES" sz="2300" dirty="0" err="1" smtClean="0"/>
              <a:t>d’Economia</a:t>
            </a:r>
            <a:r>
              <a:rPr lang="es-ES" sz="2300" dirty="0" smtClean="0"/>
              <a:t> i </a:t>
            </a:r>
            <a:r>
              <a:rPr lang="es-ES" sz="2300" dirty="0" err="1" smtClean="0"/>
              <a:t>Hisenda</a:t>
            </a:r>
            <a:r>
              <a:rPr lang="es-ES" sz="2300" dirty="0" smtClean="0"/>
              <a:t> (Palma 2009).</a:t>
            </a:r>
          </a:p>
          <a:p>
            <a:pPr>
              <a:buNone/>
            </a:pPr>
            <a:endParaRPr lang="es-ES" dirty="0" smtClean="0"/>
          </a:p>
          <a:p>
            <a:pPr>
              <a:buNone/>
            </a:pP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dirty="0"/>
          </a:p>
        </p:txBody>
      </p:sp>
      <p:sp>
        <p:nvSpPr>
          <p:cNvPr id="5" name="Marcador de número de diapositiva 4"/>
          <p:cNvSpPr>
            <a:spLocks noGrp="1"/>
          </p:cNvSpPr>
          <p:nvPr>
            <p:ph type="sldNum" sz="quarter" idx="12"/>
          </p:nvPr>
        </p:nvSpPr>
        <p:spPr/>
        <p:txBody>
          <a:bodyPr/>
          <a:lstStyle/>
          <a:p>
            <a:fld id="{9BAD9847-4137-464D-A4A5-E5B881E8D43F}" type="slidenum">
              <a:rPr lang="es-ES" smtClean="0"/>
              <a:pPr/>
              <a:t>2</a:t>
            </a:fld>
            <a:endParaRPr lang="es-E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1. El nuevo turismo: sector de gran potencia emergente</a:t>
            </a:r>
            <a:endParaRPr lang="es-ES" dirty="0"/>
          </a:p>
        </p:txBody>
      </p:sp>
      <p:sp>
        <p:nvSpPr>
          <p:cNvPr id="3" name="2 Marcador de contenido"/>
          <p:cNvSpPr>
            <a:spLocks noGrp="1"/>
          </p:cNvSpPr>
          <p:nvPr>
            <p:ph idx="1"/>
          </p:nvPr>
        </p:nvSpPr>
        <p:spPr/>
        <p:txBody>
          <a:bodyPr>
            <a:normAutofit/>
          </a:bodyPr>
          <a:lstStyle/>
          <a:p>
            <a:pPr algn="just"/>
            <a:r>
              <a:rPr lang="es-ES" sz="2400" dirty="0" smtClean="0"/>
              <a:t>1. Incrementos de los ingresos procedentes de viajes internacionales a una tasa del 11% anual desde 1950 (datos OMT, descontando la inflación). Este índice es muy superior al conocido para otros sectores económicos.</a:t>
            </a:r>
          </a:p>
          <a:p>
            <a:pPr algn="just"/>
            <a:r>
              <a:rPr lang="es-ES" sz="2400" dirty="0" smtClean="0"/>
              <a:t>2. El  turismo de masas compite con sectores tradicionalmente claves: exportaciones de petróleo, productos alimenticios, producción de automóviles. Representa ahora el 25% de las exportaciones de servicios; el 40% si añadimos el transporte aéreo.</a:t>
            </a:r>
          </a:p>
          <a:p>
            <a:pPr algn="just"/>
            <a:r>
              <a:rPr lang="es-ES" sz="2400" dirty="0" smtClean="0"/>
              <a:t>3. Ocupa cada vez más gente, en un proceso de gran rapidez y agilidad desde la postguerra.</a:t>
            </a:r>
            <a:endParaRPr lang="es-ES" sz="2400" dirty="0"/>
          </a:p>
        </p:txBody>
      </p:sp>
      <p:sp>
        <p:nvSpPr>
          <p:cNvPr id="4" name="Marcador de pie de página 3"/>
          <p:cNvSpPr>
            <a:spLocks noGrp="1"/>
          </p:cNvSpPr>
          <p:nvPr>
            <p:ph type="ftr" sz="quarter" idx="11"/>
          </p:nvPr>
        </p:nvSpPr>
        <p:spPr/>
        <p:txBody>
          <a:bodyPr/>
          <a:lstStyle/>
          <a:p>
            <a:r>
              <a:rPr lang="es-ES_tradnl" smtClean="0"/>
              <a:t>Prof. Carles Manera</a:t>
            </a:r>
            <a:endParaRPr lang="es-ES" dirty="0"/>
          </a:p>
        </p:txBody>
      </p:sp>
      <p:sp>
        <p:nvSpPr>
          <p:cNvPr id="5" name="Marcador de número de diapositiva 4"/>
          <p:cNvSpPr>
            <a:spLocks noGrp="1"/>
          </p:cNvSpPr>
          <p:nvPr>
            <p:ph type="sldNum" sz="quarter" idx="12"/>
          </p:nvPr>
        </p:nvSpPr>
        <p:spPr/>
        <p:txBody>
          <a:bodyPr/>
          <a:lstStyle/>
          <a:p>
            <a:fld id="{9BAD9847-4137-464D-A4A5-E5B881E8D43F}" type="slidenum">
              <a:rPr lang="es-ES" smtClean="0"/>
              <a:pPr/>
              <a:t>3</a:t>
            </a:fld>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Un sector que no se improvisa</a:t>
            </a:r>
            <a:endParaRPr lang="es-ES" dirty="0"/>
          </a:p>
        </p:txBody>
      </p:sp>
      <p:sp>
        <p:nvSpPr>
          <p:cNvPr id="3" name="2 Marcador de contenido"/>
          <p:cNvSpPr>
            <a:spLocks noGrp="1"/>
          </p:cNvSpPr>
          <p:nvPr>
            <p:ph idx="1"/>
          </p:nvPr>
        </p:nvSpPr>
        <p:spPr/>
        <p:txBody>
          <a:bodyPr>
            <a:normAutofit/>
          </a:bodyPr>
          <a:lstStyle/>
          <a:p>
            <a:pPr algn="just"/>
            <a:r>
              <a:rPr lang="es-ES" sz="2400" dirty="0" smtClean="0"/>
              <a:t>1. El triunfo del turismo de masas no es un proceso espontáneo, ni sintetiza el trabajo de una sola generación. Tras esta realidad, existe una trayectoria potente de Historia Económica, a veces silenciada o poco auscultada.</a:t>
            </a:r>
          </a:p>
          <a:p>
            <a:pPr algn="just"/>
            <a:r>
              <a:rPr lang="es-ES" sz="2400" dirty="0" smtClean="0"/>
              <a:t>2. El análisis turístico se observa desde atalayas “nacionales”; pero aquí, como en el caso de la industrialización, los desarrollos regionales se revelan como básicos. Explican el todo.</a:t>
            </a:r>
          </a:p>
          <a:p>
            <a:pPr algn="just"/>
            <a:r>
              <a:rPr lang="es-ES" sz="2400" dirty="0" smtClean="0"/>
              <a:t>3. La importancia económica del turismo no ha motivado interés por parte del mundo académico.</a:t>
            </a:r>
            <a:endParaRPr lang="es-ES" sz="2400" dirty="0"/>
          </a:p>
        </p:txBody>
      </p:sp>
      <p:sp>
        <p:nvSpPr>
          <p:cNvPr id="4" name="Marcador de pie de página 3"/>
          <p:cNvSpPr>
            <a:spLocks noGrp="1"/>
          </p:cNvSpPr>
          <p:nvPr>
            <p:ph type="ftr" sz="quarter" idx="11"/>
          </p:nvPr>
        </p:nvSpPr>
        <p:spPr/>
        <p:txBody>
          <a:bodyPr/>
          <a:lstStyle/>
          <a:p>
            <a:r>
              <a:rPr lang="es-ES_tradnl" smtClean="0"/>
              <a:t>Prof. Carles Manera</a:t>
            </a:r>
            <a:endParaRPr lang="es-ES" dirty="0"/>
          </a:p>
        </p:txBody>
      </p:sp>
      <p:sp>
        <p:nvSpPr>
          <p:cNvPr id="5" name="Marcador de número de diapositiva 4"/>
          <p:cNvSpPr>
            <a:spLocks noGrp="1"/>
          </p:cNvSpPr>
          <p:nvPr>
            <p:ph type="sldNum" sz="quarter" idx="12"/>
          </p:nvPr>
        </p:nvSpPr>
        <p:spPr/>
        <p:txBody>
          <a:bodyPr/>
          <a:lstStyle/>
          <a:p>
            <a:fld id="{9BAD9847-4137-464D-A4A5-E5B881E8D43F}" type="slidenum">
              <a:rPr lang="es-ES" smtClean="0"/>
              <a:pPr/>
              <a:t>4</a:t>
            </a:fld>
            <a:endParaRPr lang="es-E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El turismo ¿actividad de transición?</a:t>
            </a:r>
            <a:endParaRPr lang="es-ES" dirty="0"/>
          </a:p>
        </p:txBody>
      </p:sp>
      <p:sp>
        <p:nvSpPr>
          <p:cNvPr id="3" name="2 Marcador de contenido"/>
          <p:cNvSpPr>
            <a:spLocks noGrp="1"/>
          </p:cNvSpPr>
          <p:nvPr>
            <p:ph idx="1"/>
          </p:nvPr>
        </p:nvSpPr>
        <p:spPr/>
        <p:txBody>
          <a:bodyPr>
            <a:normAutofit/>
          </a:bodyPr>
          <a:lstStyle/>
          <a:p>
            <a:pPr algn="just"/>
            <a:r>
              <a:rPr lang="es-ES" sz="2400" dirty="0" smtClean="0"/>
              <a:t>Joan </a:t>
            </a:r>
            <a:r>
              <a:rPr lang="es-ES" sz="2400" dirty="0" err="1" smtClean="0"/>
              <a:t>Cals</a:t>
            </a:r>
            <a:r>
              <a:rPr lang="es-ES" sz="2400" dirty="0" smtClean="0"/>
              <a:t>: el paradigma más arraigado entre los economistas era la inclinación a considerar el fuerte aumento de los servicios turísticos para el turismo de masas como una etapa de desarrollo económico de los países, que sería superada a medio plazo para ceder el paso a una industria manufacturera. Esta posición ha impregnado durante décadas la política económica e industrial de los países más desarrollados, con resultados desfavorables. </a:t>
            </a:r>
          </a:p>
          <a:p>
            <a:pPr algn="just"/>
            <a:r>
              <a:rPr lang="es-ES" sz="2400" dirty="0" smtClean="0"/>
              <a:t>En definitiva, se ha subestimado la dimensión económica y la evolución ascendente del turismo de masas.</a:t>
            </a:r>
            <a:endParaRPr lang="es-ES" sz="2400" dirty="0"/>
          </a:p>
        </p:txBody>
      </p:sp>
      <p:sp>
        <p:nvSpPr>
          <p:cNvPr id="4" name="Marcador de pie de página 3"/>
          <p:cNvSpPr>
            <a:spLocks noGrp="1"/>
          </p:cNvSpPr>
          <p:nvPr>
            <p:ph type="ftr" sz="quarter" idx="11"/>
          </p:nvPr>
        </p:nvSpPr>
        <p:spPr/>
        <p:txBody>
          <a:bodyPr/>
          <a:lstStyle/>
          <a:p>
            <a:r>
              <a:rPr lang="es-ES_tradnl" smtClean="0"/>
              <a:t>Prof. Carles Manera</a:t>
            </a:r>
            <a:endParaRPr lang="es-ES" dirty="0"/>
          </a:p>
        </p:txBody>
      </p:sp>
      <p:sp>
        <p:nvSpPr>
          <p:cNvPr id="5" name="Marcador de número de diapositiva 4"/>
          <p:cNvSpPr>
            <a:spLocks noGrp="1"/>
          </p:cNvSpPr>
          <p:nvPr>
            <p:ph type="sldNum" sz="quarter" idx="12"/>
          </p:nvPr>
        </p:nvSpPr>
        <p:spPr/>
        <p:txBody>
          <a:bodyPr/>
          <a:lstStyle/>
          <a:p>
            <a:fld id="{9BAD9847-4137-464D-A4A5-E5B881E8D43F}" type="slidenum">
              <a:rPr lang="es-ES" smtClean="0"/>
              <a:pPr/>
              <a:t>5</a:t>
            </a:fld>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Nuevos mercados y viejos mercados</a:t>
            </a:r>
            <a:endParaRPr lang="es-ES" dirty="0"/>
          </a:p>
        </p:txBody>
      </p:sp>
      <p:sp>
        <p:nvSpPr>
          <p:cNvPr id="3" name="2 Marcador de contenido"/>
          <p:cNvSpPr>
            <a:spLocks noGrp="1"/>
          </p:cNvSpPr>
          <p:nvPr>
            <p:ph sz="half" idx="1"/>
          </p:nvPr>
        </p:nvSpPr>
        <p:spPr/>
        <p:txBody>
          <a:bodyPr>
            <a:normAutofit fontScale="92500" lnSpcReduction="20000"/>
          </a:bodyPr>
          <a:lstStyle/>
          <a:p>
            <a:pPr>
              <a:buNone/>
            </a:pPr>
            <a:r>
              <a:rPr lang="es-ES" sz="2400" dirty="0" smtClean="0"/>
              <a:t>1. Viejos (hasta los años 1940):</a:t>
            </a:r>
          </a:p>
          <a:p>
            <a:r>
              <a:rPr lang="es-ES" sz="2400" dirty="0" smtClean="0"/>
              <a:t>Vertiente social: estamentos dominantes.</a:t>
            </a:r>
          </a:p>
          <a:p>
            <a:r>
              <a:rPr lang="es-ES" sz="2400" dirty="0" smtClean="0"/>
              <a:t>Perfil: balneario, casino.</a:t>
            </a:r>
          </a:p>
          <a:p>
            <a:r>
              <a:rPr lang="es-ES" sz="2400" dirty="0" smtClean="0"/>
              <a:t>Revolución del transporte:</a:t>
            </a:r>
          </a:p>
          <a:p>
            <a:pPr>
              <a:buNone/>
            </a:pPr>
            <a:r>
              <a:rPr lang="es-ES" sz="2400" dirty="0" smtClean="0"/>
              <a:t>Extiende el fenómeno a zonas interiores (Baden-Baden, Spa, Biarritz, San Sebastián)</a:t>
            </a:r>
            <a:endParaRPr lang="es-ES" sz="2400" dirty="0"/>
          </a:p>
        </p:txBody>
      </p:sp>
      <p:sp>
        <p:nvSpPr>
          <p:cNvPr id="4" name="3 Marcador de contenido"/>
          <p:cNvSpPr>
            <a:spLocks noGrp="1"/>
          </p:cNvSpPr>
          <p:nvPr>
            <p:ph sz="half" idx="2"/>
          </p:nvPr>
        </p:nvSpPr>
        <p:spPr>
          <a:xfrm>
            <a:off x="4499992" y="1628800"/>
            <a:ext cx="4038600" cy="4525963"/>
          </a:xfrm>
        </p:spPr>
        <p:txBody>
          <a:bodyPr>
            <a:normAutofit fontScale="92500" lnSpcReduction="20000"/>
          </a:bodyPr>
          <a:lstStyle/>
          <a:p>
            <a:pPr>
              <a:buNone/>
            </a:pPr>
            <a:r>
              <a:rPr lang="es-ES" sz="2400" dirty="0" smtClean="0"/>
              <a:t>2. Nuevos (desde la postguerra):</a:t>
            </a:r>
          </a:p>
          <a:p>
            <a:r>
              <a:rPr lang="es-ES" sz="2400" dirty="0" smtClean="0"/>
              <a:t>Vertiente social: “democratización” del turismo, promovida por el </a:t>
            </a:r>
            <a:r>
              <a:rPr lang="es-ES" sz="2400" i="1" dirty="0" err="1" smtClean="0"/>
              <a:t>welfare</a:t>
            </a:r>
            <a:r>
              <a:rPr lang="es-ES" sz="2400" i="1" dirty="0" smtClean="0"/>
              <a:t> </a:t>
            </a:r>
            <a:r>
              <a:rPr lang="es-ES" sz="2400" i="1" dirty="0" err="1" smtClean="0"/>
              <a:t>state</a:t>
            </a:r>
            <a:r>
              <a:rPr lang="es-ES" sz="2400" dirty="0" smtClean="0"/>
              <a:t>.</a:t>
            </a:r>
          </a:p>
          <a:p>
            <a:r>
              <a:rPr lang="es-ES" sz="2400" dirty="0" smtClean="0"/>
              <a:t>Perfil: zonas de sol y playa, amplitud de la economía del ocio (más zonas con el juego como reclamo).</a:t>
            </a:r>
          </a:p>
          <a:p>
            <a:r>
              <a:rPr lang="es-ES" sz="2400" dirty="0" smtClean="0"/>
              <a:t>Revolución del transporte:</a:t>
            </a:r>
          </a:p>
          <a:p>
            <a:r>
              <a:rPr lang="es-ES" sz="2400" dirty="0" smtClean="0"/>
              <a:t>Importancia del avión.</a:t>
            </a:r>
          </a:p>
          <a:p>
            <a:r>
              <a:rPr lang="es-ES" sz="2400" dirty="0" smtClean="0"/>
              <a:t>Nuevas adaptaciones: relevancia del </a:t>
            </a:r>
            <a:r>
              <a:rPr lang="es-ES" sz="2400" i="1" dirty="0" err="1" smtClean="0"/>
              <a:t>know</a:t>
            </a:r>
            <a:r>
              <a:rPr lang="es-ES" sz="2400" i="1" dirty="0" smtClean="0"/>
              <a:t> </a:t>
            </a:r>
            <a:r>
              <a:rPr lang="es-ES" sz="2400" i="1" dirty="0" err="1" smtClean="0"/>
              <a:t>how</a:t>
            </a:r>
            <a:r>
              <a:rPr lang="es-ES" sz="2400" i="1" dirty="0" smtClean="0"/>
              <a:t> </a:t>
            </a:r>
            <a:r>
              <a:rPr lang="es-ES" sz="2400" dirty="0" smtClean="0"/>
              <a:t>empresarial</a:t>
            </a:r>
          </a:p>
          <a:p>
            <a:pPr>
              <a:buNone/>
            </a:pPr>
            <a:endParaRPr lang="es-ES" sz="2400" dirty="0" smtClean="0"/>
          </a:p>
          <a:p>
            <a:endParaRPr lang="es-ES" dirty="0"/>
          </a:p>
        </p:txBody>
      </p:sp>
      <p:sp>
        <p:nvSpPr>
          <p:cNvPr id="5" name="Marcador de pie de página 4"/>
          <p:cNvSpPr>
            <a:spLocks noGrp="1"/>
          </p:cNvSpPr>
          <p:nvPr>
            <p:ph type="ftr" sz="quarter" idx="11"/>
          </p:nvPr>
        </p:nvSpPr>
        <p:spPr/>
        <p:txBody>
          <a:bodyPr/>
          <a:lstStyle/>
          <a:p>
            <a:r>
              <a:rPr lang="es-ES_tradnl" smtClean="0"/>
              <a:t>Prof. Carles Manera</a:t>
            </a:r>
            <a:endParaRPr lang="es-ES" dirty="0"/>
          </a:p>
        </p:txBody>
      </p:sp>
      <p:sp>
        <p:nvSpPr>
          <p:cNvPr id="6" name="Marcador de número de diapositiva 5"/>
          <p:cNvSpPr>
            <a:spLocks noGrp="1"/>
          </p:cNvSpPr>
          <p:nvPr>
            <p:ph type="sldNum" sz="quarter" idx="12"/>
          </p:nvPr>
        </p:nvSpPr>
        <p:spPr/>
        <p:txBody>
          <a:bodyPr/>
          <a:lstStyle/>
          <a:p>
            <a:fld id="{9BAD9847-4137-464D-A4A5-E5B881E8D43F}" type="slidenum">
              <a:rPr lang="es-ES" smtClean="0"/>
              <a:pPr/>
              <a:t>6</a:t>
            </a:fld>
            <a:endParaRPr lang="es-E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075240" cy="1224136"/>
          </a:xfrm>
        </p:spPr>
        <p:txBody>
          <a:bodyPr>
            <a:normAutofit fontScale="90000"/>
          </a:bodyPr>
          <a:lstStyle/>
          <a:p>
            <a:r>
              <a:rPr lang="es-ES" dirty="0" smtClean="0"/>
              <a:t>2. El ciclo turístico. La trayectoria propuesta por Butler para los ciclos turísticos</a:t>
            </a:r>
            <a:endParaRPr lang="en-US" dirty="0"/>
          </a:p>
        </p:txBody>
      </p:sp>
      <p:sp>
        <p:nvSpPr>
          <p:cNvPr id="3" name="2 Marcador de contenido"/>
          <p:cNvSpPr>
            <a:spLocks noGrp="1"/>
          </p:cNvSpPr>
          <p:nvPr>
            <p:ph idx="1"/>
          </p:nvPr>
        </p:nvSpPr>
        <p:spPr/>
        <p:txBody>
          <a:bodyPr>
            <a:normAutofit fontScale="92500" lnSpcReduction="20000"/>
          </a:bodyPr>
          <a:lstStyle/>
          <a:p>
            <a:pPr algn="just"/>
            <a:r>
              <a:rPr lang="es-ES" sz="2400" dirty="0" smtClean="0"/>
              <a:t>1. Exploración: pocos turistas, no hay facilidades. Contacto estrecho con la población local.</a:t>
            </a:r>
          </a:p>
          <a:p>
            <a:pPr algn="just"/>
            <a:r>
              <a:rPr lang="es-ES" sz="2400" dirty="0" smtClean="0"/>
              <a:t>2. Implicación: incremento del número de turistas. Aparecen los primeros negocios dirigidos a ellos. Inicios de actividad de las autoridades públicas en relación al turismo.</a:t>
            </a:r>
          </a:p>
          <a:p>
            <a:pPr algn="just"/>
            <a:r>
              <a:rPr lang="es-ES" sz="2400" dirty="0" smtClean="0"/>
              <a:t>3. Desarrollo: aumento notable del número de turistas, que pueden superar la población local. Posible pérdida de posiciones de los empresarios locales, a favor de foráneos.</a:t>
            </a:r>
          </a:p>
          <a:p>
            <a:pPr algn="just"/>
            <a:r>
              <a:rPr lang="es-ES" sz="2400" dirty="0" smtClean="0"/>
              <a:t>4. Consolidación: el turismo impregna toda la economía. Aparecen actitudes opuestas al turismo.</a:t>
            </a:r>
          </a:p>
          <a:p>
            <a:pPr algn="just"/>
            <a:r>
              <a:rPr lang="es-ES" sz="2400" dirty="0" smtClean="0"/>
              <a:t>5. Estancamiento: degradación de los “</a:t>
            </a:r>
            <a:r>
              <a:rPr lang="es-ES" sz="2400" dirty="0" err="1" smtClean="0"/>
              <a:t>atractores</a:t>
            </a:r>
            <a:r>
              <a:rPr lang="es-ES" sz="2400" dirty="0" smtClean="0"/>
              <a:t>” </a:t>
            </a:r>
            <a:r>
              <a:rPr lang="es-ES" sz="2400" dirty="0" err="1" smtClean="0"/>
              <a:t>iniciales</a:t>
            </a:r>
            <a:r>
              <a:rPr lang="es-ES" sz="2400" dirty="0" smtClean="0"/>
              <a:t>. Saturación.</a:t>
            </a:r>
          </a:p>
          <a:p>
            <a:pPr algn="just"/>
            <a:r>
              <a:rPr lang="es-ES" sz="2400" dirty="0" smtClean="0"/>
              <a:t>6. Decadencia versus  “nueva juventud”: la destinación  puede verse incapaz para resolver el estancamiento; o bien la innovación actúa como palanca para un nuevo desarrollo.</a:t>
            </a:r>
            <a:endParaRPr lang="en-US" sz="2400" dirty="0"/>
          </a:p>
        </p:txBody>
      </p:sp>
      <p:sp>
        <p:nvSpPr>
          <p:cNvPr id="4" name="Marcador de pie de página 3"/>
          <p:cNvSpPr>
            <a:spLocks noGrp="1"/>
          </p:cNvSpPr>
          <p:nvPr>
            <p:ph type="ftr" sz="quarter" idx="11"/>
          </p:nvPr>
        </p:nvSpPr>
        <p:spPr/>
        <p:txBody>
          <a:bodyPr/>
          <a:lstStyle/>
          <a:p>
            <a:r>
              <a:rPr lang="es-ES_tradnl" smtClean="0"/>
              <a:t>Prof. Carles Manera</a:t>
            </a:r>
            <a:endParaRPr lang="es-ES" dirty="0"/>
          </a:p>
        </p:txBody>
      </p:sp>
      <p:sp>
        <p:nvSpPr>
          <p:cNvPr id="5" name="Marcador de número de diapositiva 4"/>
          <p:cNvSpPr>
            <a:spLocks noGrp="1"/>
          </p:cNvSpPr>
          <p:nvPr>
            <p:ph type="sldNum" sz="quarter" idx="12"/>
          </p:nvPr>
        </p:nvSpPr>
        <p:spPr/>
        <p:txBody>
          <a:bodyPr/>
          <a:lstStyle/>
          <a:p>
            <a:fld id="{9BAD9847-4137-464D-A4A5-E5B881E8D43F}" type="slidenum">
              <a:rPr lang="es-ES" smtClean="0"/>
              <a:pPr/>
              <a:t>7</a:t>
            </a:fld>
            <a:endParaRPr lang="es-E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 esquema de Butler</a:t>
            </a:r>
            <a:endParaRPr lang="en-US" dirty="0"/>
          </a:p>
        </p:txBody>
      </p:sp>
      <p:pic>
        <p:nvPicPr>
          <p:cNvPr id="4" name="3 Marcador de contenido" descr="Gràfic 2.jpg"/>
          <p:cNvPicPr>
            <a:picLocks noGrp="1" noChangeAspect="1"/>
          </p:cNvPicPr>
          <p:nvPr>
            <p:ph idx="1"/>
          </p:nvPr>
        </p:nvPicPr>
        <p:blipFill>
          <a:blip r:embed="rId2"/>
          <a:srcRect/>
          <a:stretch>
            <a:fillRect/>
          </a:stretch>
        </p:blipFill>
        <p:spPr>
          <a:xfrm>
            <a:off x="714348" y="1142984"/>
            <a:ext cx="7643866" cy="5313961"/>
          </a:xfrm>
        </p:spPr>
      </p:pic>
      <p:sp>
        <p:nvSpPr>
          <p:cNvPr id="3" name="Marcador de pie de página 2"/>
          <p:cNvSpPr>
            <a:spLocks noGrp="1"/>
          </p:cNvSpPr>
          <p:nvPr>
            <p:ph type="ftr" sz="quarter" idx="11"/>
          </p:nvPr>
        </p:nvSpPr>
        <p:spPr/>
        <p:txBody>
          <a:bodyPr/>
          <a:lstStyle/>
          <a:p>
            <a:r>
              <a:rPr lang="es-ES_tradnl" smtClean="0"/>
              <a:t>Prof. Carles Manera</a:t>
            </a:r>
            <a:endParaRPr lang="es-ES" dirty="0"/>
          </a:p>
        </p:txBody>
      </p:sp>
      <p:sp>
        <p:nvSpPr>
          <p:cNvPr id="5" name="Marcador de número de diapositiva 4"/>
          <p:cNvSpPr>
            <a:spLocks noGrp="1"/>
          </p:cNvSpPr>
          <p:nvPr>
            <p:ph type="sldNum" sz="quarter" idx="12"/>
          </p:nvPr>
        </p:nvSpPr>
        <p:spPr/>
        <p:txBody>
          <a:bodyPr/>
          <a:lstStyle/>
          <a:p>
            <a:fld id="{9BAD9847-4137-464D-A4A5-E5B881E8D43F}" type="slidenum">
              <a:rPr lang="es-ES" smtClean="0"/>
              <a:pPr/>
              <a:t>8</a:t>
            </a:fld>
            <a:endParaRPr lang="es-E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Las propuestas de A. </a:t>
            </a:r>
            <a:r>
              <a:rPr lang="es-ES" dirty="0" err="1" smtClean="0"/>
              <a:t>Papatheodorou</a:t>
            </a:r>
            <a:endParaRPr lang="en-US" dirty="0"/>
          </a:p>
        </p:txBody>
      </p:sp>
      <p:sp>
        <p:nvSpPr>
          <p:cNvPr id="3" name="2 Marcador de contenido"/>
          <p:cNvSpPr>
            <a:spLocks noGrp="1"/>
          </p:cNvSpPr>
          <p:nvPr>
            <p:ph idx="1"/>
          </p:nvPr>
        </p:nvSpPr>
        <p:spPr/>
        <p:txBody>
          <a:bodyPr>
            <a:normAutofit/>
          </a:bodyPr>
          <a:lstStyle/>
          <a:p>
            <a:pPr algn="just"/>
            <a:r>
              <a:rPr lang="es-ES" sz="2800" dirty="0" smtClean="0"/>
              <a:t>Un destino que se mantiene en el tiempo tiene potencial de crecimiento si invierte en infraestructuras necesarias: puertos, aeropuertos, grandes hoteles. Ello incidirá en la creación de economías de aglomeración y de escala.</a:t>
            </a:r>
          </a:p>
          <a:p>
            <a:pPr algn="just"/>
            <a:r>
              <a:rPr lang="es-ES" sz="2800" dirty="0" smtClean="0"/>
              <a:t>Problema: la estandarización del destino, cada vez más homogéneo a otros. Son, para </a:t>
            </a:r>
            <a:r>
              <a:rPr lang="es-ES" sz="2800" dirty="0" err="1" smtClean="0"/>
              <a:t>Papatheodorou</a:t>
            </a:r>
            <a:r>
              <a:rPr lang="es-ES" sz="2800" dirty="0" smtClean="0"/>
              <a:t>, destinos CENTRALES, capacitados para dar servicios a un número importante de turistas, una vez consolidados.</a:t>
            </a:r>
            <a:endParaRPr lang="en-US" sz="2800" dirty="0"/>
          </a:p>
        </p:txBody>
      </p:sp>
      <p:sp>
        <p:nvSpPr>
          <p:cNvPr id="4" name="Marcador de pie de página 3"/>
          <p:cNvSpPr>
            <a:spLocks noGrp="1"/>
          </p:cNvSpPr>
          <p:nvPr>
            <p:ph type="ftr" sz="quarter" idx="11"/>
          </p:nvPr>
        </p:nvSpPr>
        <p:spPr/>
        <p:txBody>
          <a:bodyPr/>
          <a:lstStyle/>
          <a:p>
            <a:r>
              <a:rPr lang="es-ES_tradnl" smtClean="0"/>
              <a:t>Prof. Carles Manera</a:t>
            </a:r>
            <a:endParaRPr lang="es-ES" dirty="0"/>
          </a:p>
        </p:txBody>
      </p:sp>
      <p:sp>
        <p:nvSpPr>
          <p:cNvPr id="5" name="Marcador de número de diapositiva 4"/>
          <p:cNvSpPr>
            <a:spLocks noGrp="1"/>
          </p:cNvSpPr>
          <p:nvPr>
            <p:ph type="sldNum" sz="quarter" idx="12"/>
          </p:nvPr>
        </p:nvSpPr>
        <p:spPr/>
        <p:txBody>
          <a:bodyPr/>
          <a:lstStyle/>
          <a:p>
            <a:fld id="{9BAD9847-4137-464D-A4A5-E5B881E8D43F}" type="slidenum">
              <a:rPr lang="es-ES" smtClean="0"/>
              <a:pPr/>
              <a:t>9</a:t>
            </a:fld>
            <a:endParaRPr lang="es-E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285728"/>
            <a:ext cx="2928958" cy="642942"/>
          </a:xfrm>
        </p:spPr>
        <p:txBody>
          <a:bodyPr>
            <a:noAutofit/>
          </a:bodyPr>
          <a:lstStyle/>
          <a:p>
            <a:r>
              <a:rPr lang="es-ES" sz="2400" dirty="0" smtClean="0"/>
              <a:t>Vías de desarrollo turístico</a:t>
            </a:r>
            <a:endParaRPr lang="en-US" sz="2400" dirty="0"/>
          </a:p>
        </p:txBody>
      </p:sp>
      <p:sp>
        <p:nvSpPr>
          <p:cNvPr id="4" name="3 Marcador de texto"/>
          <p:cNvSpPr>
            <a:spLocks noGrp="1"/>
          </p:cNvSpPr>
          <p:nvPr>
            <p:ph type="body" sz="half" idx="2"/>
          </p:nvPr>
        </p:nvSpPr>
        <p:spPr/>
        <p:txBody>
          <a:bodyPr>
            <a:normAutofit fontScale="92500" lnSpcReduction="10000"/>
          </a:bodyPr>
          <a:lstStyle/>
          <a:p>
            <a:r>
              <a:rPr lang="es-ES" sz="1600" dirty="0" smtClean="0"/>
              <a:t>Una vez sobrepasado el punto M, la destinación puede seguir creciendo:</a:t>
            </a:r>
          </a:p>
          <a:p>
            <a:pPr marL="342900" indent="-342900">
              <a:buAutoNum type="alphaLcParenR"/>
            </a:pPr>
            <a:r>
              <a:rPr lang="es-ES" sz="1600" dirty="0" smtClean="0"/>
              <a:t>Será exitosa: AMLB=destinación central.</a:t>
            </a:r>
          </a:p>
          <a:p>
            <a:pPr marL="342900" indent="-342900">
              <a:buAutoNum type="alphaLcParenR"/>
            </a:pPr>
            <a:r>
              <a:rPr lang="es-ES" sz="1600" dirty="0" smtClean="0"/>
              <a:t>O incapaz: MF.</a:t>
            </a:r>
          </a:p>
          <a:p>
            <a:pPr marL="342900" indent="-342900">
              <a:buAutoNum type="alphaLcParenR"/>
            </a:pPr>
            <a:r>
              <a:rPr lang="es-ES" sz="1600" dirty="0" smtClean="0"/>
              <a:t>Otros destinos llegan a ser centrales, pero no pueden evitar decadencias: BD.</a:t>
            </a:r>
          </a:p>
          <a:p>
            <a:pPr marL="342900" indent="-342900">
              <a:buAutoNum type="alphaLcParenR"/>
            </a:pPr>
            <a:r>
              <a:rPr lang="es-ES" sz="1600" dirty="0" smtClean="0"/>
              <a:t>Economías duales: pocos destinos centrales y muchos periféricos. Los dos tipos pueden coexistir incluso en una misma destinación. Las pequeñas empresas aprovechan los nichos que las grandes no cubren.</a:t>
            </a:r>
          </a:p>
          <a:p>
            <a:pPr marL="342900" indent="-342900">
              <a:buAutoNum type="alphaLcParenR"/>
            </a:pPr>
            <a:r>
              <a:rPr lang="es-ES" sz="1600" dirty="0" smtClean="0"/>
              <a:t>“Tierra incógnita”: </a:t>
            </a:r>
            <a:r>
              <a:rPr lang="es-ES" sz="1600" dirty="0" err="1" smtClean="0"/>
              <a:t>Cancun</a:t>
            </a:r>
            <a:r>
              <a:rPr lang="es-ES" sz="1600" dirty="0" smtClean="0"/>
              <a:t>: OEKBC: éxito.</a:t>
            </a:r>
          </a:p>
          <a:p>
            <a:pPr marL="342900" indent="-342900">
              <a:buAutoNum type="alphaLcParenR"/>
            </a:pPr>
            <a:r>
              <a:rPr lang="es-ES" sz="1600" dirty="0" smtClean="0"/>
              <a:t>El turista no quiere “ruidos”: destinos que se pierden por guerras, conflictos, etc.: KLH</a:t>
            </a:r>
            <a:endParaRPr lang="en-US" sz="1600" dirty="0"/>
          </a:p>
        </p:txBody>
      </p:sp>
      <p:pic>
        <p:nvPicPr>
          <p:cNvPr id="5" name="7 Marcador de contenido" descr="Gràfic 1.jpg"/>
          <p:cNvPicPr>
            <a:picLocks noGrp="1" noChangeAspect="1"/>
          </p:cNvPicPr>
          <p:nvPr>
            <p:ph idx="1"/>
          </p:nvPr>
        </p:nvPicPr>
        <p:blipFill>
          <a:blip r:embed="rId2"/>
          <a:srcRect/>
          <a:stretch>
            <a:fillRect/>
          </a:stretch>
        </p:blipFill>
        <p:spPr>
          <a:xfrm>
            <a:off x="3643306" y="285728"/>
            <a:ext cx="5139053" cy="5786478"/>
          </a:xfrm>
        </p:spPr>
      </p:pic>
      <p:sp>
        <p:nvSpPr>
          <p:cNvPr id="3" name="Marcador de pie de página 2"/>
          <p:cNvSpPr>
            <a:spLocks noGrp="1"/>
          </p:cNvSpPr>
          <p:nvPr>
            <p:ph type="ftr" sz="quarter" idx="11"/>
          </p:nvPr>
        </p:nvSpPr>
        <p:spPr/>
        <p:txBody>
          <a:bodyPr/>
          <a:lstStyle/>
          <a:p>
            <a:r>
              <a:rPr lang="es-ES_tradnl" smtClean="0"/>
              <a:t>Prof. Carles Manera</a:t>
            </a:r>
            <a:endParaRPr lang="es-ES" dirty="0"/>
          </a:p>
        </p:txBody>
      </p:sp>
      <p:sp>
        <p:nvSpPr>
          <p:cNvPr id="6" name="Marcador de número de diapositiva 5"/>
          <p:cNvSpPr>
            <a:spLocks noGrp="1"/>
          </p:cNvSpPr>
          <p:nvPr>
            <p:ph type="sldNum" sz="quarter" idx="12"/>
          </p:nvPr>
        </p:nvSpPr>
        <p:spPr/>
        <p:txBody>
          <a:bodyPr/>
          <a:lstStyle/>
          <a:p>
            <a:fld id="{9BAD9847-4137-464D-A4A5-E5B881E8D43F}" type="slidenum">
              <a:rPr lang="es-ES" smtClean="0"/>
              <a:pPr/>
              <a:t>10</a:t>
            </a:fld>
            <a:endParaRPr lang="es-E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a:t>
            </a:r>
            <a:r>
              <a:rPr lang="es-ES" dirty="0" err="1" smtClean="0"/>
              <a:t>Schumpeter</a:t>
            </a:r>
            <a:r>
              <a:rPr lang="es-ES" dirty="0" smtClean="0"/>
              <a:t> en el turismo?</a:t>
            </a:r>
            <a:br>
              <a:rPr lang="es-ES" dirty="0" smtClean="0"/>
            </a:br>
            <a:r>
              <a:rPr lang="es-ES" dirty="0" smtClean="0"/>
              <a:t>(Faulkner-Russell)</a:t>
            </a:r>
            <a:endParaRPr lang="en-US" dirty="0"/>
          </a:p>
        </p:txBody>
      </p:sp>
      <p:sp>
        <p:nvSpPr>
          <p:cNvPr id="3" name="2 Marcador de contenido"/>
          <p:cNvSpPr>
            <a:spLocks noGrp="1"/>
          </p:cNvSpPr>
          <p:nvPr>
            <p:ph idx="1"/>
          </p:nvPr>
        </p:nvSpPr>
        <p:spPr/>
        <p:txBody>
          <a:bodyPr>
            <a:normAutofit fontScale="70000" lnSpcReduction="20000"/>
          </a:bodyPr>
          <a:lstStyle/>
          <a:p>
            <a:pPr algn="just"/>
            <a:r>
              <a:rPr lang="es-ES" dirty="0" smtClean="0"/>
              <a:t>Sin la percepción y apuesta empresariales, resulta difícil el desarrollo de cualquier actividad turística.</a:t>
            </a:r>
          </a:p>
          <a:p>
            <a:pPr algn="just"/>
            <a:r>
              <a:rPr lang="es-ES" dirty="0" smtClean="0"/>
              <a:t>Empresarios innovadores: actúan poniendo en cuestión los límites de las regulaciones. Lucha entre “reguladores” y “transgresores”. </a:t>
            </a:r>
          </a:p>
          <a:p>
            <a:pPr algn="just"/>
            <a:r>
              <a:rPr lang="es-ES" dirty="0" smtClean="0"/>
              <a:t>Esta lucha determina el futuro del destino: si dominan los reguladores, se experimentan pocos cambios=crecimiento moderado. Si los innovadores ganan: pueden llegar al éxito; pero també a la destrucción.</a:t>
            </a:r>
          </a:p>
          <a:p>
            <a:pPr algn="just"/>
            <a:r>
              <a:rPr lang="es-ES" dirty="0" smtClean="0"/>
              <a:t>Necesidad, entonces, de componentes “gerenciales” en la gestión: la actuación de un empresario aislado no sirve.</a:t>
            </a:r>
          </a:p>
          <a:p>
            <a:pPr algn="just"/>
            <a:r>
              <a:rPr lang="es-ES" dirty="0" smtClean="0"/>
              <a:t>En este nuevo escenario: reguladores e innovadores se dan la mano. Cuando un destino entra en decadencia, es imprescindible la colaboración entre empresarios y entidades públicas para alcanzar el éxito de la reconversión. Entonces, los empresarios que están la margen pueden complicar la viabilidad del proceso.</a:t>
            </a:r>
            <a:endParaRPr lang="en-US" dirty="0"/>
          </a:p>
        </p:txBody>
      </p:sp>
    </p:spTree>
    <p:extLst>
      <p:ext uri="{BB962C8B-B14F-4D97-AF65-F5344CB8AC3E}">
        <p14:creationId xmlns:p14="http://schemas.microsoft.com/office/powerpoint/2010/main" val="322984896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3. ¿Qué podemos ofrecer?</a:t>
            </a:r>
            <a:endParaRPr lang="en-US" dirty="0"/>
          </a:p>
        </p:txBody>
      </p:sp>
      <p:sp>
        <p:nvSpPr>
          <p:cNvPr id="3" name="2 Marcador de contenido"/>
          <p:cNvSpPr>
            <a:spLocks noGrp="1"/>
          </p:cNvSpPr>
          <p:nvPr>
            <p:ph idx="1"/>
          </p:nvPr>
        </p:nvSpPr>
        <p:spPr/>
        <p:txBody>
          <a:bodyPr>
            <a:normAutofit fontScale="62500" lnSpcReduction="20000"/>
          </a:bodyPr>
          <a:lstStyle/>
          <a:p>
            <a:pPr algn="just"/>
            <a:r>
              <a:rPr lang="es-ES" dirty="0" smtClean="0"/>
              <a:t>1. El análisis del turismo no puede desprenderse de toda la potente literatura económica, que proviene de otras actividades económicas: liderazgo, atraso, </a:t>
            </a:r>
            <a:r>
              <a:rPr lang="es-ES" dirty="0" err="1" smtClean="0"/>
              <a:t>clústers</a:t>
            </a:r>
            <a:r>
              <a:rPr lang="es-ES" dirty="0" smtClean="0"/>
              <a:t>, economías de distrito, captación de mercados.</a:t>
            </a:r>
          </a:p>
          <a:p>
            <a:pPr algn="just"/>
            <a:r>
              <a:rPr lang="es-ES" dirty="0" smtClean="0"/>
              <a:t>2. La visión macro debe ir conjugada con la perspectiva micro. Aquí el trabajo de los economistas “aplicados” se revela como esencial, en programas de investigación dirigidos hacia la comprensión del fenómeno turístico en un espacio determinado.</a:t>
            </a:r>
          </a:p>
          <a:p>
            <a:pPr algn="just"/>
            <a:r>
              <a:rPr lang="es-ES" dirty="0" smtClean="0"/>
              <a:t>3. Urge la profundidad de la Historia Económica: sin este planteamiento, resulta muy complicada explicar, de manera acertada, cómo se ha producido el desarrollo turístico, partiendo de un axioma fundamental: el crecimiento es un fenómeno acumulativo, no es espontáneo, obedece a encadenamientos (</a:t>
            </a:r>
            <a:r>
              <a:rPr lang="es-ES" i="1" dirty="0" err="1" smtClean="0"/>
              <a:t>linkages</a:t>
            </a:r>
            <a:r>
              <a:rPr lang="es-ES" dirty="0" smtClean="0"/>
              <a:t>= Albert O. </a:t>
            </a:r>
            <a:r>
              <a:rPr lang="es-ES" dirty="0" err="1" smtClean="0"/>
              <a:t>Hirschman</a:t>
            </a:r>
            <a:r>
              <a:rPr lang="es-ES" dirty="0" smtClean="0"/>
              <a:t>) y a bases históricas que resultan esenciales para  entender correctamente los procesos.</a:t>
            </a:r>
          </a:p>
          <a:p>
            <a:pPr algn="just"/>
            <a:r>
              <a:rPr lang="es-ES" dirty="0" smtClean="0"/>
              <a:t>EJEMPLO DE INVESTIGACIÓN EN CURSO: EL DESARROLLO TURÍSTICO MEDITERRÁNEO.</a:t>
            </a:r>
            <a:endParaRPr lang="en-US" dirty="0"/>
          </a:p>
        </p:txBody>
      </p:sp>
    </p:spTree>
    <p:extLst>
      <p:ext uri="{BB962C8B-B14F-4D97-AF65-F5344CB8AC3E}">
        <p14:creationId xmlns:p14="http://schemas.microsoft.com/office/powerpoint/2010/main" val="238662048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676400" y="1066800"/>
            <a:ext cx="6858000" cy="1470025"/>
          </a:xfrm>
        </p:spPr>
        <p:txBody>
          <a:bodyPr/>
          <a:lstStyle/>
          <a:p>
            <a:pPr algn="r" eaLnBrk="1" hangingPunct="1">
              <a:defRPr/>
            </a:pPr>
            <a:r>
              <a:rPr lang="es-ES_tradnl" sz="2800" dirty="0" smtClean="0">
                <a:ea typeface="+mj-ea"/>
                <a:cs typeface="+mj-cs"/>
              </a:rPr>
              <a:t/>
            </a:r>
            <a:br>
              <a:rPr lang="es-ES_tradnl" sz="2800" dirty="0" smtClean="0">
                <a:ea typeface="+mj-ea"/>
                <a:cs typeface="+mj-cs"/>
              </a:rPr>
            </a:br>
            <a:r>
              <a:rPr lang="es-ES_tradnl" sz="1800" i="1" dirty="0" smtClean="0">
                <a:ea typeface="+mj-ea"/>
                <a:cs typeface="+mj-cs"/>
              </a:rPr>
              <a:t/>
            </a:r>
            <a:br>
              <a:rPr lang="es-ES_tradnl" sz="1800" i="1" dirty="0" smtClean="0">
                <a:ea typeface="+mj-ea"/>
                <a:cs typeface="+mj-cs"/>
              </a:rPr>
            </a:br>
            <a:endParaRPr lang="ca-ES" sz="1800" dirty="0" smtClean="0">
              <a:ea typeface="+mj-ea"/>
              <a:cs typeface="+mj-cs"/>
            </a:endParaRPr>
          </a:p>
        </p:txBody>
      </p:sp>
      <p:sp>
        <p:nvSpPr>
          <p:cNvPr id="5123" name="Rectangle 3"/>
          <p:cNvSpPr>
            <a:spLocks noGrp="1" noChangeArrowheads="1"/>
          </p:cNvSpPr>
          <p:nvPr>
            <p:ph type="subTitle" idx="1"/>
          </p:nvPr>
        </p:nvSpPr>
        <p:spPr>
          <a:xfrm>
            <a:off x="323528" y="0"/>
            <a:ext cx="8153400" cy="3380656"/>
          </a:xfrm>
        </p:spPr>
        <p:txBody>
          <a:bodyPr>
            <a:noAutofit/>
          </a:bodyPr>
          <a:lstStyle/>
          <a:p>
            <a:pPr eaLnBrk="1" hangingPunct="1">
              <a:buFont typeface="Wingdings" charset="0"/>
              <a:buNone/>
              <a:defRPr/>
            </a:pPr>
            <a:r>
              <a:rPr lang="es-ES_tradnl" sz="2000" dirty="0" smtClean="0">
                <a:latin typeface="Verdana" charset="0"/>
              </a:rPr>
              <a:t>Un concepto aplicado a la economía de servicios que puede ser relativamente nuevo: </a:t>
            </a:r>
            <a:endParaRPr lang="es-ES_tradnl" sz="2000" dirty="0">
              <a:latin typeface="Verdana" charset="0"/>
            </a:endParaRPr>
          </a:p>
          <a:p>
            <a:pPr eaLnBrk="1" hangingPunct="1">
              <a:buFont typeface="Wingdings" charset="0"/>
              <a:buNone/>
              <a:defRPr/>
            </a:pPr>
            <a:r>
              <a:rPr lang="es-ES_tradnl" sz="2000" dirty="0" smtClean="0">
                <a:latin typeface="Verdana" charset="0"/>
              </a:rPr>
              <a:t>LA </a:t>
            </a:r>
            <a:r>
              <a:rPr lang="es-ES_tradnl" sz="2000" dirty="0">
                <a:latin typeface="Verdana" charset="0"/>
              </a:rPr>
              <a:t>NOCIÓN DE </a:t>
            </a:r>
            <a:r>
              <a:rPr lang="es-ES_tradnl" sz="2000" dirty="0" smtClean="0">
                <a:latin typeface="Verdana" charset="0"/>
              </a:rPr>
              <a:t>“REVOLUCIÓN TURÍSTICA” </a:t>
            </a:r>
            <a:endParaRPr lang="es-ES_tradnl" sz="2000" dirty="0">
              <a:latin typeface="Verdana" charset="0"/>
            </a:endParaRPr>
          </a:p>
          <a:p>
            <a:pPr eaLnBrk="1" hangingPunct="1">
              <a:buFont typeface="Wingdings" charset="0"/>
              <a:buNone/>
              <a:defRPr/>
            </a:pPr>
            <a:r>
              <a:rPr lang="es-ES_tradnl" sz="2000" dirty="0">
                <a:latin typeface="Verdana" charset="0"/>
              </a:rPr>
              <a:t>EN EL </a:t>
            </a:r>
            <a:r>
              <a:rPr lang="es-ES_tradnl" sz="2000" dirty="0" smtClean="0">
                <a:latin typeface="Verdana" charset="0"/>
              </a:rPr>
              <a:t>MEDITERRÁNEO, 1950</a:t>
            </a:r>
            <a:r>
              <a:rPr lang="es-ES_tradnl" sz="2000" dirty="0">
                <a:latin typeface="Verdana" charset="0"/>
              </a:rPr>
              <a:t>-</a:t>
            </a:r>
            <a:r>
              <a:rPr lang="es-ES_tradnl" sz="2000" dirty="0" smtClean="0">
                <a:latin typeface="Verdana" charset="0"/>
              </a:rPr>
              <a:t>20</a:t>
            </a:r>
            <a:r>
              <a:rPr lang="es-ES" sz="2000" dirty="0" smtClean="0">
                <a:latin typeface="Verdana" charset="0"/>
              </a:rPr>
              <a:t>10</a:t>
            </a:r>
          </a:p>
          <a:p>
            <a:pPr algn="l" eaLnBrk="1" hangingPunct="1">
              <a:buFont typeface="Wingdings" charset="0"/>
              <a:buNone/>
              <a:defRPr/>
            </a:pPr>
            <a:r>
              <a:rPr lang="es-ES" sz="2000" dirty="0" smtClean="0">
                <a:latin typeface="Verdana" charset="0"/>
              </a:rPr>
              <a:t>Virtudes para la Historia Económica en España:</a:t>
            </a:r>
          </a:p>
          <a:p>
            <a:pPr marL="514350" indent="-514350" algn="l" eaLnBrk="1" hangingPunct="1">
              <a:buFont typeface="Wingdings" charset="0"/>
              <a:buAutoNum type="alphaLcParenR"/>
              <a:defRPr/>
            </a:pPr>
            <a:r>
              <a:rPr lang="es-ES" sz="1800" dirty="0" smtClean="0">
                <a:latin typeface="Verdana" charset="0"/>
              </a:rPr>
              <a:t>Abre una nueva línea de investigación en un campo económico de gran dinamismo en la etapa actual.</a:t>
            </a:r>
          </a:p>
          <a:p>
            <a:pPr marL="514350" indent="-514350" algn="l" eaLnBrk="1" hangingPunct="1">
              <a:buFont typeface="Wingdings" charset="0"/>
              <a:buAutoNum type="alphaLcParenR"/>
              <a:defRPr/>
            </a:pPr>
            <a:r>
              <a:rPr lang="es-ES" sz="1800" dirty="0" smtClean="0">
                <a:latin typeface="Verdana" charset="0"/>
              </a:rPr>
              <a:t>A pesar de la existencia de literatura al respecto, lo cierto es que existen pocas aportaciones realizadas con rigor metodológico y capacidad para marcar un “liderazgo” intelectual. El paradigma a recordar lo constituye el conjunto de contribuciones sobre la Revolución Industrial.</a:t>
            </a:r>
          </a:p>
          <a:p>
            <a:pPr marL="514350" indent="-514350" algn="l" eaLnBrk="1" hangingPunct="1">
              <a:buFont typeface="Wingdings" charset="0"/>
              <a:buAutoNum type="alphaLcParenR"/>
              <a:defRPr/>
            </a:pPr>
            <a:r>
              <a:rPr lang="es-ES" sz="1800" dirty="0" smtClean="0">
                <a:latin typeface="Verdana" charset="0"/>
              </a:rPr>
              <a:t>Puede situar nuestra Historia Económica en un ámbito de “pionerismo” investigador, a tenor de lo que se conoce tanto en Europa como en América en relación al estudio histórico del turismo de masas.</a:t>
            </a:r>
          </a:p>
          <a:p>
            <a:pPr marL="514350" indent="-514350" algn="l" eaLnBrk="1" hangingPunct="1">
              <a:buFont typeface="Wingdings" charset="0"/>
              <a:buAutoNum type="alphaLcParenR"/>
              <a:defRPr/>
            </a:pPr>
            <a:r>
              <a:rPr lang="es-ES" sz="1800" dirty="0" smtClean="0">
                <a:latin typeface="Verdana" charset="0"/>
              </a:rPr>
              <a:t>Aporta conocimientos, experiencia y evolución para la Economía Aplicada, que suele moverse, en el área del turismo de masas, con análisis muy concretos, observando siempre el corto plazo, con modelos neoclásicos aportados al estudio de un sector que es mucho más flexible y con derivadas potentes que otros sectores.</a:t>
            </a:r>
            <a:endParaRPr lang="ca-ES" sz="1800" dirty="0">
              <a:latin typeface="Verdana" charset="0"/>
            </a:endParaRPr>
          </a:p>
        </p:txBody>
      </p:sp>
      <p:sp>
        <p:nvSpPr>
          <p:cNvPr id="27651" name="Rectangle 4"/>
          <p:cNvSpPr>
            <a:spLocks noChangeArrowheads="1"/>
          </p:cNvSpPr>
          <p:nvPr/>
        </p:nvSpPr>
        <p:spPr bwMode="auto">
          <a:xfrm>
            <a:off x="685800" y="2130425"/>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es-ES"/>
          </a:p>
        </p:txBody>
      </p:sp>
      <p:sp>
        <p:nvSpPr>
          <p:cNvPr id="27652" name="Rectangle 5"/>
          <p:cNvSpPr>
            <a:spLocks noChangeArrowheads="1"/>
          </p:cNvSpPr>
          <p:nvPr/>
        </p:nvSpPr>
        <p:spPr bwMode="auto">
          <a:xfrm>
            <a:off x="990600" y="2971800"/>
            <a:ext cx="76962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Tree>
    <p:extLst>
      <p:ext uri="{BB962C8B-B14F-4D97-AF65-F5344CB8AC3E}">
        <p14:creationId xmlns:p14="http://schemas.microsoft.com/office/powerpoint/2010/main" val="259499205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defRPr/>
            </a:pPr>
            <a:r>
              <a:rPr lang="ca-ES">
                <a:latin typeface="Arial" charset="0"/>
                <a:cs typeface="+mj-cs"/>
              </a:rPr>
              <a:t>Objetivos :</a:t>
            </a:r>
          </a:p>
        </p:txBody>
      </p:sp>
      <p:sp>
        <p:nvSpPr>
          <p:cNvPr id="43011" name="Rectangle 3"/>
          <p:cNvSpPr>
            <a:spLocks noGrp="1" noChangeArrowheads="1"/>
          </p:cNvSpPr>
          <p:nvPr>
            <p:ph type="body" idx="1"/>
          </p:nvPr>
        </p:nvSpPr>
        <p:spPr>
          <a:xfrm>
            <a:off x="381000" y="1371600"/>
            <a:ext cx="8229600" cy="4800600"/>
          </a:xfrm>
        </p:spPr>
        <p:txBody>
          <a:bodyPr/>
          <a:lstStyle/>
          <a:p>
            <a:pPr eaLnBrk="1" hangingPunct="1">
              <a:defRPr/>
            </a:pPr>
            <a:r>
              <a:rPr lang="ca-ES">
                <a:latin typeface="Verdana" charset="0"/>
                <a:cs typeface="+mn-cs"/>
              </a:rPr>
              <a:t>Detalle de las grandes magnitudes de la evolución del turismo desde el fin de la II Guerra Mundial.</a:t>
            </a:r>
          </a:p>
          <a:p>
            <a:pPr eaLnBrk="1" hangingPunct="1">
              <a:defRPr/>
            </a:pPr>
            <a:endParaRPr lang="ca-ES">
              <a:latin typeface="Verdana" charset="0"/>
              <a:cs typeface="+mn-cs"/>
            </a:endParaRPr>
          </a:p>
          <a:p>
            <a:pPr eaLnBrk="1" hangingPunct="1">
              <a:defRPr/>
            </a:pPr>
            <a:r>
              <a:rPr lang="ca-ES">
                <a:latin typeface="Verdana" charset="0"/>
                <a:cs typeface="+mn-cs"/>
              </a:rPr>
              <a:t>Análisis de las variables que hacen del área mediterránea un destino turístico emblemático</a:t>
            </a:r>
          </a:p>
          <a:p>
            <a:pPr lvl="1" eaLnBrk="1" hangingPunct="1">
              <a:defRPr/>
            </a:pPr>
            <a:r>
              <a:rPr lang="ca-ES">
                <a:latin typeface="Verdana" charset="0"/>
              </a:rPr>
              <a:t>Evolución del nº de visitantes</a:t>
            </a:r>
          </a:p>
          <a:p>
            <a:pPr lvl="1" eaLnBrk="1" hangingPunct="1">
              <a:defRPr/>
            </a:pPr>
            <a:r>
              <a:rPr lang="ca-ES">
                <a:latin typeface="Verdana" charset="0"/>
              </a:rPr>
              <a:t>Pernoctaciones y gasto turístico.</a:t>
            </a:r>
          </a:p>
          <a:p>
            <a:pPr eaLnBrk="1" hangingPunct="1">
              <a:defRPr/>
            </a:pPr>
            <a:endParaRPr lang="ca-ES">
              <a:latin typeface="Verdana" charset="0"/>
              <a:cs typeface="+mn-cs"/>
            </a:endParaRPr>
          </a:p>
          <a:p>
            <a:pPr eaLnBrk="1" hangingPunct="1">
              <a:defRPr/>
            </a:pPr>
            <a:endParaRPr lang="ca-ES">
              <a:latin typeface="Verdana" charset="0"/>
              <a:cs typeface="+mn-cs"/>
            </a:endParaRPr>
          </a:p>
          <a:p>
            <a:pPr eaLnBrk="1" hangingPunct="1">
              <a:buFont typeface="Wingdings" charset="0"/>
              <a:buNone/>
              <a:defRPr/>
            </a:pPr>
            <a:endParaRPr lang="ca-ES">
              <a:latin typeface="Verdana" charset="0"/>
              <a:cs typeface="+mn-cs"/>
            </a:endParaRPr>
          </a:p>
        </p:txBody>
      </p:sp>
    </p:spTree>
    <p:extLst>
      <p:ext uri="{BB962C8B-B14F-4D97-AF65-F5344CB8AC3E}">
        <p14:creationId xmlns:p14="http://schemas.microsoft.com/office/powerpoint/2010/main" val="181829574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457200"/>
            <a:ext cx="8229600" cy="685800"/>
          </a:xfrm>
        </p:spPr>
        <p:txBody>
          <a:bodyPr/>
          <a:lstStyle/>
          <a:p>
            <a:pPr eaLnBrk="1" hangingPunct="1">
              <a:defRPr/>
            </a:pPr>
            <a:r>
              <a:rPr lang="ca-ES" sz="3200">
                <a:latin typeface="Arial" charset="0"/>
                <a:cs typeface="+mj-cs"/>
              </a:rPr>
              <a:t>¿Puede hablarse de Revolución Turística?</a:t>
            </a:r>
          </a:p>
        </p:txBody>
      </p:sp>
      <p:sp>
        <p:nvSpPr>
          <p:cNvPr id="40963" name="Rectangle 3"/>
          <p:cNvSpPr>
            <a:spLocks noGrp="1" noChangeArrowheads="1"/>
          </p:cNvSpPr>
          <p:nvPr>
            <p:ph type="body" idx="1"/>
          </p:nvPr>
        </p:nvSpPr>
        <p:spPr>
          <a:xfrm>
            <a:off x="457200" y="1295400"/>
            <a:ext cx="8229600" cy="6324600"/>
          </a:xfrm>
        </p:spPr>
        <p:txBody>
          <a:bodyPr/>
          <a:lstStyle/>
          <a:p>
            <a:pPr eaLnBrk="1" hangingPunct="1">
              <a:lnSpc>
                <a:spcPct val="90000"/>
              </a:lnSpc>
              <a:defRPr/>
            </a:pPr>
            <a:r>
              <a:rPr lang="ca-ES" sz="2400" dirty="0" err="1">
                <a:latin typeface="Verdana" charset="0"/>
                <a:cs typeface="+mn-cs"/>
              </a:rPr>
              <a:t>Paralelismos</a:t>
            </a:r>
            <a:r>
              <a:rPr lang="ca-ES" sz="2400" dirty="0">
                <a:latin typeface="Verdana" charset="0"/>
                <a:cs typeface="+mn-cs"/>
              </a:rPr>
              <a:t> con la </a:t>
            </a:r>
            <a:r>
              <a:rPr lang="ca-ES" sz="2400" dirty="0" err="1">
                <a:latin typeface="Verdana" charset="0"/>
                <a:cs typeface="+mn-cs"/>
              </a:rPr>
              <a:t>Revolución</a:t>
            </a:r>
            <a:r>
              <a:rPr lang="ca-ES" sz="2400" dirty="0">
                <a:latin typeface="Verdana" charset="0"/>
                <a:cs typeface="+mn-cs"/>
              </a:rPr>
              <a:t> Industrial: a partir de los </a:t>
            </a:r>
            <a:r>
              <a:rPr lang="ca-ES" sz="2400" dirty="0" err="1">
                <a:latin typeface="Verdana" charset="0"/>
                <a:cs typeface="+mn-cs"/>
              </a:rPr>
              <a:t>años</a:t>
            </a:r>
            <a:r>
              <a:rPr lang="ca-ES" sz="2400" dirty="0">
                <a:latin typeface="Verdana" charset="0"/>
                <a:cs typeface="+mn-cs"/>
              </a:rPr>
              <a:t> 1950, se </a:t>
            </a:r>
            <a:r>
              <a:rPr lang="ca-ES" sz="2400" dirty="0" err="1">
                <a:latin typeface="Verdana" charset="0"/>
                <a:cs typeface="+mn-cs"/>
              </a:rPr>
              <a:t>produce</a:t>
            </a:r>
            <a:r>
              <a:rPr lang="ca-ES" sz="2400" dirty="0">
                <a:latin typeface="Verdana" charset="0"/>
                <a:cs typeface="+mn-cs"/>
              </a:rPr>
              <a:t> un </a:t>
            </a:r>
            <a:r>
              <a:rPr lang="ca-ES" sz="2400" dirty="0" err="1">
                <a:latin typeface="Verdana" charset="0"/>
                <a:cs typeface="+mn-cs"/>
              </a:rPr>
              <a:t>gigantesco</a:t>
            </a:r>
            <a:r>
              <a:rPr lang="ca-ES" sz="2400" dirty="0">
                <a:latin typeface="Verdana" charset="0"/>
                <a:cs typeface="+mn-cs"/>
              </a:rPr>
              <a:t> </a:t>
            </a:r>
            <a:r>
              <a:rPr lang="ca-ES" sz="2400" dirty="0" err="1">
                <a:latin typeface="Verdana" charset="0"/>
                <a:cs typeface="+mn-cs"/>
              </a:rPr>
              <a:t>trasvase</a:t>
            </a:r>
            <a:r>
              <a:rPr lang="ca-ES" sz="2400" dirty="0">
                <a:latin typeface="Verdana" charset="0"/>
                <a:cs typeface="+mn-cs"/>
              </a:rPr>
              <a:t> de </a:t>
            </a:r>
            <a:r>
              <a:rPr lang="ca-ES" sz="2400" dirty="0" err="1">
                <a:latin typeface="Verdana" charset="0"/>
                <a:cs typeface="+mn-cs"/>
              </a:rPr>
              <a:t>inversiones</a:t>
            </a:r>
            <a:r>
              <a:rPr lang="ca-ES" sz="2400" dirty="0">
                <a:latin typeface="Verdana" charset="0"/>
                <a:cs typeface="+mn-cs"/>
              </a:rPr>
              <a:t>, </a:t>
            </a:r>
            <a:r>
              <a:rPr lang="ca-ES" sz="2400" dirty="0" err="1">
                <a:latin typeface="Verdana" charset="0"/>
                <a:cs typeface="+mn-cs"/>
              </a:rPr>
              <a:t>estrategias</a:t>
            </a:r>
            <a:r>
              <a:rPr lang="ca-ES" sz="2400" dirty="0">
                <a:latin typeface="Verdana" charset="0"/>
                <a:cs typeface="+mn-cs"/>
              </a:rPr>
              <a:t> </a:t>
            </a:r>
            <a:r>
              <a:rPr lang="ca-ES" sz="2400" dirty="0" err="1">
                <a:latin typeface="Verdana" charset="0"/>
                <a:cs typeface="+mn-cs"/>
              </a:rPr>
              <a:t>productivas</a:t>
            </a:r>
            <a:r>
              <a:rPr lang="ca-ES" sz="2400" dirty="0">
                <a:latin typeface="Verdana" charset="0"/>
                <a:cs typeface="+mn-cs"/>
              </a:rPr>
              <a:t> </a:t>
            </a:r>
            <a:r>
              <a:rPr lang="ca-ES" sz="2400" dirty="0" err="1">
                <a:latin typeface="Verdana" charset="0"/>
                <a:cs typeface="+mn-cs"/>
              </a:rPr>
              <a:t>y</a:t>
            </a:r>
            <a:r>
              <a:rPr lang="ca-ES" sz="2400" dirty="0">
                <a:latin typeface="Verdana" charset="0"/>
                <a:cs typeface="+mn-cs"/>
              </a:rPr>
              <a:t> mano de obra </a:t>
            </a:r>
            <a:r>
              <a:rPr lang="ca-ES" sz="2400" dirty="0" err="1">
                <a:latin typeface="Verdana" charset="0"/>
                <a:cs typeface="+mn-cs"/>
              </a:rPr>
              <a:t>hacia</a:t>
            </a:r>
            <a:r>
              <a:rPr lang="ca-ES" sz="2400" dirty="0">
                <a:latin typeface="Verdana" charset="0"/>
                <a:cs typeface="+mn-cs"/>
              </a:rPr>
              <a:t> la </a:t>
            </a:r>
            <a:r>
              <a:rPr lang="ca-ES" sz="2400" dirty="0" err="1">
                <a:latin typeface="Verdana" charset="0"/>
                <a:cs typeface="+mn-cs"/>
              </a:rPr>
              <a:t>economía</a:t>
            </a:r>
            <a:r>
              <a:rPr lang="ca-ES" sz="2400" dirty="0">
                <a:latin typeface="Verdana" charset="0"/>
                <a:cs typeface="+mn-cs"/>
              </a:rPr>
              <a:t> del </a:t>
            </a:r>
            <a:r>
              <a:rPr lang="ca-ES" sz="2400" dirty="0" err="1">
                <a:latin typeface="Verdana" charset="0"/>
                <a:cs typeface="+mn-cs"/>
              </a:rPr>
              <a:t>ocio</a:t>
            </a:r>
            <a:r>
              <a:rPr lang="ca-ES" sz="2400" dirty="0">
                <a:latin typeface="Verdana" charset="0"/>
                <a:cs typeface="+mn-cs"/>
              </a:rPr>
              <a:t>.</a:t>
            </a:r>
          </a:p>
          <a:p>
            <a:pPr eaLnBrk="1" hangingPunct="1">
              <a:lnSpc>
                <a:spcPct val="90000"/>
              </a:lnSpc>
              <a:buFont typeface="Wingdings" charset="0"/>
              <a:buNone/>
              <a:defRPr/>
            </a:pPr>
            <a:endParaRPr lang="ca-ES" sz="2400" dirty="0">
              <a:latin typeface="Verdana" charset="0"/>
              <a:cs typeface="+mn-cs"/>
            </a:endParaRPr>
          </a:p>
          <a:p>
            <a:pPr eaLnBrk="1" hangingPunct="1">
              <a:lnSpc>
                <a:spcPct val="90000"/>
              </a:lnSpc>
              <a:defRPr/>
            </a:pPr>
            <a:r>
              <a:rPr lang="ca-ES" sz="2400" dirty="0">
                <a:latin typeface="Verdana" charset="0"/>
                <a:cs typeface="+mn-cs"/>
              </a:rPr>
              <a:t>Tal como </a:t>
            </a:r>
            <a:r>
              <a:rPr lang="ca-ES" sz="2400" dirty="0" err="1">
                <a:latin typeface="Verdana" charset="0"/>
                <a:cs typeface="+mn-cs"/>
              </a:rPr>
              <a:t>sucedió</a:t>
            </a:r>
            <a:r>
              <a:rPr lang="ca-ES" sz="2400" dirty="0">
                <a:latin typeface="Verdana" charset="0"/>
                <a:cs typeface="+mn-cs"/>
              </a:rPr>
              <a:t> en el caso </a:t>
            </a:r>
            <a:r>
              <a:rPr lang="ca-ES" sz="2400" dirty="0" err="1">
                <a:latin typeface="Verdana" charset="0"/>
                <a:cs typeface="+mn-cs"/>
              </a:rPr>
              <a:t>británico</a:t>
            </a:r>
            <a:r>
              <a:rPr lang="ca-ES" sz="2400" dirty="0">
                <a:latin typeface="Verdana" charset="0"/>
                <a:cs typeface="+mn-cs"/>
              </a:rPr>
              <a:t>, el </a:t>
            </a:r>
            <a:r>
              <a:rPr lang="ca-ES" sz="2400" dirty="0" err="1">
                <a:latin typeface="Verdana" charset="0"/>
                <a:cs typeface="+mn-cs"/>
              </a:rPr>
              <a:t>fenómeno</a:t>
            </a:r>
            <a:r>
              <a:rPr lang="ca-ES" sz="2400" dirty="0">
                <a:latin typeface="Verdana" charset="0"/>
                <a:cs typeface="+mn-cs"/>
              </a:rPr>
              <a:t> </a:t>
            </a:r>
            <a:r>
              <a:rPr lang="ca-ES" sz="2400" dirty="0" err="1">
                <a:latin typeface="Verdana" charset="0"/>
                <a:cs typeface="+mn-cs"/>
              </a:rPr>
              <a:t>puede</a:t>
            </a:r>
            <a:r>
              <a:rPr lang="ca-ES" sz="2400" dirty="0">
                <a:latin typeface="Verdana" charset="0"/>
                <a:cs typeface="+mn-cs"/>
              </a:rPr>
              <a:t> </a:t>
            </a:r>
            <a:r>
              <a:rPr lang="ca-ES" sz="2400" dirty="0" err="1">
                <a:latin typeface="Verdana" charset="0"/>
                <a:cs typeface="+mn-cs"/>
              </a:rPr>
              <a:t>observarse</a:t>
            </a:r>
            <a:r>
              <a:rPr lang="ca-ES" sz="2400" dirty="0">
                <a:latin typeface="Verdana" charset="0"/>
                <a:cs typeface="+mn-cs"/>
              </a:rPr>
              <a:t> en </a:t>
            </a:r>
            <a:r>
              <a:rPr lang="ca-ES" sz="2400" dirty="0" err="1">
                <a:latin typeface="Verdana" charset="0"/>
                <a:cs typeface="+mn-cs"/>
              </a:rPr>
              <a:t>toda</a:t>
            </a:r>
            <a:r>
              <a:rPr lang="ca-ES" sz="2400" dirty="0">
                <a:latin typeface="Verdana" charset="0"/>
                <a:cs typeface="+mn-cs"/>
              </a:rPr>
              <a:t> </a:t>
            </a:r>
            <a:r>
              <a:rPr lang="ca-ES" sz="2400" dirty="0" err="1">
                <a:latin typeface="Verdana" charset="0"/>
                <a:cs typeface="+mn-cs"/>
              </a:rPr>
              <a:t>su</a:t>
            </a:r>
            <a:r>
              <a:rPr lang="ca-ES" sz="2400" dirty="0">
                <a:latin typeface="Verdana" charset="0"/>
                <a:cs typeface="+mn-cs"/>
              </a:rPr>
              <a:t> </a:t>
            </a:r>
            <a:r>
              <a:rPr lang="ca-ES" sz="2400" dirty="0" err="1">
                <a:latin typeface="Verdana" charset="0"/>
                <a:cs typeface="+mn-cs"/>
              </a:rPr>
              <a:t>dimensión</a:t>
            </a:r>
            <a:r>
              <a:rPr lang="ca-ES" sz="2400" dirty="0">
                <a:latin typeface="Verdana" charset="0"/>
                <a:cs typeface="+mn-cs"/>
              </a:rPr>
              <a:t> </a:t>
            </a:r>
            <a:r>
              <a:rPr lang="ca-ES" sz="2400" dirty="0" err="1">
                <a:latin typeface="Verdana" charset="0"/>
                <a:cs typeface="+mn-cs"/>
              </a:rPr>
              <a:t>centrándose</a:t>
            </a:r>
            <a:r>
              <a:rPr lang="ca-ES" sz="2400" dirty="0">
                <a:latin typeface="Verdana" charset="0"/>
                <a:cs typeface="+mn-cs"/>
              </a:rPr>
              <a:t> en </a:t>
            </a:r>
            <a:r>
              <a:rPr lang="ca-ES" sz="2400" dirty="0" err="1">
                <a:latin typeface="Verdana" charset="0"/>
                <a:cs typeface="+mn-cs"/>
              </a:rPr>
              <a:t>algunos</a:t>
            </a:r>
            <a:r>
              <a:rPr lang="ca-ES" sz="2400" dirty="0">
                <a:latin typeface="Verdana" charset="0"/>
                <a:cs typeface="+mn-cs"/>
              </a:rPr>
              <a:t> </a:t>
            </a:r>
            <a:r>
              <a:rPr lang="ca-ES" sz="2400" dirty="0" err="1">
                <a:latin typeface="Verdana" charset="0"/>
                <a:cs typeface="+mn-cs"/>
              </a:rPr>
              <a:t>ámbitos</a:t>
            </a:r>
            <a:r>
              <a:rPr lang="ca-ES" sz="2400" dirty="0">
                <a:latin typeface="Verdana" charset="0"/>
                <a:cs typeface="+mn-cs"/>
              </a:rPr>
              <a:t> </a:t>
            </a:r>
            <a:r>
              <a:rPr lang="ca-ES" sz="2400" dirty="0" err="1">
                <a:latin typeface="Verdana" charset="0"/>
                <a:cs typeface="+mn-cs"/>
              </a:rPr>
              <a:t>geográficos</a:t>
            </a:r>
            <a:r>
              <a:rPr lang="ca-ES" sz="2400" dirty="0">
                <a:latin typeface="Verdana" charset="0"/>
                <a:cs typeface="+mn-cs"/>
              </a:rPr>
              <a:t> precisos, </a:t>
            </a:r>
            <a:r>
              <a:rPr lang="ca-ES" sz="2400" dirty="0" err="1">
                <a:latin typeface="Verdana" charset="0"/>
                <a:cs typeface="+mn-cs"/>
              </a:rPr>
              <a:t>pero</a:t>
            </a:r>
            <a:r>
              <a:rPr lang="ca-ES" sz="2400" dirty="0">
                <a:latin typeface="Verdana" charset="0"/>
                <a:cs typeface="+mn-cs"/>
              </a:rPr>
              <a:t> </a:t>
            </a:r>
            <a:r>
              <a:rPr lang="ca-ES" sz="2400" dirty="0" err="1">
                <a:latin typeface="Verdana" charset="0"/>
                <a:cs typeface="+mn-cs"/>
              </a:rPr>
              <a:t>articulados</a:t>
            </a:r>
            <a:r>
              <a:rPr lang="ca-ES" sz="2400" dirty="0">
                <a:latin typeface="Verdana" charset="0"/>
                <a:cs typeface="+mn-cs"/>
              </a:rPr>
              <a:t> en torno al </a:t>
            </a:r>
            <a:r>
              <a:rPr lang="ca-ES" sz="2400" dirty="0" err="1">
                <a:latin typeface="Verdana" charset="0"/>
                <a:cs typeface="+mn-cs"/>
              </a:rPr>
              <a:t>mediterráneo</a:t>
            </a:r>
            <a:r>
              <a:rPr lang="ca-ES" sz="2400" dirty="0">
                <a:latin typeface="Verdana" charset="0"/>
                <a:cs typeface="+mn-cs"/>
              </a:rPr>
              <a:t>.</a:t>
            </a:r>
          </a:p>
          <a:p>
            <a:pPr eaLnBrk="1" hangingPunct="1">
              <a:lnSpc>
                <a:spcPct val="90000"/>
              </a:lnSpc>
              <a:defRPr/>
            </a:pPr>
            <a:endParaRPr lang="ca-ES" sz="2400" dirty="0">
              <a:latin typeface="Verdana" charset="0"/>
              <a:cs typeface="+mn-cs"/>
            </a:endParaRPr>
          </a:p>
          <a:p>
            <a:pPr eaLnBrk="1" hangingPunct="1">
              <a:lnSpc>
                <a:spcPct val="90000"/>
              </a:lnSpc>
              <a:defRPr/>
            </a:pPr>
            <a:r>
              <a:rPr lang="ca-ES" sz="2400" dirty="0" err="1">
                <a:latin typeface="Verdana" charset="0"/>
                <a:cs typeface="+mn-cs"/>
              </a:rPr>
              <a:t>Articulación</a:t>
            </a:r>
            <a:r>
              <a:rPr lang="ca-ES" sz="2400" dirty="0">
                <a:latin typeface="Verdana" charset="0"/>
                <a:cs typeface="+mn-cs"/>
              </a:rPr>
              <a:t> del </a:t>
            </a:r>
            <a:r>
              <a:rPr lang="ca-ES" sz="2400" dirty="0" err="1">
                <a:latin typeface="Verdana" charset="0"/>
                <a:cs typeface="+mn-cs"/>
              </a:rPr>
              <a:t>turismo</a:t>
            </a:r>
            <a:r>
              <a:rPr lang="ca-ES" sz="2400" dirty="0">
                <a:latin typeface="Verdana" charset="0"/>
                <a:cs typeface="+mn-cs"/>
              </a:rPr>
              <a:t> entre los </a:t>
            </a:r>
            <a:r>
              <a:rPr lang="ca-ES" sz="2400" dirty="0" err="1">
                <a:latin typeface="Verdana" charset="0"/>
                <a:cs typeface="+mn-cs"/>
              </a:rPr>
              <a:t>paradigmas</a:t>
            </a:r>
            <a:r>
              <a:rPr lang="ca-ES" sz="2400" dirty="0">
                <a:latin typeface="Verdana" charset="0"/>
                <a:cs typeface="+mn-cs"/>
              </a:rPr>
              <a:t> de cada </a:t>
            </a:r>
            <a:r>
              <a:rPr lang="ca-ES" sz="2400" dirty="0" err="1">
                <a:latin typeface="Verdana" charset="0"/>
                <a:cs typeface="+mn-cs"/>
              </a:rPr>
              <a:t>revolución</a:t>
            </a:r>
            <a:r>
              <a:rPr lang="ca-ES" sz="2400" dirty="0">
                <a:latin typeface="Verdana" charset="0"/>
                <a:cs typeface="+mn-cs"/>
              </a:rPr>
              <a:t> </a:t>
            </a:r>
            <a:r>
              <a:rPr lang="ca-ES" sz="2400" dirty="0" err="1">
                <a:latin typeface="Verdana" charset="0"/>
                <a:cs typeface="+mn-cs"/>
              </a:rPr>
              <a:t>tecnológica</a:t>
            </a:r>
            <a:r>
              <a:rPr lang="ca-ES" sz="2400" dirty="0">
                <a:latin typeface="Verdana" charset="0"/>
                <a:cs typeface="+mn-cs"/>
              </a:rPr>
              <a:t> </a:t>
            </a:r>
          </a:p>
        </p:txBody>
      </p:sp>
    </p:spTree>
    <p:extLst>
      <p:ext uri="{BB962C8B-B14F-4D97-AF65-F5344CB8AC3E}">
        <p14:creationId xmlns:p14="http://schemas.microsoft.com/office/powerpoint/2010/main" val="323929074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57" name="Group 113"/>
          <p:cNvGraphicFramePr>
            <a:graphicFrameLocks noGrp="1"/>
          </p:cNvGraphicFramePr>
          <p:nvPr/>
        </p:nvGraphicFramePr>
        <p:xfrm>
          <a:off x="0" y="-42863"/>
          <a:ext cx="9144000" cy="6780213"/>
        </p:xfrm>
        <a:graphic>
          <a:graphicData uri="http://schemas.openxmlformats.org/drawingml/2006/table">
            <a:tbl>
              <a:tblPr/>
              <a:tblGrid>
                <a:gridCol w="1797050"/>
                <a:gridCol w="3489325"/>
                <a:gridCol w="3857625"/>
              </a:tblGrid>
              <a:tr h="304814">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a:ln>
                            <a:noFill/>
                          </a:ln>
                          <a:solidFill>
                            <a:srgbClr val="000000"/>
                          </a:solidFill>
                          <a:effectLst/>
                          <a:latin typeface="Arial" charset="0"/>
                          <a:ea typeface="Times New Roman" charset="0"/>
                          <a:cs typeface="Arial" charset="0"/>
                        </a:rPr>
                        <a:t>LAS  INDUSTRIAS E INFRAESTRUCTURAS DE CADA REVOLUCIÓN TECNOLÓGICA (según C.Pérez)</a:t>
                      </a:r>
                      <a:endParaRPr kumimoji="0" lang="es-ES" sz="1400" b="1"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r>
              <a:tr h="3962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000" b="0" i="1" u="none" strike="noStrike" cap="none" normalizeH="0" baseline="0">
                          <a:ln>
                            <a:noFill/>
                          </a:ln>
                          <a:solidFill>
                            <a:srgbClr val="000000"/>
                          </a:solidFill>
                          <a:effectLst/>
                          <a:latin typeface="Arial" charset="0"/>
                          <a:ea typeface="Times New Roman" charset="0"/>
                          <a:cs typeface="Arial" charset="0"/>
                        </a:rPr>
                        <a:t>Revolución tecnológica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1000" b="0" i="1" u="none" strike="noStrike" cap="none" normalizeH="0" baseline="0">
                          <a:ln>
                            <a:noFill/>
                          </a:ln>
                          <a:solidFill>
                            <a:srgbClr val="000000"/>
                          </a:solidFill>
                          <a:effectLst/>
                          <a:latin typeface="Arial" charset="0"/>
                          <a:ea typeface="Times New Roman" charset="0"/>
                          <a:cs typeface="Arial" charset="0"/>
                        </a:rPr>
                        <a:t>Países-núcleo</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a-ES" sz="1000" b="0" i="1" u="none" strike="noStrike" cap="none" normalizeH="0" baseline="0">
                          <a:ln>
                            <a:noFill/>
                          </a:ln>
                          <a:solidFill>
                            <a:srgbClr val="000000"/>
                          </a:solidFill>
                          <a:effectLst/>
                          <a:latin typeface="Arial" charset="0"/>
                          <a:ea typeface="Times New Roman" charset="0"/>
                          <a:cs typeface="Arial" charset="0"/>
                        </a:rPr>
                        <a:t>Nuevas tecnologías e industrias nuevas o redefinidas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000" b="0" i="1" u="none" strike="noStrike" cap="none" normalizeH="0" baseline="0">
                          <a:ln>
                            <a:noFill/>
                          </a:ln>
                          <a:solidFill>
                            <a:srgbClr val="000000"/>
                          </a:solidFill>
                          <a:effectLst/>
                          <a:latin typeface="Arial" charset="0"/>
                          <a:ea typeface="Times New Roman" charset="0"/>
                          <a:cs typeface="Arial" charset="0"/>
                        </a:rPr>
                        <a:t>Infraestructuras nuevas o redefinidas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3028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PRIMERA: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1711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La Revolución Industrial.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Inglaterra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Mecanización de la industria del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algodón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Hierro forjado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Maquinaria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Canales y vías fluviales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Carreteras con peaje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Energía hidráulica (con molinos de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agua muy mejorados)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631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SEGUNDA: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1829.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del vapor y los ferrocarriles. </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Inglaterra   (difundiéndose hacia Europa y EUA)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Máquinas de vapor y maquinaria (de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hierro, movida con carbón)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Hierro y minería del carbón (ahora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con un rol central en el crecimiento)*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Construcción de ferrocarriles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Producción de locomotoras y vagones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Energía de vapor para numerosas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industrias (incluyendo la textil)</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Ferrocarriles (uso del motor a vapor)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Servicio postal estandarizado de plena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cobertura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Telégrafo (sobre todo nacional, a lo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largo de las líneas de ferrocarril)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Grandes puertos, grandes depósitos, y</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grandes barcos para la navegación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mundial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Gas urbano</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84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TERCERA: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1875</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del acero, la electricidad i la ingeniería pesada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EUA i Alemania sobrepasando a Inglaterra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Acero barato (especialmente Bessemer)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Pleno desarrollo del motor a vapor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para barcos de acero</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Ingeniería pesada química y civil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Industria de equipos eléctricos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Cobre y cables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Alimentos enlatados y embotellados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Papel y empaques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Navegación mundial en veloces barcos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 acero (uso del Canal de Suez)</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transnacionales de ferrocarril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(uso de acero barato para la fabricación de rieles y pernos de tamaño estándar)</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Grandes puentes y túneles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Telégrafo mundial, Teléfono (sobre todo nacional)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eléctricas (para iluminación y uso industrial)</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631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CUARTA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Desde 1908</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del petroleo, el automóvil i la producción en masa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EUA (con Alemania rivalizando por el liderazgo mundial)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Difusión hacia Europa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Producción en masa de automóviles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Petróleo barato y sus derivados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Petroquímica (sintéticos)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Motor de combustión interna para automóviles, transporte de carga, tractores, aviones, tanques de guerra y generación eléctrica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Electrodomésticos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Alimentos refrigerados y congelados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de caminos, autopistas, puertos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y aeropuertos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de oleoductos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Electricidad de plena cobertura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(industrial y doméstica)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Telecomunicación analógica mundial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(para teléfono, télex y cablegramas)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alámbrica e inalámbrica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541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QUINTA</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Era de la informática i las telecomunicaciones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EUA  (difundiéndose hacia Europa i Asia)</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La revolución de la información:</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Microelectrónica barata, Computadoras, software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Telecomunicaciones, Instrumentos de control</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Desarrollo por computadora de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biotecnología y nuevos materiales</a:t>
                      </a:r>
                      <a:endParaRPr kumimoji="0" lang="es-ES" sz="1800" b="0" i="0" u="none" strike="noStrike" cap="none" normalizeH="0" baseline="0">
                        <a:ln>
                          <a:noFill/>
                        </a:ln>
                        <a:solidFill>
                          <a:schemeClr val="tx1"/>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Comunicación digital mundial (cable, fibra óptica, radio y satélite)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Internet/Correo y otros servicios electrónicos</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000000"/>
                          </a:solidFill>
                          <a:effectLst/>
                          <a:latin typeface="Arial" charset="0"/>
                          <a:ea typeface="Times New Roman" charset="0"/>
                          <a:cs typeface="Arial" charset="0"/>
                        </a:rPr>
                        <a:t>Redes eléctricas de fuentes múltiples y de uso flexible</a:t>
                      </a:r>
                      <a:endParaRPr kumimoji="0" lang="es-ES" sz="1000" b="0" i="0" u="none" strike="noStrike" cap="none" normalizeH="0" baseline="0">
                        <a:ln>
                          <a:noFill/>
                        </a:ln>
                        <a:solidFill>
                          <a:schemeClr val="tx1"/>
                        </a:solidFill>
                        <a:effectLst/>
                        <a:latin typeface="Times New Roman" charset="0"/>
                        <a:ea typeface="Times New Roman"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a:ln>
                            <a:noFill/>
                          </a:ln>
                          <a:solidFill>
                            <a:srgbClr val="FF0000"/>
                          </a:solidFill>
                          <a:effectLst/>
                          <a:latin typeface="Arial" charset="0"/>
                          <a:ea typeface="Times New Roman" charset="0"/>
                          <a:cs typeface="Arial" charset="0"/>
                        </a:rPr>
                        <a:t>Transporte físico de alta velocidad (por tierra, mar y aire)</a:t>
                      </a:r>
                      <a:endParaRPr kumimoji="0" lang="es-ES" sz="1800" b="0" i="0" u="none" strike="noStrike" cap="none" normalizeH="0" baseline="0">
                        <a:ln>
                          <a:noFill/>
                        </a:ln>
                        <a:solidFill>
                          <a:srgbClr val="FF0000"/>
                        </a:solidFill>
                        <a:effectLst/>
                        <a:latin typeface="Arial" charset="0"/>
                        <a:ea typeface="Times New Roman" charset="0"/>
                        <a:cs typeface="Arial"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96173137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fontScale="90000"/>
          </a:bodyPr>
          <a:lstStyle/>
          <a:p>
            <a:pPr eaLnBrk="1" hangingPunct="1">
              <a:defRPr/>
            </a:pPr>
            <a:r>
              <a:rPr lang="ca-ES" sz="4000">
                <a:latin typeface="Arial" charset="0"/>
                <a:cs typeface="+mj-cs"/>
              </a:rPr>
              <a:t>El turismo como actividad dinámica en constante crecimiento:</a:t>
            </a:r>
          </a:p>
        </p:txBody>
      </p:sp>
      <p:pic>
        <p:nvPicPr>
          <p:cNvPr id="32770"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685800" y="1828800"/>
            <a:ext cx="7772400" cy="41910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5600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438400"/>
            <a:ext cx="6934200" cy="373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Rectangle 5"/>
          <p:cNvSpPr>
            <a:spLocks noGrp="1" noChangeArrowheads="1"/>
          </p:cNvSpPr>
          <p:nvPr>
            <p:ph type="title"/>
          </p:nvPr>
        </p:nvSpPr>
        <p:spPr>
          <a:xfrm>
            <a:off x="685800" y="381000"/>
            <a:ext cx="8001000" cy="1676400"/>
          </a:xfrm>
        </p:spPr>
        <p:txBody>
          <a:bodyPr>
            <a:normAutofit fontScale="90000"/>
          </a:bodyPr>
          <a:lstStyle/>
          <a:p>
            <a:pPr eaLnBrk="1" hangingPunct="1">
              <a:defRPr/>
            </a:pPr>
            <a:r>
              <a:rPr lang="ca-ES" sz="3600">
                <a:latin typeface="Arial" charset="0"/>
                <a:cs typeface="+mj-cs"/>
              </a:rPr>
              <a:t>...pese al adelgazamiento de la cuotas europeas y americanas y el auge de las </a:t>
            </a:r>
            <a:r>
              <a:rPr lang="ja-JP" altLang="ca-ES" sz="3600">
                <a:latin typeface="Arial" charset="0"/>
                <a:cs typeface="+mj-cs"/>
              </a:rPr>
              <a:t>“</a:t>
            </a:r>
            <a:r>
              <a:rPr lang="ca-ES" sz="3600">
                <a:latin typeface="Arial" charset="0"/>
                <a:cs typeface="+mj-cs"/>
              </a:rPr>
              <a:t>periferias</a:t>
            </a:r>
            <a:r>
              <a:rPr lang="ja-JP" altLang="ca-ES" sz="3600">
                <a:latin typeface="Arial" charset="0"/>
                <a:cs typeface="+mj-cs"/>
              </a:rPr>
              <a:t>”</a:t>
            </a:r>
            <a:r>
              <a:rPr lang="ca-ES" sz="3600">
                <a:latin typeface="Arial" charset="0"/>
                <a:cs typeface="+mj-cs"/>
              </a:rPr>
              <a:t> como la zona Asia-Pacífico</a:t>
            </a:r>
          </a:p>
        </p:txBody>
      </p:sp>
    </p:spTree>
    <p:extLst>
      <p:ext uri="{BB962C8B-B14F-4D97-AF65-F5344CB8AC3E}">
        <p14:creationId xmlns:p14="http://schemas.microsoft.com/office/powerpoint/2010/main" val="36054580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5"/>
          <p:cNvSpPr>
            <a:spLocks noGrp="1" noChangeArrowheads="1"/>
          </p:cNvSpPr>
          <p:nvPr>
            <p:ph type="body" idx="1"/>
          </p:nvPr>
        </p:nvSpPr>
        <p:spPr>
          <a:xfrm>
            <a:off x="457200" y="1371600"/>
            <a:ext cx="8229600" cy="4759325"/>
          </a:xfrm>
        </p:spPr>
        <p:txBody>
          <a:bodyPr/>
          <a:lstStyle/>
          <a:p>
            <a:pPr eaLnBrk="1" hangingPunct="1">
              <a:defRPr/>
            </a:pPr>
            <a:r>
              <a:rPr lang="ca-ES">
                <a:latin typeface="Verdana" charset="0"/>
                <a:cs typeface="+mn-cs"/>
              </a:rPr>
              <a:t>El espectacular avance a partir de 1950 se explica por:</a:t>
            </a:r>
          </a:p>
          <a:p>
            <a:pPr eaLnBrk="1" hangingPunct="1">
              <a:buFont typeface="Wingdings" charset="0"/>
              <a:buNone/>
              <a:defRPr/>
            </a:pPr>
            <a:endParaRPr lang="ca-ES">
              <a:latin typeface="Verdana" charset="0"/>
              <a:cs typeface="+mn-cs"/>
            </a:endParaRPr>
          </a:p>
          <a:p>
            <a:pPr lvl="1" eaLnBrk="1" hangingPunct="1">
              <a:defRPr/>
            </a:pPr>
            <a:r>
              <a:rPr lang="ca-ES">
                <a:latin typeface="Verdana" charset="0"/>
              </a:rPr>
              <a:t>Incremento general de las rentas de la población europea</a:t>
            </a:r>
          </a:p>
          <a:p>
            <a:pPr lvl="1" eaLnBrk="1" hangingPunct="1">
              <a:defRPr/>
            </a:pPr>
            <a:r>
              <a:rPr lang="ca-ES">
                <a:latin typeface="Verdana" charset="0"/>
              </a:rPr>
              <a:t>Generalización de las vacaciones pagadas</a:t>
            </a:r>
          </a:p>
          <a:p>
            <a:pPr lvl="1" eaLnBrk="1" hangingPunct="1">
              <a:defRPr/>
            </a:pPr>
            <a:r>
              <a:rPr lang="ca-ES">
                <a:latin typeface="Verdana" charset="0"/>
              </a:rPr>
              <a:t>Políticas keynesianas tendentes a estimular la demanda agregada</a:t>
            </a:r>
          </a:p>
        </p:txBody>
      </p:sp>
    </p:spTree>
    <p:extLst>
      <p:ext uri="{BB962C8B-B14F-4D97-AF65-F5344CB8AC3E}">
        <p14:creationId xmlns:p14="http://schemas.microsoft.com/office/powerpoint/2010/main" val="44069382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fontScale="90000"/>
          </a:bodyPr>
          <a:lstStyle/>
          <a:p>
            <a:pPr eaLnBrk="1" hangingPunct="1">
              <a:defRPr/>
            </a:pPr>
            <a:r>
              <a:rPr lang="es-ES">
                <a:latin typeface="Arial" charset="0"/>
                <a:cs typeface="+mj-cs"/>
              </a:rPr>
              <a:t>El espacio turístico del Mediterráneo</a:t>
            </a:r>
          </a:p>
        </p:txBody>
      </p:sp>
      <p:sp>
        <p:nvSpPr>
          <p:cNvPr id="53251" name="Rectangle 3"/>
          <p:cNvSpPr>
            <a:spLocks noGrp="1" noChangeArrowheads="1"/>
          </p:cNvSpPr>
          <p:nvPr>
            <p:ph type="body" idx="1"/>
          </p:nvPr>
        </p:nvSpPr>
        <p:spPr/>
        <p:txBody>
          <a:bodyPr/>
          <a:lstStyle/>
          <a:p>
            <a:pPr eaLnBrk="1" hangingPunct="1">
              <a:defRPr/>
            </a:pPr>
            <a:r>
              <a:rPr lang="es-ES">
                <a:latin typeface="Verdana" charset="0"/>
                <a:cs typeface="+mn-cs"/>
              </a:rPr>
              <a:t>7 millones de turistas en 1949</a:t>
            </a:r>
          </a:p>
          <a:p>
            <a:pPr eaLnBrk="1" hangingPunct="1">
              <a:defRPr/>
            </a:pPr>
            <a:endParaRPr lang="es-ES">
              <a:latin typeface="Verdana" charset="0"/>
              <a:cs typeface="+mn-cs"/>
            </a:endParaRPr>
          </a:p>
          <a:p>
            <a:pPr eaLnBrk="1" hangingPunct="1">
              <a:defRPr/>
            </a:pPr>
            <a:r>
              <a:rPr lang="es-ES">
                <a:latin typeface="Verdana" charset="0"/>
                <a:cs typeface="+mn-cs"/>
              </a:rPr>
              <a:t>Unos 250 millones de turistas en 2009</a:t>
            </a:r>
          </a:p>
          <a:p>
            <a:pPr eaLnBrk="1" hangingPunct="1">
              <a:defRPr/>
            </a:pPr>
            <a:endParaRPr lang="es-ES">
              <a:latin typeface="Verdana" charset="0"/>
              <a:cs typeface="+mn-cs"/>
            </a:endParaRPr>
          </a:p>
          <a:p>
            <a:pPr eaLnBrk="1" hangingPunct="1">
              <a:defRPr/>
            </a:pPr>
            <a:r>
              <a:rPr lang="es-ES">
                <a:latin typeface="Verdana" charset="0"/>
                <a:cs typeface="+mn-cs"/>
              </a:rPr>
              <a:t>Pocas actividades económicas han mantenido tal crecimiento de sus indicadores referenciales</a:t>
            </a:r>
          </a:p>
        </p:txBody>
      </p:sp>
    </p:spTree>
    <p:extLst>
      <p:ext uri="{BB962C8B-B14F-4D97-AF65-F5344CB8AC3E}">
        <p14:creationId xmlns:p14="http://schemas.microsoft.com/office/powerpoint/2010/main" val="139275999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5"/>
          <p:cNvSpPr>
            <a:spLocks noChangeArrowheads="1"/>
          </p:cNvSpPr>
          <p:nvPr/>
        </p:nvSpPr>
        <p:spPr bwMode="auto">
          <a:xfrm>
            <a:off x="0" y="17414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s-ES"/>
          </a:p>
        </p:txBody>
      </p:sp>
      <p:graphicFrame>
        <p:nvGraphicFramePr>
          <p:cNvPr id="41986" name="Object 4"/>
          <p:cNvGraphicFramePr>
            <a:graphicFrameLocks noChangeAspect="1"/>
          </p:cNvGraphicFramePr>
          <p:nvPr/>
        </p:nvGraphicFramePr>
        <p:xfrm>
          <a:off x="685800" y="982663"/>
          <a:ext cx="8001000" cy="4991100"/>
        </p:xfrm>
        <a:graphic>
          <a:graphicData uri="http://schemas.openxmlformats.org/presentationml/2006/ole">
            <mc:AlternateContent xmlns:mc="http://schemas.openxmlformats.org/markup-compatibility/2006">
              <mc:Choice xmlns:v="urn:schemas-microsoft-com:vml" Requires="v">
                <p:oleObj spid="_x0000_s1052" name="Hoja de cálculo" r:id="rId4" imgW="9229649" imgH="5638800" progId="Excel.Sheet.8">
                  <p:embed/>
                </p:oleObj>
              </mc:Choice>
              <mc:Fallback>
                <p:oleObj name="Hoja de cálculo" r:id="rId4" imgW="9229649" imgH="563880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982663"/>
                        <a:ext cx="8001000"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6582624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3400" y="304800"/>
            <a:ext cx="8229600" cy="1139825"/>
          </a:xfrm>
        </p:spPr>
        <p:txBody>
          <a:bodyPr/>
          <a:lstStyle/>
          <a:p>
            <a:pPr>
              <a:defRPr/>
            </a:pPr>
            <a:r>
              <a:rPr lang="es-ES" sz="3600">
                <a:latin typeface="Arial" charset="0"/>
                <a:cs typeface="+mj-cs"/>
              </a:rPr>
              <a:t>Se advierten cinco fases de desarrollo</a:t>
            </a:r>
          </a:p>
        </p:txBody>
      </p:sp>
      <p:sp>
        <p:nvSpPr>
          <p:cNvPr id="3" name="2 Marcador de contenido"/>
          <p:cNvSpPr>
            <a:spLocks noGrp="1"/>
          </p:cNvSpPr>
          <p:nvPr>
            <p:ph idx="1"/>
          </p:nvPr>
        </p:nvSpPr>
        <p:spPr>
          <a:xfrm>
            <a:off x="457200" y="2133600"/>
            <a:ext cx="8229600" cy="3997325"/>
          </a:xfrm>
        </p:spPr>
        <p:txBody>
          <a:bodyPr/>
          <a:lstStyle/>
          <a:p>
            <a:pPr>
              <a:defRPr/>
            </a:pPr>
            <a:r>
              <a:rPr lang="es-ES">
                <a:latin typeface="Verdana" charset="0"/>
                <a:cs typeface="+mn-cs"/>
              </a:rPr>
              <a:t>1. Fase expansiva (1949 – 1972)</a:t>
            </a:r>
          </a:p>
          <a:p>
            <a:pPr>
              <a:defRPr/>
            </a:pPr>
            <a:r>
              <a:rPr lang="es-ES">
                <a:latin typeface="Verdana" charset="0"/>
                <a:cs typeface="+mn-cs"/>
              </a:rPr>
              <a:t>2. Fase de contracción (1973-1978)</a:t>
            </a:r>
          </a:p>
          <a:p>
            <a:pPr>
              <a:defRPr/>
            </a:pPr>
            <a:r>
              <a:rPr lang="es-ES">
                <a:latin typeface="Verdana" charset="0"/>
                <a:cs typeface="+mn-cs"/>
              </a:rPr>
              <a:t>3. Fase expansiva (1979-1990)</a:t>
            </a:r>
          </a:p>
          <a:p>
            <a:pPr>
              <a:defRPr/>
            </a:pPr>
            <a:r>
              <a:rPr lang="es-ES">
                <a:latin typeface="Verdana" charset="0"/>
                <a:cs typeface="+mn-cs"/>
              </a:rPr>
              <a:t>4. Fase de contracción (1991-1993)</a:t>
            </a:r>
          </a:p>
          <a:p>
            <a:pPr>
              <a:defRPr/>
            </a:pPr>
            <a:r>
              <a:rPr lang="es-ES">
                <a:latin typeface="Verdana" charset="0"/>
                <a:cs typeface="+mn-cs"/>
              </a:rPr>
              <a:t>5. Fase expansiva (1994-201…?)</a:t>
            </a:r>
          </a:p>
        </p:txBody>
      </p:sp>
    </p:spTree>
    <p:extLst>
      <p:ext uri="{BB962C8B-B14F-4D97-AF65-F5344CB8AC3E}">
        <p14:creationId xmlns:p14="http://schemas.microsoft.com/office/powerpoint/2010/main" val="409440902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28600"/>
            <a:ext cx="8229600" cy="6324600"/>
          </a:xfrm>
        </p:spPr>
        <p:txBody>
          <a:bodyPr/>
          <a:lstStyle/>
          <a:p>
            <a:pPr>
              <a:defRPr/>
            </a:pPr>
            <a:r>
              <a:rPr lang="es-ES" sz="2800">
                <a:latin typeface="Verdana" charset="0"/>
                <a:cs typeface="+mn-cs"/>
              </a:rPr>
              <a:t>1. Fase expansiva (1949 – 1972).</a:t>
            </a:r>
          </a:p>
          <a:p>
            <a:pPr lvl="1">
              <a:defRPr/>
            </a:pPr>
            <a:r>
              <a:rPr lang="es-ES" sz="2400">
                <a:latin typeface="Verdana" charset="0"/>
              </a:rPr>
              <a:t> Coincide con la fase de los “treinta gloriosos” , el incremento de la productividad y adopción general de los sistemas fordistas en Europa.</a:t>
            </a:r>
          </a:p>
          <a:p>
            <a:pPr lvl="1">
              <a:buFontTx/>
              <a:buNone/>
              <a:defRPr/>
            </a:pPr>
            <a:endParaRPr lang="es-ES" sz="2400">
              <a:latin typeface="Verdana" charset="0"/>
            </a:endParaRPr>
          </a:p>
          <a:p>
            <a:pPr>
              <a:defRPr/>
            </a:pPr>
            <a:r>
              <a:rPr lang="es-ES" sz="2400">
                <a:latin typeface="Verdana" charset="0"/>
                <a:cs typeface="+mn-cs"/>
              </a:rPr>
              <a:t>2. Contracción (1973-1978)</a:t>
            </a:r>
          </a:p>
          <a:p>
            <a:pPr lvl="1">
              <a:defRPr/>
            </a:pPr>
            <a:r>
              <a:rPr lang="es-ES" sz="2400">
                <a:latin typeface="Verdana" charset="0"/>
              </a:rPr>
              <a:t> Crisis económica. Abandono del cambio-oro por el dólar, aumento de precios del petróleo, inestabilidad política en el Mediterráneo oriental</a:t>
            </a:r>
          </a:p>
          <a:p>
            <a:pPr lvl="1">
              <a:buFontTx/>
              <a:buNone/>
              <a:defRPr/>
            </a:pPr>
            <a:endParaRPr lang="es-ES" sz="2400">
              <a:latin typeface="Verdana" charset="0"/>
            </a:endParaRPr>
          </a:p>
          <a:p>
            <a:pPr>
              <a:defRPr/>
            </a:pPr>
            <a:r>
              <a:rPr lang="es-ES" sz="2400">
                <a:latin typeface="Verdana" charset="0"/>
                <a:cs typeface="+mn-cs"/>
              </a:rPr>
              <a:t>3. Fase expansiva (1979-1990)</a:t>
            </a:r>
          </a:p>
          <a:p>
            <a:pPr lvl="1">
              <a:defRPr/>
            </a:pPr>
            <a:r>
              <a:rPr lang="es-ES" sz="2400">
                <a:latin typeface="Verdana" charset="0"/>
              </a:rPr>
              <a:t> La guerra Iran-Irak, la inestabilidad  política y el nuevo auge del precio del petróleo no parecen afectar al flujo de turistas.</a:t>
            </a:r>
          </a:p>
          <a:p>
            <a:pPr lvl="1">
              <a:defRPr/>
            </a:pPr>
            <a:endParaRPr lang="es-ES">
              <a:latin typeface="Verdana" charset="0"/>
            </a:endParaRPr>
          </a:p>
          <a:p>
            <a:pPr lvl="1">
              <a:defRPr/>
            </a:pPr>
            <a:endParaRPr lang="es-ES">
              <a:latin typeface="Verdana" charset="0"/>
            </a:endParaRPr>
          </a:p>
          <a:p>
            <a:pPr lvl="1">
              <a:buFontTx/>
              <a:buNone/>
              <a:defRPr/>
            </a:pPr>
            <a:endParaRPr lang="es-ES" sz="2400">
              <a:latin typeface="Verdana" charset="0"/>
            </a:endParaRPr>
          </a:p>
          <a:p>
            <a:pPr lvl="1">
              <a:buFontTx/>
              <a:buNone/>
              <a:defRPr/>
            </a:pPr>
            <a:endParaRPr lang="es-ES">
              <a:latin typeface="Verdana" charset="0"/>
            </a:endParaRPr>
          </a:p>
        </p:txBody>
      </p:sp>
    </p:spTree>
    <p:extLst>
      <p:ext uri="{BB962C8B-B14F-4D97-AF65-F5344CB8AC3E}">
        <p14:creationId xmlns:p14="http://schemas.microsoft.com/office/powerpoint/2010/main" val="75518015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28600"/>
            <a:ext cx="8229600" cy="6172200"/>
          </a:xfrm>
        </p:spPr>
        <p:txBody>
          <a:bodyPr>
            <a:normAutofit lnSpcReduction="10000"/>
          </a:bodyPr>
          <a:lstStyle/>
          <a:p>
            <a:pPr>
              <a:defRPr/>
            </a:pPr>
            <a:r>
              <a:rPr lang="es-ES" dirty="0">
                <a:latin typeface="Verdana" charset="0"/>
                <a:cs typeface="+mn-cs"/>
              </a:rPr>
              <a:t>4. Fase de contracción (1991-1993)</a:t>
            </a:r>
          </a:p>
          <a:p>
            <a:pPr lvl="1">
              <a:defRPr/>
            </a:pPr>
            <a:r>
              <a:rPr lang="es-ES" dirty="0">
                <a:latin typeface="Verdana" charset="0"/>
              </a:rPr>
              <a:t> Crisis económica, devaluación del dólar, disminución de la demanda interna en USA y penalización de las economías exportadoras europeas. Agravamiento de los conflictos en el Mediterráneo Oriental y antigua Yugoslavia.</a:t>
            </a:r>
          </a:p>
          <a:p>
            <a:pPr lvl="1">
              <a:buFontTx/>
              <a:buNone/>
              <a:defRPr/>
            </a:pPr>
            <a:endParaRPr lang="es-ES" dirty="0">
              <a:latin typeface="Verdana" charset="0"/>
            </a:endParaRPr>
          </a:p>
          <a:p>
            <a:pPr lvl="1">
              <a:buClr>
                <a:schemeClr val="hlink"/>
              </a:buClr>
              <a:buSzPct val="60000"/>
              <a:buFont typeface="Wingdings" charset="0"/>
              <a:buChar char="n"/>
              <a:defRPr/>
            </a:pPr>
            <a:r>
              <a:rPr lang="es-ES" sz="3200" dirty="0">
                <a:latin typeface="Verdana" charset="0"/>
              </a:rPr>
              <a:t>5. Fase expansiva (1994-201…?)</a:t>
            </a:r>
          </a:p>
          <a:p>
            <a:pPr marL="742950" lvl="2" indent="-342900">
              <a:buClr>
                <a:schemeClr val="hlink"/>
              </a:buClr>
              <a:defRPr/>
            </a:pPr>
            <a:r>
              <a:rPr lang="es-ES" dirty="0">
                <a:latin typeface="Verdana" charset="0"/>
              </a:rPr>
              <a:t>Crecimiento de la economía especulativa y auge de las nuevas tecnologías , aumento de los precios de la vivienda, ingeniería financiera, derrumbes y recuperaciones del mercado de valores…</a:t>
            </a:r>
          </a:p>
          <a:p>
            <a:pPr lvl="1">
              <a:buFontTx/>
              <a:buNone/>
              <a:defRPr/>
            </a:pPr>
            <a:endParaRPr lang="es-ES" dirty="0">
              <a:latin typeface="Verdana" charset="0"/>
            </a:endParaRPr>
          </a:p>
          <a:p>
            <a:pPr lvl="1">
              <a:buFontTx/>
              <a:buNone/>
              <a:defRPr/>
            </a:pPr>
            <a:endParaRPr lang="es-ES" dirty="0">
              <a:latin typeface="Verdana" charset="0"/>
            </a:endParaRPr>
          </a:p>
        </p:txBody>
      </p:sp>
    </p:spTree>
    <p:extLst>
      <p:ext uri="{BB962C8B-B14F-4D97-AF65-F5344CB8AC3E}">
        <p14:creationId xmlns:p14="http://schemas.microsoft.com/office/powerpoint/2010/main" val="104889929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8600" y="277813"/>
            <a:ext cx="8686800" cy="1779587"/>
          </a:xfrm>
        </p:spPr>
        <p:txBody>
          <a:bodyPr/>
          <a:lstStyle/>
          <a:p>
            <a:pPr>
              <a:defRPr/>
            </a:pPr>
            <a:r>
              <a:rPr lang="es-ES" sz="3200">
                <a:latin typeface="Arial" charset="0"/>
                <a:cs typeface="+mj-cs"/>
              </a:rPr>
              <a:t>Aplicando al Mediterráneo  el análisis de los ciclos de vida turística de Butler</a:t>
            </a:r>
            <a:br>
              <a:rPr lang="es-ES" sz="3200">
                <a:latin typeface="Arial" charset="0"/>
                <a:cs typeface="+mj-cs"/>
              </a:rPr>
            </a:br>
            <a:r>
              <a:rPr lang="es-ES" sz="3200">
                <a:latin typeface="Arial" charset="0"/>
                <a:cs typeface="+mj-cs"/>
              </a:rPr>
              <a:t>(</a:t>
            </a:r>
            <a:r>
              <a:rPr lang="es-ES" sz="2400">
                <a:latin typeface="Arial" charset="0"/>
                <a:cs typeface="+mj-cs"/>
              </a:rPr>
              <a:t>Seis etapas con distinta tasa de crecimiento de la demanda)</a:t>
            </a:r>
          </a:p>
        </p:txBody>
      </p:sp>
      <p:sp>
        <p:nvSpPr>
          <p:cNvPr id="3" name="2 Marcador de contenido"/>
          <p:cNvSpPr>
            <a:spLocks noGrp="1"/>
          </p:cNvSpPr>
          <p:nvPr>
            <p:ph idx="1"/>
          </p:nvPr>
        </p:nvSpPr>
        <p:spPr>
          <a:xfrm>
            <a:off x="457200" y="2743200"/>
            <a:ext cx="8229600" cy="3387725"/>
          </a:xfrm>
        </p:spPr>
        <p:txBody>
          <a:bodyPr>
            <a:normAutofit lnSpcReduction="10000"/>
          </a:bodyPr>
          <a:lstStyle/>
          <a:p>
            <a:pPr>
              <a:defRPr/>
            </a:pPr>
            <a:r>
              <a:rPr lang="es-ES">
                <a:latin typeface="Verdana" charset="0"/>
                <a:cs typeface="+mn-cs"/>
              </a:rPr>
              <a:t>Fase de “descubrimiento”</a:t>
            </a:r>
          </a:p>
          <a:p>
            <a:pPr>
              <a:defRPr/>
            </a:pPr>
            <a:r>
              <a:rPr lang="es-ES">
                <a:latin typeface="Verdana" charset="0"/>
                <a:cs typeface="+mn-cs"/>
              </a:rPr>
              <a:t>Fase de participación</a:t>
            </a:r>
          </a:p>
          <a:p>
            <a:pPr>
              <a:defRPr/>
            </a:pPr>
            <a:r>
              <a:rPr lang="es-ES">
                <a:latin typeface="Verdana" charset="0"/>
                <a:cs typeface="+mn-cs"/>
              </a:rPr>
              <a:t>Fase de pleno desarrollo</a:t>
            </a:r>
          </a:p>
          <a:p>
            <a:pPr>
              <a:defRPr/>
            </a:pPr>
            <a:r>
              <a:rPr lang="es-ES">
                <a:latin typeface="Verdana" charset="0"/>
                <a:cs typeface="+mn-cs"/>
              </a:rPr>
              <a:t>Fase de estancamiento</a:t>
            </a:r>
          </a:p>
          <a:p>
            <a:pPr>
              <a:defRPr/>
            </a:pPr>
            <a:r>
              <a:rPr lang="es-ES">
                <a:latin typeface="Verdana" charset="0"/>
                <a:cs typeface="+mn-cs"/>
              </a:rPr>
              <a:t>2 alternativas: Fase de “depresión” o Fase de “rejuvenecimiento”</a:t>
            </a:r>
          </a:p>
        </p:txBody>
      </p:sp>
    </p:spTree>
    <p:extLst>
      <p:ext uri="{BB962C8B-B14F-4D97-AF65-F5344CB8AC3E}">
        <p14:creationId xmlns:p14="http://schemas.microsoft.com/office/powerpoint/2010/main" val="132265139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8600" y="277813"/>
            <a:ext cx="8686800" cy="1169987"/>
          </a:xfrm>
        </p:spPr>
        <p:txBody>
          <a:bodyPr>
            <a:normAutofit fontScale="90000"/>
          </a:bodyPr>
          <a:lstStyle/>
          <a:p>
            <a:pPr>
              <a:defRPr/>
            </a:pPr>
            <a:r>
              <a:rPr lang="es-ES" sz="3600">
                <a:latin typeface="Arial" charset="0"/>
                <a:cs typeface="+mj-cs"/>
              </a:rPr>
              <a:t>…Los resultados no son concluyentes</a:t>
            </a:r>
            <a:br>
              <a:rPr lang="es-ES" sz="3600">
                <a:latin typeface="Arial" charset="0"/>
                <a:cs typeface="+mj-cs"/>
              </a:rPr>
            </a:br>
            <a:endParaRPr lang="es-ES" sz="3600">
              <a:latin typeface="Arial" charset="0"/>
              <a:cs typeface="+mj-cs"/>
            </a:endParaRPr>
          </a:p>
        </p:txBody>
      </p:sp>
      <p:sp>
        <p:nvSpPr>
          <p:cNvPr id="3" name="2 Marcador de contenido"/>
          <p:cNvSpPr>
            <a:spLocks noGrp="1"/>
          </p:cNvSpPr>
          <p:nvPr>
            <p:ph idx="1"/>
          </p:nvPr>
        </p:nvSpPr>
        <p:spPr>
          <a:xfrm>
            <a:off x="323528" y="1988840"/>
            <a:ext cx="8458200" cy="4454525"/>
          </a:xfrm>
        </p:spPr>
        <p:txBody>
          <a:bodyPr/>
          <a:lstStyle/>
          <a:p>
            <a:pPr>
              <a:buFont typeface="Wingdings" charset="0"/>
              <a:buNone/>
              <a:defRPr/>
            </a:pPr>
            <a:r>
              <a:rPr lang="es-ES" dirty="0">
                <a:latin typeface="Verdana" charset="0"/>
                <a:cs typeface="+mn-cs"/>
              </a:rPr>
              <a:t>Ya que todo indica que NO se ha alcanzado la fase de estancamiento o maduración.</a:t>
            </a:r>
          </a:p>
          <a:p>
            <a:pPr>
              <a:buFont typeface="Wingdings" charset="0"/>
              <a:buNone/>
              <a:defRPr/>
            </a:pPr>
            <a:r>
              <a:rPr lang="es-ES" sz="2800" dirty="0">
                <a:solidFill>
                  <a:srgbClr val="000000"/>
                </a:solidFill>
                <a:latin typeface="Verdana" charset="0"/>
                <a:cs typeface="+mn-cs"/>
              </a:rPr>
              <a:t>Aunque las realidades difieren para cada país</a:t>
            </a:r>
          </a:p>
          <a:p>
            <a:pPr>
              <a:buFont typeface="Wingdings" charset="0"/>
              <a:buNone/>
              <a:defRPr/>
            </a:pPr>
            <a:endParaRPr lang="es-ES" sz="2800" dirty="0">
              <a:solidFill>
                <a:srgbClr val="000000"/>
              </a:solidFill>
              <a:latin typeface="Verdana" charset="0"/>
              <a:cs typeface="+mn-cs"/>
            </a:endParaRPr>
          </a:p>
          <a:p>
            <a:pPr>
              <a:buFont typeface="Wingdings" charset="0"/>
              <a:buNone/>
              <a:defRPr/>
            </a:pPr>
            <a:r>
              <a:rPr lang="es-ES" sz="2800" dirty="0">
                <a:solidFill>
                  <a:srgbClr val="000000"/>
                </a:solidFill>
                <a:latin typeface="Verdana" charset="0"/>
                <a:cs typeface="+mn-cs"/>
              </a:rPr>
              <a:t>En el caso de Los </a:t>
            </a:r>
            <a:r>
              <a:rPr lang="es-ES" sz="2800" i="1" dirty="0" err="1">
                <a:solidFill>
                  <a:srgbClr val="000000"/>
                </a:solidFill>
                <a:latin typeface="Verdana" charset="0"/>
                <a:cs typeface="+mn-cs"/>
              </a:rPr>
              <a:t>First</a:t>
            </a:r>
            <a:r>
              <a:rPr lang="es-ES" sz="2800" i="1" dirty="0">
                <a:solidFill>
                  <a:srgbClr val="000000"/>
                </a:solidFill>
                <a:latin typeface="Verdana" charset="0"/>
                <a:cs typeface="+mn-cs"/>
              </a:rPr>
              <a:t> </a:t>
            </a:r>
            <a:r>
              <a:rPr lang="es-ES" sz="2800" i="1" dirty="0" err="1">
                <a:solidFill>
                  <a:srgbClr val="000000"/>
                </a:solidFill>
                <a:latin typeface="Verdana" charset="0"/>
                <a:cs typeface="+mn-cs"/>
              </a:rPr>
              <a:t>Comers</a:t>
            </a:r>
            <a:r>
              <a:rPr lang="es-ES" sz="2800" i="1" dirty="0">
                <a:solidFill>
                  <a:srgbClr val="000000"/>
                </a:solidFill>
                <a:latin typeface="Verdana" charset="0"/>
                <a:cs typeface="+mn-cs"/>
              </a:rPr>
              <a:t> </a:t>
            </a:r>
            <a:r>
              <a:rPr lang="es-ES" sz="2800" dirty="0">
                <a:solidFill>
                  <a:srgbClr val="000000"/>
                </a:solidFill>
                <a:latin typeface="Verdana" charset="0"/>
                <a:cs typeface="+mn-cs"/>
              </a:rPr>
              <a:t>(España, Francia e Italia…) </a:t>
            </a:r>
            <a:r>
              <a:rPr lang="es-ES" sz="2800" dirty="0" err="1">
                <a:solidFill>
                  <a:srgbClr val="000000"/>
                </a:solidFill>
                <a:latin typeface="Verdana" charset="0"/>
                <a:cs typeface="+mn-cs"/>
              </a:rPr>
              <a:t>Continuan</a:t>
            </a:r>
            <a:r>
              <a:rPr lang="es-ES" sz="2800" dirty="0">
                <a:solidFill>
                  <a:srgbClr val="000000"/>
                </a:solidFill>
                <a:latin typeface="Verdana" charset="0"/>
                <a:cs typeface="+mn-cs"/>
              </a:rPr>
              <a:t> dominando </a:t>
            </a:r>
            <a:r>
              <a:rPr lang="es-ES" sz="2800" dirty="0">
                <a:latin typeface="Verdana" charset="0"/>
                <a:cs typeface="+mn-cs"/>
              </a:rPr>
              <a:t>la cuota de mercado (entre el 75% y el 95%)</a:t>
            </a:r>
          </a:p>
          <a:p>
            <a:pPr>
              <a:buFont typeface="Wingdings" charset="0"/>
              <a:buNone/>
              <a:defRPr/>
            </a:pPr>
            <a:endParaRPr lang="es-ES" sz="2800" dirty="0">
              <a:solidFill>
                <a:srgbClr val="DEF3F3"/>
              </a:solidFill>
              <a:latin typeface="Verdana" charset="0"/>
              <a:cs typeface="+mn-cs"/>
            </a:endParaRPr>
          </a:p>
          <a:p>
            <a:pPr>
              <a:buFont typeface="Wingdings" charset="0"/>
              <a:buNone/>
              <a:defRPr/>
            </a:pPr>
            <a:endParaRPr lang="es-ES" sz="2800" dirty="0">
              <a:solidFill>
                <a:srgbClr val="DEF3F3"/>
              </a:solidFill>
              <a:latin typeface="Verdana" charset="0"/>
              <a:cs typeface="+mn-cs"/>
            </a:endParaRPr>
          </a:p>
          <a:p>
            <a:pPr>
              <a:buFont typeface="Wingdings" charset="0"/>
              <a:buNone/>
              <a:defRPr/>
            </a:pPr>
            <a:endParaRPr lang="es-ES" sz="2800" dirty="0">
              <a:solidFill>
                <a:srgbClr val="DEF3F3"/>
              </a:solidFill>
              <a:latin typeface="Verdana" charset="0"/>
              <a:cs typeface="+mn-cs"/>
            </a:endParaRPr>
          </a:p>
        </p:txBody>
      </p:sp>
    </p:spTree>
    <p:extLst>
      <p:ext uri="{BB962C8B-B14F-4D97-AF65-F5344CB8AC3E}">
        <p14:creationId xmlns:p14="http://schemas.microsoft.com/office/powerpoint/2010/main" val="92683143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57200"/>
            <a:ext cx="8229600" cy="5943600"/>
          </a:xfrm>
        </p:spPr>
        <p:txBody>
          <a:bodyPr/>
          <a:lstStyle/>
          <a:p>
            <a:pPr>
              <a:defRPr/>
            </a:pPr>
            <a:r>
              <a:rPr lang="es-ES">
                <a:latin typeface="Verdana" charset="0"/>
                <a:cs typeface="+mn-cs"/>
              </a:rPr>
              <a:t>Los </a:t>
            </a:r>
            <a:r>
              <a:rPr lang="es-ES" i="1">
                <a:latin typeface="Verdana" charset="0"/>
                <a:cs typeface="+mn-cs"/>
              </a:rPr>
              <a:t>Late Comers </a:t>
            </a:r>
            <a:r>
              <a:rPr lang="es-ES">
                <a:latin typeface="Verdana" charset="0"/>
                <a:cs typeface="+mn-cs"/>
              </a:rPr>
              <a:t>(Grecia, Turquía, Egipto, Túnez, Marruecos…) </a:t>
            </a:r>
            <a:r>
              <a:rPr lang="es-ES" sz="2800">
                <a:latin typeface="Verdana" charset="0"/>
                <a:cs typeface="+mn-cs"/>
              </a:rPr>
              <a:t>no consiguen arañar cuotas de mercado importantes a los paises consolidados</a:t>
            </a:r>
            <a:endParaRPr lang="es-ES" sz="2800" i="1">
              <a:latin typeface="Verdana" charset="0"/>
              <a:cs typeface="+mn-cs"/>
            </a:endParaRPr>
          </a:p>
          <a:p>
            <a:pPr>
              <a:buFont typeface="Wingdings" charset="0"/>
              <a:buNone/>
              <a:defRPr/>
            </a:pPr>
            <a:r>
              <a:rPr lang="es-ES" sz="2800">
                <a:latin typeface="Verdana" charset="0"/>
                <a:cs typeface="+mn-cs"/>
              </a:rPr>
              <a:t>... Pese a su crecimiento constante en los últimos años. </a:t>
            </a:r>
          </a:p>
          <a:p>
            <a:pPr>
              <a:buFont typeface="Wingdings" charset="0"/>
              <a:buNone/>
              <a:defRPr/>
            </a:pPr>
            <a:r>
              <a:rPr lang="es-ES" sz="2800">
                <a:latin typeface="Verdana" charset="0"/>
                <a:cs typeface="+mn-cs"/>
              </a:rPr>
              <a:t>	Ello induce a considerarlos paises emergentes pero relativamente consolidadas.</a:t>
            </a:r>
          </a:p>
          <a:p>
            <a:pPr>
              <a:buFont typeface="Wingdings" charset="0"/>
              <a:buNone/>
              <a:defRPr/>
            </a:pPr>
            <a:r>
              <a:rPr lang="es-ES" sz="2800">
                <a:latin typeface="Verdana" charset="0"/>
                <a:cs typeface="+mn-cs"/>
              </a:rPr>
              <a:t> </a:t>
            </a:r>
          </a:p>
          <a:p>
            <a:pPr>
              <a:buFont typeface="Wingdings" charset="0"/>
              <a:buNone/>
              <a:defRPr/>
            </a:pPr>
            <a:r>
              <a:rPr lang="es-ES" sz="2400">
                <a:latin typeface="Verdana" charset="0"/>
                <a:cs typeface="+mn-cs"/>
              </a:rPr>
              <a:t>* Los Paises de comportamiento irregular (Albania, Argelia, Israel, Malta…) con casuísticas muy variadas</a:t>
            </a:r>
          </a:p>
          <a:p>
            <a:pPr>
              <a:buFont typeface="Wingdings" charset="0"/>
              <a:buNone/>
              <a:defRPr/>
            </a:pPr>
            <a:endParaRPr lang="es-ES" sz="2800">
              <a:latin typeface="Verdana" charset="0"/>
              <a:cs typeface="+mn-cs"/>
            </a:endParaRPr>
          </a:p>
        </p:txBody>
      </p:sp>
    </p:spTree>
    <p:extLst>
      <p:ext uri="{BB962C8B-B14F-4D97-AF65-F5344CB8AC3E}">
        <p14:creationId xmlns:p14="http://schemas.microsoft.com/office/powerpoint/2010/main" val="216137867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smtClean="0">
                <a:latin typeface="Arial" charset="0"/>
                <a:cs typeface="+mj-cs"/>
              </a:rPr>
              <a:t>Por tanto…:</a:t>
            </a:r>
            <a:endParaRPr lang="es-ES" dirty="0">
              <a:latin typeface="Arial" charset="0"/>
              <a:cs typeface="+mj-cs"/>
            </a:endParaRPr>
          </a:p>
        </p:txBody>
      </p:sp>
      <p:sp>
        <p:nvSpPr>
          <p:cNvPr id="3" name="2 Marcador de contenido"/>
          <p:cNvSpPr>
            <a:spLocks noGrp="1"/>
          </p:cNvSpPr>
          <p:nvPr>
            <p:ph idx="1"/>
          </p:nvPr>
        </p:nvSpPr>
        <p:spPr>
          <a:xfrm>
            <a:off x="457200" y="2133600"/>
            <a:ext cx="8229600" cy="3997325"/>
          </a:xfrm>
        </p:spPr>
        <p:txBody>
          <a:bodyPr/>
          <a:lstStyle/>
          <a:p>
            <a:pPr>
              <a:defRPr/>
            </a:pPr>
            <a:r>
              <a:rPr lang="es-ES" sz="2800" dirty="0">
                <a:latin typeface="Verdana" charset="0"/>
                <a:cs typeface="+mn-cs"/>
              </a:rPr>
              <a:t>NO se aprecia un proceso claro de sustitución de </a:t>
            </a:r>
            <a:r>
              <a:rPr lang="es-ES" sz="2800" i="1" dirty="0">
                <a:latin typeface="Verdana" charset="0"/>
                <a:cs typeface="+mn-cs"/>
              </a:rPr>
              <a:t>late </a:t>
            </a:r>
            <a:r>
              <a:rPr lang="es-ES" sz="2800" i="1" dirty="0" err="1">
                <a:latin typeface="Verdana" charset="0"/>
                <a:cs typeface="+mn-cs"/>
              </a:rPr>
              <a:t>comers</a:t>
            </a:r>
            <a:r>
              <a:rPr lang="es-ES" sz="2800" i="1" dirty="0">
                <a:latin typeface="Verdana" charset="0"/>
                <a:cs typeface="+mn-cs"/>
              </a:rPr>
              <a:t> </a:t>
            </a:r>
            <a:r>
              <a:rPr lang="es-ES" sz="2800" dirty="0">
                <a:latin typeface="Verdana" charset="0"/>
                <a:cs typeface="+mn-cs"/>
              </a:rPr>
              <a:t>por </a:t>
            </a:r>
            <a:r>
              <a:rPr lang="es-ES" sz="2800" i="1" dirty="0" err="1">
                <a:latin typeface="Verdana" charset="0"/>
                <a:cs typeface="+mn-cs"/>
              </a:rPr>
              <a:t>first</a:t>
            </a:r>
            <a:r>
              <a:rPr lang="es-ES" sz="2800" i="1" dirty="0">
                <a:latin typeface="Verdana" charset="0"/>
                <a:cs typeface="+mn-cs"/>
              </a:rPr>
              <a:t> </a:t>
            </a:r>
            <a:r>
              <a:rPr lang="es-ES" sz="2800" i="1" dirty="0" err="1">
                <a:latin typeface="Verdana" charset="0"/>
                <a:cs typeface="+mn-cs"/>
              </a:rPr>
              <a:t>comers</a:t>
            </a:r>
            <a:r>
              <a:rPr lang="es-ES" sz="2800" i="1" dirty="0">
                <a:latin typeface="Verdana" charset="0"/>
                <a:cs typeface="+mn-cs"/>
              </a:rPr>
              <a:t> </a:t>
            </a:r>
            <a:r>
              <a:rPr lang="es-ES" sz="2800" dirty="0">
                <a:latin typeface="Verdana" charset="0"/>
                <a:cs typeface="+mn-cs"/>
              </a:rPr>
              <a:t>tal como sucedió en la Revolución Industrial, aunque no se descarta que especialmente a partir de 2002 el fenómeno se acelere tal como apuntan algunos indicadores indirectos.</a:t>
            </a:r>
          </a:p>
          <a:p>
            <a:pPr>
              <a:buFont typeface="Wingdings" charset="0"/>
              <a:buNone/>
              <a:defRPr/>
            </a:pPr>
            <a:endParaRPr lang="es-ES" sz="2800" dirty="0">
              <a:latin typeface="Verdana" charset="0"/>
              <a:cs typeface="+mn-cs"/>
            </a:endParaRPr>
          </a:p>
        </p:txBody>
      </p:sp>
    </p:spTree>
    <p:extLst>
      <p:ext uri="{BB962C8B-B14F-4D97-AF65-F5344CB8AC3E}">
        <p14:creationId xmlns:p14="http://schemas.microsoft.com/office/powerpoint/2010/main" val="226429395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defRPr/>
            </a:pPr>
            <a:r>
              <a:rPr lang="es-ES" dirty="0" smtClean="0">
                <a:latin typeface="Arial" charset="0"/>
              </a:rPr>
              <a:t>Un “planeta turístico mediterráneo”</a:t>
            </a:r>
            <a:r>
              <a:rPr lang="es-ES" dirty="0" smtClean="0">
                <a:latin typeface="Arial" charset="0"/>
                <a:cs typeface="+mj-cs"/>
              </a:rPr>
              <a:t>:</a:t>
            </a:r>
            <a:endParaRPr lang="es-ES" dirty="0">
              <a:latin typeface="Arial" charset="0"/>
              <a:cs typeface="+mj-cs"/>
            </a:endParaRPr>
          </a:p>
        </p:txBody>
      </p:sp>
      <p:sp>
        <p:nvSpPr>
          <p:cNvPr id="3" name="2 Marcador de contenido"/>
          <p:cNvSpPr>
            <a:spLocks noGrp="1"/>
          </p:cNvSpPr>
          <p:nvPr>
            <p:ph idx="1"/>
          </p:nvPr>
        </p:nvSpPr>
        <p:spPr>
          <a:xfrm>
            <a:off x="457200" y="1752600"/>
            <a:ext cx="8229600" cy="4724400"/>
          </a:xfrm>
        </p:spPr>
        <p:txBody>
          <a:bodyPr/>
          <a:lstStyle/>
          <a:p>
            <a:pPr>
              <a:defRPr/>
            </a:pPr>
            <a:r>
              <a:rPr lang="es-ES" sz="2800">
                <a:latin typeface="Verdana" charset="0"/>
                <a:cs typeface="+mn-cs"/>
              </a:rPr>
              <a:t>Desde 1950 hasta hoy, el Mediterráneo como “planeta” (Braudel), ha entrado de lleno en la consolidación de economías de servicios,  sin pasar  -en muchos casos- por etapas previas de economías manufactureras o industriales. De ahí procede –en parte- la variablidad entre las diferentes formas de desarrollo de la oferta turística de los 22 estados que lo forman</a:t>
            </a:r>
          </a:p>
          <a:p>
            <a:pPr>
              <a:defRPr/>
            </a:pPr>
            <a:endParaRPr lang="es-ES" sz="2800">
              <a:latin typeface="Verdana" charset="0"/>
              <a:cs typeface="+mn-cs"/>
            </a:endParaRPr>
          </a:p>
          <a:p>
            <a:pPr>
              <a:defRPr/>
            </a:pPr>
            <a:endParaRPr lang="es-ES" sz="2800">
              <a:latin typeface="Verdana" charset="0"/>
              <a:cs typeface="+mn-cs"/>
            </a:endParaRPr>
          </a:p>
          <a:p>
            <a:pPr>
              <a:buFont typeface="Wingdings" charset="0"/>
              <a:buNone/>
              <a:defRPr/>
            </a:pPr>
            <a:endParaRPr lang="es-ES" sz="2800">
              <a:latin typeface="Verdana" charset="0"/>
              <a:cs typeface="+mn-cs"/>
            </a:endParaRPr>
          </a:p>
        </p:txBody>
      </p:sp>
    </p:spTree>
    <p:extLst>
      <p:ext uri="{BB962C8B-B14F-4D97-AF65-F5344CB8AC3E}">
        <p14:creationId xmlns:p14="http://schemas.microsoft.com/office/powerpoint/2010/main" val="354662364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defRPr/>
            </a:pPr>
            <a:r>
              <a:rPr lang="es-ES" dirty="0" smtClean="0">
                <a:latin typeface="Arial" charset="0"/>
              </a:rPr>
              <a:t>La solidez del espacio geográfico</a:t>
            </a:r>
            <a:endParaRPr lang="es-ES" dirty="0">
              <a:latin typeface="Arial" charset="0"/>
              <a:cs typeface="+mj-cs"/>
            </a:endParaRPr>
          </a:p>
        </p:txBody>
      </p:sp>
      <p:sp>
        <p:nvSpPr>
          <p:cNvPr id="3" name="2 Marcador de contenido"/>
          <p:cNvSpPr>
            <a:spLocks noGrp="1"/>
          </p:cNvSpPr>
          <p:nvPr>
            <p:ph idx="1"/>
          </p:nvPr>
        </p:nvSpPr>
        <p:spPr>
          <a:xfrm>
            <a:off x="457200" y="1752600"/>
            <a:ext cx="8229600" cy="4724400"/>
          </a:xfrm>
        </p:spPr>
        <p:txBody>
          <a:bodyPr/>
          <a:lstStyle/>
          <a:p>
            <a:pPr>
              <a:defRPr/>
            </a:pPr>
            <a:r>
              <a:rPr lang="es-ES" sz="2800" dirty="0">
                <a:latin typeface="Verdana" charset="0"/>
                <a:cs typeface="+mn-cs"/>
              </a:rPr>
              <a:t>Pese a ello, la posición del Mediterráneo sigue siendo sólida:</a:t>
            </a:r>
          </a:p>
          <a:p>
            <a:pPr lvl="1">
              <a:defRPr/>
            </a:pPr>
            <a:r>
              <a:rPr lang="es-ES" sz="2400" dirty="0">
                <a:latin typeface="Verdana" charset="0"/>
              </a:rPr>
              <a:t>Concentra 1/3 de todas las visitas turísticas y un 28% del gasto turístico mundial</a:t>
            </a:r>
          </a:p>
          <a:p>
            <a:pPr lvl="1">
              <a:defRPr/>
            </a:pPr>
            <a:r>
              <a:rPr lang="es-ES" sz="2400" dirty="0">
                <a:latin typeface="Verdana" charset="0"/>
              </a:rPr>
              <a:t>Presenta una alta variedad de oferta que abarca desde el tradicional sol y playa a un alto componente patrimonial y cultural.</a:t>
            </a:r>
          </a:p>
          <a:p>
            <a:pPr lvl="1">
              <a:defRPr/>
            </a:pPr>
            <a:r>
              <a:rPr lang="es-ES" sz="2400" dirty="0">
                <a:latin typeface="Verdana" charset="0"/>
              </a:rPr>
              <a:t>Garantiza, en buena parte de los destinos, servicios eficientes, asistencia de calidad y conexiones seguras con toda Europa.</a:t>
            </a:r>
          </a:p>
          <a:p>
            <a:pPr lvl="1">
              <a:defRPr/>
            </a:pPr>
            <a:endParaRPr lang="es-ES" sz="2400" dirty="0">
              <a:latin typeface="Verdana" charset="0"/>
            </a:endParaRPr>
          </a:p>
          <a:p>
            <a:pPr>
              <a:defRPr/>
            </a:pPr>
            <a:endParaRPr lang="es-ES" sz="2800" dirty="0">
              <a:latin typeface="Verdana" charset="0"/>
              <a:cs typeface="+mn-cs"/>
            </a:endParaRPr>
          </a:p>
          <a:p>
            <a:pPr>
              <a:defRPr/>
            </a:pPr>
            <a:endParaRPr lang="es-ES" sz="2800" dirty="0">
              <a:latin typeface="Verdana" charset="0"/>
              <a:cs typeface="+mn-cs"/>
            </a:endParaRPr>
          </a:p>
          <a:p>
            <a:pPr>
              <a:buFont typeface="Wingdings" charset="0"/>
              <a:buNone/>
              <a:defRPr/>
            </a:pPr>
            <a:endParaRPr lang="es-ES" sz="2800" dirty="0">
              <a:latin typeface="Verdana" charset="0"/>
              <a:cs typeface="+mn-cs"/>
            </a:endParaRPr>
          </a:p>
        </p:txBody>
      </p:sp>
    </p:spTree>
    <p:extLst>
      <p:ext uri="{BB962C8B-B14F-4D97-AF65-F5344CB8AC3E}">
        <p14:creationId xmlns:p14="http://schemas.microsoft.com/office/powerpoint/2010/main" val="22061651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4. ATERRIZANDO EN LA ECONOMÍA REGIONAL: ISLAS BALEARES</a:t>
            </a:r>
            <a:endParaRPr lang="es-ES" dirty="0"/>
          </a:p>
        </p:txBody>
      </p:sp>
      <p:sp>
        <p:nvSpPr>
          <p:cNvPr id="6" name="Marcador de texto 5"/>
          <p:cNvSpPr>
            <a:spLocks noGrp="1"/>
          </p:cNvSpPr>
          <p:nvPr>
            <p:ph type="body" idx="1"/>
          </p:nvPr>
        </p:nvSpPr>
        <p:spPr/>
        <p:txBody>
          <a:bodyPr/>
          <a:lstStyle/>
          <a:p>
            <a:r>
              <a:rPr lang="es-ES" dirty="0" smtClean="0"/>
              <a:t>Un PIB que retrocede…</a:t>
            </a:r>
            <a:endParaRPr lang="es-ES" dirty="0"/>
          </a:p>
        </p:txBody>
      </p:sp>
      <p:pic>
        <p:nvPicPr>
          <p:cNvPr id="10" name="Marcador de contenido 9"/>
          <p:cNvPicPr>
            <a:picLocks noGrp="1" noChangeAspect="1"/>
          </p:cNvPicPr>
          <p:nvPr>
            <p:ph sz="half" idx="2"/>
          </p:nvPr>
        </p:nvPicPr>
        <p:blipFill>
          <a:blip r:embed="rId2"/>
          <a:srcRect t="-38409" b="-38409"/>
          <a:stretch>
            <a:fillRect/>
          </a:stretch>
        </p:blipFill>
        <p:spPr/>
      </p:pic>
      <p:sp>
        <p:nvSpPr>
          <p:cNvPr id="8" name="Marcador de texto 7"/>
          <p:cNvSpPr>
            <a:spLocks noGrp="1"/>
          </p:cNvSpPr>
          <p:nvPr>
            <p:ph type="body" sz="quarter" idx="3"/>
          </p:nvPr>
        </p:nvSpPr>
        <p:spPr/>
        <p:txBody>
          <a:bodyPr>
            <a:normAutofit fontScale="92500" lnSpcReduction="20000"/>
          </a:bodyPr>
          <a:lstStyle/>
          <a:p>
            <a:r>
              <a:rPr lang="es-ES" dirty="0" smtClean="0"/>
              <a:t>…con una población en crecimiento</a:t>
            </a:r>
            <a:endParaRPr lang="es-ES" dirty="0"/>
          </a:p>
        </p:txBody>
      </p:sp>
      <p:pic>
        <p:nvPicPr>
          <p:cNvPr id="11" name="Marcador de contenido 10"/>
          <p:cNvPicPr>
            <a:picLocks noGrp="1" noChangeAspect="1"/>
          </p:cNvPicPr>
          <p:nvPr>
            <p:ph sz="quarter" idx="4"/>
          </p:nvPr>
        </p:nvPicPr>
        <p:blipFill>
          <a:blip r:embed="rId3"/>
          <a:srcRect t="-64471" b="-64471"/>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dirty="0"/>
          </a:p>
        </p:txBody>
      </p:sp>
      <p:sp>
        <p:nvSpPr>
          <p:cNvPr id="5" name="Marcador de número de diapositiva 4"/>
          <p:cNvSpPr>
            <a:spLocks noGrp="1"/>
          </p:cNvSpPr>
          <p:nvPr>
            <p:ph type="sldNum" sz="quarter" idx="12"/>
          </p:nvPr>
        </p:nvSpPr>
        <p:spPr/>
        <p:txBody>
          <a:bodyPr/>
          <a:lstStyle/>
          <a:p>
            <a:fld id="{9BAD9847-4137-464D-A4A5-E5B881E8D43F}" type="slidenum">
              <a:rPr lang="es-ES" smtClean="0"/>
              <a:pPr/>
              <a:t>31</a:t>
            </a:fld>
            <a:endParaRPr lang="es-ES" dirty="0"/>
          </a:p>
        </p:txBody>
      </p:sp>
    </p:spTree>
    <p:extLst>
      <p:ext uri="{BB962C8B-B14F-4D97-AF65-F5344CB8AC3E}">
        <p14:creationId xmlns:p14="http://schemas.microsoft.com/office/powerpoint/2010/main" val="3855237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Economía </a:t>
            </a:r>
            <a:r>
              <a:rPr lang="es-ES" dirty="0" err="1" smtClean="0"/>
              <a:t>terciarizada</a:t>
            </a:r>
            <a:r>
              <a:rPr lang="es-ES" dirty="0" smtClean="0"/>
              <a:t>…</a:t>
            </a:r>
            <a:endParaRPr lang="es-ES" dirty="0"/>
          </a:p>
        </p:txBody>
      </p:sp>
      <p:sp>
        <p:nvSpPr>
          <p:cNvPr id="3" name="Marcador de texto 2"/>
          <p:cNvSpPr>
            <a:spLocks noGrp="1"/>
          </p:cNvSpPr>
          <p:nvPr>
            <p:ph type="body" idx="1"/>
          </p:nvPr>
        </p:nvSpPr>
        <p:spPr/>
        <p:txBody>
          <a:bodyPr/>
          <a:lstStyle/>
          <a:p>
            <a:r>
              <a:rPr lang="es-ES" dirty="0" smtClean="0"/>
              <a:t>El peso de los servicios…</a:t>
            </a:r>
            <a:endParaRPr lang="es-ES" dirty="0"/>
          </a:p>
        </p:txBody>
      </p:sp>
      <p:sp>
        <p:nvSpPr>
          <p:cNvPr id="5" name="Marcador de texto 4"/>
          <p:cNvSpPr>
            <a:spLocks noGrp="1"/>
          </p:cNvSpPr>
          <p:nvPr>
            <p:ph type="body" sz="quarter" idx="3"/>
          </p:nvPr>
        </p:nvSpPr>
        <p:spPr/>
        <p:txBody>
          <a:bodyPr/>
          <a:lstStyle/>
          <a:p>
            <a:r>
              <a:rPr lang="es-ES" dirty="0" smtClean="0"/>
              <a:t>…que marcan la pauta</a:t>
            </a:r>
            <a:endParaRPr lang="es-ES" dirty="0"/>
          </a:p>
        </p:txBody>
      </p:sp>
      <p:pic>
        <p:nvPicPr>
          <p:cNvPr id="10" name="Marcador de contenido 9"/>
          <p:cNvPicPr>
            <a:picLocks noGrp="1" noChangeAspect="1"/>
          </p:cNvPicPr>
          <p:nvPr>
            <p:ph sz="quarter" idx="4"/>
          </p:nvPr>
        </p:nvPicPr>
        <p:blipFill>
          <a:blip r:embed="rId2"/>
          <a:srcRect t="-27742" b="-27742"/>
          <a:stretch>
            <a:fillRect/>
          </a:stretch>
        </p:blipFill>
        <p:spPr/>
      </p:pic>
      <p:sp>
        <p:nvSpPr>
          <p:cNvPr id="7" name="Marcador de pie de página 6"/>
          <p:cNvSpPr>
            <a:spLocks noGrp="1"/>
          </p:cNvSpPr>
          <p:nvPr>
            <p:ph type="ftr" sz="quarter" idx="11"/>
          </p:nvPr>
        </p:nvSpPr>
        <p:spPr/>
        <p:txBody>
          <a:bodyPr/>
          <a:lstStyle/>
          <a:p>
            <a:r>
              <a:rPr lang="es-ES_tradnl" smtClean="0"/>
              <a:t>Prof. Carles Manera</a:t>
            </a:r>
            <a:endParaRPr lang="es-ES" dirty="0"/>
          </a:p>
        </p:txBody>
      </p:sp>
      <p:sp>
        <p:nvSpPr>
          <p:cNvPr id="8" name="Marcador de número de diapositiva 7"/>
          <p:cNvSpPr>
            <a:spLocks noGrp="1"/>
          </p:cNvSpPr>
          <p:nvPr>
            <p:ph type="sldNum" sz="quarter" idx="12"/>
          </p:nvPr>
        </p:nvSpPr>
        <p:spPr/>
        <p:txBody>
          <a:bodyPr/>
          <a:lstStyle/>
          <a:p>
            <a:fld id="{9BAD9847-4137-464D-A4A5-E5B881E8D43F}" type="slidenum">
              <a:rPr lang="es-ES" smtClean="0"/>
              <a:pPr/>
              <a:t>32</a:t>
            </a:fld>
            <a:endParaRPr lang="es-ES" dirty="0"/>
          </a:p>
        </p:txBody>
      </p:sp>
      <p:pic>
        <p:nvPicPr>
          <p:cNvPr id="9" name="Imagen 1"/>
          <p:cNvPicPr>
            <a:picLocks noGrp="1" noChangeAspect="1"/>
          </p:cNvPicPr>
          <p:nvPr>
            <p:ph sz="half" idx="2"/>
          </p:nvPr>
        </p:nvPicPr>
        <p:blipFill>
          <a:blip r:embed="rId3">
            <a:extLst>
              <a:ext uri="{28A0092B-C50C-407E-A947-70E740481C1C}">
                <a14:useLocalDpi xmlns:a14="http://schemas.microsoft.com/office/drawing/2010/main" val="0"/>
              </a:ext>
            </a:extLst>
          </a:blip>
          <a:srcRect t="-29182" b="-29182"/>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733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p:cNvSpPr>
            <a:spLocks noGrp="1"/>
          </p:cNvSpPr>
          <p:nvPr>
            <p:ph type="title"/>
          </p:nvPr>
        </p:nvSpPr>
        <p:spPr/>
        <p:txBody>
          <a:bodyPr/>
          <a:lstStyle/>
          <a:p>
            <a:r>
              <a:rPr lang="es-ES" dirty="0" smtClean="0"/>
              <a:t>…con salarios mediocres</a:t>
            </a:r>
            <a:endParaRPr lang="es-ES" dirty="0"/>
          </a:p>
        </p:txBody>
      </p:sp>
      <p:sp>
        <p:nvSpPr>
          <p:cNvPr id="7" name="Marcador de pie de página 6"/>
          <p:cNvSpPr>
            <a:spLocks noGrp="1"/>
          </p:cNvSpPr>
          <p:nvPr>
            <p:ph type="ftr" sz="quarter" idx="11"/>
          </p:nvPr>
        </p:nvSpPr>
        <p:spPr/>
        <p:txBody>
          <a:bodyPr/>
          <a:lstStyle/>
          <a:p>
            <a:r>
              <a:rPr lang="es-ES_tradnl" smtClean="0"/>
              <a:t>Prof. Carles Manera</a:t>
            </a:r>
            <a:endParaRPr lang="es-ES" dirty="0"/>
          </a:p>
        </p:txBody>
      </p:sp>
      <p:sp>
        <p:nvSpPr>
          <p:cNvPr id="8" name="Marcador de número de diapositiva 7"/>
          <p:cNvSpPr>
            <a:spLocks noGrp="1"/>
          </p:cNvSpPr>
          <p:nvPr>
            <p:ph type="sldNum" sz="quarter" idx="12"/>
          </p:nvPr>
        </p:nvSpPr>
        <p:spPr/>
        <p:txBody>
          <a:bodyPr/>
          <a:lstStyle/>
          <a:p>
            <a:fld id="{9BAD9847-4137-464D-A4A5-E5B881E8D43F}" type="slidenum">
              <a:rPr lang="es-ES" smtClean="0"/>
              <a:pPr/>
              <a:t>33</a:t>
            </a:fld>
            <a:endParaRPr lang="es-ES" dirty="0"/>
          </a:p>
        </p:txBody>
      </p:sp>
      <p:pic>
        <p:nvPicPr>
          <p:cNvPr id="11" name="Imagen 3"/>
          <p:cNvPicPr>
            <a:picLocks noGrp="1" noChangeAspect="1"/>
          </p:cNvPicPr>
          <p:nvPr>
            <p:ph idx="1"/>
          </p:nvPr>
        </p:nvPicPr>
        <p:blipFill>
          <a:blip r:embed="rId2">
            <a:extLst>
              <a:ext uri="{28A0092B-C50C-407E-A947-70E740481C1C}">
                <a14:useLocalDpi xmlns:a14="http://schemas.microsoft.com/office/drawing/2010/main" val="0"/>
              </a:ext>
            </a:extLst>
          </a:blip>
          <a:srcRect l="-756" r="-756"/>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4338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3200" dirty="0" smtClean="0"/>
              <a:t>Morir de éxito: </a:t>
            </a:r>
            <a:br>
              <a:rPr lang="es-ES" sz="3200" dirty="0" smtClean="0"/>
            </a:br>
            <a:r>
              <a:rPr lang="es-ES" sz="3200" dirty="0" smtClean="0"/>
              <a:t>¿saturación, sostenibilidad, intensidad?</a:t>
            </a:r>
            <a:br>
              <a:rPr lang="es-ES" sz="3200" dirty="0" smtClean="0"/>
            </a:br>
            <a:r>
              <a:rPr lang="es-ES" sz="3200" dirty="0" smtClean="0"/>
              <a:t> ¿cómo medirlo?</a:t>
            </a:r>
            <a:endParaRPr lang="es-ES" sz="3200" dirty="0"/>
          </a:p>
        </p:txBody>
      </p:sp>
      <p:sp>
        <p:nvSpPr>
          <p:cNvPr id="6" name="Marcador de texto 5"/>
          <p:cNvSpPr>
            <a:spLocks noGrp="1"/>
          </p:cNvSpPr>
          <p:nvPr>
            <p:ph type="body" idx="1"/>
          </p:nvPr>
        </p:nvSpPr>
        <p:spPr/>
        <p:txBody>
          <a:bodyPr/>
          <a:lstStyle/>
          <a:p>
            <a:r>
              <a:rPr lang="es-ES" dirty="0" smtClean="0"/>
              <a:t>Las plazas turísticas…</a:t>
            </a:r>
            <a:endParaRPr lang="es-ES" dirty="0"/>
          </a:p>
        </p:txBody>
      </p:sp>
      <p:pic>
        <p:nvPicPr>
          <p:cNvPr id="10" name="Marcador de contenido 9"/>
          <p:cNvPicPr>
            <a:picLocks noGrp="1" noChangeAspect="1"/>
          </p:cNvPicPr>
          <p:nvPr>
            <p:ph sz="half" idx="2"/>
          </p:nvPr>
        </p:nvPicPr>
        <p:blipFill>
          <a:blip r:embed="rId2"/>
          <a:srcRect t="-42910" b="-42910"/>
          <a:stretch>
            <a:fillRect/>
          </a:stretch>
        </p:blipFill>
        <p:spPr/>
      </p:pic>
      <p:sp>
        <p:nvSpPr>
          <p:cNvPr id="8" name="Marcador de texto 7"/>
          <p:cNvSpPr>
            <a:spLocks noGrp="1"/>
          </p:cNvSpPr>
          <p:nvPr>
            <p:ph type="body" sz="quarter" idx="3"/>
          </p:nvPr>
        </p:nvSpPr>
        <p:spPr/>
        <p:txBody>
          <a:bodyPr/>
          <a:lstStyle/>
          <a:p>
            <a:r>
              <a:rPr lang="es-ES" dirty="0" smtClean="0"/>
              <a:t>…y las externalidades</a:t>
            </a:r>
            <a:endParaRPr lang="es-ES" dirty="0"/>
          </a:p>
        </p:txBody>
      </p:sp>
      <p:sp>
        <p:nvSpPr>
          <p:cNvPr id="9" name="Marcador de contenido 8"/>
          <p:cNvSpPr>
            <a:spLocks noGrp="1"/>
          </p:cNvSpPr>
          <p:nvPr>
            <p:ph sz="quarter" idx="4"/>
          </p:nvPr>
        </p:nvSpPr>
        <p:spPr/>
        <p:txBody>
          <a:bodyPr/>
          <a:lstStyle/>
          <a:p>
            <a:r>
              <a:rPr lang="es-ES" dirty="0" smtClean="0"/>
              <a:t>+congestión,</a:t>
            </a:r>
          </a:p>
          <a:p>
            <a:r>
              <a:rPr lang="es-ES" dirty="0" smtClean="0"/>
              <a:t>+RSU,</a:t>
            </a:r>
          </a:p>
          <a:p>
            <a:r>
              <a:rPr lang="es-ES" dirty="0" smtClean="0"/>
              <a:t>+problemas hídricos,</a:t>
            </a:r>
          </a:p>
          <a:p>
            <a:r>
              <a:rPr lang="es-ES" dirty="0" smtClean="0"/>
              <a:t>¿–bienestar?</a:t>
            </a:r>
          </a:p>
          <a:p>
            <a:endParaRPr lang="es-ES" dirty="0"/>
          </a:p>
          <a:p>
            <a:pPr marL="0" indent="0" algn="just">
              <a:buNone/>
            </a:pPr>
            <a:r>
              <a:rPr lang="es-ES" dirty="0" smtClean="0"/>
              <a:t>EL GRAN DEBATE ECONÓMICO.</a:t>
            </a:r>
          </a:p>
          <a:p>
            <a:pPr marL="0" indent="0" algn="just">
              <a:buNone/>
            </a:pPr>
            <a:r>
              <a:rPr lang="es-ES" dirty="0" smtClean="0"/>
              <a:t>¿Somos tan intensivos en turismo de masas?</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dirty="0"/>
          </a:p>
        </p:txBody>
      </p:sp>
      <p:sp>
        <p:nvSpPr>
          <p:cNvPr id="5" name="Marcador de número de diapositiva 4"/>
          <p:cNvSpPr>
            <a:spLocks noGrp="1"/>
          </p:cNvSpPr>
          <p:nvPr>
            <p:ph type="sldNum" sz="quarter" idx="12"/>
          </p:nvPr>
        </p:nvSpPr>
        <p:spPr/>
        <p:txBody>
          <a:bodyPr/>
          <a:lstStyle/>
          <a:p>
            <a:fld id="{9BAD9847-4137-464D-A4A5-E5B881E8D43F}" type="slidenum">
              <a:rPr lang="es-ES" smtClean="0"/>
              <a:pPr/>
              <a:t>34</a:t>
            </a:fld>
            <a:endParaRPr lang="es-ES" dirty="0"/>
          </a:p>
        </p:txBody>
      </p:sp>
    </p:spTree>
    <p:extLst>
      <p:ext uri="{BB962C8B-B14F-4D97-AF65-F5344CB8AC3E}">
        <p14:creationId xmlns:p14="http://schemas.microsoft.com/office/powerpoint/2010/main" val="24341537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smtClean="0"/>
              <a:t>El Índice de Intensidad Turística, IIT</a:t>
            </a:r>
            <a:br>
              <a:rPr lang="es-ES" dirty="0" smtClean="0"/>
            </a:br>
            <a:r>
              <a:rPr lang="es-ES" sz="1600" dirty="0" smtClean="0"/>
              <a:t>(Carles Manera)</a:t>
            </a:r>
            <a:endParaRPr lang="es-ES" sz="1600" dirty="0"/>
          </a:p>
        </p:txBody>
      </p:sp>
      <p:sp>
        <p:nvSpPr>
          <p:cNvPr id="9" name="Marcador de texto 8"/>
          <p:cNvSpPr>
            <a:spLocks noGrp="1"/>
          </p:cNvSpPr>
          <p:nvPr>
            <p:ph type="body" idx="1"/>
          </p:nvPr>
        </p:nvSpPr>
        <p:spPr/>
        <p:txBody>
          <a:bodyPr/>
          <a:lstStyle/>
          <a:p>
            <a:r>
              <a:rPr lang="es-ES" dirty="0" smtClean="0"/>
              <a:t>Una propuesta sencilla…</a:t>
            </a:r>
            <a:endParaRPr lang="es-ES" dirty="0"/>
          </a:p>
        </p:txBody>
      </p:sp>
      <p:pic>
        <p:nvPicPr>
          <p:cNvPr id="14" name="Marcador de contenido 13"/>
          <p:cNvPicPr>
            <a:picLocks noGrp="1" noChangeAspect="1"/>
          </p:cNvPicPr>
          <p:nvPr>
            <p:ph sz="half" idx="2"/>
          </p:nvPr>
        </p:nvPicPr>
        <p:blipFill>
          <a:blip r:embed="rId2"/>
          <a:srcRect t="-173542" b="-173542"/>
          <a:stretch>
            <a:fillRect/>
          </a:stretch>
        </p:blipFill>
        <p:spPr/>
      </p:pic>
      <p:sp>
        <p:nvSpPr>
          <p:cNvPr id="11" name="Marcador de texto 10"/>
          <p:cNvSpPr>
            <a:spLocks noGrp="1"/>
          </p:cNvSpPr>
          <p:nvPr>
            <p:ph type="body" sz="quarter" idx="3"/>
          </p:nvPr>
        </p:nvSpPr>
        <p:spPr/>
        <p:txBody>
          <a:bodyPr/>
          <a:lstStyle/>
          <a:p>
            <a:r>
              <a:rPr lang="es-ES" dirty="0" smtClean="0"/>
              <a:t>…con 4 variables</a:t>
            </a:r>
            <a:endParaRPr lang="es-ES" dirty="0"/>
          </a:p>
        </p:txBody>
      </p:sp>
      <p:sp>
        <p:nvSpPr>
          <p:cNvPr id="12" name="Marcador de contenido 11"/>
          <p:cNvSpPr>
            <a:spLocks noGrp="1"/>
          </p:cNvSpPr>
          <p:nvPr>
            <p:ph sz="quarter" idx="4"/>
          </p:nvPr>
        </p:nvSpPr>
        <p:spPr/>
        <p:txBody>
          <a:bodyPr>
            <a:normAutofit fontScale="92500" lnSpcReduction="20000"/>
          </a:bodyPr>
          <a:lstStyle/>
          <a:p>
            <a:r>
              <a:rPr lang="es-ES" dirty="0" smtClean="0"/>
              <a:t>Ingresos turísticos, IT</a:t>
            </a:r>
          </a:p>
          <a:p>
            <a:r>
              <a:rPr lang="es-ES" dirty="0" smtClean="0"/>
              <a:t>PIB,</a:t>
            </a:r>
          </a:p>
          <a:p>
            <a:r>
              <a:rPr lang="es-ES" dirty="0" smtClean="0"/>
              <a:t>Población, P</a:t>
            </a:r>
          </a:p>
          <a:p>
            <a:r>
              <a:rPr lang="es-ES" dirty="0" smtClean="0"/>
              <a:t>Número de turistas, T</a:t>
            </a:r>
          </a:p>
          <a:p>
            <a:r>
              <a:rPr lang="es-ES" dirty="0" smtClean="0"/>
              <a:t>i= la economía que se analiza,</a:t>
            </a:r>
          </a:p>
          <a:p>
            <a:r>
              <a:rPr lang="es-ES" dirty="0" smtClean="0"/>
              <a:t>m= Mundo, que es la base.</a:t>
            </a:r>
          </a:p>
          <a:p>
            <a:pPr marL="0" indent="0" algn="just">
              <a:buNone/>
            </a:pPr>
            <a:r>
              <a:rPr lang="es-ES" i="1" dirty="0" smtClean="0"/>
              <a:t>IIT es una media geométrica de las dos medidas de intensidad turística, utilizando el Mundo como referencia en ambos casos.</a:t>
            </a:r>
          </a:p>
          <a:p>
            <a:pPr marL="0" indent="0" algn="just">
              <a:buNone/>
            </a:pPr>
            <a:r>
              <a:rPr lang="es-ES" i="1" dirty="0" smtClean="0"/>
              <a:t>Puede ser de aplicación a diferentes economías.</a:t>
            </a:r>
          </a:p>
          <a:p>
            <a:pPr marL="0" indent="0">
              <a:buNone/>
            </a:pPr>
            <a:endParaRPr lang="es-ES" dirty="0" smtClean="0"/>
          </a:p>
          <a:p>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dirty="0"/>
          </a:p>
        </p:txBody>
      </p:sp>
      <p:sp>
        <p:nvSpPr>
          <p:cNvPr id="5" name="Marcador de número de diapositiva 4"/>
          <p:cNvSpPr>
            <a:spLocks noGrp="1"/>
          </p:cNvSpPr>
          <p:nvPr>
            <p:ph type="sldNum" sz="quarter" idx="12"/>
          </p:nvPr>
        </p:nvSpPr>
        <p:spPr/>
        <p:txBody>
          <a:bodyPr/>
          <a:lstStyle/>
          <a:p>
            <a:fld id="{9BAD9847-4137-464D-A4A5-E5B881E8D43F}" type="slidenum">
              <a:rPr lang="es-ES" smtClean="0"/>
              <a:pPr/>
              <a:t>35</a:t>
            </a:fld>
            <a:endParaRPr lang="es-ES" dirty="0"/>
          </a:p>
        </p:txBody>
      </p:sp>
    </p:spTree>
    <p:extLst>
      <p:ext uri="{BB962C8B-B14F-4D97-AF65-F5344CB8AC3E}">
        <p14:creationId xmlns:p14="http://schemas.microsoft.com/office/powerpoint/2010/main" val="35188694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aplicación del IIT</a:t>
            </a:r>
            <a:endParaRPr lang="es-ES" dirty="0"/>
          </a:p>
        </p:txBody>
      </p:sp>
      <p:sp>
        <p:nvSpPr>
          <p:cNvPr id="3" name="Marcador de texto 2"/>
          <p:cNvSpPr>
            <a:spLocks noGrp="1"/>
          </p:cNvSpPr>
          <p:nvPr>
            <p:ph type="body" idx="1"/>
          </p:nvPr>
        </p:nvSpPr>
        <p:spPr/>
        <p:txBody>
          <a:bodyPr/>
          <a:lstStyle/>
          <a:p>
            <a:r>
              <a:rPr lang="es-ES" dirty="0" smtClean="0"/>
              <a:t>Resultados clave, para 1998…</a:t>
            </a:r>
            <a:endParaRPr lang="es-ES" dirty="0"/>
          </a:p>
        </p:txBody>
      </p:sp>
      <p:pic>
        <p:nvPicPr>
          <p:cNvPr id="9" name="Marcador de contenido 8"/>
          <p:cNvPicPr>
            <a:picLocks noGrp="1" noChangeAspect="1"/>
          </p:cNvPicPr>
          <p:nvPr>
            <p:ph sz="half" idx="2"/>
          </p:nvPr>
        </p:nvPicPr>
        <p:blipFill>
          <a:blip r:embed="rId2"/>
          <a:srcRect t="-21340" b="-21340"/>
          <a:stretch>
            <a:fillRect/>
          </a:stretch>
        </p:blipFill>
        <p:spPr>
          <a:xfrm>
            <a:off x="467544" y="2348880"/>
            <a:ext cx="4040188" cy="3951288"/>
          </a:xfrm>
        </p:spPr>
      </p:pic>
      <p:sp>
        <p:nvSpPr>
          <p:cNvPr id="5" name="Marcador de texto 4"/>
          <p:cNvSpPr>
            <a:spLocks noGrp="1"/>
          </p:cNvSpPr>
          <p:nvPr>
            <p:ph type="body" sz="quarter" idx="3"/>
          </p:nvPr>
        </p:nvSpPr>
        <p:spPr/>
        <p:txBody>
          <a:bodyPr>
            <a:normAutofit fontScale="85000" lnSpcReduction="20000"/>
          </a:bodyPr>
          <a:lstStyle/>
          <a:p>
            <a:r>
              <a:rPr lang="es-ES" dirty="0" smtClean="0"/>
              <a:t>…que delaten las principales economías turísticas en el Mundo</a:t>
            </a:r>
            <a:endParaRPr lang="es-ES" dirty="0"/>
          </a:p>
        </p:txBody>
      </p:sp>
      <p:sp>
        <p:nvSpPr>
          <p:cNvPr id="6" name="Marcador de contenido 5"/>
          <p:cNvSpPr>
            <a:spLocks noGrp="1"/>
          </p:cNvSpPr>
          <p:nvPr>
            <p:ph sz="quarter" idx="4"/>
          </p:nvPr>
        </p:nvSpPr>
        <p:spPr/>
        <p:txBody>
          <a:bodyPr>
            <a:normAutofit fontScale="92500"/>
          </a:bodyPr>
          <a:lstStyle/>
          <a:p>
            <a:pPr algn="just"/>
            <a:r>
              <a:rPr lang="es-ES" dirty="0" smtClean="0"/>
              <a:t>Liderazgo: Vírgenes británicas, </a:t>
            </a:r>
            <a:r>
              <a:rPr lang="es-ES" dirty="0" err="1" smtClean="0"/>
              <a:t>Caiman</a:t>
            </a:r>
            <a:r>
              <a:rPr lang="es-ES" dirty="0" smtClean="0"/>
              <a:t> e Islas Baleares.</a:t>
            </a:r>
          </a:p>
          <a:p>
            <a:pPr algn="just"/>
            <a:r>
              <a:rPr lang="es-ES" dirty="0" smtClean="0"/>
              <a:t>Las dos primeras se adscriben a paraísos fiscales.</a:t>
            </a:r>
          </a:p>
          <a:p>
            <a:pPr algn="just"/>
            <a:r>
              <a:rPr lang="es-ES" dirty="0" smtClean="0"/>
              <a:t>Baleares plantea una mayor diversificación económica en el sector terciario, por lo que puede afirmarse que sería, en tal sentido la primera economía en intensidad turística.</a:t>
            </a:r>
            <a:endParaRPr lang="es-ES" dirty="0"/>
          </a:p>
        </p:txBody>
      </p:sp>
      <p:sp>
        <p:nvSpPr>
          <p:cNvPr id="7" name="Marcador de pie de página 6"/>
          <p:cNvSpPr>
            <a:spLocks noGrp="1"/>
          </p:cNvSpPr>
          <p:nvPr>
            <p:ph type="ftr" sz="quarter" idx="11"/>
          </p:nvPr>
        </p:nvSpPr>
        <p:spPr/>
        <p:txBody>
          <a:bodyPr/>
          <a:lstStyle/>
          <a:p>
            <a:r>
              <a:rPr lang="es-ES_tradnl" smtClean="0"/>
              <a:t>Prof. Carles Manera</a:t>
            </a:r>
            <a:endParaRPr lang="es-ES" dirty="0"/>
          </a:p>
        </p:txBody>
      </p:sp>
      <p:sp>
        <p:nvSpPr>
          <p:cNvPr id="8" name="Marcador de número de diapositiva 7"/>
          <p:cNvSpPr>
            <a:spLocks noGrp="1"/>
          </p:cNvSpPr>
          <p:nvPr>
            <p:ph type="sldNum" sz="quarter" idx="12"/>
          </p:nvPr>
        </p:nvSpPr>
        <p:spPr/>
        <p:txBody>
          <a:bodyPr/>
          <a:lstStyle/>
          <a:p>
            <a:fld id="{9BAD9847-4137-464D-A4A5-E5B881E8D43F}" type="slidenum">
              <a:rPr lang="es-ES" smtClean="0"/>
              <a:pPr/>
              <a:t>36</a:t>
            </a:fld>
            <a:endParaRPr lang="es-ES" dirty="0"/>
          </a:p>
        </p:txBody>
      </p:sp>
    </p:spTree>
    <p:extLst>
      <p:ext uri="{BB962C8B-B14F-4D97-AF65-F5344CB8AC3E}">
        <p14:creationId xmlns:p14="http://schemas.microsoft.com/office/powerpoint/2010/main" val="6244368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Baleares, economía madura en servicios…</a:t>
            </a:r>
            <a:endParaRPr lang="es-ES" dirty="0"/>
          </a:p>
        </p:txBody>
      </p:sp>
      <p:sp>
        <p:nvSpPr>
          <p:cNvPr id="3" name="Marcador de texto 2"/>
          <p:cNvSpPr>
            <a:spLocks noGrp="1"/>
          </p:cNvSpPr>
          <p:nvPr>
            <p:ph type="body" idx="1"/>
          </p:nvPr>
        </p:nvSpPr>
        <p:spPr/>
        <p:txBody>
          <a:bodyPr>
            <a:normAutofit fontScale="92500" lnSpcReduction="20000"/>
          </a:bodyPr>
          <a:lstStyle/>
          <a:p>
            <a:r>
              <a:rPr lang="es-ES" dirty="0" smtClean="0"/>
              <a:t>…pero con un PIB que va cayendo…</a:t>
            </a:r>
            <a:endParaRPr lang="es-ES" dirty="0"/>
          </a:p>
        </p:txBody>
      </p:sp>
      <p:pic>
        <p:nvPicPr>
          <p:cNvPr id="9" name="Marcador de contenido 8"/>
          <p:cNvPicPr>
            <a:picLocks noGrp="1" noChangeAspect="1"/>
          </p:cNvPicPr>
          <p:nvPr>
            <p:ph sz="half" idx="2"/>
          </p:nvPr>
        </p:nvPicPr>
        <p:blipFill>
          <a:blip r:embed="rId2"/>
          <a:srcRect t="-13125" b="-13125"/>
          <a:stretch>
            <a:fillRect/>
          </a:stretch>
        </p:blipFill>
        <p:spPr/>
      </p:pic>
      <p:sp>
        <p:nvSpPr>
          <p:cNvPr id="5" name="Marcador de texto 4"/>
          <p:cNvSpPr>
            <a:spLocks noGrp="1"/>
          </p:cNvSpPr>
          <p:nvPr>
            <p:ph type="body" sz="quarter" idx="3"/>
          </p:nvPr>
        </p:nvSpPr>
        <p:spPr/>
        <p:txBody>
          <a:bodyPr>
            <a:normAutofit fontScale="62500" lnSpcReduction="20000"/>
          </a:bodyPr>
          <a:lstStyle/>
          <a:p>
            <a:r>
              <a:rPr lang="es-ES" dirty="0" smtClean="0"/>
              <a:t>…que necesita cada vez más visitantes para mantenerse: rendimientos decrecientes</a:t>
            </a:r>
            <a:endParaRPr lang="es-ES" dirty="0"/>
          </a:p>
        </p:txBody>
      </p:sp>
      <p:sp>
        <p:nvSpPr>
          <p:cNvPr id="7" name="Marcador de pie de página 6"/>
          <p:cNvSpPr>
            <a:spLocks noGrp="1"/>
          </p:cNvSpPr>
          <p:nvPr>
            <p:ph type="ftr" sz="quarter" idx="11"/>
          </p:nvPr>
        </p:nvSpPr>
        <p:spPr/>
        <p:txBody>
          <a:bodyPr/>
          <a:lstStyle/>
          <a:p>
            <a:r>
              <a:rPr lang="es-ES_tradnl" smtClean="0"/>
              <a:t>Prof. Carles Manera</a:t>
            </a:r>
            <a:endParaRPr lang="es-ES" dirty="0"/>
          </a:p>
        </p:txBody>
      </p:sp>
      <p:sp>
        <p:nvSpPr>
          <p:cNvPr id="8" name="Marcador de número de diapositiva 7"/>
          <p:cNvSpPr>
            <a:spLocks noGrp="1"/>
          </p:cNvSpPr>
          <p:nvPr>
            <p:ph type="sldNum" sz="quarter" idx="12"/>
          </p:nvPr>
        </p:nvSpPr>
        <p:spPr/>
        <p:txBody>
          <a:bodyPr/>
          <a:lstStyle/>
          <a:p>
            <a:fld id="{9BAD9847-4137-464D-A4A5-E5B881E8D43F}" type="slidenum">
              <a:rPr lang="es-ES" smtClean="0"/>
              <a:pPr/>
              <a:t>37</a:t>
            </a:fld>
            <a:endParaRPr lang="es-ES" dirty="0"/>
          </a:p>
        </p:txBody>
      </p:sp>
      <p:pic>
        <p:nvPicPr>
          <p:cNvPr id="13" name="Marcador de contenido 12"/>
          <p:cNvPicPr>
            <a:picLocks noGrp="1" noChangeAspect="1"/>
          </p:cNvPicPr>
          <p:nvPr>
            <p:ph sz="quarter" idx="4"/>
          </p:nvPr>
        </p:nvPicPr>
        <p:blipFill>
          <a:blip r:embed="rId3"/>
          <a:srcRect t="-27694" b="-27694"/>
          <a:stretch>
            <a:fillRect/>
          </a:stretch>
        </p:blipFill>
        <p:spPr/>
      </p:pic>
    </p:spTree>
    <p:extLst>
      <p:ext uri="{BB962C8B-B14F-4D97-AF65-F5344CB8AC3E}">
        <p14:creationId xmlns:p14="http://schemas.microsoft.com/office/powerpoint/2010/main" val="21607298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 elevada presión humana…</a:t>
            </a:r>
            <a:endParaRPr lang="es-ES" dirty="0"/>
          </a:p>
        </p:txBody>
      </p:sp>
      <p:sp>
        <p:nvSpPr>
          <p:cNvPr id="3" name="Marcador de texto 2"/>
          <p:cNvSpPr>
            <a:spLocks noGrp="1"/>
          </p:cNvSpPr>
          <p:nvPr>
            <p:ph type="body" idx="1"/>
          </p:nvPr>
        </p:nvSpPr>
        <p:spPr/>
        <p:txBody>
          <a:bodyPr>
            <a:normAutofit fontScale="62500" lnSpcReduction="20000"/>
          </a:bodyPr>
          <a:lstStyle/>
          <a:p>
            <a:r>
              <a:rPr lang="es-ES" dirty="0" smtClean="0"/>
              <a:t>De 1,1 millones de habitantes censados, a cerca de 2 millones en día punta del mes de agosto</a:t>
            </a:r>
            <a:endParaRPr lang="es-ES" dirty="0"/>
          </a:p>
        </p:txBody>
      </p:sp>
      <p:pic>
        <p:nvPicPr>
          <p:cNvPr id="9" name="Marcador de contenido 8"/>
          <p:cNvPicPr>
            <a:picLocks noGrp="1" noChangeAspect="1"/>
          </p:cNvPicPr>
          <p:nvPr>
            <p:ph sz="half" idx="2"/>
          </p:nvPr>
        </p:nvPicPr>
        <p:blipFill>
          <a:blip r:embed="rId2"/>
          <a:srcRect t="-15966" b="-15966"/>
          <a:stretch>
            <a:fillRect/>
          </a:stretch>
        </p:blipFill>
        <p:spPr/>
      </p:pic>
      <p:sp>
        <p:nvSpPr>
          <p:cNvPr id="5" name="Marcador de texto 4"/>
          <p:cNvSpPr>
            <a:spLocks noGrp="1"/>
          </p:cNvSpPr>
          <p:nvPr>
            <p:ph type="body" sz="quarter" idx="3"/>
          </p:nvPr>
        </p:nvSpPr>
        <p:spPr/>
        <p:txBody>
          <a:bodyPr>
            <a:normAutofit fontScale="62500" lnSpcReduction="20000"/>
          </a:bodyPr>
          <a:lstStyle/>
          <a:p>
            <a:r>
              <a:rPr lang="es-ES" dirty="0" smtClean="0"/>
              <a:t>…y caída en la productividad del capital, pero con incremento en la cuota de excedentes</a:t>
            </a:r>
            <a:endParaRPr lang="es-ES" dirty="0"/>
          </a:p>
        </p:txBody>
      </p:sp>
      <p:pic>
        <p:nvPicPr>
          <p:cNvPr id="10" name="Marcador de contenido 9"/>
          <p:cNvPicPr>
            <a:picLocks noGrp="1" noChangeAspect="1"/>
          </p:cNvPicPr>
          <p:nvPr>
            <p:ph sz="quarter" idx="4"/>
          </p:nvPr>
        </p:nvPicPr>
        <p:blipFill>
          <a:blip r:embed="rId3"/>
          <a:srcRect t="-32694" b="-32694"/>
          <a:stretch>
            <a:fillRect/>
          </a:stretch>
        </p:blipFill>
        <p:spPr/>
      </p:pic>
      <p:sp>
        <p:nvSpPr>
          <p:cNvPr id="7" name="Marcador de pie de página 6"/>
          <p:cNvSpPr>
            <a:spLocks noGrp="1"/>
          </p:cNvSpPr>
          <p:nvPr>
            <p:ph type="ftr" sz="quarter" idx="11"/>
          </p:nvPr>
        </p:nvSpPr>
        <p:spPr/>
        <p:txBody>
          <a:bodyPr/>
          <a:lstStyle/>
          <a:p>
            <a:r>
              <a:rPr lang="es-ES_tradnl" smtClean="0"/>
              <a:t>Prof. Carles Manera</a:t>
            </a:r>
            <a:endParaRPr lang="es-ES" dirty="0"/>
          </a:p>
        </p:txBody>
      </p:sp>
      <p:sp>
        <p:nvSpPr>
          <p:cNvPr id="8" name="Marcador de número de diapositiva 7"/>
          <p:cNvSpPr>
            <a:spLocks noGrp="1"/>
          </p:cNvSpPr>
          <p:nvPr>
            <p:ph type="sldNum" sz="quarter" idx="12"/>
          </p:nvPr>
        </p:nvSpPr>
        <p:spPr/>
        <p:txBody>
          <a:bodyPr/>
          <a:lstStyle/>
          <a:p>
            <a:fld id="{9BAD9847-4137-464D-A4A5-E5B881E8D43F}" type="slidenum">
              <a:rPr lang="es-ES" smtClean="0"/>
              <a:pPr/>
              <a:t>38</a:t>
            </a:fld>
            <a:endParaRPr lang="es-ES" dirty="0"/>
          </a:p>
        </p:txBody>
      </p:sp>
    </p:spTree>
    <p:extLst>
      <p:ext uri="{BB962C8B-B14F-4D97-AF65-F5344CB8AC3E}">
        <p14:creationId xmlns:p14="http://schemas.microsoft.com/office/powerpoint/2010/main" val="1355110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p:cNvSpPr>
            <a:spLocks noGrp="1"/>
          </p:cNvSpPr>
          <p:nvPr>
            <p:ph type="title"/>
          </p:nvPr>
        </p:nvSpPr>
        <p:spPr/>
        <p:txBody>
          <a:bodyPr>
            <a:normAutofit fontScale="90000"/>
          </a:bodyPr>
          <a:lstStyle/>
          <a:p>
            <a:r>
              <a:rPr lang="es-ES" dirty="0" smtClean="0"/>
              <a:t>5. CONCLUSIÓN GENERAL: </a:t>
            </a:r>
            <a:br>
              <a:rPr lang="es-ES" dirty="0" smtClean="0"/>
            </a:br>
            <a:r>
              <a:rPr lang="es-ES" dirty="0" smtClean="0"/>
              <a:t>APENAS UNOS APUNTES</a:t>
            </a:r>
            <a:endParaRPr lang="es-ES" dirty="0"/>
          </a:p>
        </p:txBody>
      </p:sp>
      <p:sp>
        <p:nvSpPr>
          <p:cNvPr id="10" name="Marcador de contenido 9"/>
          <p:cNvSpPr>
            <a:spLocks noGrp="1"/>
          </p:cNvSpPr>
          <p:nvPr>
            <p:ph idx="1"/>
          </p:nvPr>
        </p:nvSpPr>
        <p:spPr/>
        <p:txBody>
          <a:bodyPr>
            <a:normAutofit fontScale="70000" lnSpcReduction="20000"/>
          </a:bodyPr>
          <a:lstStyle/>
          <a:p>
            <a:pPr algn="just"/>
            <a:r>
              <a:rPr lang="es-ES" dirty="0" smtClean="0"/>
              <a:t>1. Turismo como actividad de futuro: a destacar.</a:t>
            </a:r>
          </a:p>
          <a:p>
            <a:pPr algn="just"/>
            <a:r>
              <a:rPr lang="es-ES" dirty="0" smtClean="0"/>
              <a:t>2. El Mediterráneo sigue teniendo posibilidades.</a:t>
            </a:r>
          </a:p>
          <a:p>
            <a:pPr algn="just"/>
            <a:r>
              <a:rPr lang="es-ES" dirty="0" smtClean="0"/>
              <a:t>3. Baleares es la región turística con mayor intensidad en la economía del turismo de masas en el mundo.</a:t>
            </a:r>
          </a:p>
          <a:p>
            <a:pPr algn="just"/>
            <a:r>
              <a:rPr lang="es-ES" dirty="0" smtClean="0"/>
              <a:t>4. Esta especialización genera beneficios innegables, que deben preservarse; pero externalidades que no pueden eludirse.</a:t>
            </a:r>
          </a:p>
          <a:p>
            <a:pPr algn="just"/>
            <a:r>
              <a:rPr lang="es-ES" dirty="0" smtClean="0"/>
              <a:t>5. En tal contexto, la Historia Económica actúa para facilitar la diagnosis económica: la profundidad cronológica permite mejores análisis y, por tanto, contribuye a aplicar políticas públicas y privadas más solventes.</a:t>
            </a:r>
          </a:p>
          <a:p>
            <a:pPr algn="just"/>
            <a:r>
              <a:rPr lang="es-ES" dirty="0" smtClean="0"/>
              <a:t>6. Lo expuesto es un </a:t>
            </a:r>
            <a:r>
              <a:rPr lang="es-ES" i="1" dirty="0" err="1" smtClean="0"/>
              <a:t>work</a:t>
            </a:r>
            <a:r>
              <a:rPr lang="es-ES" i="1" dirty="0" smtClean="0"/>
              <a:t> in </a:t>
            </a:r>
            <a:r>
              <a:rPr lang="es-ES" i="1" dirty="0" err="1" smtClean="0"/>
              <a:t>progress</a:t>
            </a:r>
            <a:r>
              <a:rPr lang="es-ES" dirty="0" smtClean="0"/>
              <a:t>, con pocas publicaciones por el momento. Estamos trabajando desde hace quince años en esta nueva línea de investigación, que debiera abrirse a otros colegas economistas e historiadores económicos.</a:t>
            </a:r>
          </a:p>
          <a:p>
            <a:endParaRPr lang="es-ES" dirty="0"/>
          </a:p>
        </p:txBody>
      </p:sp>
      <p:sp>
        <p:nvSpPr>
          <p:cNvPr id="7" name="Marcador de pie de página 6"/>
          <p:cNvSpPr>
            <a:spLocks noGrp="1"/>
          </p:cNvSpPr>
          <p:nvPr>
            <p:ph type="ftr" sz="quarter" idx="11"/>
          </p:nvPr>
        </p:nvSpPr>
        <p:spPr/>
        <p:txBody>
          <a:bodyPr/>
          <a:lstStyle/>
          <a:p>
            <a:r>
              <a:rPr lang="es-ES_tradnl" smtClean="0"/>
              <a:t>Prof. Carles Manera</a:t>
            </a:r>
            <a:endParaRPr lang="es-ES" dirty="0"/>
          </a:p>
        </p:txBody>
      </p:sp>
      <p:sp>
        <p:nvSpPr>
          <p:cNvPr id="8" name="Marcador de número de diapositiva 7"/>
          <p:cNvSpPr>
            <a:spLocks noGrp="1"/>
          </p:cNvSpPr>
          <p:nvPr>
            <p:ph type="sldNum" sz="quarter" idx="12"/>
          </p:nvPr>
        </p:nvSpPr>
        <p:spPr/>
        <p:txBody>
          <a:bodyPr/>
          <a:lstStyle/>
          <a:p>
            <a:fld id="{9BAD9847-4137-464D-A4A5-E5B881E8D43F}" type="slidenum">
              <a:rPr lang="es-ES" smtClean="0"/>
              <a:pPr/>
              <a:t>39</a:t>
            </a:fld>
            <a:endParaRPr lang="es-ES" dirty="0"/>
          </a:p>
        </p:txBody>
      </p:sp>
    </p:spTree>
    <p:extLst>
      <p:ext uri="{BB962C8B-B14F-4D97-AF65-F5344CB8AC3E}">
        <p14:creationId xmlns:p14="http://schemas.microsoft.com/office/powerpoint/2010/main" val="482934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Muchas gracias</a:t>
            </a:r>
            <a:endParaRPr lang="es-ES" dirty="0"/>
          </a:p>
        </p:txBody>
      </p:sp>
      <p:sp>
        <p:nvSpPr>
          <p:cNvPr id="3" name="Marcador de contenido 2"/>
          <p:cNvSpPr>
            <a:spLocks noGrp="1"/>
          </p:cNvSpPr>
          <p:nvPr>
            <p:ph idx="1"/>
          </p:nvPr>
        </p:nvSpPr>
        <p:spPr/>
        <p:txBody>
          <a:bodyPr/>
          <a:lstStyle/>
          <a:p>
            <a:pPr marL="0" indent="0" algn="ctr">
              <a:buNone/>
            </a:pPr>
            <a:r>
              <a:rPr lang="es-ES" dirty="0" smtClean="0"/>
              <a:t>CARLES MANERA:</a:t>
            </a:r>
          </a:p>
          <a:p>
            <a:pPr marL="0" indent="0" algn="ctr">
              <a:buNone/>
            </a:pPr>
            <a:r>
              <a:rPr lang="es-ES" dirty="0" smtClean="0"/>
              <a:t>EMAIL:</a:t>
            </a:r>
            <a:endParaRPr lang="es-ES" dirty="0"/>
          </a:p>
          <a:p>
            <a:pPr algn="ctr"/>
            <a:r>
              <a:rPr lang="es-ES" dirty="0">
                <a:hlinkClick r:id="rId2"/>
              </a:rPr>
              <a:t>c</a:t>
            </a:r>
            <a:r>
              <a:rPr lang="es-ES" dirty="0" smtClean="0">
                <a:hlinkClick r:id="rId2"/>
              </a:rPr>
              <a:t>arles.manera@uib.es</a:t>
            </a:r>
            <a:endParaRPr lang="es-ES" dirty="0" smtClean="0"/>
          </a:p>
          <a:p>
            <a:pPr marL="0" indent="0" algn="ctr">
              <a:buNone/>
            </a:pPr>
            <a:r>
              <a:rPr lang="es-ES" dirty="0" smtClean="0"/>
              <a:t>BLOG:</a:t>
            </a:r>
          </a:p>
          <a:p>
            <a:pPr algn="ctr"/>
            <a:r>
              <a:rPr lang="es-ES" dirty="0" err="1" smtClean="0"/>
              <a:t>carlesmanera.com</a:t>
            </a:r>
            <a:endParaRPr lang="es-ES" dirty="0" smtClean="0"/>
          </a:p>
          <a:p>
            <a:pPr marL="0" indent="0" algn="ctr">
              <a:buNone/>
            </a:pPr>
            <a:r>
              <a:rPr lang="es-ES" dirty="0" smtClean="0"/>
              <a:t>TWITER:</a:t>
            </a:r>
          </a:p>
          <a:p>
            <a:pPr marL="0" indent="0" algn="ctr">
              <a:buNone/>
            </a:pPr>
            <a:r>
              <a:rPr lang="es-ES" dirty="0" smtClean="0"/>
              <a:t>@</a:t>
            </a:r>
            <a:r>
              <a:rPr lang="es-ES" dirty="0" err="1" smtClean="0"/>
              <a:t>CarlesManera</a:t>
            </a:r>
            <a:endParaRPr lang="es-ES" dirty="0" smtClean="0"/>
          </a:p>
          <a:p>
            <a:pPr algn="ctr"/>
            <a:endParaRPr lang="es-ES" dirty="0" smtClean="0"/>
          </a:p>
          <a:p>
            <a:pPr algn="ctr"/>
            <a:endParaRPr lang="es-ES" dirty="0" smtClean="0"/>
          </a:p>
          <a:p>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dirty="0"/>
          </a:p>
        </p:txBody>
      </p:sp>
      <p:sp>
        <p:nvSpPr>
          <p:cNvPr id="5" name="Marcador de número de diapositiva 4"/>
          <p:cNvSpPr>
            <a:spLocks noGrp="1"/>
          </p:cNvSpPr>
          <p:nvPr>
            <p:ph type="sldNum" sz="quarter" idx="12"/>
          </p:nvPr>
        </p:nvSpPr>
        <p:spPr/>
        <p:txBody>
          <a:bodyPr/>
          <a:lstStyle/>
          <a:p>
            <a:fld id="{9BAD9847-4137-464D-A4A5-E5B881E8D43F}" type="slidenum">
              <a:rPr lang="es-ES" smtClean="0"/>
              <a:pPr/>
              <a:t>40</a:t>
            </a:fld>
            <a:endParaRPr lang="es-ES" dirty="0"/>
          </a:p>
        </p:txBody>
      </p:sp>
    </p:spTree>
    <p:extLst>
      <p:ext uri="{BB962C8B-B14F-4D97-AF65-F5344CB8AC3E}">
        <p14:creationId xmlns:p14="http://schemas.microsoft.com/office/powerpoint/2010/main" val="281308492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310</TotalTime>
  <Words>3206</Words>
  <Application>Microsoft Macintosh PowerPoint</Application>
  <PresentationFormat>Presentación en pantalla (4:3)</PresentationFormat>
  <Paragraphs>336</Paragraphs>
  <Slides>40</Slides>
  <Notes>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40</vt:i4>
      </vt:variant>
    </vt:vector>
  </HeadingPairs>
  <TitlesOfParts>
    <vt:vector size="42" baseType="lpstr">
      <vt:lpstr>Tema de Office</vt:lpstr>
      <vt:lpstr>Hoja de cálculo</vt:lpstr>
      <vt:lpstr>Retos de las economías  turísticas maduras (apuntes de urgencia de una  investigación en curso)  Universidad de Oviedo, diciembre de 2016  </vt:lpstr>
      <vt:lpstr>Esquema de trabajo</vt:lpstr>
      <vt:lpstr>1. El nuevo turismo: sector de gran potencia emergente</vt:lpstr>
      <vt:lpstr>Un sector que no se improvisa</vt:lpstr>
      <vt:lpstr>El turismo ¿actividad de transición?</vt:lpstr>
      <vt:lpstr>Nuevos mercados y viejos mercados</vt:lpstr>
      <vt:lpstr>2. El ciclo turístico. La trayectoria propuesta por Butler para los ciclos turísticos</vt:lpstr>
      <vt:lpstr>El esquema de Butler</vt:lpstr>
      <vt:lpstr>Las propuestas de A. Papatheodorou</vt:lpstr>
      <vt:lpstr>Vías de desarrollo turístico</vt:lpstr>
      <vt:lpstr>¿Schumpeter en el turismo? (Faulkner-Russell)</vt:lpstr>
      <vt:lpstr>3. ¿Qué podemos ofrecer?</vt:lpstr>
      <vt:lpstr>  </vt:lpstr>
      <vt:lpstr>Objetivos :</vt:lpstr>
      <vt:lpstr>¿Puede hablarse de Revolución Turística?</vt:lpstr>
      <vt:lpstr>Presentación de PowerPoint</vt:lpstr>
      <vt:lpstr>El turismo como actividad dinámica en constante crecimiento:</vt:lpstr>
      <vt:lpstr>...pese al adelgazamiento de la cuotas europeas y americanas y el auge de las “periferias” como la zona Asia-Pacífico</vt:lpstr>
      <vt:lpstr>Presentación de PowerPoint</vt:lpstr>
      <vt:lpstr>El espacio turístico del Mediterráneo</vt:lpstr>
      <vt:lpstr>Presentación de PowerPoint</vt:lpstr>
      <vt:lpstr>Se advierten cinco fases de desarrollo</vt:lpstr>
      <vt:lpstr>Presentación de PowerPoint</vt:lpstr>
      <vt:lpstr>Presentación de PowerPoint</vt:lpstr>
      <vt:lpstr>Aplicando al Mediterráneo  el análisis de los ciclos de vida turística de Butler (Seis etapas con distinta tasa de crecimiento de la demanda)</vt:lpstr>
      <vt:lpstr>…Los resultados no son concluyentes </vt:lpstr>
      <vt:lpstr>Presentación de PowerPoint</vt:lpstr>
      <vt:lpstr>Por tanto…:</vt:lpstr>
      <vt:lpstr>Un “planeta turístico mediterráneo”:</vt:lpstr>
      <vt:lpstr>La solidez del espacio geográfico</vt:lpstr>
      <vt:lpstr>4. ATERRIZANDO EN LA ECONOMÍA REGIONAL: ISLAS BALEARES</vt:lpstr>
      <vt:lpstr>Economía terciarizada…</vt:lpstr>
      <vt:lpstr>…con salarios mediocres</vt:lpstr>
      <vt:lpstr>Morir de éxito:  ¿saturación, sostenibilidad, intensidad?  ¿cómo medirlo?</vt:lpstr>
      <vt:lpstr>El Índice de Intensidad Turística, IIT (Carles Manera)</vt:lpstr>
      <vt:lpstr>La aplicación del IIT</vt:lpstr>
      <vt:lpstr>Baleares, economía madura en servicios…</vt:lpstr>
      <vt:lpstr>…con elevada presión humana…</vt:lpstr>
      <vt:lpstr>5. CONCLUSIÓN GENERAL:  APENAS UNOS APUNTES</vt:lpstr>
      <vt:lpstr>Muchas gracias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HACIA UN NUEVO PARADIGMA TECNO-ECONÓMICO EN EL TURISMO DE MASAS</dc:title>
  <dc:creator>Usuario de Windows</dc:creator>
  <cp:lastModifiedBy>Carlos Manera</cp:lastModifiedBy>
  <cp:revision>99</cp:revision>
  <dcterms:created xsi:type="dcterms:W3CDTF">2011-02-20T18:21:34Z</dcterms:created>
  <dcterms:modified xsi:type="dcterms:W3CDTF">2016-12-17T20:40:52Z</dcterms:modified>
</cp:coreProperties>
</file>