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265" r:id="rId3"/>
    <p:sldId id="266" r:id="rId4"/>
    <p:sldId id="267" r:id="rId5"/>
    <p:sldId id="269" r:id="rId6"/>
    <p:sldId id="271" r:id="rId7"/>
    <p:sldId id="257" r:id="rId8"/>
    <p:sldId id="282" r:id="rId9"/>
    <p:sldId id="283" r:id="rId10"/>
    <p:sldId id="284" r:id="rId11"/>
    <p:sldId id="258" r:id="rId12"/>
    <p:sldId id="276" r:id="rId13"/>
    <p:sldId id="273" r:id="rId14"/>
    <p:sldId id="261" r:id="rId15"/>
    <p:sldId id="275" r:id="rId16"/>
    <p:sldId id="277" r:id="rId17"/>
    <p:sldId id="278" r:id="rId18"/>
    <p:sldId id="279" r:id="rId19"/>
    <p:sldId id="262" r:id="rId20"/>
    <p:sldId id="280" r:id="rId21"/>
    <p:sldId id="286" r:id="rId22"/>
    <p:sldId id="291" r:id="rId23"/>
    <p:sldId id="287" r:id="rId24"/>
    <p:sldId id="263" r:id="rId25"/>
    <p:sldId id="290" r:id="rId26"/>
    <p:sldId id="288" r:id="rId27"/>
    <p:sldId id="289" r:id="rId28"/>
    <p:sldId id="264" r:id="rId29"/>
  </p:sldIdLst>
  <p:sldSz cx="12192000" cy="6858000"/>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3" d="100"/>
          <a:sy n="73" d="100"/>
        </p:scale>
        <p:origin x="8" y="-2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oleObject" Target="file:///F:\Art&#236;culos\Franconetti\Cluster%202\variables%20clasificacion%20por%20CCAA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Art&#236;culos\Franconetti\Cluster%202\variables%20clasificacion%20por%20CCAA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Evolución componentes de la tasa de beneficio</a:t>
            </a:r>
          </a:p>
        </c:rich>
      </c:tx>
      <c:layout/>
      <c:overlay val="0"/>
    </c:title>
    <c:autoTitleDeleted val="0"/>
    <c:plotArea>
      <c:layout/>
      <c:barChart>
        <c:barDir val="col"/>
        <c:grouping val="clustered"/>
        <c:varyColors val="0"/>
        <c:ser>
          <c:idx val="0"/>
          <c:order val="0"/>
          <c:tx>
            <c:strRef>
              <c:f>Hoja2!$AH$12</c:f>
              <c:strCache>
                <c:ptCount val="1"/>
                <c:pt idx="0">
                  <c:v>α</c:v>
                </c:pt>
              </c:strCache>
            </c:strRef>
          </c:tx>
          <c:invertIfNegative val="0"/>
          <c:trendline>
            <c:spPr>
              <a:ln w="25400" cmpd="dbl">
                <a:solidFill>
                  <a:srgbClr val="0070C0"/>
                </a:solidFill>
              </a:ln>
            </c:spPr>
            <c:trendlineType val="poly"/>
            <c:order val="2"/>
            <c:dispRSqr val="0"/>
            <c:dispEq val="0"/>
          </c:trendline>
          <c:cat>
            <c:strRef>
              <c:f>Hoja2!$AI$11:$AK$11</c:f>
              <c:strCache>
                <c:ptCount val="3"/>
                <c:pt idx="0">
                  <c:v>1965-1980</c:v>
                </c:pt>
                <c:pt idx="1">
                  <c:v>1980-2007</c:v>
                </c:pt>
                <c:pt idx="2">
                  <c:v>2007-2013</c:v>
                </c:pt>
              </c:strCache>
            </c:strRef>
          </c:cat>
          <c:val>
            <c:numRef>
              <c:f>Hoja2!$AI$12:$AK$12</c:f>
              <c:numCache>
                <c:formatCode>0.00</c:formatCode>
                <c:ptCount val="3"/>
                <c:pt idx="0">
                  <c:v>82.4439436653501</c:v>
                </c:pt>
                <c:pt idx="1">
                  <c:v>76.90471135502615</c:v>
                </c:pt>
                <c:pt idx="2">
                  <c:v>76.24854006862698</c:v>
                </c:pt>
              </c:numCache>
            </c:numRef>
          </c:val>
        </c:ser>
        <c:ser>
          <c:idx val="1"/>
          <c:order val="1"/>
          <c:tx>
            <c:strRef>
              <c:f>Hoja2!$AH$13</c:f>
              <c:strCache>
                <c:ptCount val="1"/>
                <c:pt idx="0">
                  <c:v>q</c:v>
                </c:pt>
              </c:strCache>
            </c:strRef>
          </c:tx>
          <c:invertIfNegative val="0"/>
          <c:trendline>
            <c:spPr>
              <a:ln w="19050">
                <a:prstDash val="dash"/>
              </a:ln>
            </c:spPr>
            <c:trendlineType val="poly"/>
            <c:order val="2"/>
            <c:dispRSqr val="0"/>
            <c:dispEq val="0"/>
          </c:trendline>
          <c:cat>
            <c:strRef>
              <c:f>Hoja2!$AI$11:$AK$11</c:f>
              <c:strCache>
                <c:ptCount val="3"/>
                <c:pt idx="0">
                  <c:v>1965-1980</c:v>
                </c:pt>
                <c:pt idx="1">
                  <c:v>1980-2007</c:v>
                </c:pt>
                <c:pt idx="2">
                  <c:v>2007-2013</c:v>
                </c:pt>
              </c:strCache>
            </c:strRef>
          </c:cat>
          <c:val>
            <c:numRef>
              <c:f>Hoja2!$AI$13:$AK$13</c:f>
              <c:numCache>
                <c:formatCode>0.00</c:formatCode>
                <c:ptCount val="3"/>
                <c:pt idx="0">
                  <c:v>44.83483093324769</c:v>
                </c:pt>
                <c:pt idx="1">
                  <c:v>38.07494018071227</c:v>
                </c:pt>
                <c:pt idx="2">
                  <c:v>39.96248261553908</c:v>
                </c:pt>
              </c:numCache>
            </c:numRef>
          </c:val>
        </c:ser>
        <c:ser>
          <c:idx val="2"/>
          <c:order val="2"/>
          <c:tx>
            <c:strRef>
              <c:f>Hoja2!$AH$14</c:f>
              <c:strCache>
                <c:ptCount val="1"/>
                <c:pt idx="0">
                  <c:v>πk</c:v>
                </c:pt>
              </c:strCache>
            </c:strRef>
          </c:tx>
          <c:invertIfNegative val="0"/>
          <c:trendline>
            <c:spPr>
              <a:ln w="25400">
                <a:solidFill>
                  <a:schemeClr val="accent2">
                    <a:lumMod val="75000"/>
                  </a:schemeClr>
                </a:solidFill>
              </a:ln>
            </c:spPr>
            <c:trendlineType val="poly"/>
            <c:order val="2"/>
            <c:dispRSqr val="0"/>
            <c:dispEq val="0"/>
          </c:trendline>
          <c:cat>
            <c:strRef>
              <c:f>Hoja2!$AI$11:$AK$11</c:f>
              <c:strCache>
                <c:ptCount val="3"/>
                <c:pt idx="0">
                  <c:v>1965-1980</c:v>
                </c:pt>
                <c:pt idx="1">
                  <c:v>1980-2007</c:v>
                </c:pt>
                <c:pt idx="2">
                  <c:v>2007-2013</c:v>
                </c:pt>
              </c:strCache>
            </c:strRef>
          </c:cat>
          <c:val>
            <c:numRef>
              <c:f>Hoja2!$AI$14:$AK$14</c:f>
              <c:numCache>
                <c:formatCode>0.00</c:formatCode>
                <c:ptCount val="3"/>
                <c:pt idx="0">
                  <c:v>38.23575590105912</c:v>
                </c:pt>
                <c:pt idx="1">
                  <c:v>30.73074556281459</c:v>
                </c:pt>
                <c:pt idx="2">
                  <c:v>24.03612460243841</c:v>
                </c:pt>
              </c:numCache>
            </c:numRef>
          </c:val>
        </c:ser>
        <c:dLbls>
          <c:dLblPos val="outEnd"/>
          <c:showLegendKey val="0"/>
          <c:showVal val="1"/>
          <c:showCatName val="0"/>
          <c:showSerName val="0"/>
          <c:showPercent val="0"/>
          <c:showBubbleSize val="0"/>
        </c:dLbls>
        <c:gapWidth val="150"/>
        <c:axId val="-2093318792"/>
        <c:axId val="-2093316104"/>
      </c:barChart>
      <c:catAx>
        <c:axId val="-2093318792"/>
        <c:scaling>
          <c:orientation val="minMax"/>
        </c:scaling>
        <c:delete val="0"/>
        <c:axPos val="b"/>
        <c:majorTickMark val="out"/>
        <c:minorTickMark val="none"/>
        <c:tickLblPos val="low"/>
        <c:crossAx val="-2093316104"/>
        <c:crosses val="autoZero"/>
        <c:auto val="1"/>
        <c:lblAlgn val="ctr"/>
        <c:lblOffset val="100"/>
        <c:noMultiLvlLbl val="0"/>
      </c:catAx>
      <c:valAx>
        <c:axId val="-2093316104"/>
        <c:scaling>
          <c:orientation val="minMax"/>
        </c:scaling>
        <c:delete val="0"/>
        <c:axPos val="l"/>
        <c:majorGridlines/>
        <c:numFmt formatCode="0" sourceLinked="0"/>
        <c:majorTickMark val="out"/>
        <c:minorTickMark val="none"/>
        <c:tickLblPos val="nextTo"/>
        <c:crossAx val="-2093318792"/>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Evolución tendencia de los componentes de la tasa de beneficio</a:t>
            </a:r>
          </a:p>
        </c:rich>
      </c:tx>
      <c:layout/>
      <c:overlay val="0"/>
    </c:title>
    <c:autoTitleDeleted val="0"/>
    <c:plotArea>
      <c:layout/>
      <c:barChart>
        <c:barDir val="col"/>
        <c:grouping val="clustered"/>
        <c:varyColors val="0"/>
        <c:ser>
          <c:idx val="0"/>
          <c:order val="0"/>
          <c:tx>
            <c:strRef>
              <c:f>Hoja2!$AQ$12</c:f>
              <c:strCache>
                <c:ptCount val="1"/>
                <c:pt idx="0">
                  <c:v>α</c:v>
                </c:pt>
              </c:strCache>
            </c:strRef>
          </c:tx>
          <c:invertIfNegative val="0"/>
          <c:trendline>
            <c:spPr>
              <a:ln w="25400" cmpd="dbl">
                <a:solidFill>
                  <a:srgbClr val="0070C0"/>
                </a:solidFill>
              </a:ln>
            </c:spPr>
            <c:trendlineType val="poly"/>
            <c:order val="2"/>
            <c:dispRSqr val="0"/>
            <c:dispEq val="0"/>
          </c:trendline>
          <c:cat>
            <c:strRef>
              <c:f>Hoja2!$AI$11:$AK$11</c:f>
              <c:strCache>
                <c:ptCount val="3"/>
                <c:pt idx="0">
                  <c:v>1965-1980</c:v>
                </c:pt>
                <c:pt idx="1">
                  <c:v>1980-2007</c:v>
                </c:pt>
                <c:pt idx="2">
                  <c:v>2007-2013</c:v>
                </c:pt>
              </c:strCache>
            </c:strRef>
          </c:cat>
          <c:val>
            <c:numRef>
              <c:f>Hoja2!$AR$12:$AT$12</c:f>
              <c:numCache>
                <c:formatCode>0.00</c:formatCode>
                <c:ptCount val="3"/>
                <c:pt idx="0">
                  <c:v>-39.71602235839789</c:v>
                </c:pt>
                <c:pt idx="1">
                  <c:v>-2.141463113237648</c:v>
                </c:pt>
                <c:pt idx="2">
                  <c:v>55.16266624709774</c:v>
                </c:pt>
              </c:numCache>
            </c:numRef>
          </c:val>
        </c:ser>
        <c:ser>
          <c:idx val="1"/>
          <c:order val="1"/>
          <c:tx>
            <c:strRef>
              <c:f>Hoja2!$AQ$13</c:f>
              <c:strCache>
                <c:ptCount val="1"/>
                <c:pt idx="0">
                  <c:v>q</c:v>
                </c:pt>
              </c:strCache>
            </c:strRef>
          </c:tx>
          <c:invertIfNegative val="0"/>
          <c:trendline>
            <c:spPr>
              <a:ln w="19050">
                <a:prstDash val="dash"/>
              </a:ln>
            </c:spPr>
            <c:trendlineType val="poly"/>
            <c:order val="2"/>
            <c:dispRSqr val="0"/>
            <c:dispEq val="0"/>
          </c:trendline>
          <c:cat>
            <c:strRef>
              <c:f>Hoja2!$AI$11:$AK$11</c:f>
              <c:strCache>
                <c:ptCount val="3"/>
                <c:pt idx="0">
                  <c:v>1965-1980</c:v>
                </c:pt>
                <c:pt idx="1">
                  <c:v>1980-2007</c:v>
                </c:pt>
                <c:pt idx="2">
                  <c:v>2007-2013</c:v>
                </c:pt>
              </c:strCache>
            </c:strRef>
          </c:cat>
          <c:val>
            <c:numRef>
              <c:f>Hoja2!$AR$13:$AT$13</c:f>
              <c:numCache>
                <c:formatCode>0.00</c:formatCode>
                <c:ptCount val="3"/>
                <c:pt idx="0">
                  <c:v>-94.34065297828348</c:v>
                </c:pt>
                <c:pt idx="1">
                  <c:v>-1.597675686908167</c:v>
                </c:pt>
                <c:pt idx="2">
                  <c:v>59.22657421983759</c:v>
                </c:pt>
              </c:numCache>
            </c:numRef>
          </c:val>
        </c:ser>
        <c:ser>
          <c:idx val="2"/>
          <c:order val="2"/>
          <c:tx>
            <c:strRef>
              <c:f>Hoja2!$AQ$14</c:f>
              <c:strCache>
                <c:ptCount val="1"/>
                <c:pt idx="0">
                  <c:v>πk</c:v>
                </c:pt>
              </c:strCache>
            </c:strRef>
          </c:tx>
          <c:invertIfNegative val="0"/>
          <c:trendline>
            <c:spPr>
              <a:ln w="25400">
                <a:solidFill>
                  <a:schemeClr val="accent2">
                    <a:lumMod val="75000"/>
                  </a:schemeClr>
                </a:solidFill>
              </a:ln>
            </c:spPr>
            <c:trendlineType val="poly"/>
            <c:order val="2"/>
            <c:dispRSqr val="0"/>
            <c:dispEq val="0"/>
          </c:trendline>
          <c:cat>
            <c:strRef>
              <c:f>Hoja2!$AI$11:$AK$11</c:f>
              <c:strCache>
                <c:ptCount val="3"/>
                <c:pt idx="0">
                  <c:v>1965-1980</c:v>
                </c:pt>
                <c:pt idx="1">
                  <c:v>1980-2007</c:v>
                </c:pt>
                <c:pt idx="2">
                  <c:v>2007-2013</c:v>
                </c:pt>
              </c:strCache>
            </c:strRef>
          </c:cat>
          <c:val>
            <c:numRef>
              <c:f>Hoja2!$AR$14:$AT$14</c:f>
              <c:numCache>
                <c:formatCode>0.00</c:formatCode>
                <c:ptCount val="3"/>
                <c:pt idx="0">
                  <c:v>39.78966601931165</c:v>
                </c:pt>
                <c:pt idx="1">
                  <c:v>-26.37325885009894</c:v>
                </c:pt>
                <c:pt idx="2">
                  <c:v>-87.5996645224789</c:v>
                </c:pt>
              </c:numCache>
            </c:numRef>
          </c:val>
        </c:ser>
        <c:dLbls>
          <c:dLblPos val="outEnd"/>
          <c:showLegendKey val="0"/>
          <c:showVal val="1"/>
          <c:showCatName val="0"/>
          <c:showSerName val="0"/>
          <c:showPercent val="0"/>
          <c:showBubbleSize val="0"/>
        </c:dLbls>
        <c:gapWidth val="150"/>
        <c:axId val="-2093268984"/>
        <c:axId val="-2093266296"/>
      </c:barChart>
      <c:catAx>
        <c:axId val="-2093268984"/>
        <c:scaling>
          <c:orientation val="minMax"/>
        </c:scaling>
        <c:delete val="0"/>
        <c:axPos val="b"/>
        <c:majorTickMark val="out"/>
        <c:minorTickMark val="none"/>
        <c:tickLblPos val="low"/>
        <c:crossAx val="-2093266296"/>
        <c:crosses val="autoZero"/>
        <c:auto val="1"/>
        <c:lblAlgn val="ctr"/>
        <c:lblOffset val="100"/>
        <c:noMultiLvlLbl val="0"/>
      </c:catAx>
      <c:valAx>
        <c:axId val="-2093266296"/>
        <c:scaling>
          <c:orientation val="minMax"/>
        </c:scaling>
        <c:delete val="0"/>
        <c:axPos val="l"/>
        <c:majorGridlines/>
        <c:numFmt formatCode="0" sourceLinked="0"/>
        <c:majorTickMark val="out"/>
        <c:minorTickMark val="none"/>
        <c:tickLblPos val="nextTo"/>
        <c:crossAx val="-2093268984"/>
        <c:crosses val="autoZero"/>
        <c:crossBetween val="between"/>
      </c:valAx>
    </c:plotArea>
    <c:legend>
      <c:legendPos val="b"/>
      <c:layout/>
      <c:overlay val="0"/>
    </c:legend>
    <c:plotVisOnly val="1"/>
    <c:dispBlanksAs val="gap"/>
    <c:showDLblsOverMax val="0"/>
  </c:chart>
  <c:externalData r:id="rId1">
    <c:autoUpdate val="0"/>
  </c:externalData>
</c:chartSpace>
</file>

<file path=ppt/diagrams/_rels/data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s>
</file>

<file path=ppt/diagrams/_rels/drawing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0CEEDF-080E-4A2D-9BC0-45DFE704B0AD}"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s-ES_tradnl"/>
        </a:p>
      </dgm:t>
    </dgm:pt>
    <dgm:pt modelId="{F37E3D1B-C168-44ED-967C-BBDFBBA0CAF7}">
      <dgm:prSet phldrT="[Texto]"/>
      <dgm:spPr/>
      <dgm:t>
        <a:bodyPr/>
        <a:lstStyle/>
        <a:p>
          <a:r>
            <a:rPr lang="es-ES" dirty="0" smtClean="0"/>
            <a:t>Explicación de las Crisis Recurrentes del Capitalismo</a:t>
          </a:r>
          <a:endParaRPr lang="es-ES_tradnl" dirty="0"/>
        </a:p>
      </dgm:t>
    </dgm:pt>
    <dgm:pt modelId="{51A666C1-1D15-4184-8D19-EFC79A76C18E}" type="parTrans" cxnId="{12C213A7-9BD9-4058-A35A-B66D64EFEE97}">
      <dgm:prSet/>
      <dgm:spPr/>
      <dgm:t>
        <a:bodyPr/>
        <a:lstStyle/>
        <a:p>
          <a:endParaRPr lang="es-ES_tradnl"/>
        </a:p>
      </dgm:t>
    </dgm:pt>
    <dgm:pt modelId="{07C4A231-1F8D-48D9-9242-4CFC631A5103}" type="sibTrans" cxnId="{12C213A7-9BD9-4058-A35A-B66D64EFEE97}">
      <dgm:prSet/>
      <dgm:spPr/>
      <dgm:t>
        <a:bodyPr/>
        <a:lstStyle/>
        <a:p>
          <a:endParaRPr lang="es-ES_tradnl"/>
        </a:p>
      </dgm:t>
    </dgm:pt>
    <dgm:pt modelId="{D52F6D47-6F80-479E-9431-A57BEC2AECD2}">
      <dgm:prSet phldrT="[Texto]"/>
      <dgm:spPr/>
      <dgm:t>
        <a:bodyPr/>
        <a:lstStyle/>
        <a:p>
          <a:r>
            <a:rPr lang="es-ES" dirty="0" err="1" smtClean="0"/>
            <a:t>Mainstream</a:t>
          </a:r>
          <a:endParaRPr lang="es-ES_tradnl" dirty="0"/>
        </a:p>
      </dgm:t>
    </dgm:pt>
    <dgm:pt modelId="{F3C83E5F-AA63-4A91-B7A0-7D86888FCA65}" type="parTrans" cxnId="{4FD3CCC1-BA1D-40E3-B106-68B2D9AB1954}">
      <dgm:prSet/>
      <dgm:spPr/>
      <dgm:t>
        <a:bodyPr/>
        <a:lstStyle/>
        <a:p>
          <a:endParaRPr lang="es-ES_tradnl"/>
        </a:p>
      </dgm:t>
    </dgm:pt>
    <dgm:pt modelId="{187887D6-D639-44D3-B8D7-594FEB27FFF7}" type="sibTrans" cxnId="{4FD3CCC1-BA1D-40E3-B106-68B2D9AB1954}">
      <dgm:prSet/>
      <dgm:spPr/>
      <dgm:t>
        <a:bodyPr/>
        <a:lstStyle/>
        <a:p>
          <a:endParaRPr lang="es-ES_tradnl"/>
        </a:p>
      </dgm:t>
    </dgm:pt>
    <dgm:pt modelId="{3D535ADE-E927-4A5E-8CC0-F066C1DA2AD3}">
      <dgm:prSet phldrT="[Texto]"/>
      <dgm:spPr/>
      <dgm:t>
        <a:bodyPr/>
        <a:lstStyle/>
        <a:p>
          <a:pPr algn="r"/>
          <a:r>
            <a:rPr lang="es-ES" sz="2000" dirty="0" smtClean="0"/>
            <a:t>TEORÍA DEL EQUILIBRIO GENERAL</a:t>
          </a:r>
          <a:endParaRPr lang="es-ES_tradnl" sz="2000" dirty="0"/>
        </a:p>
      </dgm:t>
    </dgm:pt>
    <dgm:pt modelId="{B215BABA-32BB-426F-A6C5-2A89FED778F9}" type="parTrans" cxnId="{89883639-57E7-495C-B961-FE18BEC51A5E}">
      <dgm:prSet/>
      <dgm:spPr/>
      <dgm:t>
        <a:bodyPr/>
        <a:lstStyle/>
        <a:p>
          <a:endParaRPr lang="es-ES_tradnl"/>
        </a:p>
      </dgm:t>
    </dgm:pt>
    <dgm:pt modelId="{DC5BB60C-20A2-4E37-A4AE-8E7C77562B5E}" type="sibTrans" cxnId="{89883639-57E7-495C-B961-FE18BEC51A5E}">
      <dgm:prSet/>
      <dgm:spPr/>
      <dgm:t>
        <a:bodyPr/>
        <a:lstStyle/>
        <a:p>
          <a:endParaRPr lang="es-ES_tradnl"/>
        </a:p>
      </dgm:t>
    </dgm:pt>
    <dgm:pt modelId="{CFAB9E99-1BFE-496E-9E50-3E3FBB141C44}">
      <dgm:prSet phldrT="[Texto]"/>
      <dgm:spPr/>
      <dgm:t>
        <a:bodyPr/>
        <a:lstStyle/>
        <a:p>
          <a:r>
            <a:rPr lang="es-ES" dirty="0" smtClean="0"/>
            <a:t>Nueva Opción:</a:t>
          </a:r>
          <a:endParaRPr lang="es-ES_tradnl" dirty="0"/>
        </a:p>
      </dgm:t>
    </dgm:pt>
    <dgm:pt modelId="{B3BE36C4-41AF-483F-9646-A369627A84F8}" type="parTrans" cxnId="{E544CAB5-37D3-43EC-A309-0E76A33C0E82}">
      <dgm:prSet/>
      <dgm:spPr/>
      <dgm:t>
        <a:bodyPr/>
        <a:lstStyle/>
        <a:p>
          <a:endParaRPr lang="es-ES_tradnl"/>
        </a:p>
      </dgm:t>
    </dgm:pt>
    <dgm:pt modelId="{84321066-BB57-476C-8D61-146227EC337A}" type="sibTrans" cxnId="{E544CAB5-37D3-43EC-A309-0E76A33C0E82}">
      <dgm:prSet/>
      <dgm:spPr/>
      <dgm:t>
        <a:bodyPr/>
        <a:lstStyle/>
        <a:p>
          <a:endParaRPr lang="es-ES_tradnl"/>
        </a:p>
      </dgm:t>
    </dgm:pt>
    <dgm:pt modelId="{A986FD15-FD0F-4FF3-AA8E-8F0478DC4391}">
      <dgm:prSet phldrT="[Texto]" custT="1"/>
      <dgm:spPr/>
      <dgm:t>
        <a:bodyPr/>
        <a:lstStyle/>
        <a:p>
          <a:r>
            <a:rPr lang="es-ES" sz="2000" dirty="0" smtClean="0"/>
            <a:t>PUNTO CLAVE</a:t>
          </a:r>
          <a:endParaRPr lang="es-ES_tradnl" sz="2000" dirty="0"/>
        </a:p>
      </dgm:t>
    </dgm:pt>
    <dgm:pt modelId="{48606BE6-572D-45AD-A567-462CB8A2DE3E}" type="parTrans" cxnId="{04D53FC3-8F1D-40B7-A64C-D8F72A41F79A}">
      <dgm:prSet/>
      <dgm:spPr/>
      <dgm:t>
        <a:bodyPr/>
        <a:lstStyle/>
        <a:p>
          <a:endParaRPr lang="es-ES_tradnl"/>
        </a:p>
      </dgm:t>
    </dgm:pt>
    <dgm:pt modelId="{F2303AB5-0386-4849-B852-A7A38576D5B6}" type="sibTrans" cxnId="{04D53FC3-8F1D-40B7-A64C-D8F72A41F79A}">
      <dgm:prSet/>
      <dgm:spPr/>
      <dgm:t>
        <a:bodyPr/>
        <a:lstStyle/>
        <a:p>
          <a:endParaRPr lang="es-ES_tradnl"/>
        </a:p>
      </dgm:t>
    </dgm:pt>
    <dgm:pt modelId="{3A4F5DEE-8B3B-4109-9248-F4AF8501CFC9}">
      <dgm:prSet phldrT="[Texto]" custT="1"/>
      <dgm:spPr/>
      <dgm:t>
        <a:bodyPr/>
        <a:lstStyle/>
        <a:p>
          <a:pPr algn="r"/>
          <a:r>
            <a:rPr lang="es-ES" sz="1600" dirty="0" smtClean="0"/>
            <a:t>NO EXPLICA NI RESUELVE</a:t>
          </a:r>
          <a:endParaRPr lang="es-ES_tradnl" sz="1600" dirty="0"/>
        </a:p>
      </dgm:t>
    </dgm:pt>
    <dgm:pt modelId="{705A9F6A-586A-4E3C-B251-21F97EF130FF}" type="parTrans" cxnId="{147BE94D-7B44-4087-9A99-2C6C65920914}">
      <dgm:prSet/>
      <dgm:spPr/>
      <dgm:t>
        <a:bodyPr/>
        <a:lstStyle/>
        <a:p>
          <a:endParaRPr lang="es-ES_tradnl"/>
        </a:p>
      </dgm:t>
    </dgm:pt>
    <dgm:pt modelId="{00170D64-539A-48BE-BB7A-8E575E4CFB00}" type="sibTrans" cxnId="{147BE94D-7B44-4087-9A99-2C6C65920914}">
      <dgm:prSet/>
      <dgm:spPr/>
      <dgm:t>
        <a:bodyPr/>
        <a:lstStyle/>
        <a:p>
          <a:endParaRPr lang="es-ES_tradnl"/>
        </a:p>
      </dgm:t>
    </dgm:pt>
    <dgm:pt modelId="{E578B0A5-7985-4FA3-AF76-E4A71D35CDDF}">
      <dgm:prSet phldrT="[Texto]" custT="1"/>
      <dgm:spPr/>
      <dgm:t>
        <a:bodyPr/>
        <a:lstStyle/>
        <a:p>
          <a:r>
            <a:rPr lang="es-ES" sz="1600" dirty="0" smtClean="0"/>
            <a:t>TASA DE BENEFICIO (r)</a:t>
          </a:r>
          <a:endParaRPr lang="es-ES_tradnl" sz="1600" dirty="0"/>
        </a:p>
      </dgm:t>
    </dgm:pt>
    <dgm:pt modelId="{0D26E9AA-E673-4F53-9807-4AC6A21E186F}" type="parTrans" cxnId="{6B399706-D25C-4059-A500-8BFD2CFE8974}">
      <dgm:prSet/>
      <dgm:spPr/>
    </dgm:pt>
    <dgm:pt modelId="{E9BBEA01-6335-48FD-B19D-5C5511359363}" type="sibTrans" cxnId="{6B399706-D25C-4059-A500-8BFD2CFE8974}">
      <dgm:prSet/>
      <dgm:spPr/>
    </dgm:pt>
    <dgm:pt modelId="{3484581C-4AB2-413F-B8A4-13E1C99154CD}">
      <dgm:prSet phldrT="[Texto]" custT="1"/>
      <dgm:spPr/>
      <dgm:t>
        <a:bodyPr/>
        <a:lstStyle/>
        <a:p>
          <a:r>
            <a:rPr lang="es-ES_tradnl" sz="2000" dirty="0" smtClean="0"/>
            <a:t>ECONOMÍA POLÍTICA</a:t>
          </a:r>
          <a:endParaRPr lang="es-ES_tradnl" sz="2000" dirty="0"/>
        </a:p>
      </dgm:t>
    </dgm:pt>
    <dgm:pt modelId="{81E4246E-8416-46F7-A614-9CA1E587591F}" type="parTrans" cxnId="{682FE84E-9BF5-40B7-AFCC-7E6CD49396C5}">
      <dgm:prSet/>
      <dgm:spPr/>
    </dgm:pt>
    <dgm:pt modelId="{4FC7451E-F464-4F94-B664-6C7347000B7C}" type="sibTrans" cxnId="{682FE84E-9BF5-40B7-AFCC-7E6CD49396C5}">
      <dgm:prSet/>
      <dgm:spPr/>
    </dgm:pt>
    <dgm:pt modelId="{9B8223A9-611A-400A-BD71-0EF8700C46FC}" type="pres">
      <dgm:prSet presAssocID="{C80CEEDF-080E-4A2D-9BC0-45DFE704B0AD}" presName="rootnode" presStyleCnt="0">
        <dgm:presLayoutVars>
          <dgm:chMax/>
          <dgm:chPref/>
          <dgm:dir/>
          <dgm:animLvl val="lvl"/>
        </dgm:presLayoutVars>
      </dgm:prSet>
      <dgm:spPr/>
      <dgm:t>
        <a:bodyPr/>
        <a:lstStyle/>
        <a:p>
          <a:endParaRPr lang="es-ES_tradnl"/>
        </a:p>
      </dgm:t>
    </dgm:pt>
    <dgm:pt modelId="{5651EAC1-AADB-4EB0-8D5A-03E1DA0693F3}" type="pres">
      <dgm:prSet presAssocID="{F37E3D1B-C168-44ED-967C-BBDFBBA0CAF7}" presName="composite" presStyleCnt="0"/>
      <dgm:spPr/>
    </dgm:pt>
    <dgm:pt modelId="{585C6C85-B834-4C20-97F4-33FEC621ED4A}" type="pres">
      <dgm:prSet presAssocID="{F37E3D1B-C168-44ED-967C-BBDFBBA0CAF7}" presName="bentUpArrow1" presStyleLbl="alignImgPlace1" presStyleIdx="0" presStyleCnt="2"/>
      <dgm:spPr/>
    </dgm:pt>
    <dgm:pt modelId="{92C1B55D-BBF0-4793-B678-8BD101384DAB}" type="pres">
      <dgm:prSet presAssocID="{F37E3D1B-C168-44ED-967C-BBDFBBA0CAF7}" presName="ParentText" presStyleLbl="node1" presStyleIdx="0" presStyleCnt="3">
        <dgm:presLayoutVars>
          <dgm:chMax val="1"/>
          <dgm:chPref val="1"/>
          <dgm:bulletEnabled val="1"/>
        </dgm:presLayoutVars>
      </dgm:prSet>
      <dgm:spPr/>
      <dgm:t>
        <a:bodyPr/>
        <a:lstStyle/>
        <a:p>
          <a:endParaRPr lang="es-ES_tradnl"/>
        </a:p>
      </dgm:t>
    </dgm:pt>
    <dgm:pt modelId="{9B9F9748-F877-4033-979A-883E4A03EEAF}" type="pres">
      <dgm:prSet presAssocID="{F37E3D1B-C168-44ED-967C-BBDFBBA0CAF7}" presName="ChildText" presStyleLbl="revTx" presStyleIdx="0" presStyleCnt="3" custFlipVert="1" custFlipHor="1" custScaleX="54188" custScaleY="7274">
        <dgm:presLayoutVars>
          <dgm:chMax val="0"/>
          <dgm:chPref val="0"/>
          <dgm:bulletEnabled val="1"/>
        </dgm:presLayoutVars>
      </dgm:prSet>
      <dgm:spPr/>
      <dgm:t>
        <a:bodyPr/>
        <a:lstStyle/>
        <a:p>
          <a:endParaRPr lang="es-ES_tradnl"/>
        </a:p>
      </dgm:t>
    </dgm:pt>
    <dgm:pt modelId="{71B5E8E5-6C31-4FFF-8F9F-55B44FC53709}" type="pres">
      <dgm:prSet presAssocID="{07C4A231-1F8D-48D9-9242-4CFC631A5103}" presName="sibTrans" presStyleCnt="0"/>
      <dgm:spPr/>
    </dgm:pt>
    <dgm:pt modelId="{0D296BDF-D6A1-4DEB-8565-1530995BC546}" type="pres">
      <dgm:prSet presAssocID="{D52F6D47-6F80-479E-9431-A57BEC2AECD2}" presName="composite" presStyleCnt="0"/>
      <dgm:spPr/>
    </dgm:pt>
    <dgm:pt modelId="{E18BA5A9-C2EE-47CE-A23A-38C3C3827D8F}" type="pres">
      <dgm:prSet presAssocID="{D52F6D47-6F80-479E-9431-A57BEC2AECD2}" presName="bentUpArrow1" presStyleLbl="alignImgPlace1" presStyleIdx="1" presStyleCnt="2"/>
      <dgm:spPr/>
    </dgm:pt>
    <dgm:pt modelId="{3024A7BF-9393-4741-A7AA-54A2773A5D1A}" type="pres">
      <dgm:prSet presAssocID="{D52F6D47-6F80-479E-9431-A57BEC2AECD2}" presName="ParentText" presStyleLbl="node1" presStyleIdx="1" presStyleCnt="3" custScaleX="101481">
        <dgm:presLayoutVars>
          <dgm:chMax val="1"/>
          <dgm:chPref val="1"/>
          <dgm:bulletEnabled val="1"/>
        </dgm:presLayoutVars>
      </dgm:prSet>
      <dgm:spPr/>
      <dgm:t>
        <a:bodyPr/>
        <a:lstStyle/>
        <a:p>
          <a:endParaRPr lang="es-ES_tradnl"/>
        </a:p>
      </dgm:t>
    </dgm:pt>
    <dgm:pt modelId="{36D8D289-7768-4050-B537-75F9DAD91449}" type="pres">
      <dgm:prSet presAssocID="{D52F6D47-6F80-479E-9431-A57BEC2AECD2}" presName="ChildText" presStyleLbl="revTx" presStyleIdx="1" presStyleCnt="3" custScaleX="249801" custLinFactNeighborX="91405" custLinFactNeighborY="2765">
        <dgm:presLayoutVars>
          <dgm:chMax val="0"/>
          <dgm:chPref val="0"/>
          <dgm:bulletEnabled val="1"/>
        </dgm:presLayoutVars>
      </dgm:prSet>
      <dgm:spPr/>
      <dgm:t>
        <a:bodyPr/>
        <a:lstStyle/>
        <a:p>
          <a:endParaRPr lang="es-ES_tradnl"/>
        </a:p>
      </dgm:t>
    </dgm:pt>
    <dgm:pt modelId="{0DE742B9-4370-45DE-BA06-EDF85EC1596B}" type="pres">
      <dgm:prSet presAssocID="{187887D6-D639-44D3-B8D7-594FEB27FFF7}" presName="sibTrans" presStyleCnt="0"/>
      <dgm:spPr/>
    </dgm:pt>
    <dgm:pt modelId="{80E45830-EB8A-449C-8016-2BA733D0CF13}" type="pres">
      <dgm:prSet presAssocID="{CFAB9E99-1BFE-496E-9E50-3E3FBB141C44}" presName="composite" presStyleCnt="0"/>
      <dgm:spPr/>
    </dgm:pt>
    <dgm:pt modelId="{54C088BE-DE37-4CA5-B632-6CB69283B856}" type="pres">
      <dgm:prSet presAssocID="{CFAB9E99-1BFE-496E-9E50-3E3FBB141C44}" presName="ParentText" presStyleLbl="node1" presStyleIdx="2" presStyleCnt="3">
        <dgm:presLayoutVars>
          <dgm:chMax val="1"/>
          <dgm:chPref val="1"/>
          <dgm:bulletEnabled val="1"/>
        </dgm:presLayoutVars>
      </dgm:prSet>
      <dgm:spPr/>
      <dgm:t>
        <a:bodyPr/>
        <a:lstStyle/>
        <a:p>
          <a:endParaRPr lang="es-ES_tradnl"/>
        </a:p>
      </dgm:t>
    </dgm:pt>
    <dgm:pt modelId="{BA9E4061-0B6A-4A7C-B153-8A63B76E81EA}" type="pres">
      <dgm:prSet presAssocID="{CFAB9E99-1BFE-496E-9E50-3E3FBB141C44}" presName="FinalChildText" presStyleLbl="revTx" presStyleIdx="2" presStyleCnt="3">
        <dgm:presLayoutVars>
          <dgm:chMax val="0"/>
          <dgm:chPref val="0"/>
          <dgm:bulletEnabled val="1"/>
        </dgm:presLayoutVars>
      </dgm:prSet>
      <dgm:spPr/>
      <dgm:t>
        <a:bodyPr/>
        <a:lstStyle/>
        <a:p>
          <a:endParaRPr lang="es-ES_tradnl"/>
        </a:p>
      </dgm:t>
    </dgm:pt>
  </dgm:ptLst>
  <dgm:cxnLst>
    <dgm:cxn modelId="{682FE84E-9BF5-40B7-AFCC-7E6CD49396C5}" srcId="{CFAB9E99-1BFE-496E-9E50-3E3FBB141C44}" destId="{3484581C-4AB2-413F-B8A4-13E1C99154CD}" srcOrd="0" destOrd="0" parTransId="{81E4246E-8416-46F7-A614-9CA1E587591F}" sibTransId="{4FC7451E-F464-4F94-B664-6C7347000B7C}"/>
    <dgm:cxn modelId="{E0E2D21E-13D9-4D31-8BE0-766D71707A49}" type="presOf" srcId="{C80CEEDF-080E-4A2D-9BC0-45DFE704B0AD}" destId="{9B8223A9-611A-400A-BD71-0EF8700C46FC}" srcOrd="0" destOrd="0" presId="urn:microsoft.com/office/officeart/2005/8/layout/StepDownProcess"/>
    <dgm:cxn modelId="{A59D199A-138A-4A34-936B-0C0EF9D1C855}" type="presOf" srcId="{F37E3D1B-C168-44ED-967C-BBDFBBA0CAF7}" destId="{92C1B55D-BBF0-4793-B678-8BD101384DAB}" srcOrd="0" destOrd="0" presId="urn:microsoft.com/office/officeart/2005/8/layout/StepDownProcess"/>
    <dgm:cxn modelId="{7B3688C6-6395-4007-94BA-6F5BCCA011F7}" type="presOf" srcId="{3D535ADE-E927-4A5E-8CC0-F066C1DA2AD3}" destId="{36D8D289-7768-4050-B537-75F9DAD91449}" srcOrd="0" destOrd="0" presId="urn:microsoft.com/office/officeart/2005/8/layout/StepDownProcess"/>
    <dgm:cxn modelId="{6B399706-D25C-4059-A500-8BFD2CFE8974}" srcId="{A986FD15-FD0F-4FF3-AA8E-8F0478DC4391}" destId="{E578B0A5-7985-4FA3-AF76-E4A71D35CDDF}" srcOrd="0" destOrd="0" parTransId="{0D26E9AA-E673-4F53-9807-4AC6A21E186F}" sibTransId="{E9BBEA01-6335-48FD-B19D-5C5511359363}"/>
    <dgm:cxn modelId="{E544CAB5-37D3-43EC-A309-0E76A33C0E82}" srcId="{C80CEEDF-080E-4A2D-9BC0-45DFE704B0AD}" destId="{CFAB9E99-1BFE-496E-9E50-3E3FBB141C44}" srcOrd="2" destOrd="0" parTransId="{B3BE36C4-41AF-483F-9646-A369627A84F8}" sibTransId="{84321066-BB57-476C-8D61-146227EC337A}"/>
    <dgm:cxn modelId="{555AD930-9CFA-461C-804B-C0A622DD75F5}" type="presOf" srcId="{3484581C-4AB2-413F-B8A4-13E1C99154CD}" destId="{BA9E4061-0B6A-4A7C-B153-8A63B76E81EA}" srcOrd="0" destOrd="0" presId="urn:microsoft.com/office/officeart/2005/8/layout/StepDownProcess"/>
    <dgm:cxn modelId="{5020B0CA-3902-4DA2-8F6A-6B1BEB994DCE}" type="presOf" srcId="{D52F6D47-6F80-479E-9431-A57BEC2AECD2}" destId="{3024A7BF-9393-4741-A7AA-54A2773A5D1A}" srcOrd="0" destOrd="0" presId="urn:microsoft.com/office/officeart/2005/8/layout/StepDownProcess"/>
    <dgm:cxn modelId="{FEB2F928-B4ED-45B0-BBC4-D4C3909E28D4}" type="presOf" srcId="{A986FD15-FD0F-4FF3-AA8E-8F0478DC4391}" destId="{BA9E4061-0B6A-4A7C-B153-8A63B76E81EA}" srcOrd="0" destOrd="1" presId="urn:microsoft.com/office/officeart/2005/8/layout/StepDownProcess"/>
    <dgm:cxn modelId="{F791277E-3061-4E68-AEC9-1E97E4EBDCDF}" type="presOf" srcId="{CFAB9E99-1BFE-496E-9E50-3E3FBB141C44}" destId="{54C088BE-DE37-4CA5-B632-6CB69283B856}" srcOrd="0" destOrd="0" presId="urn:microsoft.com/office/officeart/2005/8/layout/StepDownProcess"/>
    <dgm:cxn modelId="{04D53FC3-8F1D-40B7-A64C-D8F72A41F79A}" srcId="{CFAB9E99-1BFE-496E-9E50-3E3FBB141C44}" destId="{A986FD15-FD0F-4FF3-AA8E-8F0478DC4391}" srcOrd="1" destOrd="0" parTransId="{48606BE6-572D-45AD-A567-462CB8A2DE3E}" sibTransId="{F2303AB5-0386-4849-B852-A7A38576D5B6}"/>
    <dgm:cxn modelId="{147BE94D-7B44-4087-9A99-2C6C65920914}" srcId="{D52F6D47-6F80-479E-9431-A57BEC2AECD2}" destId="{3A4F5DEE-8B3B-4109-9248-F4AF8501CFC9}" srcOrd="1" destOrd="0" parTransId="{705A9F6A-586A-4E3C-B251-21F97EF130FF}" sibTransId="{00170D64-539A-48BE-BB7A-8E575E4CFB00}"/>
    <dgm:cxn modelId="{12C213A7-9BD9-4058-A35A-B66D64EFEE97}" srcId="{C80CEEDF-080E-4A2D-9BC0-45DFE704B0AD}" destId="{F37E3D1B-C168-44ED-967C-BBDFBBA0CAF7}" srcOrd="0" destOrd="0" parTransId="{51A666C1-1D15-4184-8D19-EFC79A76C18E}" sibTransId="{07C4A231-1F8D-48D9-9242-4CFC631A5103}"/>
    <dgm:cxn modelId="{38B8C766-F70B-4A2D-A7B9-8BC595C8E36B}" type="presOf" srcId="{E578B0A5-7985-4FA3-AF76-E4A71D35CDDF}" destId="{BA9E4061-0B6A-4A7C-B153-8A63B76E81EA}" srcOrd="0" destOrd="2" presId="urn:microsoft.com/office/officeart/2005/8/layout/StepDownProcess"/>
    <dgm:cxn modelId="{6AE1D922-B172-417B-8DA3-773D80BF7AF2}" type="presOf" srcId="{3A4F5DEE-8B3B-4109-9248-F4AF8501CFC9}" destId="{36D8D289-7768-4050-B537-75F9DAD91449}" srcOrd="0" destOrd="1" presId="urn:microsoft.com/office/officeart/2005/8/layout/StepDownProcess"/>
    <dgm:cxn modelId="{4FD3CCC1-BA1D-40E3-B106-68B2D9AB1954}" srcId="{C80CEEDF-080E-4A2D-9BC0-45DFE704B0AD}" destId="{D52F6D47-6F80-479E-9431-A57BEC2AECD2}" srcOrd="1" destOrd="0" parTransId="{F3C83E5F-AA63-4A91-B7A0-7D86888FCA65}" sibTransId="{187887D6-D639-44D3-B8D7-594FEB27FFF7}"/>
    <dgm:cxn modelId="{89883639-57E7-495C-B961-FE18BEC51A5E}" srcId="{D52F6D47-6F80-479E-9431-A57BEC2AECD2}" destId="{3D535ADE-E927-4A5E-8CC0-F066C1DA2AD3}" srcOrd="0" destOrd="0" parTransId="{B215BABA-32BB-426F-A6C5-2A89FED778F9}" sibTransId="{DC5BB60C-20A2-4E37-A4AE-8E7C77562B5E}"/>
    <dgm:cxn modelId="{B1E9A45A-0C50-41C3-AB84-2CC0102D700F}" type="presParOf" srcId="{9B8223A9-611A-400A-BD71-0EF8700C46FC}" destId="{5651EAC1-AADB-4EB0-8D5A-03E1DA0693F3}" srcOrd="0" destOrd="0" presId="urn:microsoft.com/office/officeart/2005/8/layout/StepDownProcess"/>
    <dgm:cxn modelId="{4B7A3F5B-70B5-47B9-B759-DD68E952C9FD}" type="presParOf" srcId="{5651EAC1-AADB-4EB0-8D5A-03E1DA0693F3}" destId="{585C6C85-B834-4C20-97F4-33FEC621ED4A}" srcOrd="0" destOrd="0" presId="urn:microsoft.com/office/officeart/2005/8/layout/StepDownProcess"/>
    <dgm:cxn modelId="{FB643D61-ABA5-48BD-9572-095A6D841B21}" type="presParOf" srcId="{5651EAC1-AADB-4EB0-8D5A-03E1DA0693F3}" destId="{92C1B55D-BBF0-4793-B678-8BD101384DAB}" srcOrd="1" destOrd="0" presId="urn:microsoft.com/office/officeart/2005/8/layout/StepDownProcess"/>
    <dgm:cxn modelId="{5E456ACA-09ED-4E0A-8BB1-6137564DEE0D}" type="presParOf" srcId="{5651EAC1-AADB-4EB0-8D5A-03E1DA0693F3}" destId="{9B9F9748-F877-4033-979A-883E4A03EEAF}" srcOrd="2" destOrd="0" presId="urn:microsoft.com/office/officeart/2005/8/layout/StepDownProcess"/>
    <dgm:cxn modelId="{EF13193F-ED09-4A99-952C-63F497AC2D62}" type="presParOf" srcId="{9B8223A9-611A-400A-BD71-0EF8700C46FC}" destId="{71B5E8E5-6C31-4FFF-8F9F-55B44FC53709}" srcOrd="1" destOrd="0" presId="urn:microsoft.com/office/officeart/2005/8/layout/StepDownProcess"/>
    <dgm:cxn modelId="{F110FF4E-2893-44DB-9B9F-A58989683EDE}" type="presParOf" srcId="{9B8223A9-611A-400A-BD71-0EF8700C46FC}" destId="{0D296BDF-D6A1-4DEB-8565-1530995BC546}" srcOrd="2" destOrd="0" presId="urn:microsoft.com/office/officeart/2005/8/layout/StepDownProcess"/>
    <dgm:cxn modelId="{53F89D05-9349-477B-AA62-475AE0EC6B23}" type="presParOf" srcId="{0D296BDF-D6A1-4DEB-8565-1530995BC546}" destId="{E18BA5A9-C2EE-47CE-A23A-38C3C3827D8F}" srcOrd="0" destOrd="0" presId="urn:microsoft.com/office/officeart/2005/8/layout/StepDownProcess"/>
    <dgm:cxn modelId="{F8FA5887-0FED-4285-8A10-79CA0BF1E84A}" type="presParOf" srcId="{0D296BDF-D6A1-4DEB-8565-1530995BC546}" destId="{3024A7BF-9393-4741-A7AA-54A2773A5D1A}" srcOrd="1" destOrd="0" presId="urn:microsoft.com/office/officeart/2005/8/layout/StepDownProcess"/>
    <dgm:cxn modelId="{40D39F7C-8583-4C42-9673-D80E5E41DD54}" type="presParOf" srcId="{0D296BDF-D6A1-4DEB-8565-1530995BC546}" destId="{36D8D289-7768-4050-B537-75F9DAD91449}" srcOrd="2" destOrd="0" presId="urn:microsoft.com/office/officeart/2005/8/layout/StepDownProcess"/>
    <dgm:cxn modelId="{0DA6FE68-410D-4C03-847C-1DABB9EDAAC8}" type="presParOf" srcId="{9B8223A9-611A-400A-BD71-0EF8700C46FC}" destId="{0DE742B9-4370-45DE-BA06-EDF85EC1596B}" srcOrd="3" destOrd="0" presId="urn:microsoft.com/office/officeart/2005/8/layout/StepDownProcess"/>
    <dgm:cxn modelId="{7F9C245B-0F77-46F9-9667-8A4C49D16923}" type="presParOf" srcId="{9B8223A9-611A-400A-BD71-0EF8700C46FC}" destId="{80E45830-EB8A-449C-8016-2BA733D0CF13}" srcOrd="4" destOrd="0" presId="urn:microsoft.com/office/officeart/2005/8/layout/StepDownProcess"/>
    <dgm:cxn modelId="{68AD07A8-1B4B-469B-88A9-16AE72A33F1D}" type="presParOf" srcId="{80E45830-EB8A-449C-8016-2BA733D0CF13}" destId="{54C088BE-DE37-4CA5-B632-6CB69283B856}" srcOrd="0" destOrd="0" presId="urn:microsoft.com/office/officeart/2005/8/layout/StepDownProcess"/>
    <dgm:cxn modelId="{8FCED76A-BF55-41B3-BCAB-49E737DC8113}" type="presParOf" srcId="{80E45830-EB8A-449C-8016-2BA733D0CF13}" destId="{BA9E4061-0B6A-4A7C-B153-8A63B76E81EA}"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155953-CB8C-4538-8CBA-9A344292B225}" type="doc">
      <dgm:prSet loTypeId="urn:microsoft.com/office/officeart/2005/8/layout/radial3" loCatId="relationship" qsTypeId="urn:microsoft.com/office/officeart/2005/8/quickstyle/3d3" qsCatId="3D" csTypeId="urn:microsoft.com/office/officeart/2005/8/colors/accent1_2" csCatId="accent1" phldr="1"/>
      <dgm:spPr/>
      <dgm:t>
        <a:bodyPr/>
        <a:lstStyle/>
        <a:p>
          <a:endParaRPr lang="es-ES_tradnl"/>
        </a:p>
      </dgm:t>
    </dgm:pt>
    <dgm:pt modelId="{0D35B10C-FF84-4038-9629-9EBA267DCF61}">
      <dgm:prSet phldrT="[Texto]"/>
      <dgm:spPr/>
      <dgm:t>
        <a:bodyPr/>
        <a:lstStyle/>
        <a:p>
          <a:r>
            <a:rPr lang="es-ES" dirty="0" smtClean="0"/>
            <a:t>Tasa de Beneficio (r)</a:t>
          </a:r>
          <a:endParaRPr lang="es-ES_tradnl" dirty="0"/>
        </a:p>
      </dgm:t>
    </dgm:pt>
    <dgm:pt modelId="{F54C4B0B-046D-4FC0-A56D-CF7797690827}" type="parTrans" cxnId="{07433501-1E09-4091-ACDF-D5A0EB477E99}">
      <dgm:prSet/>
      <dgm:spPr/>
      <dgm:t>
        <a:bodyPr/>
        <a:lstStyle/>
        <a:p>
          <a:endParaRPr lang="es-ES_tradnl"/>
        </a:p>
      </dgm:t>
    </dgm:pt>
    <dgm:pt modelId="{4DA5232C-AAD0-40D9-B592-92FD4679D854}" type="sibTrans" cxnId="{07433501-1E09-4091-ACDF-D5A0EB477E99}">
      <dgm:prSet/>
      <dgm:spPr/>
      <dgm:t>
        <a:bodyPr/>
        <a:lstStyle/>
        <a:p>
          <a:endParaRPr lang="es-ES_tradnl"/>
        </a:p>
      </dgm:t>
    </dgm:pt>
    <dgm:pt modelId="{9FF31505-047D-4F35-9656-B14D5BBB2D1B}">
      <dgm:prSet phldrT="[Texto]" custT="1"/>
      <dgm:spPr/>
      <dgm:t>
        <a:bodyPr/>
        <a:lstStyle/>
        <a:p>
          <a:r>
            <a:rPr lang="es-ES" sz="2000" dirty="0" smtClean="0"/>
            <a:t>Cuota de Excedentes (q)</a:t>
          </a:r>
          <a:endParaRPr lang="es-ES_tradnl" sz="2000" dirty="0"/>
        </a:p>
      </dgm:t>
    </dgm:pt>
    <dgm:pt modelId="{3A9B11E9-B2A3-4164-91BB-CDD4CDF5F412}" type="parTrans" cxnId="{555A2035-B810-4958-8E19-1EA81E1EFA73}">
      <dgm:prSet/>
      <dgm:spPr/>
      <dgm:t>
        <a:bodyPr/>
        <a:lstStyle/>
        <a:p>
          <a:endParaRPr lang="es-ES_tradnl"/>
        </a:p>
      </dgm:t>
    </dgm:pt>
    <dgm:pt modelId="{4BC4855C-9BCE-48E1-B866-259B59581DE6}" type="sibTrans" cxnId="{555A2035-B810-4958-8E19-1EA81E1EFA73}">
      <dgm:prSet/>
      <dgm:spPr/>
      <dgm:t>
        <a:bodyPr/>
        <a:lstStyle/>
        <a:p>
          <a:endParaRPr lang="es-ES_tradnl"/>
        </a:p>
      </dgm:t>
    </dgm:pt>
    <dgm:pt modelId="{51A93BCD-D1AD-450E-BAF5-DD4DC74226D3}">
      <dgm:prSet phldrT="[Texto]" custT="1"/>
      <dgm:spPr/>
      <dgm:t>
        <a:bodyPr/>
        <a:lstStyle/>
        <a:p>
          <a:r>
            <a:rPr lang="es-ES" sz="2000" dirty="0" smtClean="0"/>
            <a:t>Factor de </a:t>
          </a:r>
          <a:r>
            <a:rPr lang="es-ES" sz="2000" dirty="0" err="1" smtClean="0"/>
            <a:t>Financiarización</a:t>
          </a:r>
          <a:r>
            <a:rPr lang="es-ES" sz="2000" dirty="0" smtClean="0"/>
            <a:t> (</a:t>
          </a:r>
          <a:r>
            <a:rPr lang="el-GR" sz="2000" dirty="0" smtClean="0"/>
            <a:t>α</a:t>
          </a:r>
          <a:r>
            <a:rPr lang="es-ES" sz="2000" dirty="0" smtClean="0"/>
            <a:t>)</a:t>
          </a:r>
          <a:endParaRPr lang="es-ES_tradnl" sz="2000" dirty="0"/>
        </a:p>
      </dgm:t>
    </dgm:pt>
    <dgm:pt modelId="{7321664C-4F32-4B83-90FA-2ADBD4664852}" type="parTrans" cxnId="{CE55E932-F894-4543-AB1E-BDEFAA173B01}">
      <dgm:prSet/>
      <dgm:spPr/>
      <dgm:t>
        <a:bodyPr/>
        <a:lstStyle/>
        <a:p>
          <a:endParaRPr lang="es-ES_tradnl"/>
        </a:p>
      </dgm:t>
    </dgm:pt>
    <dgm:pt modelId="{DB51B751-7E13-4D7F-BEF9-35DF55BFBA3C}" type="sibTrans" cxnId="{CE55E932-F894-4543-AB1E-BDEFAA173B01}">
      <dgm:prSet/>
      <dgm:spPr/>
      <dgm:t>
        <a:bodyPr/>
        <a:lstStyle/>
        <a:p>
          <a:endParaRPr lang="es-ES_tradnl"/>
        </a:p>
      </dgm:t>
    </dgm:pt>
    <dgm:pt modelId="{877EE401-45CD-41AB-9FF6-588AACFE92E8}">
      <dgm:prSet phldrT="[Texto]" custT="1"/>
      <dgm:spPr/>
      <dgm:t>
        <a:bodyPr/>
        <a:lstStyle/>
        <a:p>
          <a:r>
            <a:rPr lang="es-ES" sz="2000" dirty="0" smtClean="0"/>
            <a:t>Productividad del Capital (</a:t>
          </a:r>
          <a:r>
            <a:rPr lang="el-GR" sz="2000" dirty="0" smtClean="0"/>
            <a:t>π</a:t>
          </a:r>
          <a:r>
            <a:rPr lang="es-ES" sz="2000" baseline="-25000" dirty="0" smtClean="0"/>
            <a:t>K</a:t>
          </a:r>
          <a:r>
            <a:rPr lang="es-ES" sz="2000" dirty="0" smtClean="0"/>
            <a:t>)</a:t>
          </a:r>
          <a:endParaRPr lang="es-ES_tradnl" sz="2000" dirty="0"/>
        </a:p>
      </dgm:t>
    </dgm:pt>
    <dgm:pt modelId="{A3ABDB03-E51A-4849-AF18-F7271683663F}" type="parTrans" cxnId="{9E1DF557-10DC-4955-B67B-908750CEF785}">
      <dgm:prSet/>
      <dgm:spPr/>
      <dgm:t>
        <a:bodyPr/>
        <a:lstStyle/>
        <a:p>
          <a:endParaRPr lang="es-ES_tradnl"/>
        </a:p>
      </dgm:t>
    </dgm:pt>
    <dgm:pt modelId="{9AF922E2-3FA9-462C-BDAE-680E8F76BBE7}" type="sibTrans" cxnId="{9E1DF557-10DC-4955-B67B-908750CEF785}">
      <dgm:prSet/>
      <dgm:spPr/>
      <dgm:t>
        <a:bodyPr/>
        <a:lstStyle/>
        <a:p>
          <a:endParaRPr lang="es-ES_tradnl"/>
        </a:p>
      </dgm:t>
    </dgm:pt>
    <dgm:pt modelId="{F6DB7421-F346-4B7C-8019-75D5508A047A}" type="pres">
      <dgm:prSet presAssocID="{48155953-CB8C-4538-8CBA-9A344292B225}" presName="composite" presStyleCnt="0">
        <dgm:presLayoutVars>
          <dgm:chMax val="1"/>
          <dgm:dir/>
          <dgm:resizeHandles val="exact"/>
        </dgm:presLayoutVars>
      </dgm:prSet>
      <dgm:spPr/>
      <dgm:t>
        <a:bodyPr/>
        <a:lstStyle/>
        <a:p>
          <a:endParaRPr lang="es-ES_tradnl"/>
        </a:p>
      </dgm:t>
    </dgm:pt>
    <dgm:pt modelId="{9EC1F6D6-0560-4316-B03D-E3EB4A99E1F4}" type="pres">
      <dgm:prSet presAssocID="{48155953-CB8C-4538-8CBA-9A344292B225}" presName="radial" presStyleCnt="0">
        <dgm:presLayoutVars>
          <dgm:animLvl val="ctr"/>
        </dgm:presLayoutVars>
      </dgm:prSet>
      <dgm:spPr/>
    </dgm:pt>
    <dgm:pt modelId="{40F7C408-C5BE-4EA5-A2D9-BAF3A5055BA9}" type="pres">
      <dgm:prSet presAssocID="{0D35B10C-FF84-4038-9629-9EBA267DCF61}" presName="centerShape" presStyleLbl="vennNode1" presStyleIdx="0" presStyleCnt="4"/>
      <dgm:spPr/>
      <dgm:t>
        <a:bodyPr/>
        <a:lstStyle/>
        <a:p>
          <a:endParaRPr lang="es-ES_tradnl"/>
        </a:p>
      </dgm:t>
    </dgm:pt>
    <dgm:pt modelId="{D43702DA-55DB-44F7-AD04-28EE3C026025}" type="pres">
      <dgm:prSet presAssocID="{9FF31505-047D-4F35-9656-B14D5BBB2D1B}" presName="node" presStyleLbl="vennNode1" presStyleIdx="1" presStyleCnt="4">
        <dgm:presLayoutVars>
          <dgm:bulletEnabled val="1"/>
        </dgm:presLayoutVars>
      </dgm:prSet>
      <dgm:spPr/>
      <dgm:t>
        <a:bodyPr/>
        <a:lstStyle/>
        <a:p>
          <a:endParaRPr lang="es-ES_tradnl"/>
        </a:p>
      </dgm:t>
    </dgm:pt>
    <dgm:pt modelId="{72A6D158-93CD-4164-B26C-6AA6F9108BCA}" type="pres">
      <dgm:prSet presAssocID="{51A93BCD-D1AD-450E-BAF5-DD4DC74226D3}" presName="node" presStyleLbl="vennNode1" presStyleIdx="2" presStyleCnt="4" custScaleX="138325">
        <dgm:presLayoutVars>
          <dgm:bulletEnabled val="1"/>
        </dgm:presLayoutVars>
      </dgm:prSet>
      <dgm:spPr/>
      <dgm:t>
        <a:bodyPr/>
        <a:lstStyle/>
        <a:p>
          <a:endParaRPr lang="es-ES_tradnl"/>
        </a:p>
      </dgm:t>
    </dgm:pt>
    <dgm:pt modelId="{0762E1E0-E0E2-4712-BA60-A66B4289EDF4}" type="pres">
      <dgm:prSet presAssocID="{877EE401-45CD-41AB-9FF6-588AACFE92E8}" presName="node" presStyleLbl="vennNode1" presStyleIdx="3" presStyleCnt="4" custScaleX="117141">
        <dgm:presLayoutVars>
          <dgm:bulletEnabled val="1"/>
        </dgm:presLayoutVars>
      </dgm:prSet>
      <dgm:spPr/>
      <dgm:t>
        <a:bodyPr/>
        <a:lstStyle/>
        <a:p>
          <a:endParaRPr lang="es-ES_tradnl"/>
        </a:p>
      </dgm:t>
    </dgm:pt>
  </dgm:ptLst>
  <dgm:cxnLst>
    <dgm:cxn modelId="{4907D7A5-BC54-4CF4-A1F6-73D20669FCC1}" type="presOf" srcId="{0D35B10C-FF84-4038-9629-9EBA267DCF61}" destId="{40F7C408-C5BE-4EA5-A2D9-BAF3A5055BA9}" srcOrd="0" destOrd="0" presId="urn:microsoft.com/office/officeart/2005/8/layout/radial3"/>
    <dgm:cxn modelId="{66D24F08-8B50-4B94-B8D7-F80F9C493EB8}" type="presOf" srcId="{877EE401-45CD-41AB-9FF6-588AACFE92E8}" destId="{0762E1E0-E0E2-4712-BA60-A66B4289EDF4}" srcOrd="0" destOrd="0" presId="urn:microsoft.com/office/officeart/2005/8/layout/radial3"/>
    <dgm:cxn modelId="{255F03D7-C657-4314-8D8B-374EE03D618B}" type="presOf" srcId="{51A93BCD-D1AD-450E-BAF5-DD4DC74226D3}" destId="{72A6D158-93CD-4164-B26C-6AA6F9108BCA}" srcOrd="0" destOrd="0" presId="urn:microsoft.com/office/officeart/2005/8/layout/radial3"/>
    <dgm:cxn modelId="{07433501-1E09-4091-ACDF-D5A0EB477E99}" srcId="{48155953-CB8C-4538-8CBA-9A344292B225}" destId="{0D35B10C-FF84-4038-9629-9EBA267DCF61}" srcOrd="0" destOrd="0" parTransId="{F54C4B0B-046D-4FC0-A56D-CF7797690827}" sibTransId="{4DA5232C-AAD0-40D9-B592-92FD4679D854}"/>
    <dgm:cxn modelId="{555A2035-B810-4958-8E19-1EA81E1EFA73}" srcId="{0D35B10C-FF84-4038-9629-9EBA267DCF61}" destId="{9FF31505-047D-4F35-9656-B14D5BBB2D1B}" srcOrd="0" destOrd="0" parTransId="{3A9B11E9-B2A3-4164-91BB-CDD4CDF5F412}" sibTransId="{4BC4855C-9BCE-48E1-B866-259B59581DE6}"/>
    <dgm:cxn modelId="{9E1DF557-10DC-4955-B67B-908750CEF785}" srcId="{0D35B10C-FF84-4038-9629-9EBA267DCF61}" destId="{877EE401-45CD-41AB-9FF6-588AACFE92E8}" srcOrd="2" destOrd="0" parTransId="{A3ABDB03-E51A-4849-AF18-F7271683663F}" sibTransId="{9AF922E2-3FA9-462C-BDAE-680E8F76BBE7}"/>
    <dgm:cxn modelId="{310693D1-5C1F-40D6-9674-5ADF1C8A7BE0}" type="presOf" srcId="{9FF31505-047D-4F35-9656-B14D5BBB2D1B}" destId="{D43702DA-55DB-44F7-AD04-28EE3C026025}" srcOrd="0" destOrd="0" presId="urn:microsoft.com/office/officeart/2005/8/layout/radial3"/>
    <dgm:cxn modelId="{CE55E932-F894-4543-AB1E-BDEFAA173B01}" srcId="{0D35B10C-FF84-4038-9629-9EBA267DCF61}" destId="{51A93BCD-D1AD-450E-BAF5-DD4DC74226D3}" srcOrd="1" destOrd="0" parTransId="{7321664C-4F32-4B83-90FA-2ADBD4664852}" sibTransId="{DB51B751-7E13-4D7F-BEF9-35DF55BFBA3C}"/>
    <dgm:cxn modelId="{DF0BB846-5684-4CB0-AFA5-75EFD512E2D5}" type="presOf" srcId="{48155953-CB8C-4538-8CBA-9A344292B225}" destId="{F6DB7421-F346-4B7C-8019-75D5508A047A}" srcOrd="0" destOrd="0" presId="urn:microsoft.com/office/officeart/2005/8/layout/radial3"/>
    <dgm:cxn modelId="{480EF7B3-FAEC-41CF-8D64-CD703BDA5010}" type="presParOf" srcId="{F6DB7421-F346-4B7C-8019-75D5508A047A}" destId="{9EC1F6D6-0560-4316-B03D-E3EB4A99E1F4}" srcOrd="0" destOrd="0" presId="urn:microsoft.com/office/officeart/2005/8/layout/radial3"/>
    <dgm:cxn modelId="{3B621AFB-296B-49BC-9FF5-E806340685C1}" type="presParOf" srcId="{9EC1F6D6-0560-4316-B03D-E3EB4A99E1F4}" destId="{40F7C408-C5BE-4EA5-A2D9-BAF3A5055BA9}" srcOrd="0" destOrd="0" presId="urn:microsoft.com/office/officeart/2005/8/layout/radial3"/>
    <dgm:cxn modelId="{A3509C6C-662A-4B38-8F3C-2471CC29534A}" type="presParOf" srcId="{9EC1F6D6-0560-4316-B03D-E3EB4A99E1F4}" destId="{D43702DA-55DB-44F7-AD04-28EE3C026025}" srcOrd="1" destOrd="0" presId="urn:microsoft.com/office/officeart/2005/8/layout/radial3"/>
    <dgm:cxn modelId="{C73E9761-77EA-408F-A45B-0A8D68468A10}" type="presParOf" srcId="{9EC1F6D6-0560-4316-B03D-E3EB4A99E1F4}" destId="{72A6D158-93CD-4164-B26C-6AA6F9108BCA}" srcOrd="2" destOrd="0" presId="urn:microsoft.com/office/officeart/2005/8/layout/radial3"/>
    <dgm:cxn modelId="{733949CB-561A-4317-A9FB-463C81C01C27}" type="presParOf" srcId="{9EC1F6D6-0560-4316-B03D-E3EB4A99E1F4}" destId="{0762E1E0-E0E2-4712-BA60-A66B4289EDF4}" srcOrd="3"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8E368D-C68C-4DD4-9972-D3CE92E3B56A}" type="doc">
      <dgm:prSet loTypeId="urn:microsoft.com/office/officeart/2005/8/layout/vList4#1" loCatId="list" qsTypeId="urn:microsoft.com/office/officeart/2005/8/quickstyle/simple1" qsCatId="simple" csTypeId="urn:microsoft.com/office/officeart/2005/8/colors/accent1_2" csCatId="accent1" phldr="1"/>
      <dgm:spPr/>
      <dgm:t>
        <a:bodyPr/>
        <a:lstStyle/>
        <a:p>
          <a:endParaRPr lang="es-ES_tradnl"/>
        </a:p>
      </dgm:t>
    </dgm:pt>
    <dgm:pt modelId="{BF7165CB-471F-41A1-9396-6102D21A20D7}">
      <dgm:prSet phldrT="[Texto]"/>
      <dgm:spPr/>
      <dgm:t>
        <a:bodyPr/>
        <a:lstStyle/>
        <a:p>
          <a:r>
            <a:rPr lang="es-ES" dirty="0" smtClean="0"/>
            <a:t>Horquilla de Equilibrio</a:t>
          </a:r>
          <a:endParaRPr lang="es-ES_tradnl" dirty="0"/>
        </a:p>
      </dgm:t>
    </dgm:pt>
    <dgm:pt modelId="{8417C239-F455-4C42-92A0-DDD485FA4C42}" type="parTrans" cxnId="{8287D0F0-64C7-4B97-90A4-D642F8229878}">
      <dgm:prSet/>
      <dgm:spPr/>
      <dgm:t>
        <a:bodyPr/>
        <a:lstStyle/>
        <a:p>
          <a:endParaRPr lang="es-ES_tradnl"/>
        </a:p>
      </dgm:t>
    </dgm:pt>
    <dgm:pt modelId="{B333C157-7571-4D97-B943-E4817865B0AC}" type="sibTrans" cxnId="{8287D0F0-64C7-4B97-90A4-D642F8229878}">
      <dgm:prSet/>
      <dgm:spPr/>
      <dgm:t>
        <a:bodyPr/>
        <a:lstStyle/>
        <a:p>
          <a:endParaRPr lang="es-ES_tradnl"/>
        </a:p>
      </dgm:t>
    </dgm:pt>
    <dgm:pt modelId="{F5982F17-230F-4860-BAC7-86A82C5D7C68}">
      <dgm:prSet phldrT="[Texto]"/>
      <dgm:spPr/>
      <dgm:t>
        <a:bodyPr/>
        <a:lstStyle/>
        <a:p>
          <a:r>
            <a:rPr lang="es-ES" dirty="0" err="1" smtClean="0"/>
            <a:t>Sylos</a:t>
          </a:r>
          <a:r>
            <a:rPr lang="es-ES" dirty="0" smtClean="0"/>
            <a:t> </a:t>
          </a:r>
          <a:r>
            <a:rPr lang="es-ES" dirty="0" err="1" smtClean="0"/>
            <a:t>Labini</a:t>
          </a:r>
          <a:r>
            <a:rPr lang="es-ES" dirty="0" smtClean="0"/>
            <a:t> (1988)</a:t>
          </a:r>
          <a:endParaRPr lang="es-ES_tradnl" dirty="0"/>
        </a:p>
      </dgm:t>
    </dgm:pt>
    <dgm:pt modelId="{E8F3C9A9-C3C9-42A2-A8AB-DE24C74A4449}" type="parTrans" cxnId="{FDE6BC13-4CC9-44D8-B47E-E562A33C4230}">
      <dgm:prSet/>
      <dgm:spPr/>
      <dgm:t>
        <a:bodyPr/>
        <a:lstStyle/>
        <a:p>
          <a:endParaRPr lang="es-ES_tradnl"/>
        </a:p>
      </dgm:t>
    </dgm:pt>
    <dgm:pt modelId="{3A65E47D-A458-4D82-B7EC-FD06E247C6CE}" type="sibTrans" cxnId="{FDE6BC13-4CC9-44D8-B47E-E562A33C4230}">
      <dgm:prSet/>
      <dgm:spPr/>
      <dgm:t>
        <a:bodyPr/>
        <a:lstStyle/>
        <a:p>
          <a:endParaRPr lang="es-ES_tradnl"/>
        </a:p>
      </dgm:t>
    </dgm:pt>
    <dgm:pt modelId="{4330E861-64E7-46E3-848A-8B2F97E13C65}">
      <dgm:prSet phldrT="[Texto]"/>
      <dgm:spPr/>
      <dgm:t>
        <a:bodyPr/>
        <a:lstStyle/>
        <a:p>
          <a:r>
            <a:rPr lang="es-ES" dirty="0" err="1" smtClean="0"/>
            <a:t>Ferran</a:t>
          </a:r>
          <a:r>
            <a:rPr lang="es-ES" dirty="0" smtClean="0"/>
            <a:t> </a:t>
          </a:r>
          <a:r>
            <a:rPr lang="es-ES" dirty="0" err="1" smtClean="0"/>
            <a:t>Navinés</a:t>
          </a:r>
          <a:r>
            <a:rPr lang="es-ES" dirty="0" smtClean="0"/>
            <a:t> (1987 i 1989)</a:t>
          </a:r>
          <a:endParaRPr lang="es-ES_tradnl" dirty="0"/>
        </a:p>
      </dgm:t>
    </dgm:pt>
    <dgm:pt modelId="{8053B1DC-C205-436C-A2E3-717BFF449787}" type="parTrans" cxnId="{14126167-07DE-4542-A12C-378984A6EBD4}">
      <dgm:prSet/>
      <dgm:spPr/>
      <dgm:t>
        <a:bodyPr/>
        <a:lstStyle/>
        <a:p>
          <a:endParaRPr lang="es-ES_tradnl"/>
        </a:p>
      </dgm:t>
    </dgm:pt>
    <dgm:pt modelId="{CEFF0BDE-FAA3-47F7-9BE7-12939036EF0F}" type="sibTrans" cxnId="{14126167-07DE-4542-A12C-378984A6EBD4}">
      <dgm:prSet/>
      <dgm:spPr/>
      <dgm:t>
        <a:bodyPr/>
        <a:lstStyle/>
        <a:p>
          <a:endParaRPr lang="es-ES_tradnl"/>
        </a:p>
      </dgm:t>
    </dgm:pt>
    <dgm:pt modelId="{BA17F2E6-B7A5-40B0-9FA3-DD0C807F1569}">
      <dgm:prSet phldrT="[Texto]"/>
      <dgm:spPr/>
      <dgm:t>
        <a:bodyPr/>
        <a:lstStyle/>
        <a:p>
          <a:r>
            <a:rPr lang="es-ES" dirty="0" smtClean="0"/>
            <a:t>Aproximación Histórica</a:t>
          </a:r>
          <a:endParaRPr lang="es-ES_tradnl" dirty="0"/>
        </a:p>
      </dgm:t>
    </dgm:pt>
    <dgm:pt modelId="{CD1759A1-0A12-46A7-8754-AF01153ACC4A}" type="parTrans" cxnId="{38093024-2B4B-4582-ACE1-26619D330FD9}">
      <dgm:prSet/>
      <dgm:spPr/>
      <dgm:t>
        <a:bodyPr/>
        <a:lstStyle/>
        <a:p>
          <a:endParaRPr lang="es-ES_tradnl"/>
        </a:p>
      </dgm:t>
    </dgm:pt>
    <dgm:pt modelId="{8DCF286F-090A-46F6-9100-BA6ED5112A3E}" type="sibTrans" cxnId="{38093024-2B4B-4582-ACE1-26619D330FD9}">
      <dgm:prSet/>
      <dgm:spPr/>
      <dgm:t>
        <a:bodyPr/>
        <a:lstStyle/>
        <a:p>
          <a:endParaRPr lang="es-ES_tradnl"/>
        </a:p>
      </dgm:t>
    </dgm:pt>
    <dgm:pt modelId="{A541BE5C-A641-4EA3-A1FD-D561D89CD1BD}">
      <dgm:prSet phldrT="[Texto]"/>
      <dgm:spPr/>
      <dgm:t>
        <a:bodyPr/>
        <a:lstStyle/>
        <a:p>
          <a:r>
            <a:rPr lang="es-ES" dirty="0" smtClean="0"/>
            <a:t>Thomas </a:t>
          </a:r>
          <a:r>
            <a:rPr lang="es-ES" dirty="0" err="1" smtClean="0"/>
            <a:t>Piketty</a:t>
          </a:r>
          <a:r>
            <a:rPr lang="es-ES" dirty="0" smtClean="0"/>
            <a:t> (2014)</a:t>
          </a:r>
          <a:endParaRPr lang="es-ES_tradnl" dirty="0"/>
        </a:p>
      </dgm:t>
    </dgm:pt>
    <dgm:pt modelId="{E880708C-2C0F-4208-8D40-8904A6F4D727}" type="parTrans" cxnId="{E2278A54-735B-4406-830F-C496ADA38842}">
      <dgm:prSet/>
      <dgm:spPr/>
      <dgm:t>
        <a:bodyPr/>
        <a:lstStyle/>
        <a:p>
          <a:endParaRPr lang="es-ES_tradnl"/>
        </a:p>
      </dgm:t>
    </dgm:pt>
    <dgm:pt modelId="{DD94A59D-F132-4F89-8781-441D623B2171}" type="sibTrans" cxnId="{E2278A54-735B-4406-830F-C496ADA38842}">
      <dgm:prSet/>
      <dgm:spPr/>
      <dgm:t>
        <a:bodyPr/>
        <a:lstStyle/>
        <a:p>
          <a:endParaRPr lang="es-ES_tradnl"/>
        </a:p>
      </dgm:t>
    </dgm:pt>
    <dgm:pt modelId="{8BCBFBFD-470D-40FA-9AAE-2F684DB73F7F}">
      <dgm:prSet phldrT="[Texto]"/>
      <dgm:spPr/>
      <dgm:t>
        <a:bodyPr/>
        <a:lstStyle/>
        <a:p>
          <a:r>
            <a:rPr lang="es-ES" dirty="0" smtClean="0"/>
            <a:t>Concepto de Modo de Regulación</a:t>
          </a:r>
          <a:endParaRPr lang="es-ES_tradnl" dirty="0"/>
        </a:p>
      </dgm:t>
    </dgm:pt>
    <dgm:pt modelId="{52C093C0-0C19-4805-B10E-995810AA87AA}" type="parTrans" cxnId="{5197B78D-290D-433E-B2D6-B5CEC85F135C}">
      <dgm:prSet/>
      <dgm:spPr/>
      <dgm:t>
        <a:bodyPr/>
        <a:lstStyle/>
        <a:p>
          <a:endParaRPr lang="es-ES_tradnl"/>
        </a:p>
      </dgm:t>
    </dgm:pt>
    <dgm:pt modelId="{82FE03A8-CCD9-4E2F-9531-85FF7B302AF4}" type="sibTrans" cxnId="{5197B78D-290D-433E-B2D6-B5CEC85F135C}">
      <dgm:prSet/>
      <dgm:spPr/>
      <dgm:t>
        <a:bodyPr/>
        <a:lstStyle/>
        <a:p>
          <a:endParaRPr lang="es-ES_tradnl"/>
        </a:p>
      </dgm:t>
    </dgm:pt>
    <dgm:pt modelId="{A8283D65-374A-44E5-9791-FA1ADC53F0E7}">
      <dgm:prSet phldrT="[Texto]"/>
      <dgm:spPr/>
      <dgm:t>
        <a:bodyPr/>
        <a:lstStyle/>
        <a:p>
          <a:r>
            <a:rPr lang="es-ES" dirty="0" smtClean="0"/>
            <a:t>De </a:t>
          </a:r>
          <a:r>
            <a:rPr lang="es-ES" dirty="0" err="1" smtClean="0"/>
            <a:t>Bernis</a:t>
          </a:r>
          <a:r>
            <a:rPr lang="es-ES" dirty="0" smtClean="0"/>
            <a:t> (1988)</a:t>
          </a:r>
          <a:endParaRPr lang="es-ES_tradnl" dirty="0"/>
        </a:p>
      </dgm:t>
    </dgm:pt>
    <dgm:pt modelId="{7E187340-451F-4CA6-A58C-7193CB7B90B0}" type="parTrans" cxnId="{DDC42209-726F-459B-BC65-CE940B73601B}">
      <dgm:prSet/>
      <dgm:spPr/>
      <dgm:t>
        <a:bodyPr/>
        <a:lstStyle/>
        <a:p>
          <a:endParaRPr lang="es-ES_tradnl"/>
        </a:p>
      </dgm:t>
    </dgm:pt>
    <dgm:pt modelId="{1CA30581-B93E-4A0A-868A-C42BB5ECF2E0}" type="sibTrans" cxnId="{DDC42209-726F-459B-BC65-CE940B73601B}">
      <dgm:prSet/>
      <dgm:spPr/>
      <dgm:t>
        <a:bodyPr/>
        <a:lstStyle/>
        <a:p>
          <a:endParaRPr lang="es-ES_tradnl"/>
        </a:p>
      </dgm:t>
    </dgm:pt>
    <dgm:pt modelId="{CC03497A-E3C5-4821-8AC6-F135064E71BF}" type="pres">
      <dgm:prSet presAssocID="{998E368D-C68C-4DD4-9972-D3CE92E3B56A}" presName="linear" presStyleCnt="0">
        <dgm:presLayoutVars>
          <dgm:dir/>
          <dgm:resizeHandles val="exact"/>
        </dgm:presLayoutVars>
      </dgm:prSet>
      <dgm:spPr/>
      <dgm:t>
        <a:bodyPr/>
        <a:lstStyle/>
        <a:p>
          <a:endParaRPr lang="es-ES_tradnl"/>
        </a:p>
      </dgm:t>
    </dgm:pt>
    <dgm:pt modelId="{4496A95F-260C-4F02-9653-B86F656BB2DF}" type="pres">
      <dgm:prSet presAssocID="{BF7165CB-471F-41A1-9396-6102D21A20D7}" presName="comp" presStyleCnt="0"/>
      <dgm:spPr/>
    </dgm:pt>
    <dgm:pt modelId="{AB79AC05-3C36-4397-BBC3-33C1870FABC0}" type="pres">
      <dgm:prSet presAssocID="{BF7165CB-471F-41A1-9396-6102D21A20D7}" presName="box" presStyleLbl="node1" presStyleIdx="0" presStyleCnt="3"/>
      <dgm:spPr/>
      <dgm:t>
        <a:bodyPr/>
        <a:lstStyle/>
        <a:p>
          <a:endParaRPr lang="es-ES_tradnl"/>
        </a:p>
      </dgm:t>
    </dgm:pt>
    <dgm:pt modelId="{E32825D4-50A1-4983-A306-67F44C579A63}" type="pres">
      <dgm:prSet presAssocID="{BF7165CB-471F-41A1-9396-6102D21A20D7}" presName="img" presStyleLbl="fgImgPlace1" presStyleIdx="0" presStyleCnt="3"/>
      <dgm:spPr>
        <a:blipFill rotWithShape="1">
          <a:blip xmlns:r="http://schemas.openxmlformats.org/officeDocument/2006/relationships" r:embed="rId1"/>
          <a:stretch>
            <a:fillRect/>
          </a:stretch>
        </a:blipFill>
      </dgm:spPr>
    </dgm:pt>
    <dgm:pt modelId="{896E239B-19D5-44CC-8544-40203A55DC9E}" type="pres">
      <dgm:prSet presAssocID="{BF7165CB-471F-41A1-9396-6102D21A20D7}" presName="text" presStyleLbl="node1" presStyleIdx="0" presStyleCnt="3">
        <dgm:presLayoutVars>
          <dgm:bulletEnabled val="1"/>
        </dgm:presLayoutVars>
      </dgm:prSet>
      <dgm:spPr/>
      <dgm:t>
        <a:bodyPr/>
        <a:lstStyle/>
        <a:p>
          <a:endParaRPr lang="es-ES_tradnl"/>
        </a:p>
      </dgm:t>
    </dgm:pt>
    <dgm:pt modelId="{58F53B08-2407-4922-86CB-DCEC3F72D41A}" type="pres">
      <dgm:prSet presAssocID="{B333C157-7571-4D97-B943-E4817865B0AC}" presName="spacer" presStyleCnt="0"/>
      <dgm:spPr/>
    </dgm:pt>
    <dgm:pt modelId="{562340B2-0433-45F0-B39C-9E5E67B28B23}" type="pres">
      <dgm:prSet presAssocID="{BA17F2E6-B7A5-40B0-9FA3-DD0C807F1569}" presName="comp" presStyleCnt="0"/>
      <dgm:spPr/>
    </dgm:pt>
    <dgm:pt modelId="{FA9CED1D-5898-465E-B3F2-8E66545223BD}" type="pres">
      <dgm:prSet presAssocID="{BA17F2E6-B7A5-40B0-9FA3-DD0C807F1569}" presName="box" presStyleLbl="node1" presStyleIdx="1" presStyleCnt="3"/>
      <dgm:spPr/>
      <dgm:t>
        <a:bodyPr/>
        <a:lstStyle/>
        <a:p>
          <a:endParaRPr lang="es-ES_tradnl"/>
        </a:p>
      </dgm:t>
    </dgm:pt>
    <dgm:pt modelId="{30122B04-1A30-485C-ABA6-CCD8E90A2D45}" type="pres">
      <dgm:prSet presAssocID="{BA17F2E6-B7A5-40B0-9FA3-DD0C807F1569}" presName="img" presStyleLbl="fgImgPlace1" presStyleIdx="1" presStyleCnt="3"/>
      <dgm:spPr>
        <a:blipFill rotWithShape="1">
          <a:blip xmlns:r="http://schemas.openxmlformats.org/officeDocument/2006/relationships" r:embed="rId2"/>
          <a:stretch>
            <a:fillRect/>
          </a:stretch>
        </a:blipFill>
      </dgm:spPr>
    </dgm:pt>
    <dgm:pt modelId="{8AD08C6E-32D5-4BBF-8AAE-AA009687DFA6}" type="pres">
      <dgm:prSet presAssocID="{BA17F2E6-B7A5-40B0-9FA3-DD0C807F1569}" presName="text" presStyleLbl="node1" presStyleIdx="1" presStyleCnt="3">
        <dgm:presLayoutVars>
          <dgm:bulletEnabled val="1"/>
        </dgm:presLayoutVars>
      </dgm:prSet>
      <dgm:spPr/>
      <dgm:t>
        <a:bodyPr/>
        <a:lstStyle/>
        <a:p>
          <a:endParaRPr lang="es-ES_tradnl"/>
        </a:p>
      </dgm:t>
    </dgm:pt>
    <dgm:pt modelId="{6495ADD0-BD1C-48C0-953B-2F5FDF782257}" type="pres">
      <dgm:prSet presAssocID="{8DCF286F-090A-46F6-9100-BA6ED5112A3E}" presName="spacer" presStyleCnt="0"/>
      <dgm:spPr/>
    </dgm:pt>
    <dgm:pt modelId="{D873ABE4-6E7E-4C0E-99D2-BB55B87592CE}" type="pres">
      <dgm:prSet presAssocID="{8BCBFBFD-470D-40FA-9AAE-2F684DB73F7F}" presName="comp" presStyleCnt="0"/>
      <dgm:spPr/>
    </dgm:pt>
    <dgm:pt modelId="{95774856-FED4-4807-803B-880CF06D7864}" type="pres">
      <dgm:prSet presAssocID="{8BCBFBFD-470D-40FA-9AAE-2F684DB73F7F}" presName="box" presStyleLbl="node1" presStyleIdx="2" presStyleCnt="3"/>
      <dgm:spPr/>
      <dgm:t>
        <a:bodyPr/>
        <a:lstStyle/>
        <a:p>
          <a:endParaRPr lang="es-ES_tradnl"/>
        </a:p>
      </dgm:t>
    </dgm:pt>
    <dgm:pt modelId="{4796F9DB-C696-4489-AF5B-B67BFD3D02CB}" type="pres">
      <dgm:prSet presAssocID="{8BCBFBFD-470D-40FA-9AAE-2F684DB73F7F}" presName="img" presStyleLbl="fgImgPlace1" presStyleIdx="2" presStyleCnt="3"/>
      <dgm:spPr>
        <a:blipFill rotWithShape="1">
          <a:blip xmlns:r="http://schemas.openxmlformats.org/officeDocument/2006/relationships" r:embed="rId3"/>
          <a:stretch>
            <a:fillRect/>
          </a:stretch>
        </a:blipFill>
      </dgm:spPr>
    </dgm:pt>
    <dgm:pt modelId="{4C93EFA5-8AD6-4D51-BC7B-8897141FAE0E}" type="pres">
      <dgm:prSet presAssocID="{8BCBFBFD-470D-40FA-9AAE-2F684DB73F7F}" presName="text" presStyleLbl="node1" presStyleIdx="2" presStyleCnt="3">
        <dgm:presLayoutVars>
          <dgm:bulletEnabled val="1"/>
        </dgm:presLayoutVars>
      </dgm:prSet>
      <dgm:spPr/>
      <dgm:t>
        <a:bodyPr/>
        <a:lstStyle/>
        <a:p>
          <a:endParaRPr lang="es-ES_tradnl"/>
        </a:p>
      </dgm:t>
    </dgm:pt>
  </dgm:ptLst>
  <dgm:cxnLst>
    <dgm:cxn modelId="{FDE6BC13-4CC9-44D8-B47E-E562A33C4230}" srcId="{BF7165CB-471F-41A1-9396-6102D21A20D7}" destId="{F5982F17-230F-4860-BAC7-86A82C5D7C68}" srcOrd="0" destOrd="0" parTransId="{E8F3C9A9-C3C9-42A2-A8AB-DE24C74A4449}" sibTransId="{3A65E47D-A458-4D82-B7EC-FD06E247C6CE}"/>
    <dgm:cxn modelId="{38093024-2B4B-4582-ACE1-26619D330FD9}" srcId="{998E368D-C68C-4DD4-9972-D3CE92E3B56A}" destId="{BA17F2E6-B7A5-40B0-9FA3-DD0C807F1569}" srcOrd="1" destOrd="0" parTransId="{CD1759A1-0A12-46A7-8754-AF01153ACC4A}" sibTransId="{8DCF286F-090A-46F6-9100-BA6ED5112A3E}"/>
    <dgm:cxn modelId="{E2278A54-735B-4406-830F-C496ADA38842}" srcId="{BA17F2E6-B7A5-40B0-9FA3-DD0C807F1569}" destId="{A541BE5C-A641-4EA3-A1FD-D561D89CD1BD}" srcOrd="0" destOrd="0" parTransId="{E880708C-2C0F-4208-8D40-8904A6F4D727}" sibTransId="{DD94A59D-F132-4F89-8781-441D623B2171}"/>
    <dgm:cxn modelId="{38483DF6-2C41-4FA2-886F-F17F7E946F3F}" type="presOf" srcId="{F5982F17-230F-4860-BAC7-86A82C5D7C68}" destId="{896E239B-19D5-44CC-8544-40203A55DC9E}" srcOrd="1" destOrd="1" presId="urn:microsoft.com/office/officeart/2005/8/layout/vList4#1"/>
    <dgm:cxn modelId="{0AE44FEC-1436-4A2F-8363-86F3AFF7B915}" type="presOf" srcId="{8BCBFBFD-470D-40FA-9AAE-2F684DB73F7F}" destId="{4C93EFA5-8AD6-4D51-BC7B-8897141FAE0E}" srcOrd="1" destOrd="0" presId="urn:microsoft.com/office/officeart/2005/8/layout/vList4#1"/>
    <dgm:cxn modelId="{D7F7E09B-7874-4594-B694-B308300FF921}" type="presOf" srcId="{BF7165CB-471F-41A1-9396-6102D21A20D7}" destId="{AB79AC05-3C36-4397-BBC3-33C1870FABC0}" srcOrd="0" destOrd="0" presId="urn:microsoft.com/office/officeart/2005/8/layout/vList4#1"/>
    <dgm:cxn modelId="{98095876-9773-4204-8243-8DB365890622}" type="presOf" srcId="{BA17F2E6-B7A5-40B0-9FA3-DD0C807F1569}" destId="{FA9CED1D-5898-465E-B3F2-8E66545223BD}" srcOrd="0" destOrd="0" presId="urn:microsoft.com/office/officeart/2005/8/layout/vList4#1"/>
    <dgm:cxn modelId="{4C1E6868-4145-4A72-9937-87A687A478A4}" type="presOf" srcId="{A8283D65-374A-44E5-9791-FA1ADC53F0E7}" destId="{95774856-FED4-4807-803B-880CF06D7864}" srcOrd="0" destOrd="1" presId="urn:microsoft.com/office/officeart/2005/8/layout/vList4#1"/>
    <dgm:cxn modelId="{AE6CAC9A-1E7B-41FD-87DD-5B04ADC0A0DE}" type="presOf" srcId="{998E368D-C68C-4DD4-9972-D3CE92E3B56A}" destId="{CC03497A-E3C5-4821-8AC6-F135064E71BF}" srcOrd="0" destOrd="0" presId="urn:microsoft.com/office/officeart/2005/8/layout/vList4#1"/>
    <dgm:cxn modelId="{8287D0F0-64C7-4B97-90A4-D642F8229878}" srcId="{998E368D-C68C-4DD4-9972-D3CE92E3B56A}" destId="{BF7165CB-471F-41A1-9396-6102D21A20D7}" srcOrd="0" destOrd="0" parTransId="{8417C239-F455-4C42-92A0-DDD485FA4C42}" sibTransId="{B333C157-7571-4D97-B943-E4817865B0AC}"/>
    <dgm:cxn modelId="{D4CA550A-37B4-4F93-84CB-01F0C472E0E3}" type="presOf" srcId="{A8283D65-374A-44E5-9791-FA1ADC53F0E7}" destId="{4C93EFA5-8AD6-4D51-BC7B-8897141FAE0E}" srcOrd="1" destOrd="1" presId="urn:microsoft.com/office/officeart/2005/8/layout/vList4#1"/>
    <dgm:cxn modelId="{A7DD2148-18B0-42A6-9DA8-B2174F8166A4}" type="presOf" srcId="{A541BE5C-A641-4EA3-A1FD-D561D89CD1BD}" destId="{FA9CED1D-5898-465E-B3F2-8E66545223BD}" srcOrd="0" destOrd="1" presId="urn:microsoft.com/office/officeart/2005/8/layout/vList4#1"/>
    <dgm:cxn modelId="{207069AF-9602-4403-A8CB-F13E92BB4520}" type="presOf" srcId="{BF7165CB-471F-41A1-9396-6102D21A20D7}" destId="{896E239B-19D5-44CC-8544-40203A55DC9E}" srcOrd="1" destOrd="0" presId="urn:microsoft.com/office/officeart/2005/8/layout/vList4#1"/>
    <dgm:cxn modelId="{F8768F41-EBCA-4224-A544-AF513C31D115}" type="presOf" srcId="{BA17F2E6-B7A5-40B0-9FA3-DD0C807F1569}" destId="{8AD08C6E-32D5-4BBF-8AAE-AA009687DFA6}" srcOrd="1" destOrd="0" presId="urn:microsoft.com/office/officeart/2005/8/layout/vList4#1"/>
    <dgm:cxn modelId="{632C8E1C-B893-406C-B5F6-50B006BDEE23}" type="presOf" srcId="{4330E861-64E7-46E3-848A-8B2F97E13C65}" destId="{896E239B-19D5-44CC-8544-40203A55DC9E}" srcOrd="1" destOrd="2" presId="urn:microsoft.com/office/officeart/2005/8/layout/vList4#1"/>
    <dgm:cxn modelId="{DDC42209-726F-459B-BC65-CE940B73601B}" srcId="{8BCBFBFD-470D-40FA-9AAE-2F684DB73F7F}" destId="{A8283D65-374A-44E5-9791-FA1ADC53F0E7}" srcOrd="0" destOrd="0" parTransId="{7E187340-451F-4CA6-A58C-7193CB7B90B0}" sibTransId="{1CA30581-B93E-4A0A-868A-C42BB5ECF2E0}"/>
    <dgm:cxn modelId="{5197B78D-290D-433E-B2D6-B5CEC85F135C}" srcId="{998E368D-C68C-4DD4-9972-D3CE92E3B56A}" destId="{8BCBFBFD-470D-40FA-9AAE-2F684DB73F7F}" srcOrd="2" destOrd="0" parTransId="{52C093C0-0C19-4805-B10E-995810AA87AA}" sibTransId="{82FE03A8-CCD9-4E2F-9531-85FF7B302AF4}"/>
    <dgm:cxn modelId="{19487304-3BEB-47D9-A5CF-314BDF813142}" type="presOf" srcId="{4330E861-64E7-46E3-848A-8B2F97E13C65}" destId="{AB79AC05-3C36-4397-BBC3-33C1870FABC0}" srcOrd="0" destOrd="2" presId="urn:microsoft.com/office/officeart/2005/8/layout/vList4#1"/>
    <dgm:cxn modelId="{14126167-07DE-4542-A12C-378984A6EBD4}" srcId="{BF7165CB-471F-41A1-9396-6102D21A20D7}" destId="{4330E861-64E7-46E3-848A-8B2F97E13C65}" srcOrd="1" destOrd="0" parTransId="{8053B1DC-C205-436C-A2E3-717BFF449787}" sibTransId="{CEFF0BDE-FAA3-47F7-9BE7-12939036EF0F}"/>
    <dgm:cxn modelId="{E3AC05BA-C663-4E7F-B316-524AD2B27689}" type="presOf" srcId="{F5982F17-230F-4860-BAC7-86A82C5D7C68}" destId="{AB79AC05-3C36-4397-BBC3-33C1870FABC0}" srcOrd="0" destOrd="1" presId="urn:microsoft.com/office/officeart/2005/8/layout/vList4#1"/>
    <dgm:cxn modelId="{E1112904-CE04-4777-819A-A4528E47CDB4}" type="presOf" srcId="{8BCBFBFD-470D-40FA-9AAE-2F684DB73F7F}" destId="{95774856-FED4-4807-803B-880CF06D7864}" srcOrd="0" destOrd="0" presId="urn:microsoft.com/office/officeart/2005/8/layout/vList4#1"/>
    <dgm:cxn modelId="{2FEF5E25-5157-49E4-BD3C-18D9E7298137}" type="presOf" srcId="{A541BE5C-A641-4EA3-A1FD-D561D89CD1BD}" destId="{8AD08C6E-32D5-4BBF-8AAE-AA009687DFA6}" srcOrd="1" destOrd="1" presId="urn:microsoft.com/office/officeart/2005/8/layout/vList4#1"/>
    <dgm:cxn modelId="{9CB084C5-A26B-402A-8B23-C7091C7D4245}" type="presParOf" srcId="{CC03497A-E3C5-4821-8AC6-F135064E71BF}" destId="{4496A95F-260C-4F02-9653-B86F656BB2DF}" srcOrd="0" destOrd="0" presId="urn:microsoft.com/office/officeart/2005/8/layout/vList4#1"/>
    <dgm:cxn modelId="{74C1F8CC-8316-4012-A03C-66A84B57B088}" type="presParOf" srcId="{4496A95F-260C-4F02-9653-B86F656BB2DF}" destId="{AB79AC05-3C36-4397-BBC3-33C1870FABC0}" srcOrd="0" destOrd="0" presId="urn:microsoft.com/office/officeart/2005/8/layout/vList4#1"/>
    <dgm:cxn modelId="{3F9CB0A2-1E8A-4910-AC99-A10E35E4FE34}" type="presParOf" srcId="{4496A95F-260C-4F02-9653-B86F656BB2DF}" destId="{E32825D4-50A1-4983-A306-67F44C579A63}" srcOrd="1" destOrd="0" presId="urn:microsoft.com/office/officeart/2005/8/layout/vList4#1"/>
    <dgm:cxn modelId="{EE397768-5197-4095-A251-8CBB3517970D}" type="presParOf" srcId="{4496A95F-260C-4F02-9653-B86F656BB2DF}" destId="{896E239B-19D5-44CC-8544-40203A55DC9E}" srcOrd="2" destOrd="0" presId="urn:microsoft.com/office/officeart/2005/8/layout/vList4#1"/>
    <dgm:cxn modelId="{AD8A4FEE-8956-4057-A3CC-B4D408507932}" type="presParOf" srcId="{CC03497A-E3C5-4821-8AC6-F135064E71BF}" destId="{58F53B08-2407-4922-86CB-DCEC3F72D41A}" srcOrd="1" destOrd="0" presId="urn:microsoft.com/office/officeart/2005/8/layout/vList4#1"/>
    <dgm:cxn modelId="{72C86585-92C4-4950-828B-DEA4AAB189FB}" type="presParOf" srcId="{CC03497A-E3C5-4821-8AC6-F135064E71BF}" destId="{562340B2-0433-45F0-B39C-9E5E67B28B23}" srcOrd="2" destOrd="0" presId="urn:microsoft.com/office/officeart/2005/8/layout/vList4#1"/>
    <dgm:cxn modelId="{10E9B18F-0452-41BA-9FB5-12587B59D56C}" type="presParOf" srcId="{562340B2-0433-45F0-B39C-9E5E67B28B23}" destId="{FA9CED1D-5898-465E-B3F2-8E66545223BD}" srcOrd="0" destOrd="0" presId="urn:microsoft.com/office/officeart/2005/8/layout/vList4#1"/>
    <dgm:cxn modelId="{7019FDA0-0863-4563-9027-606D8E8CA6C9}" type="presParOf" srcId="{562340B2-0433-45F0-B39C-9E5E67B28B23}" destId="{30122B04-1A30-485C-ABA6-CCD8E90A2D45}" srcOrd="1" destOrd="0" presId="urn:microsoft.com/office/officeart/2005/8/layout/vList4#1"/>
    <dgm:cxn modelId="{18BA6341-5FE7-43E6-85DF-33DEB0B9D9AB}" type="presParOf" srcId="{562340B2-0433-45F0-B39C-9E5E67B28B23}" destId="{8AD08C6E-32D5-4BBF-8AAE-AA009687DFA6}" srcOrd="2" destOrd="0" presId="urn:microsoft.com/office/officeart/2005/8/layout/vList4#1"/>
    <dgm:cxn modelId="{E17957DC-0FEE-4350-A666-D79893A00919}" type="presParOf" srcId="{CC03497A-E3C5-4821-8AC6-F135064E71BF}" destId="{6495ADD0-BD1C-48C0-953B-2F5FDF782257}" srcOrd="3" destOrd="0" presId="urn:microsoft.com/office/officeart/2005/8/layout/vList4#1"/>
    <dgm:cxn modelId="{56680FCF-93FA-4E5F-8C9D-E0A5EB996F92}" type="presParOf" srcId="{CC03497A-E3C5-4821-8AC6-F135064E71BF}" destId="{D873ABE4-6E7E-4C0E-99D2-BB55B87592CE}" srcOrd="4" destOrd="0" presId="urn:microsoft.com/office/officeart/2005/8/layout/vList4#1"/>
    <dgm:cxn modelId="{C13CB23D-9E57-4FD3-8F55-FCDAC8BA6B25}" type="presParOf" srcId="{D873ABE4-6E7E-4C0E-99D2-BB55B87592CE}" destId="{95774856-FED4-4807-803B-880CF06D7864}" srcOrd="0" destOrd="0" presId="urn:microsoft.com/office/officeart/2005/8/layout/vList4#1"/>
    <dgm:cxn modelId="{81B10AA3-15E6-4A38-B7FE-EC5D112A19AF}" type="presParOf" srcId="{D873ABE4-6E7E-4C0E-99D2-BB55B87592CE}" destId="{4796F9DB-C696-4489-AF5B-B67BFD3D02CB}" srcOrd="1" destOrd="0" presId="urn:microsoft.com/office/officeart/2005/8/layout/vList4#1"/>
    <dgm:cxn modelId="{6BDD2262-8B3F-49FA-89FF-430F0282AEB8}" type="presParOf" srcId="{D873ABE4-6E7E-4C0E-99D2-BB55B87592CE}" destId="{4C93EFA5-8AD6-4D51-BC7B-8897141FAE0E}" srcOrd="2" destOrd="0" presId="urn:microsoft.com/office/officeart/2005/8/layout/vList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FDADF2-C8DB-4B94-A6FC-5444746CC90B}"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s-ES_tradnl"/>
        </a:p>
      </dgm:t>
    </dgm:pt>
    <dgm:pt modelId="{F7B7198A-E5C2-4EF1-93E3-AEE56FACFFB8}">
      <dgm:prSet phldrT="[Texto]" custT="1"/>
      <dgm:spPr/>
      <dgm:t>
        <a:bodyPr/>
        <a:lstStyle/>
        <a:p>
          <a:r>
            <a:rPr lang="es-ES" sz="2400" b="1" i="1" dirty="0" smtClean="0">
              <a:solidFill>
                <a:schemeClr val="tx1"/>
              </a:solidFill>
            </a:rPr>
            <a:t>Estados Unidos</a:t>
          </a:r>
          <a:endParaRPr lang="es-ES_tradnl" sz="2400" b="1" i="1" dirty="0">
            <a:solidFill>
              <a:schemeClr val="tx1"/>
            </a:solidFill>
          </a:endParaRPr>
        </a:p>
      </dgm:t>
    </dgm:pt>
    <dgm:pt modelId="{6257AEA2-A9FE-4818-A938-888F8716D68C}" type="parTrans" cxnId="{9FF4EF1F-C848-4FBB-AA64-E645C9634839}">
      <dgm:prSet/>
      <dgm:spPr/>
      <dgm:t>
        <a:bodyPr/>
        <a:lstStyle/>
        <a:p>
          <a:endParaRPr lang="es-ES_tradnl"/>
        </a:p>
      </dgm:t>
    </dgm:pt>
    <dgm:pt modelId="{E7458B59-F206-403B-B486-BE98CDDEB8E2}" type="sibTrans" cxnId="{9FF4EF1F-C848-4FBB-AA64-E645C9634839}">
      <dgm:prSet/>
      <dgm:spPr/>
      <dgm:t>
        <a:bodyPr/>
        <a:lstStyle/>
        <a:p>
          <a:endParaRPr lang="es-ES_tradnl"/>
        </a:p>
      </dgm:t>
    </dgm:pt>
    <dgm:pt modelId="{C89E948F-A5EE-4AD3-B32F-FE2F236E241F}">
      <dgm:prSet phldrT="[Texto]" custT="1"/>
      <dgm:spPr/>
      <dgm:t>
        <a:bodyPr/>
        <a:lstStyle/>
        <a:p>
          <a:r>
            <a:rPr lang="es-ES" sz="2000" dirty="0" smtClean="0"/>
            <a:t>Patrón de la economía capitalista</a:t>
          </a:r>
          <a:endParaRPr lang="es-ES_tradnl" sz="2000" dirty="0"/>
        </a:p>
      </dgm:t>
    </dgm:pt>
    <dgm:pt modelId="{49638F76-4C8D-4734-82C0-1DA2C771DA64}" type="parTrans" cxnId="{0AD1A8E2-5FE4-4683-859B-C323565738C9}">
      <dgm:prSet/>
      <dgm:spPr/>
      <dgm:t>
        <a:bodyPr/>
        <a:lstStyle/>
        <a:p>
          <a:endParaRPr lang="es-ES_tradnl"/>
        </a:p>
      </dgm:t>
    </dgm:pt>
    <dgm:pt modelId="{31C45251-4161-4162-9E1A-EDEC4203F1B6}" type="sibTrans" cxnId="{0AD1A8E2-5FE4-4683-859B-C323565738C9}">
      <dgm:prSet/>
      <dgm:spPr/>
      <dgm:t>
        <a:bodyPr/>
        <a:lstStyle/>
        <a:p>
          <a:endParaRPr lang="es-ES_tradnl"/>
        </a:p>
      </dgm:t>
    </dgm:pt>
    <dgm:pt modelId="{EC52DFD2-93B1-461B-8134-27559443C0D1}">
      <dgm:prSet phldrT="[Texto]" custT="1"/>
      <dgm:spPr/>
      <dgm:t>
        <a:bodyPr/>
        <a:lstStyle/>
        <a:p>
          <a:r>
            <a:rPr lang="es-ES" sz="2400" b="1" i="1" dirty="0" err="1" smtClean="0">
              <a:solidFill>
                <a:schemeClr val="tx1"/>
              </a:solidFill>
            </a:rPr>
            <a:t>Princip</a:t>
          </a:r>
          <a:r>
            <a:rPr lang="es-ES" sz="2400" b="1" i="1" dirty="0" smtClean="0">
              <a:solidFill>
                <a:schemeClr val="tx1"/>
              </a:solidFill>
            </a:rPr>
            <a:t>. países de la UE</a:t>
          </a:r>
          <a:endParaRPr lang="es-ES_tradnl" sz="2400" b="1" i="1" dirty="0">
            <a:solidFill>
              <a:schemeClr val="tx1"/>
            </a:solidFill>
          </a:endParaRPr>
        </a:p>
      </dgm:t>
    </dgm:pt>
    <dgm:pt modelId="{D9B457F7-A150-4394-B42A-7D5CC4E9A0B7}" type="parTrans" cxnId="{AA2A7DB7-6C4A-4517-A725-13E31BB18585}">
      <dgm:prSet/>
      <dgm:spPr/>
      <dgm:t>
        <a:bodyPr/>
        <a:lstStyle/>
        <a:p>
          <a:endParaRPr lang="es-ES_tradnl"/>
        </a:p>
      </dgm:t>
    </dgm:pt>
    <dgm:pt modelId="{E96A4F45-C6C2-4AC0-880C-0D35FF6F05EB}" type="sibTrans" cxnId="{AA2A7DB7-6C4A-4517-A725-13E31BB18585}">
      <dgm:prSet/>
      <dgm:spPr/>
      <dgm:t>
        <a:bodyPr/>
        <a:lstStyle/>
        <a:p>
          <a:endParaRPr lang="es-ES_tradnl"/>
        </a:p>
      </dgm:t>
    </dgm:pt>
    <dgm:pt modelId="{FD2DD9B9-D11D-48C7-BBEA-0F83D27EF9DA}">
      <dgm:prSet phldrT="[Texto]" custT="1"/>
      <dgm:spPr/>
      <dgm:t>
        <a:bodyPr/>
        <a:lstStyle/>
        <a:p>
          <a:r>
            <a:rPr lang="es-ES" sz="2000" dirty="0" smtClean="0"/>
            <a:t>Alemania</a:t>
          </a:r>
          <a:endParaRPr lang="es-ES_tradnl" sz="2000" dirty="0"/>
        </a:p>
      </dgm:t>
    </dgm:pt>
    <dgm:pt modelId="{E024CC3F-6428-4CBE-A26A-39D27ED8CDA6}" type="parTrans" cxnId="{736F9562-D9FD-462A-BF2F-E46665D1E88E}">
      <dgm:prSet/>
      <dgm:spPr/>
      <dgm:t>
        <a:bodyPr/>
        <a:lstStyle/>
        <a:p>
          <a:endParaRPr lang="es-ES_tradnl"/>
        </a:p>
      </dgm:t>
    </dgm:pt>
    <dgm:pt modelId="{5DFBC5FB-1DA4-48A0-A622-AF9F02817C5E}" type="sibTrans" cxnId="{736F9562-D9FD-462A-BF2F-E46665D1E88E}">
      <dgm:prSet/>
      <dgm:spPr/>
      <dgm:t>
        <a:bodyPr/>
        <a:lstStyle/>
        <a:p>
          <a:endParaRPr lang="es-ES_tradnl"/>
        </a:p>
      </dgm:t>
    </dgm:pt>
    <dgm:pt modelId="{678D8B50-C7D8-416B-ABFE-55F685FA0310}">
      <dgm:prSet phldrT="[Texto]" custT="1"/>
      <dgm:spPr>
        <a:solidFill>
          <a:srgbClr val="00B050"/>
        </a:solidFill>
      </dgm:spPr>
      <dgm:t>
        <a:bodyPr/>
        <a:lstStyle/>
        <a:p>
          <a:r>
            <a:rPr lang="es-ES" sz="2400" b="1" i="1" dirty="0" smtClean="0">
              <a:solidFill>
                <a:schemeClr val="tx1"/>
              </a:solidFill>
            </a:rPr>
            <a:t>España</a:t>
          </a:r>
          <a:endParaRPr lang="es-ES_tradnl" sz="2400" b="1" i="1" dirty="0">
            <a:solidFill>
              <a:schemeClr val="tx1"/>
            </a:solidFill>
          </a:endParaRPr>
        </a:p>
      </dgm:t>
    </dgm:pt>
    <dgm:pt modelId="{231A8C5F-A1E1-4416-9AD1-8283D4ACFC5D}" type="parTrans" cxnId="{62978901-345F-4F49-A90F-004A16E22CC1}">
      <dgm:prSet/>
      <dgm:spPr/>
      <dgm:t>
        <a:bodyPr/>
        <a:lstStyle/>
        <a:p>
          <a:endParaRPr lang="es-ES_tradnl"/>
        </a:p>
      </dgm:t>
    </dgm:pt>
    <dgm:pt modelId="{C52852EF-ADBB-429E-B92B-71C3C8892903}" type="sibTrans" cxnId="{62978901-345F-4F49-A90F-004A16E22CC1}">
      <dgm:prSet/>
      <dgm:spPr/>
      <dgm:t>
        <a:bodyPr/>
        <a:lstStyle/>
        <a:p>
          <a:endParaRPr lang="es-ES_tradnl"/>
        </a:p>
      </dgm:t>
    </dgm:pt>
    <dgm:pt modelId="{19BBFB3F-B24C-4D2E-BD4D-732D2E533694}">
      <dgm:prSet phldrT="[Texto]" custT="1"/>
      <dgm:spPr/>
      <dgm:t>
        <a:bodyPr/>
        <a:lstStyle/>
        <a:p>
          <a:r>
            <a:rPr lang="es-ES" sz="2000" dirty="0" smtClean="0"/>
            <a:t>Comunidades Autónomas</a:t>
          </a:r>
          <a:endParaRPr lang="es-ES_tradnl" sz="2000" dirty="0"/>
        </a:p>
      </dgm:t>
    </dgm:pt>
    <dgm:pt modelId="{02CA51CF-5DEF-4A98-B38A-51C46D4B0858}" type="parTrans" cxnId="{C3556CCF-8E2E-4068-BAF6-47BC676411B4}">
      <dgm:prSet/>
      <dgm:spPr/>
      <dgm:t>
        <a:bodyPr/>
        <a:lstStyle/>
        <a:p>
          <a:endParaRPr lang="es-ES_tradnl"/>
        </a:p>
      </dgm:t>
    </dgm:pt>
    <dgm:pt modelId="{8107E47E-9289-4592-BE93-A2B4906D421F}" type="sibTrans" cxnId="{C3556CCF-8E2E-4068-BAF6-47BC676411B4}">
      <dgm:prSet/>
      <dgm:spPr/>
      <dgm:t>
        <a:bodyPr/>
        <a:lstStyle/>
        <a:p>
          <a:endParaRPr lang="es-ES_tradnl"/>
        </a:p>
      </dgm:t>
    </dgm:pt>
    <dgm:pt modelId="{383A1048-1B24-4531-86BD-21AEB0C5BBB9}">
      <dgm:prSet phldrT="[Texto]" custT="1"/>
      <dgm:spPr/>
      <dgm:t>
        <a:bodyPr/>
        <a:lstStyle/>
        <a:p>
          <a:r>
            <a:rPr lang="es-ES" sz="2000" dirty="0" smtClean="0"/>
            <a:t>Francia</a:t>
          </a:r>
          <a:endParaRPr lang="es-ES_tradnl" sz="2000" dirty="0"/>
        </a:p>
      </dgm:t>
    </dgm:pt>
    <dgm:pt modelId="{5B87BC42-9DF3-4E67-95FF-BE395391F16E}" type="parTrans" cxnId="{A9B219AC-1D1C-4345-9277-DF79C6659604}">
      <dgm:prSet/>
      <dgm:spPr/>
      <dgm:t>
        <a:bodyPr/>
        <a:lstStyle/>
        <a:p>
          <a:endParaRPr lang="es-ES_tradnl"/>
        </a:p>
      </dgm:t>
    </dgm:pt>
    <dgm:pt modelId="{CFF52BB7-38DB-44C3-BA35-14E8B9E52939}" type="sibTrans" cxnId="{A9B219AC-1D1C-4345-9277-DF79C6659604}">
      <dgm:prSet/>
      <dgm:spPr/>
      <dgm:t>
        <a:bodyPr/>
        <a:lstStyle/>
        <a:p>
          <a:endParaRPr lang="es-ES_tradnl"/>
        </a:p>
      </dgm:t>
    </dgm:pt>
    <dgm:pt modelId="{3CC12515-39C2-4535-931C-337C6EBD8D15}">
      <dgm:prSet phldrT="[Texto]" custT="1"/>
      <dgm:spPr/>
      <dgm:t>
        <a:bodyPr/>
        <a:lstStyle/>
        <a:p>
          <a:r>
            <a:rPr lang="es-ES" sz="2000" dirty="0" smtClean="0"/>
            <a:t>Italia</a:t>
          </a:r>
          <a:endParaRPr lang="es-ES_tradnl" sz="2000" dirty="0"/>
        </a:p>
      </dgm:t>
    </dgm:pt>
    <dgm:pt modelId="{A4C45042-4031-4287-B885-13C33B2F1BCF}" type="parTrans" cxnId="{A14F9D12-9302-4E35-AF01-79EAB3AEA086}">
      <dgm:prSet/>
      <dgm:spPr/>
      <dgm:t>
        <a:bodyPr/>
        <a:lstStyle/>
        <a:p>
          <a:endParaRPr lang="es-ES_tradnl"/>
        </a:p>
      </dgm:t>
    </dgm:pt>
    <dgm:pt modelId="{572211C8-177E-49A5-9273-737E81BE0044}" type="sibTrans" cxnId="{A14F9D12-9302-4E35-AF01-79EAB3AEA086}">
      <dgm:prSet/>
      <dgm:spPr/>
      <dgm:t>
        <a:bodyPr/>
        <a:lstStyle/>
        <a:p>
          <a:endParaRPr lang="es-ES_tradnl"/>
        </a:p>
      </dgm:t>
    </dgm:pt>
    <dgm:pt modelId="{20A72433-5734-4BF6-B482-79330E835A8A}">
      <dgm:prSet phldrT="[Texto]" custT="1"/>
      <dgm:spPr/>
      <dgm:t>
        <a:bodyPr/>
        <a:lstStyle/>
        <a:p>
          <a:r>
            <a:rPr lang="es-ES" sz="2000" dirty="0" smtClean="0"/>
            <a:t>Reino Unido</a:t>
          </a:r>
          <a:endParaRPr lang="es-ES_tradnl" sz="2000" dirty="0"/>
        </a:p>
      </dgm:t>
    </dgm:pt>
    <dgm:pt modelId="{00E0341A-D9AF-42F6-9829-F5DE72B58D21}" type="parTrans" cxnId="{A11CE0C7-7CBF-4B86-8BA1-8827ADFF0759}">
      <dgm:prSet/>
      <dgm:spPr/>
      <dgm:t>
        <a:bodyPr/>
        <a:lstStyle/>
        <a:p>
          <a:endParaRPr lang="es-ES_tradnl"/>
        </a:p>
      </dgm:t>
    </dgm:pt>
    <dgm:pt modelId="{03BEAA64-6F1E-4A38-B622-F16A223FC700}" type="sibTrans" cxnId="{A11CE0C7-7CBF-4B86-8BA1-8827ADFF0759}">
      <dgm:prSet/>
      <dgm:spPr/>
      <dgm:t>
        <a:bodyPr/>
        <a:lstStyle/>
        <a:p>
          <a:endParaRPr lang="es-ES_tradnl"/>
        </a:p>
      </dgm:t>
    </dgm:pt>
    <dgm:pt modelId="{86A75A25-A420-4BA8-8B77-642B254D9F85}">
      <dgm:prSet phldrT="[Texto]" custT="1"/>
      <dgm:spPr/>
      <dgm:t>
        <a:bodyPr/>
        <a:lstStyle/>
        <a:p>
          <a:r>
            <a:rPr lang="es-ES" sz="2000" dirty="0" smtClean="0"/>
            <a:t>España</a:t>
          </a:r>
          <a:endParaRPr lang="es-ES_tradnl" sz="2000" dirty="0"/>
        </a:p>
      </dgm:t>
    </dgm:pt>
    <dgm:pt modelId="{AB621A57-2E3C-4C4F-80F4-B90BFB9CA660}" type="parTrans" cxnId="{A46EBE7E-C2BD-4B5E-A779-E3B4FF782611}">
      <dgm:prSet/>
      <dgm:spPr/>
      <dgm:t>
        <a:bodyPr/>
        <a:lstStyle/>
        <a:p>
          <a:endParaRPr lang="es-ES_tradnl"/>
        </a:p>
      </dgm:t>
    </dgm:pt>
    <dgm:pt modelId="{27559715-35D6-4931-BF3F-5C321EF1BAAB}" type="sibTrans" cxnId="{A46EBE7E-C2BD-4B5E-A779-E3B4FF782611}">
      <dgm:prSet/>
      <dgm:spPr/>
      <dgm:t>
        <a:bodyPr/>
        <a:lstStyle/>
        <a:p>
          <a:endParaRPr lang="es-ES_tradnl"/>
        </a:p>
      </dgm:t>
    </dgm:pt>
    <dgm:pt modelId="{61CFF603-1FD4-4E37-8F3F-1259A20A303C}" type="pres">
      <dgm:prSet presAssocID="{27FDADF2-C8DB-4B94-A6FC-5444746CC90B}" presName="linearFlow" presStyleCnt="0">
        <dgm:presLayoutVars>
          <dgm:dir/>
          <dgm:animLvl val="lvl"/>
          <dgm:resizeHandles val="exact"/>
        </dgm:presLayoutVars>
      </dgm:prSet>
      <dgm:spPr/>
      <dgm:t>
        <a:bodyPr/>
        <a:lstStyle/>
        <a:p>
          <a:endParaRPr lang="es-ES_tradnl"/>
        </a:p>
      </dgm:t>
    </dgm:pt>
    <dgm:pt modelId="{50861400-39A1-4462-B2A3-0A3B2D6EE07E}" type="pres">
      <dgm:prSet presAssocID="{F7B7198A-E5C2-4EF1-93E3-AEE56FACFFB8}" presName="composite" presStyleCnt="0"/>
      <dgm:spPr/>
    </dgm:pt>
    <dgm:pt modelId="{0541F390-785B-4245-A33F-B5C6D0C001FB}" type="pres">
      <dgm:prSet presAssocID="{F7B7198A-E5C2-4EF1-93E3-AEE56FACFFB8}" presName="parentText" presStyleLbl="alignNode1" presStyleIdx="0" presStyleCnt="3" custLinFactNeighborY="-15792">
        <dgm:presLayoutVars>
          <dgm:chMax val="1"/>
          <dgm:bulletEnabled val="1"/>
        </dgm:presLayoutVars>
      </dgm:prSet>
      <dgm:spPr/>
      <dgm:t>
        <a:bodyPr/>
        <a:lstStyle/>
        <a:p>
          <a:endParaRPr lang="es-ES_tradnl"/>
        </a:p>
      </dgm:t>
    </dgm:pt>
    <dgm:pt modelId="{D686E973-B792-461F-B621-A1EAE1CB4FFD}" type="pres">
      <dgm:prSet presAssocID="{F7B7198A-E5C2-4EF1-93E3-AEE56FACFFB8}" presName="descendantText" presStyleLbl="alignAcc1" presStyleIdx="0" presStyleCnt="3" custScaleY="155438" custLinFactNeighborX="114" custLinFactNeighborY="1991">
        <dgm:presLayoutVars>
          <dgm:bulletEnabled val="1"/>
        </dgm:presLayoutVars>
      </dgm:prSet>
      <dgm:spPr/>
      <dgm:t>
        <a:bodyPr/>
        <a:lstStyle/>
        <a:p>
          <a:endParaRPr lang="es-ES_tradnl"/>
        </a:p>
      </dgm:t>
    </dgm:pt>
    <dgm:pt modelId="{A6A45F90-8399-4FAE-8134-A4957A583A04}" type="pres">
      <dgm:prSet presAssocID="{E7458B59-F206-403B-B486-BE98CDDEB8E2}" presName="sp" presStyleCnt="0"/>
      <dgm:spPr/>
    </dgm:pt>
    <dgm:pt modelId="{A97A97E3-7607-4DFD-B1BE-EF62F0565D39}" type="pres">
      <dgm:prSet presAssocID="{EC52DFD2-93B1-461B-8134-27559443C0D1}" presName="composite" presStyleCnt="0"/>
      <dgm:spPr/>
    </dgm:pt>
    <dgm:pt modelId="{7A9B392D-EE54-4665-96DB-5028ACEE9FD0}" type="pres">
      <dgm:prSet presAssocID="{EC52DFD2-93B1-461B-8134-27559443C0D1}" presName="parentText" presStyleLbl="alignNode1" presStyleIdx="1" presStyleCnt="3" custLinFactNeighborY="-18048">
        <dgm:presLayoutVars>
          <dgm:chMax val="1"/>
          <dgm:bulletEnabled val="1"/>
        </dgm:presLayoutVars>
      </dgm:prSet>
      <dgm:spPr/>
      <dgm:t>
        <a:bodyPr/>
        <a:lstStyle/>
        <a:p>
          <a:endParaRPr lang="es-ES_tradnl"/>
        </a:p>
      </dgm:t>
    </dgm:pt>
    <dgm:pt modelId="{C611AC88-3B70-4A64-9095-3F0F1B5F7FE9}" type="pres">
      <dgm:prSet presAssocID="{EC52DFD2-93B1-461B-8134-27559443C0D1}" presName="descendantText" presStyleLbl="alignAcc1" presStyleIdx="1" presStyleCnt="3" custScaleY="158128" custLinFactNeighborX="114">
        <dgm:presLayoutVars>
          <dgm:bulletEnabled val="1"/>
        </dgm:presLayoutVars>
      </dgm:prSet>
      <dgm:spPr/>
      <dgm:t>
        <a:bodyPr/>
        <a:lstStyle/>
        <a:p>
          <a:endParaRPr lang="es-ES_tradnl"/>
        </a:p>
      </dgm:t>
    </dgm:pt>
    <dgm:pt modelId="{3A731AFC-2CCA-4907-9093-8D96DF53C29F}" type="pres">
      <dgm:prSet presAssocID="{E96A4F45-C6C2-4AC0-880C-0D35FF6F05EB}" presName="sp" presStyleCnt="0"/>
      <dgm:spPr/>
    </dgm:pt>
    <dgm:pt modelId="{CC28A695-267A-48FC-91D6-C70DAEA4DDF3}" type="pres">
      <dgm:prSet presAssocID="{678D8B50-C7D8-416B-ABFE-55F685FA0310}" presName="composite" presStyleCnt="0"/>
      <dgm:spPr/>
    </dgm:pt>
    <dgm:pt modelId="{FBB1219F-44E3-4664-B355-B4ED67C90D9C}" type="pres">
      <dgm:prSet presAssocID="{678D8B50-C7D8-416B-ABFE-55F685FA0310}" presName="parentText" presStyleLbl="alignNode1" presStyleIdx="2" presStyleCnt="3" custLinFactNeighborY="-13536">
        <dgm:presLayoutVars>
          <dgm:chMax val="1"/>
          <dgm:bulletEnabled val="1"/>
        </dgm:presLayoutVars>
      </dgm:prSet>
      <dgm:spPr/>
      <dgm:t>
        <a:bodyPr/>
        <a:lstStyle/>
        <a:p>
          <a:endParaRPr lang="es-ES_tradnl"/>
        </a:p>
      </dgm:t>
    </dgm:pt>
    <dgm:pt modelId="{F04ABE5E-4988-4B9A-9FD8-0D5DBCC349B5}" type="pres">
      <dgm:prSet presAssocID="{678D8B50-C7D8-416B-ABFE-55F685FA0310}" presName="descendantText" presStyleLbl="alignAcc1" presStyleIdx="2" presStyleCnt="3" custScaleY="137100" custLinFactNeighborX="114" custLinFactNeighborY="3472">
        <dgm:presLayoutVars>
          <dgm:bulletEnabled val="1"/>
        </dgm:presLayoutVars>
      </dgm:prSet>
      <dgm:spPr/>
      <dgm:t>
        <a:bodyPr/>
        <a:lstStyle/>
        <a:p>
          <a:endParaRPr lang="es-ES_tradnl"/>
        </a:p>
      </dgm:t>
    </dgm:pt>
  </dgm:ptLst>
  <dgm:cxnLst>
    <dgm:cxn modelId="{0AD1A8E2-5FE4-4683-859B-C323565738C9}" srcId="{F7B7198A-E5C2-4EF1-93E3-AEE56FACFFB8}" destId="{C89E948F-A5EE-4AD3-B32F-FE2F236E241F}" srcOrd="0" destOrd="0" parTransId="{49638F76-4C8D-4734-82C0-1DA2C771DA64}" sibTransId="{31C45251-4161-4162-9E1A-EDEC4203F1B6}"/>
    <dgm:cxn modelId="{01721CAD-5353-4F46-99F6-2D2DB410F18C}" type="presOf" srcId="{678D8B50-C7D8-416B-ABFE-55F685FA0310}" destId="{FBB1219F-44E3-4664-B355-B4ED67C90D9C}" srcOrd="0" destOrd="0" presId="urn:microsoft.com/office/officeart/2005/8/layout/chevron2"/>
    <dgm:cxn modelId="{717B1BD6-3429-4584-8CBF-AC0D76F0D7E0}" type="presOf" srcId="{86A75A25-A420-4BA8-8B77-642B254D9F85}" destId="{C611AC88-3B70-4A64-9095-3F0F1B5F7FE9}" srcOrd="0" destOrd="4" presId="urn:microsoft.com/office/officeart/2005/8/layout/chevron2"/>
    <dgm:cxn modelId="{4FC7F7CF-296C-4738-819C-CBB8E70E1FCA}" type="presOf" srcId="{27FDADF2-C8DB-4B94-A6FC-5444746CC90B}" destId="{61CFF603-1FD4-4E37-8F3F-1259A20A303C}" srcOrd="0" destOrd="0" presId="urn:microsoft.com/office/officeart/2005/8/layout/chevron2"/>
    <dgm:cxn modelId="{7CED99E9-1BA0-47AF-9470-40EACE49F4E0}" type="presOf" srcId="{C89E948F-A5EE-4AD3-B32F-FE2F236E241F}" destId="{D686E973-B792-461F-B621-A1EAE1CB4FFD}" srcOrd="0" destOrd="0" presId="urn:microsoft.com/office/officeart/2005/8/layout/chevron2"/>
    <dgm:cxn modelId="{736F9562-D9FD-462A-BF2F-E46665D1E88E}" srcId="{EC52DFD2-93B1-461B-8134-27559443C0D1}" destId="{FD2DD9B9-D11D-48C7-BBEA-0F83D27EF9DA}" srcOrd="0" destOrd="0" parTransId="{E024CC3F-6428-4CBE-A26A-39D27ED8CDA6}" sibTransId="{5DFBC5FB-1DA4-48A0-A622-AF9F02817C5E}"/>
    <dgm:cxn modelId="{C1EAC49C-CBDB-45E7-8840-5D7F698CA7B4}" type="presOf" srcId="{FD2DD9B9-D11D-48C7-BBEA-0F83D27EF9DA}" destId="{C611AC88-3B70-4A64-9095-3F0F1B5F7FE9}" srcOrd="0" destOrd="0" presId="urn:microsoft.com/office/officeart/2005/8/layout/chevron2"/>
    <dgm:cxn modelId="{231BD185-8647-4D50-B7A0-572881CB3B42}" type="presOf" srcId="{20A72433-5734-4BF6-B482-79330E835A8A}" destId="{C611AC88-3B70-4A64-9095-3F0F1B5F7FE9}" srcOrd="0" destOrd="3" presId="urn:microsoft.com/office/officeart/2005/8/layout/chevron2"/>
    <dgm:cxn modelId="{C3556CCF-8E2E-4068-BAF6-47BC676411B4}" srcId="{678D8B50-C7D8-416B-ABFE-55F685FA0310}" destId="{19BBFB3F-B24C-4D2E-BD4D-732D2E533694}" srcOrd="0" destOrd="0" parTransId="{02CA51CF-5DEF-4A98-B38A-51C46D4B0858}" sibTransId="{8107E47E-9289-4592-BE93-A2B4906D421F}"/>
    <dgm:cxn modelId="{62978901-345F-4F49-A90F-004A16E22CC1}" srcId="{27FDADF2-C8DB-4B94-A6FC-5444746CC90B}" destId="{678D8B50-C7D8-416B-ABFE-55F685FA0310}" srcOrd="2" destOrd="0" parTransId="{231A8C5F-A1E1-4416-9AD1-8283D4ACFC5D}" sibTransId="{C52852EF-ADBB-429E-B92B-71C3C8892903}"/>
    <dgm:cxn modelId="{6D68D251-356C-4A99-9368-4B533CAE3A3C}" type="presOf" srcId="{19BBFB3F-B24C-4D2E-BD4D-732D2E533694}" destId="{F04ABE5E-4988-4B9A-9FD8-0D5DBCC349B5}" srcOrd="0" destOrd="0" presId="urn:microsoft.com/office/officeart/2005/8/layout/chevron2"/>
    <dgm:cxn modelId="{A14F9D12-9302-4E35-AF01-79EAB3AEA086}" srcId="{EC52DFD2-93B1-461B-8134-27559443C0D1}" destId="{3CC12515-39C2-4535-931C-337C6EBD8D15}" srcOrd="2" destOrd="0" parTransId="{A4C45042-4031-4287-B885-13C33B2F1BCF}" sibTransId="{572211C8-177E-49A5-9273-737E81BE0044}"/>
    <dgm:cxn modelId="{B8879405-5A76-4FDC-8D1F-DE3E70A37D43}" type="presOf" srcId="{3CC12515-39C2-4535-931C-337C6EBD8D15}" destId="{C611AC88-3B70-4A64-9095-3F0F1B5F7FE9}" srcOrd="0" destOrd="2" presId="urn:microsoft.com/office/officeart/2005/8/layout/chevron2"/>
    <dgm:cxn modelId="{72075E6C-4CEB-4E2B-A03E-E6B102583047}" type="presOf" srcId="{F7B7198A-E5C2-4EF1-93E3-AEE56FACFFB8}" destId="{0541F390-785B-4245-A33F-B5C6D0C001FB}" srcOrd="0" destOrd="0" presId="urn:microsoft.com/office/officeart/2005/8/layout/chevron2"/>
    <dgm:cxn modelId="{9FF4EF1F-C848-4FBB-AA64-E645C9634839}" srcId="{27FDADF2-C8DB-4B94-A6FC-5444746CC90B}" destId="{F7B7198A-E5C2-4EF1-93E3-AEE56FACFFB8}" srcOrd="0" destOrd="0" parTransId="{6257AEA2-A9FE-4818-A938-888F8716D68C}" sibTransId="{E7458B59-F206-403B-B486-BE98CDDEB8E2}"/>
    <dgm:cxn modelId="{AA2A7DB7-6C4A-4517-A725-13E31BB18585}" srcId="{27FDADF2-C8DB-4B94-A6FC-5444746CC90B}" destId="{EC52DFD2-93B1-461B-8134-27559443C0D1}" srcOrd="1" destOrd="0" parTransId="{D9B457F7-A150-4394-B42A-7D5CC4E9A0B7}" sibTransId="{E96A4F45-C6C2-4AC0-880C-0D35FF6F05EB}"/>
    <dgm:cxn modelId="{EF05E135-AE41-407F-A6DA-3ABBE62AB6E4}" type="presOf" srcId="{EC52DFD2-93B1-461B-8134-27559443C0D1}" destId="{7A9B392D-EE54-4665-96DB-5028ACEE9FD0}" srcOrd="0" destOrd="0" presId="urn:microsoft.com/office/officeart/2005/8/layout/chevron2"/>
    <dgm:cxn modelId="{A46EBE7E-C2BD-4B5E-A779-E3B4FF782611}" srcId="{EC52DFD2-93B1-461B-8134-27559443C0D1}" destId="{86A75A25-A420-4BA8-8B77-642B254D9F85}" srcOrd="4" destOrd="0" parTransId="{AB621A57-2E3C-4C4F-80F4-B90BFB9CA660}" sibTransId="{27559715-35D6-4931-BF3F-5C321EF1BAAB}"/>
    <dgm:cxn modelId="{A11CE0C7-7CBF-4B86-8BA1-8827ADFF0759}" srcId="{EC52DFD2-93B1-461B-8134-27559443C0D1}" destId="{20A72433-5734-4BF6-B482-79330E835A8A}" srcOrd="3" destOrd="0" parTransId="{00E0341A-D9AF-42F6-9829-F5DE72B58D21}" sibTransId="{03BEAA64-6F1E-4A38-B622-F16A223FC700}"/>
    <dgm:cxn modelId="{049F7E76-4FC5-430C-9997-B2771BD0DD28}" type="presOf" srcId="{383A1048-1B24-4531-86BD-21AEB0C5BBB9}" destId="{C611AC88-3B70-4A64-9095-3F0F1B5F7FE9}" srcOrd="0" destOrd="1" presId="urn:microsoft.com/office/officeart/2005/8/layout/chevron2"/>
    <dgm:cxn modelId="{A9B219AC-1D1C-4345-9277-DF79C6659604}" srcId="{EC52DFD2-93B1-461B-8134-27559443C0D1}" destId="{383A1048-1B24-4531-86BD-21AEB0C5BBB9}" srcOrd="1" destOrd="0" parTransId="{5B87BC42-9DF3-4E67-95FF-BE395391F16E}" sibTransId="{CFF52BB7-38DB-44C3-BA35-14E8B9E52939}"/>
    <dgm:cxn modelId="{3752F98C-AFA8-4A9E-8880-9D60CB90F5A1}" type="presParOf" srcId="{61CFF603-1FD4-4E37-8F3F-1259A20A303C}" destId="{50861400-39A1-4462-B2A3-0A3B2D6EE07E}" srcOrd="0" destOrd="0" presId="urn:microsoft.com/office/officeart/2005/8/layout/chevron2"/>
    <dgm:cxn modelId="{33D11701-5981-4BAF-ACBC-658B2BA6404C}" type="presParOf" srcId="{50861400-39A1-4462-B2A3-0A3B2D6EE07E}" destId="{0541F390-785B-4245-A33F-B5C6D0C001FB}" srcOrd="0" destOrd="0" presId="urn:microsoft.com/office/officeart/2005/8/layout/chevron2"/>
    <dgm:cxn modelId="{D31F52EB-B27B-4C5B-93F7-C2293EEA4D4E}" type="presParOf" srcId="{50861400-39A1-4462-B2A3-0A3B2D6EE07E}" destId="{D686E973-B792-461F-B621-A1EAE1CB4FFD}" srcOrd="1" destOrd="0" presId="urn:microsoft.com/office/officeart/2005/8/layout/chevron2"/>
    <dgm:cxn modelId="{EA3AE001-DE9B-45D1-9DAD-C7EB2D7107C9}" type="presParOf" srcId="{61CFF603-1FD4-4E37-8F3F-1259A20A303C}" destId="{A6A45F90-8399-4FAE-8134-A4957A583A04}" srcOrd="1" destOrd="0" presId="urn:microsoft.com/office/officeart/2005/8/layout/chevron2"/>
    <dgm:cxn modelId="{C10596A1-5791-4D3F-A8C1-4E637D22EBE0}" type="presParOf" srcId="{61CFF603-1FD4-4E37-8F3F-1259A20A303C}" destId="{A97A97E3-7607-4DFD-B1BE-EF62F0565D39}" srcOrd="2" destOrd="0" presId="urn:microsoft.com/office/officeart/2005/8/layout/chevron2"/>
    <dgm:cxn modelId="{26FB7731-C309-432B-910D-E16DBAC14F33}" type="presParOf" srcId="{A97A97E3-7607-4DFD-B1BE-EF62F0565D39}" destId="{7A9B392D-EE54-4665-96DB-5028ACEE9FD0}" srcOrd="0" destOrd="0" presId="urn:microsoft.com/office/officeart/2005/8/layout/chevron2"/>
    <dgm:cxn modelId="{ABF0A206-0716-41DD-B5C6-E790E91AAFC6}" type="presParOf" srcId="{A97A97E3-7607-4DFD-B1BE-EF62F0565D39}" destId="{C611AC88-3B70-4A64-9095-3F0F1B5F7FE9}" srcOrd="1" destOrd="0" presId="urn:microsoft.com/office/officeart/2005/8/layout/chevron2"/>
    <dgm:cxn modelId="{C0BB8ED2-02B4-4C8B-914B-206350581361}" type="presParOf" srcId="{61CFF603-1FD4-4E37-8F3F-1259A20A303C}" destId="{3A731AFC-2CCA-4907-9093-8D96DF53C29F}" srcOrd="3" destOrd="0" presId="urn:microsoft.com/office/officeart/2005/8/layout/chevron2"/>
    <dgm:cxn modelId="{FABCCFD9-B2D9-4560-9CE6-01A32B39F2AB}" type="presParOf" srcId="{61CFF603-1FD4-4E37-8F3F-1259A20A303C}" destId="{CC28A695-267A-48FC-91D6-C70DAEA4DDF3}" srcOrd="4" destOrd="0" presId="urn:microsoft.com/office/officeart/2005/8/layout/chevron2"/>
    <dgm:cxn modelId="{8B0BF30C-596C-48AC-BE3A-20344F906EAE}" type="presParOf" srcId="{CC28A695-267A-48FC-91D6-C70DAEA4DDF3}" destId="{FBB1219F-44E3-4664-B355-B4ED67C90D9C}" srcOrd="0" destOrd="0" presId="urn:microsoft.com/office/officeart/2005/8/layout/chevron2"/>
    <dgm:cxn modelId="{9EF6D473-F785-4AB4-9E48-E3697CFF7969}" type="presParOf" srcId="{CC28A695-267A-48FC-91D6-C70DAEA4DDF3}" destId="{F04ABE5E-4988-4B9A-9FD8-0D5DBCC349B5}"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5C6C85-B834-4C20-97F4-33FEC621ED4A}">
      <dsp:nvSpPr>
        <dsp:cNvPr id="0" name=""/>
        <dsp:cNvSpPr/>
      </dsp:nvSpPr>
      <dsp:spPr>
        <a:xfrm rot="5400000">
          <a:off x="404800" y="1806628"/>
          <a:ext cx="1521237" cy="1731875"/>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C1B55D-BBF0-4793-B678-8BD101384DAB}">
      <dsp:nvSpPr>
        <dsp:cNvPr id="0" name=""/>
        <dsp:cNvSpPr/>
      </dsp:nvSpPr>
      <dsp:spPr>
        <a:xfrm>
          <a:off x="1765" y="120305"/>
          <a:ext cx="2560868" cy="1792525"/>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s-ES" sz="2500" kern="1200" dirty="0" smtClean="0"/>
            <a:t>Explicación de las Crisis Recurrentes del Capitalismo</a:t>
          </a:r>
          <a:endParaRPr lang="es-ES_tradnl" sz="2500" kern="1200" dirty="0"/>
        </a:p>
      </dsp:txBody>
      <dsp:txXfrm>
        <a:off x="89285" y="207825"/>
        <a:ext cx="2385828" cy="1617485"/>
      </dsp:txXfrm>
    </dsp:sp>
    <dsp:sp modelId="{9B9F9748-F877-4033-979A-883E4A03EEAF}">
      <dsp:nvSpPr>
        <dsp:cNvPr id="0" name=""/>
        <dsp:cNvSpPr/>
      </dsp:nvSpPr>
      <dsp:spPr>
        <a:xfrm flipH="1" flipV="1">
          <a:off x="2989265" y="962969"/>
          <a:ext cx="1009268" cy="105385"/>
        </a:xfrm>
        <a:prstGeom prst="rect">
          <a:avLst/>
        </a:prstGeom>
        <a:noFill/>
        <a:ln>
          <a:noFill/>
        </a:ln>
        <a:effectLst/>
      </dsp:spPr>
      <dsp:style>
        <a:lnRef idx="0">
          <a:scrgbClr r="0" g="0" b="0"/>
        </a:lnRef>
        <a:fillRef idx="0">
          <a:scrgbClr r="0" g="0" b="0"/>
        </a:fillRef>
        <a:effectRef idx="0">
          <a:scrgbClr r="0" g="0" b="0"/>
        </a:effectRef>
        <a:fontRef idx="minor"/>
      </dsp:style>
    </dsp:sp>
    <dsp:sp modelId="{E18BA5A9-C2EE-47CE-A23A-38C3C3827D8F}">
      <dsp:nvSpPr>
        <dsp:cNvPr id="0" name=""/>
        <dsp:cNvSpPr/>
      </dsp:nvSpPr>
      <dsp:spPr>
        <a:xfrm rot="5400000">
          <a:off x="2342213" y="3820225"/>
          <a:ext cx="1521237" cy="1731875"/>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24A7BF-9393-4741-A7AA-54A2773A5D1A}">
      <dsp:nvSpPr>
        <dsp:cNvPr id="0" name=""/>
        <dsp:cNvSpPr/>
      </dsp:nvSpPr>
      <dsp:spPr>
        <a:xfrm>
          <a:off x="1920214" y="2133902"/>
          <a:ext cx="2598795" cy="1792525"/>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s-ES" sz="2500" kern="1200" dirty="0" err="1" smtClean="0"/>
            <a:t>Mainstream</a:t>
          </a:r>
          <a:endParaRPr lang="es-ES_tradnl" sz="2500" kern="1200" dirty="0"/>
        </a:p>
      </dsp:txBody>
      <dsp:txXfrm>
        <a:off x="2007734" y="2221422"/>
        <a:ext cx="2423755" cy="1617485"/>
      </dsp:txXfrm>
    </dsp:sp>
    <dsp:sp modelId="{36D8D289-7768-4050-B537-75F9DAD91449}">
      <dsp:nvSpPr>
        <dsp:cNvPr id="0" name=""/>
        <dsp:cNvSpPr/>
      </dsp:nvSpPr>
      <dsp:spPr>
        <a:xfrm>
          <a:off x="3611206" y="2344920"/>
          <a:ext cx="4652623" cy="1448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228600" lvl="1" indent="-228600" algn="r" defTabSz="889000">
            <a:lnSpc>
              <a:spcPct val="90000"/>
            </a:lnSpc>
            <a:spcBef>
              <a:spcPct val="0"/>
            </a:spcBef>
            <a:spcAft>
              <a:spcPct val="15000"/>
            </a:spcAft>
            <a:buChar char="••"/>
          </a:pPr>
          <a:r>
            <a:rPr lang="es-ES" sz="2000" kern="1200" dirty="0" smtClean="0"/>
            <a:t>TEORÍA DEL EQUILIBRIO GENERAL</a:t>
          </a:r>
          <a:endParaRPr lang="es-ES_tradnl" sz="2000" kern="1200" dirty="0"/>
        </a:p>
        <a:p>
          <a:pPr marL="171450" lvl="1" indent="-171450" algn="r" defTabSz="711200">
            <a:lnSpc>
              <a:spcPct val="90000"/>
            </a:lnSpc>
            <a:spcBef>
              <a:spcPct val="0"/>
            </a:spcBef>
            <a:spcAft>
              <a:spcPct val="15000"/>
            </a:spcAft>
            <a:buChar char="••"/>
          </a:pPr>
          <a:r>
            <a:rPr lang="es-ES" sz="1600" kern="1200" dirty="0" smtClean="0"/>
            <a:t>NO EXPLICA NI RESUELVE</a:t>
          </a:r>
          <a:endParaRPr lang="es-ES_tradnl" sz="1600" kern="1200" dirty="0"/>
        </a:p>
      </dsp:txBody>
      <dsp:txXfrm>
        <a:off x="3611206" y="2344920"/>
        <a:ext cx="4652623" cy="1448797"/>
      </dsp:txXfrm>
    </dsp:sp>
    <dsp:sp modelId="{54C088BE-DE37-4CA5-B632-6CB69283B856}">
      <dsp:nvSpPr>
        <dsp:cNvPr id="0" name=""/>
        <dsp:cNvSpPr/>
      </dsp:nvSpPr>
      <dsp:spPr>
        <a:xfrm>
          <a:off x="3838663" y="4147500"/>
          <a:ext cx="2560868" cy="1792525"/>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s-ES" sz="2500" kern="1200" dirty="0" smtClean="0"/>
            <a:t>Nueva Opción:</a:t>
          </a:r>
          <a:endParaRPr lang="es-ES_tradnl" sz="2500" kern="1200" dirty="0"/>
        </a:p>
      </dsp:txBody>
      <dsp:txXfrm>
        <a:off x="3926183" y="4235020"/>
        <a:ext cx="2385828" cy="1617485"/>
      </dsp:txXfrm>
    </dsp:sp>
    <dsp:sp modelId="{BA9E4061-0B6A-4A7C-B153-8A63B76E81EA}">
      <dsp:nvSpPr>
        <dsp:cNvPr id="0" name=""/>
        <dsp:cNvSpPr/>
      </dsp:nvSpPr>
      <dsp:spPr>
        <a:xfrm>
          <a:off x="6399532" y="4318458"/>
          <a:ext cx="1862532" cy="1448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s-ES_tradnl" sz="2000" kern="1200" dirty="0" smtClean="0"/>
            <a:t>ECONOMÍA POLÍTICA</a:t>
          </a:r>
          <a:endParaRPr lang="es-ES_tradnl" sz="2000" kern="1200" dirty="0"/>
        </a:p>
        <a:p>
          <a:pPr marL="228600" lvl="1" indent="-228600" algn="l" defTabSz="889000">
            <a:lnSpc>
              <a:spcPct val="90000"/>
            </a:lnSpc>
            <a:spcBef>
              <a:spcPct val="0"/>
            </a:spcBef>
            <a:spcAft>
              <a:spcPct val="15000"/>
            </a:spcAft>
            <a:buChar char="••"/>
          </a:pPr>
          <a:r>
            <a:rPr lang="es-ES" sz="2000" kern="1200" dirty="0" smtClean="0"/>
            <a:t>PUNTO CLAVE</a:t>
          </a:r>
          <a:endParaRPr lang="es-ES_tradnl" sz="2000" kern="1200" dirty="0"/>
        </a:p>
        <a:p>
          <a:pPr marL="342900" lvl="2" indent="-171450" algn="l" defTabSz="711200">
            <a:lnSpc>
              <a:spcPct val="90000"/>
            </a:lnSpc>
            <a:spcBef>
              <a:spcPct val="0"/>
            </a:spcBef>
            <a:spcAft>
              <a:spcPct val="15000"/>
            </a:spcAft>
            <a:buChar char="••"/>
          </a:pPr>
          <a:r>
            <a:rPr lang="es-ES" sz="1600" kern="1200" dirty="0" smtClean="0"/>
            <a:t>TASA DE BENEFICIO (r)</a:t>
          </a:r>
          <a:endParaRPr lang="es-ES_tradnl" sz="1600" kern="1200" dirty="0"/>
        </a:p>
      </dsp:txBody>
      <dsp:txXfrm>
        <a:off x="6399532" y="4318458"/>
        <a:ext cx="1862532" cy="14487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F7C408-C5BE-4EA5-A2D9-BAF3A5055BA9}">
      <dsp:nvSpPr>
        <dsp:cNvPr id="0" name=""/>
        <dsp:cNvSpPr/>
      </dsp:nvSpPr>
      <dsp:spPr>
        <a:xfrm>
          <a:off x="4081125" y="1726964"/>
          <a:ext cx="3623214" cy="3623214"/>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63500" tIns="63500" rIns="63500" bIns="63500" numCol="1" spcCol="1270" anchor="ctr" anchorCtr="0">
          <a:noAutofit/>
        </a:bodyPr>
        <a:lstStyle/>
        <a:p>
          <a:pPr lvl="0" algn="ctr" defTabSz="2222500">
            <a:lnSpc>
              <a:spcPct val="90000"/>
            </a:lnSpc>
            <a:spcBef>
              <a:spcPct val="0"/>
            </a:spcBef>
            <a:spcAft>
              <a:spcPct val="35000"/>
            </a:spcAft>
          </a:pPr>
          <a:r>
            <a:rPr lang="es-ES" sz="5000" kern="1200" dirty="0" smtClean="0"/>
            <a:t>Tasa de Beneficio (r)</a:t>
          </a:r>
          <a:endParaRPr lang="es-ES_tradnl" sz="5000" kern="1200" dirty="0"/>
        </a:p>
      </dsp:txBody>
      <dsp:txXfrm>
        <a:off x="4611732" y="2257571"/>
        <a:ext cx="2562000" cy="2562000"/>
      </dsp:txXfrm>
    </dsp:sp>
    <dsp:sp modelId="{D43702DA-55DB-44F7-AD04-28EE3C026025}">
      <dsp:nvSpPr>
        <dsp:cNvPr id="0" name=""/>
        <dsp:cNvSpPr/>
      </dsp:nvSpPr>
      <dsp:spPr>
        <a:xfrm>
          <a:off x="4986929" y="275528"/>
          <a:ext cx="1811607" cy="1811607"/>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ES" sz="2000" kern="1200" dirty="0" smtClean="0"/>
            <a:t>Cuota de Excedentes (q)</a:t>
          </a:r>
          <a:endParaRPr lang="es-ES_tradnl" sz="2000" kern="1200" dirty="0"/>
        </a:p>
      </dsp:txBody>
      <dsp:txXfrm>
        <a:off x="5252233" y="540832"/>
        <a:ext cx="1280999" cy="1280999"/>
      </dsp:txXfrm>
    </dsp:sp>
    <dsp:sp modelId="{72A6D158-93CD-4164-B26C-6AA6F9108BCA}">
      <dsp:nvSpPr>
        <dsp:cNvPr id="0" name=""/>
        <dsp:cNvSpPr/>
      </dsp:nvSpPr>
      <dsp:spPr>
        <a:xfrm>
          <a:off x="6681209" y="3811388"/>
          <a:ext cx="2505905" cy="1811607"/>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ES" sz="2000" kern="1200" dirty="0" smtClean="0"/>
            <a:t>Factor de </a:t>
          </a:r>
          <a:r>
            <a:rPr lang="es-ES" sz="2000" kern="1200" dirty="0" err="1" smtClean="0"/>
            <a:t>Financiarización</a:t>
          </a:r>
          <a:r>
            <a:rPr lang="es-ES" sz="2000" kern="1200" dirty="0" smtClean="0"/>
            <a:t> (</a:t>
          </a:r>
          <a:r>
            <a:rPr lang="el-GR" sz="2000" kern="1200" dirty="0" smtClean="0"/>
            <a:t>α</a:t>
          </a:r>
          <a:r>
            <a:rPr lang="es-ES" sz="2000" kern="1200" dirty="0" smtClean="0"/>
            <a:t>)</a:t>
          </a:r>
          <a:endParaRPr lang="es-ES_tradnl" sz="2000" kern="1200" dirty="0"/>
        </a:p>
      </dsp:txBody>
      <dsp:txXfrm>
        <a:off x="7048190" y="4076692"/>
        <a:ext cx="1771943" cy="1280999"/>
      </dsp:txXfrm>
    </dsp:sp>
    <dsp:sp modelId="{0762E1E0-E0E2-4712-BA60-A66B4289EDF4}">
      <dsp:nvSpPr>
        <dsp:cNvPr id="0" name=""/>
        <dsp:cNvSpPr/>
      </dsp:nvSpPr>
      <dsp:spPr>
        <a:xfrm>
          <a:off x="2790236" y="3811388"/>
          <a:ext cx="2122134" cy="1811607"/>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ES" sz="2000" kern="1200" dirty="0" smtClean="0"/>
            <a:t>Productividad del Capital (</a:t>
          </a:r>
          <a:r>
            <a:rPr lang="el-GR" sz="2000" kern="1200" dirty="0" smtClean="0"/>
            <a:t>π</a:t>
          </a:r>
          <a:r>
            <a:rPr lang="es-ES" sz="2000" kern="1200" baseline="-25000" dirty="0" smtClean="0"/>
            <a:t>K</a:t>
          </a:r>
          <a:r>
            <a:rPr lang="es-ES" sz="2000" kern="1200" dirty="0" smtClean="0"/>
            <a:t>)</a:t>
          </a:r>
          <a:endParaRPr lang="es-ES_tradnl" sz="2000" kern="1200" dirty="0"/>
        </a:p>
      </dsp:txBody>
      <dsp:txXfrm>
        <a:off x="3101015" y="4076692"/>
        <a:ext cx="1500576" cy="12809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79AC05-3C36-4397-BBC3-33C1870FABC0}">
      <dsp:nvSpPr>
        <dsp:cNvPr id="0" name=""/>
        <dsp:cNvSpPr/>
      </dsp:nvSpPr>
      <dsp:spPr>
        <a:xfrm>
          <a:off x="0" y="0"/>
          <a:ext cx="7440488" cy="167011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es-ES" sz="3200" kern="1200" dirty="0" smtClean="0"/>
            <a:t>Horquilla de Equilibrio</a:t>
          </a:r>
          <a:endParaRPr lang="es-ES_tradnl" sz="3200" kern="1200" dirty="0"/>
        </a:p>
        <a:p>
          <a:pPr marL="228600" lvl="1" indent="-228600" algn="l" defTabSz="1111250">
            <a:lnSpc>
              <a:spcPct val="90000"/>
            </a:lnSpc>
            <a:spcBef>
              <a:spcPct val="0"/>
            </a:spcBef>
            <a:spcAft>
              <a:spcPct val="15000"/>
            </a:spcAft>
            <a:buChar char="••"/>
          </a:pPr>
          <a:r>
            <a:rPr lang="es-ES" sz="2500" kern="1200" dirty="0" err="1" smtClean="0"/>
            <a:t>Sylos</a:t>
          </a:r>
          <a:r>
            <a:rPr lang="es-ES" sz="2500" kern="1200" dirty="0" smtClean="0"/>
            <a:t> </a:t>
          </a:r>
          <a:r>
            <a:rPr lang="es-ES" sz="2500" kern="1200" dirty="0" err="1" smtClean="0"/>
            <a:t>Labini</a:t>
          </a:r>
          <a:r>
            <a:rPr lang="es-ES" sz="2500" kern="1200" dirty="0" smtClean="0"/>
            <a:t> (1988)</a:t>
          </a:r>
          <a:endParaRPr lang="es-ES_tradnl" sz="2500" kern="1200" dirty="0"/>
        </a:p>
        <a:p>
          <a:pPr marL="228600" lvl="1" indent="-228600" algn="l" defTabSz="1111250">
            <a:lnSpc>
              <a:spcPct val="90000"/>
            </a:lnSpc>
            <a:spcBef>
              <a:spcPct val="0"/>
            </a:spcBef>
            <a:spcAft>
              <a:spcPct val="15000"/>
            </a:spcAft>
            <a:buChar char="••"/>
          </a:pPr>
          <a:r>
            <a:rPr lang="es-ES" sz="2500" kern="1200" dirty="0" err="1" smtClean="0"/>
            <a:t>Ferran</a:t>
          </a:r>
          <a:r>
            <a:rPr lang="es-ES" sz="2500" kern="1200" dirty="0" smtClean="0"/>
            <a:t> </a:t>
          </a:r>
          <a:r>
            <a:rPr lang="es-ES" sz="2500" kern="1200" dirty="0" err="1" smtClean="0"/>
            <a:t>Navinés</a:t>
          </a:r>
          <a:r>
            <a:rPr lang="es-ES" sz="2500" kern="1200" dirty="0" smtClean="0"/>
            <a:t> (1987 i 1989)</a:t>
          </a:r>
          <a:endParaRPr lang="es-ES_tradnl" sz="2500" kern="1200" dirty="0"/>
        </a:p>
      </dsp:txBody>
      <dsp:txXfrm>
        <a:off x="1655109" y="0"/>
        <a:ext cx="5785378" cy="1670114"/>
      </dsp:txXfrm>
    </dsp:sp>
    <dsp:sp modelId="{E32825D4-50A1-4983-A306-67F44C579A63}">
      <dsp:nvSpPr>
        <dsp:cNvPr id="0" name=""/>
        <dsp:cNvSpPr/>
      </dsp:nvSpPr>
      <dsp:spPr>
        <a:xfrm>
          <a:off x="167011" y="167011"/>
          <a:ext cx="1488097" cy="1336091"/>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9CED1D-5898-465E-B3F2-8E66545223BD}">
      <dsp:nvSpPr>
        <dsp:cNvPr id="0" name=""/>
        <dsp:cNvSpPr/>
      </dsp:nvSpPr>
      <dsp:spPr>
        <a:xfrm>
          <a:off x="0" y="1837126"/>
          <a:ext cx="7440488" cy="167011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es-ES" sz="3200" kern="1200" dirty="0" smtClean="0"/>
            <a:t>Aproximación Histórica</a:t>
          </a:r>
          <a:endParaRPr lang="es-ES_tradnl" sz="3200" kern="1200" dirty="0"/>
        </a:p>
        <a:p>
          <a:pPr marL="228600" lvl="1" indent="-228600" algn="l" defTabSz="1111250">
            <a:lnSpc>
              <a:spcPct val="90000"/>
            </a:lnSpc>
            <a:spcBef>
              <a:spcPct val="0"/>
            </a:spcBef>
            <a:spcAft>
              <a:spcPct val="15000"/>
            </a:spcAft>
            <a:buChar char="••"/>
          </a:pPr>
          <a:r>
            <a:rPr lang="es-ES" sz="2500" kern="1200" dirty="0" smtClean="0"/>
            <a:t>Thomas </a:t>
          </a:r>
          <a:r>
            <a:rPr lang="es-ES" sz="2500" kern="1200" dirty="0" err="1" smtClean="0"/>
            <a:t>Piketty</a:t>
          </a:r>
          <a:r>
            <a:rPr lang="es-ES" sz="2500" kern="1200" dirty="0" smtClean="0"/>
            <a:t> (2014)</a:t>
          </a:r>
          <a:endParaRPr lang="es-ES_tradnl" sz="2500" kern="1200" dirty="0"/>
        </a:p>
      </dsp:txBody>
      <dsp:txXfrm>
        <a:off x="1655109" y="1837126"/>
        <a:ext cx="5785378" cy="1670114"/>
      </dsp:txXfrm>
    </dsp:sp>
    <dsp:sp modelId="{30122B04-1A30-485C-ABA6-CCD8E90A2D45}">
      <dsp:nvSpPr>
        <dsp:cNvPr id="0" name=""/>
        <dsp:cNvSpPr/>
      </dsp:nvSpPr>
      <dsp:spPr>
        <a:xfrm>
          <a:off x="167011" y="2004137"/>
          <a:ext cx="1488097" cy="1336091"/>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5774856-FED4-4807-803B-880CF06D7864}">
      <dsp:nvSpPr>
        <dsp:cNvPr id="0" name=""/>
        <dsp:cNvSpPr/>
      </dsp:nvSpPr>
      <dsp:spPr>
        <a:xfrm>
          <a:off x="0" y="3674252"/>
          <a:ext cx="7440488" cy="167011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es-ES" sz="3200" kern="1200" dirty="0" smtClean="0"/>
            <a:t>Concepto de Modo de Regulación</a:t>
          </a:r>
          <a:endParaRPr lang="es-ES_tradnl" sz="3200" kern="1200" dirty="0"/>
        </a:p>
        <a:p>
          <a:pPr marL="228600" lvl="1" indent="-228600" algn="l" defTabSz="1111250">
            <a:lnSpc>
              <a:spcPct val="90000"/>
            </a:lnSpc>
            <a:spcBef>
              <a:spcPct val="0"/>
            </a:spcBef>
            <a:spcAft>
              <a:spcPct val="15000"/>
            </a:spcAft>
            <a:buChar char="••"/>
          </a:pPr>
          <a:r>
            <a:rPr lang="es-ES" sz="2500" kern="1200" dirty="0" smtClean="0"/>
            <a:t>De </a:t>
          </a:r>
          <a:r>
            <a:rPr lang="es-ES" sz="2500" kern="1200" dirty="0" err="1" smtClean="0"/>
            <a:t>Bernis</a:t>
          </a:r>
          <a:r>
            <a:rPr lang="es-ES" sz="2500" kern="1200" dirty="0" smtClean="0"/>
            <a:t> (1988)</a:t>
          </a:r>
          <a:endParaRPr lang="es-ES_tradnl" sz="2500" kern="1200" dirty="0"/>
        </a:p>
      </dsp:txBody>
      <dsp:txXfrm>
        <a:off x="1655109" y="3674252"/>
        <a:ext cx="5785378" cy="1670114"/>
      </dsp:txXfrm>
    </dsp:sp>
    <dsp:sp modelId="{4796F9DB-C696-4489-AF5B-B67BFD3D02CB}">
      <dsp:nvSpPr>
        <dsp:cNvPr id="0" name=""/>
        <dsp:cNvSpPr/>
      </dsp:nvSpPr>
      <dsp:spPr>
        <a:xfrm>
          <a:off x="167011" y="3841264"/>
          <a:ext cx="1488097" cy="1336091"/>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41F390-785B-4245-A33F-B5C6D0C001FB}">
      <dsp:nvSpPr>
        <dsp:cNvPr id="0" name=""/>
        <dsp:cNvSpPr/>
      </dsp:nvSpPr>
      <dsp:spPr>
        <a:xfrm rot="5400000">
          <a:off x="-231497" y="275047"/>
          <a:ext cx="1543319" cy="1080323"/>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 sz="2400" b="1" i="1" kern="1200" dirty="0" smtClean="0">
              <a:solidFill>
                <a:schemeClr val="tx1"/>
              </a:solidFill>
            </a:rPr>
            <a:t>Estados Unidos</a:t>
          </a:r>
          <a:endParaRPr lang="es-ES_tradnl" sz="2400" b="1" i="1" kern="1200" dirty="0">
            <a:solidFill>
              <a:schemeClr val="tx1"/>
            </a:solidFill>
          </a:endParaRPr>
        </a:p>
      </dsp:txBody>
      <dsp:txXfrm rot="-5400000">
        <a:off x="2" y="583711"/>
        <a:ext cx="1080323" cy="462996"/>
      </dsp:txXfrm>
    </dsp:sp>
    <dsp:sp modelId="{D686E973-B792-461F-B621-A1EAE1CB4FFD}">
      <dsp:nvSpPr>
        <dsp:cNvPr id="0" name=""/>
        <dsp:cNvSpPr/>
      </dsp:nvSpPr>
      <dsp:spPr>
        <a:xfrm rot="5400000">
          <a:off x="4099848" y="-2990481"/>
          <a:ext cx="1560108" cy="759915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s-ES" sz="2000" kern="1200" dirty="0" smtClean="0"/>
            <a:t>Patrón de la economía capitalista</a:t>
          </a:r>
          <a:endParaRPr lang="es-ES_tradnl" sz="2000" kern="1200" dirty="0"/>
        </a:p>
      </dsp:txBody>
      <dsp:txXfrm rot="-5400000">
        <a:off x="1080324" y="105201"/>
        <a:ext cx="7522999" cy="1407792"/>
      </dsp:txXfrm>
    </dsp:sp>
    <dsp:sp modelId="{7A9B392D-EE54-4665-96DB-5028ACEE9FD0}">
      <dsp:nvSpPr>
        <dsp:cNvPr id="0" name=""/>
        <dsp:cNvSpPr/>
      </dsp:nvSpPr>
      <dsp:spPr>
        <a:xfrm rot="5400000">
          <a:off x="-231497" y="1912313"/>
          <a:ext cx="1543319" cy="1080323"/>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 sz="2400" b="1" i="1" kern="1200" dirty="0" err="1" smtClean="0">
              <a:solidFill>
                <a:schemeClr val="tx1"/>
              </a:solidFill>
            </a:rPr>
            <a:t>Princip</a:t>
          </a:r>
          <a:r>
            <a:rPr lang="es-ES" sz="2400" b="1" i="1" kern="1200" dirty="0" smtClean="0">
              <a:solidFill>
                <a:schemeClr val="tx1"/>
              </a:solidFill>
            </a:rPr>
            <a:t>. países de la UE</a:t>
          </a:r>
          <a:endParaRPr lang="es-ES_tradnl" sz="2400" b="1" i="1" kern="1200" dirty="0">
            <a:solidFill>
              <a:schemeClr val="tx1"/>
            </a:solidFill>
          </a:endParaRPr>
        </a:p>
      </dsp:txBody>
      <dsp:txXfrm rot="-5400000">
        <a:off x="2" y="2220977"/>
        <a:ext cx="1080323" cy="462996"/>
      </dsp:txXfrm>
    </dsp:sp>
    <dsp:sp modelId="{C611AC88-3B70-4A64-9095-3F0F1B5F7FE9}">
      <dsp:nvSpPr>
        <dsp:cNvPr id="0" name=""/>
        <dsp:cNvSpPr/>
      </dsp:nvSpPr>
      <dsp:spPr>
        <a:xfrm rot="5400000">
          <a:off x="4086765" y="-1338645"/>
          <a:ext cx="1586273" cy="759915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s-ES" sz="2000" kern="1200" dirty="0" smtClean="0"/>
            <a:t>Alemania</a:t>
          </a:r>
          <a:endParaRPr lang="es-ES_tradnl" sz="2000" kern="1200" dirty="0"/>
        </a:p>
        <a:p>
          <a:pPr marL="228600" lvl="1" indent="-228600" algn="l" defTabSz="889000">
            <a:lnSpc>
              <a:spcPct val="90000"/>
            </a:lnSpc>
            <a:spcBef>
              <a:spcPct val="0"/>
            </a:spcBef>
            <a:spcAft>
              <a:spcPct val="15000"/>
            </a:spcAft>
            <a:buChar char="••"/>
          </a:pPr>
          <a:r>
            <a:rPr lang="es-ES" sz="2000" kern="1200" dirty="0" smtClean="0"/>
            <a:t>Francia</a:t>
          </a:r>
          <a:endParaRPr lang="es-ES_tradnl" sz="2000" kern="1200" dirty="0"/>
        </a:p>
        <a:p>
          <a:pPr marL="228600" lvl="1" indent="-228600" algn="l" defTabSz="889000">
            <a:lnSpc>
              <a:spcPct val="90000"/>
            </a:lnSpc>
            <a:spcBef>
              <a:spcPct val="0"/>
            </a:spcBef>
            <a:spcAft>
              <a:spcPct val="15000"/>
            </a:spcAft>
            <a:buChar char="••"/>
          </a:pPr>
          <a:r>
            <a:rPr lang="es-ES" sz="2000" kern="1200" dirty="0" smtClean="0"/>
            <a:t>Italia</a:t>
          </a:r>
          <a:endParaRPr lang="es-ES_tradnl" sz="2000" kern="1200" dirty="0"/>
        </a:p>
        <a:p>
          <a:pPr marL="228600" lvl="1" indent="-228600" algn="l" defTabSz="889000">
            <a:lnSpc>
              <a:spcPct val="90000"/>
            </a:lnSpc>
            <a:spcBef>
              <a:spcPct val="0"/>
            </a:spcBef>
            <a:spcAft>
              <a:spcPct val="15000"/>
            </a:spcAft>
            <a:buChar char="••"/>
          </a:pPr>
          <a:r>
            <a:rPr lang="es-ES" sz="2000" kern="1200" dirty="0" smtClean="0"/>
            <a:t>Reino Unido</a:t>
          </a:r>
          <a:endParaRPr lang="es-ES_tradnl" sz="2000" kern="1200" dirty="0"/>
        </a:p>
        <a:p>
          <a:pPr marL="228600" lvl="1" indent="-228600" algn="l" defTabSz="889000">
            <a:lnSpc>
              <a:spcPct val="90000"/>
            </a:lnSpc>
            <a:spcBef>
              <a:spcPct val="0"/>
            </a:spcBef>
            <a:spcAft>
              <a:spcPct val="15000"/>
            </a:spcAft>
            <a:buChar char="••"/>
          </a:pPr>
          <a:r>
            <a:rPr lang="es-ES" sz="2000" kern="1200" dirty="0" smtClean="0"/>
            <a:t>España</a:t>
          </a:r>
          <a:endParaRPr lang="es-ES_tradnl" sz="2000" kern="1200" dirty="0"/>
        </a:p>
      </dsp:txBody>
      <dsp:txXfrm rot="-5400000">
        <a:off x="1080324" y="1745231"/>
        <a:ext cx="7521722" cy="1431403"/>
      </dsp:txXfrm>
    </dsp:sp>
    <dsp:sp modelId="{FBB1219F-44E3-4664-B355-B4ED67C90D9C}">
      <dsp:nvSpPr>
        <dsp:cNvPr id="0" name=""/>
        <dsp:cNvSpPr/>
      </dsp:nvSpPr>
      <dsp:spPr>
        <a:xfrm rot="5400000">
          <a:off x="-231497" y="3548559"/>
          <a:ext cx="1543319" cy="1080323"/>
        </a:xfrm>
        <a:prstGeom prst="chevron">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 sz="2400" b="1" i="1" kern="1200" dirty="0" smtClean="0">
              <a:solidFill>
                <a:schemeClr val="tx1"/>
              </a:solidFill>
            </a:rPr>
            <a:t>España</a:t>
          </a:r>
          <a:endParaRPr lang="es-ES_tradnl" sz="2400" b="1" i="1" kern="1200" dirty="0">
            <a:solidFill>
              <a:schemeClr val="tx1"/>
            </a:solidFill>
          </a:endParaRPr>
        </a:p>
      </dsp:txBody>
      <dsp:txXfrm rot="-5400000">
        <a:off x="2" y="3857223"/>
        <a:ext cx="1080323" cy="462996"/>
      </dsp:txXfrm>
    </dsp:sp>
    <dsp:sp modelId="{F04ABE5E-4988-4B9A-9FD8-0D5DBCC349B5}">
      <dsp:nvSpPr>
        <dsp:cNvPr id="0" name=""/>
        <dsp:cNvSpPr/>
      </dsp:nvSpPr>
      <dsp:spPr>
        <a:xfrm rot="5400000">
          <a:off x="4192237" y="262794"/>
          <a:ext cx="1375329" cy="759915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s-ES" sz="2000" kern="1200" dirty="0" smtClean="0"/>
            <a:t>Comunidades Autónomas</a:t>
          </a:r>
          <a:endParaRPr lang="es-ES_tradnl" sz="2000" kern="1200" dirty="0"/>
        </a:p>
      </dsp:txBody>
      <dsp:txXfrm rot="-5400000">
        <a:off x="1080323" y="3441846"/>
        <a:ext cx="7532019" cy="1241053"/>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s-ES_tradnl" smtClean="0"/>
              <a:t>Un Modelo de Crecimiento Regional basado en el comportamiento de la Tasa de Beneficio </a:t>
            </a:r>
            <a:endParaRPr lang="es-ES_tradnl"/>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287AE3A-11A7-4809-89FE-EEA5B11A1D9D}" type="datetimeFigureOut">
              <a:rPr lang="es-ES_tradnl" smtClean="0"/>
              <a:pPr/>
              <a:t>17/12/16</a:t>
            </a:fld>
            <a:endParaRPr lang="es-ES_tradnl"/>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s-ES_tradnl" smtClean="0"/>
              <a:t>XLII Reunión de Estudios Regionales - AECR. International Conference on Regional Sciencie: Treinta años de integración en Europa desde la perspectiva regional: Balance y nuevos retos. Facultad de CC. Económicas y Empresariales de la Universidad de Santiago de Compostela. 16 a 18 de noviembre de 2016</a:t>
            </a:r>
            <a:endParaRPr lang="es-ES_tradnl"/>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915D24-45F6-49F3-92B3-8B667D300037}" type="slidenum">
              <a:rPr lang="es-ES_tradnl" smtClean="0"/>
              <a:pPr/>
              <a:t>‹Nr.›</a:t>
            </a:fld>
            <a:endParaRPr lang="es-ES_tradnl"/>
          </a:p>
        </p:txBody>
      </p:sp>
    </p:spTree>
    <p:extLst>
      <p:ext uri="{BB962C8B-B14F-4D97-AF65-F5344CB8AC3E}">
        <p14:creationId xmlns:p14="http://schemas.microsoft.com/office/powerpoint/2010/main" val="4173398616"/>
      </p:ext>
    </p:extLst>
  </p:cSld>
  <p:clrMap bg1="lt1" tx1="dk1" bg2="lt2" tx2="dk2" accent1="accent1" accent2="accent2" accent3="accent3" accent4="accent4" accent5="accent5" accent6="accent6" hlink="hlink" folHlink="folHlink"/>
  <p:hf sldNum="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s-ES_tradnl" smtClean="0"/>
              <a:t>Un Modelo de Crecimiento Regional basado en el comportamiento de la Tasa de Beneficio </a:t>
            </a:r>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042529-696E-40CC-8FF5-54BF1AB05286}" type="datetimeFigureOut">
              <a:rPr lang="es-ES_tradnl" smtClean="0"/>
              <a:pPr/>
              <a:t>17/12/16</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s-ES_tradnl" smtClean="0"/>
              <a:t>XLII Reunión de Estudios Regionales - AECR. International Conference on Regional Sciencie: Treinta años de integración en Europa desde la perspectiva regional: Balance y nuevos retos. Facultad de CC. Económicas y Empresariales de la Universidad de Santiago de Compostela. 16 a 18 de noviembre de 2016</a:t>
            </a:r>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7A7250-AD8E-4D7C-8F82-44769BF59988}" type="slidenum">
              <a:rPr lang="es-ES_tradnl" smtClean="0"/>
              <a:pPr/>
              <a:t>‹Nr.›</a:t>
            </a:fld>
            <a:endParaRPr lang="es-ES_tradnl"/>
          </a:p>
        </p:txBody>
      </p:sp>
    </p:spTree>
    <p:extLst>
      <p:ext uri="{BB962C8B-B14F-4D97-AF65-F5344CB8AC3E}">
        <p14:creationId xmlns:p14="http://schemas.microsoft.com/office/powerpoint/2010/main" val="2119933824"/>
      </p:ext>
    </p:extLst>
  </p:cSld>
  <p:clrMap bg1="lt1" tx1="dk1" bg2="lt2" tx2="dk2" accent1="accent1" accent2="accent2" accent3="accent3" accent4="accent4" accent5="accent5" accent6="accent6" hlink="hlink" folHlink="folHlink"/>
  <p:hf sldNum="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5" name="Marcador de pie de página 4"/>
          <p:cNvSpPr>
            <a:spLocks noGrp="1"/>
          </p:cNvSpPr>
          <p:nvPr>
            <p:ph type="ftr" sz="quarter" idx="11"/>
          </p:nvPr>
        </p:nvSpPr>
        <p:spPr/>
        <p:txBody>
          <a:bodyPr/>
          <a:lstStyle/>
          <a:p>
            <a:r>
              <a:rPr lang="es-ES_tradnl" smtClean="0"/>
              <a:t>XLII Reunión de Estudios Regionales - AECR. International Conference on Regional Sciencie: Treinta años de integración en Europa desde la perspectiva regional: Balance y nuevos retos. Facultad de CC. Económicas y Empresariales de la Universidad de Santiago de Compostela. 16 a 18 de noviembre de 2016</a:t>
            </a:r>
            <a:endParaRPr lang="es-ES_tradnl"/>
          </a:p>
        </p:txBody>
      </p:sp>
      <p:sp>
        <p:nvSpPr>
          <p:cNvPr id="6" name="Marcador de encabezado 5"/>
          <p:cNvSpPr>
            <a:spLocks noGrp="1"/>
          </p:cNvSpPr>
          <p:nvPr>
            <p:ph type="hdr" sz="quarter" idx="12"/>
          </p:nvPr>
        </p:nvSpPr>
        <p:spPr/>
        <p:txBody>
          <a:bodyPr/>
          <a:lstStyle/>
          <a:p>
            <a:r>
              <a:rPr lang="es-ES_tradnl" smtClean="0"/>
              <a:t>Un Modelo de Crecimiento Regional basado en el comportamiento de la Tasa de Beneficio </a:t>
            </a:r>
            <a:endParaRPr lang="es-ES_tradnl"/>
          </a:p>
        </p:txBody>
      </p:sp>
    </p:spTree>
    <p:extLst>
      <p:ext uri="{BB962C8B-B14F-4D97-AF65-F5344CB8AC3E}">
        <p14:creationId xmlns:p14="http://schemas.microsoft.com/office/powerpoint/2010/main" val="3819839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Mainstream</a:t>
            </a:r>
            <a:r>
              <a:rPr lang="es-ES" baseline="0" dirty="0" smtClean="0"/>
              <a:t> con políticas restrictivas de demanda y monetarias </a:t>
            </a:r>
            <a:endParaRPr lang="es-ES_tradnl" dirty="0"/>
          </a:p>
        </p:txBody>
      </p:sp>
      <p:sp>
        <p:nvSpPr>
          <p:cNvPr id="4" name="Marcador de número de diapositiva 3"/>
          <p:cNvSpPr>
            <a:spLocks noGrp="1"/>
          </p:cNvSpPr>
          <p:nvPr>
            <p:ph type="sldNum" sz="quarter" idx="10"/>
          </p:nvPr>
        </p:nvSpPr>
        <p:spPr/>
        <p:txBody>
          <a:bodyPr/>
          <a:lstStyle/>
          <a:p>
            <a:fld id="{DEF4C172-A1FB-4567-9273-0BBB17527C93}" type="slidenum">
              <a:rPr lang="es-ES" smtClean="0"/>
              <a:pPr/>
              <a:t>2</a:t>
            </a:fld>
            <a:endParaRPr lang="es-ES"/>
          </a:p>
        </p:txBody>
      </p:sp>
    </p:spTree>
    <p:extLst>
      <p:ext uri="{BB962C8B-B14F-4D97-AF65-F5344CB8AC3E}">
        <p14:creationId xmlns:p14="http://schemas.microsoft.com/office/powerpoint/2010/main" val="3017378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Marcador de notas 2"/>
              <p:cNvSpPr>
                <a:spLocks noGrp="1"/>
              </p:cNvSpPr>
              <p:nvPr>
                <p:ph type="body" idx="1"/>
              </p:nvPr>
            </p:nvSpPr>
            <p:spPr/>
            <p:txBody>
              <a:bodyPr/>
              <a:lstStyle/>
              <a:p>
                <a:r>
                  <a:rPr lang="es-ES" dirty="0" smtClean="0"/>
                  <a:t>1- </a:t>
                </a:r>
                <a:r>
                  <a:rPr lang="es-ES" sz="1200" b="1" dirty="0" smtClean="0">
                    <a:solidFill>
                      <a:schemeClr val="tx1"/>
                    </a:solidFill>
                  </a:rPr>
                  <a:t>Hace falta aportar una solución, ya que el actual </a:t>
                </a:r>
                <a:r>
                  <a:rPr lang="es-ES" sz="1200" b="1" dirty="0" err="1" smtClean="0">
                    <a:solidFill>
                      <a:schemeClr val="tx1"/>
                    </a:solidFill>
                  </a:rPr>
                  <a:t>Mainstream</a:t>
                </a:r>
                <a:r>
                  <a:rPr lang="es-ES" sz="1200" b="1" dirty="0" smtClean="0"/>
                  <a:t>, bajo su teoría del equilibrio, ha sido incapaz de explicar y resolver las crisis recurrentes del capitalismo</a:t>
                </a:r>
              </a:p>
              <a:p>
                <a:r>
                  <a:rPr lang="es-ES" sz="1200" b="1" dirty="0" smtClean="0"/>
                  <a:t>2- </a:t>
                </a:r>
                <a:r>
                  <a:rPr lang="es-ES" sz="2200" b="1" dirty="0" smtClean="0">
                    <a:solidFill>
                      <a:schemeClr val="tx1"/>
                    </a:solidFill>
                  </a:rPr>
                  <a:t>Una Nueva Opción </a:t>
                </a:r>
                <a:r>
                  <a:rPr lang="es-ES" sz="2200" dirty="0" smtClean="0">
                    <a:solidFill>
                      <a:schemeClr val="tx1"/>
                    </a:solidFill>
                  </a:rPr>
                  <a:t>es tomar como PUNTO CLAVE  el análisis de la Tasa de Beneficio (r) y su descomposición en:</a:t>
                </a:r>
              </a:p>
              <a:p>
                <a:pPr marL="1200150" lvl="2" indent="-514350">
                  <a:buFont typeface="+mj-lt"/>
                  <a:buAutoNum type="romanUcPeriod"/>
                </a:pPr>
                <a:r>
                  <a:rPr lang="es-ES" sz="2200" dirty="0" smtClean="0">
                    <a:solidFill>
                      <a:schemeClr val="tx1"/>
                    </a:solidFill>
                  </a:rPr>
                  <a:t>Cuota de Excedentes: Variable que recoge la distribución de la Renta y, por tanto, mide la DESIGUALDAD</a:t>
                </a:r>
              </a:p>
              <a:p>
                <a:pPr marL="1200150" lvl="2" indent="-514350">
                  <a:buFont typeface="+mj-lt"/>
                  <a:buAutoNum type="romanUcPeriod"/>
                </a:pPr>
                <a:r>
                  <a:rPr lang="es-ES" sz="2200" dirty="0" smtClean="0">
                    <a:solidFill>
                      <a:schemeClr val="tx1"/>
                    </a:solidFill>
                  </a:rPr>
                  <a:t>La Productividad del Capital que mide el desarrollo tecnológico de una economía</a:t>
                </a:r>
              </a:p>
              <a:p>
                <a:pPr marL="1200150" lvl="2" indent="-514350">
                  <a:buFont typeface="+mj-lt"/>
                  <a:buAutoNum type="romanUcPeriod"/>
                </a:pPr>
                <a:r>
                  <a:rPr lang="es-ES" sz="2200" dirty="0" smtClean="0">
                    <a:solidFill>
                      <a:schemeClr val="tx1"/>
                    </a:solidFill>
                  </a:rPr>
                  <a:t>El Factor de </a:t>
                </a:r>
                <a:r>
                  <a:rPr lang="es-ES" sz="2200" dirty="0" err="1" smtClean="0">
                    <a:solidFill>
                      <a:schemeClr val="tx1"/>
                    </a:solidFill>
                  </a:rPr>
                  <a:t>Financiarización</a:t>
                </a:r>
                <a:endParaRPr lang="es-ES" sz="2200" dirty="0" smtClean="0">
                  <a:solidFill>
                    <a:schemeClr val="tx1"/>
                  </a:solidFill>
                </a:endParaRPr>
              </a:p>
              <a:p>
                <a:pPr marL="1543050" lvl="3" indent="-514350">
                  <a:buFont typeface="+mj-lt"/>
                  <a:buAutoNum type="romanLcPeriod"/>
                </a:pPr>
                <a14:m>
                  <m:oMath xmlns:m="http://schemas.openxmlformats.org/officeDocument/2006/math" xmlns="">
                    <m:r>
                      <a:rPr lang="es-ES" sz="2200" i="1" smtClean="0">
                        <a:solidFill>
                          <a:schemeClr val="tx1"/>
                        </a:solidFill>
                        <a:latin typeface="Cambria Math" panose="02040503050406030204" pitchFamily="18" charset="0"/>
                        <a:ea typeface="Cambria Math" panose="02040503050406030204" pitchFamily="18" charset="0"/>
                      </a:rPr>
                      <m:t>𝛼</m:t>
                    </m:r>
                    <m:r>
                      <a:rPr lang="es-ES" sz="2200" b="0" i="1" smtClean="0">
                        <a:solidFill>
                          <a:schemeClr val="tx1"/>
                        </a:solidFill>
                        <a:latin typeface="Cambria Math" panose="02040503050406030204" pitchFamily="18" charset="0"/>
                        <a:ea typeface="Cambria Math" panose="02040503050406030204" pitchFamily="18" charset="0"/>
                      </a:rPr>
                      <m:t>=</m:t>
                    </m:r>
                    <m:f>
                      <m:fPr>
                        <m:ctrlPr>
                          <a:rPr lang="es-ES" sz="2200" b="0" i="1" smtClean="0">
                            <a:solidFill>
                              <a:schemeClr val="tx1"/>
                            </a:solidFill>
                            <a:latin typeface="Cambria Math"/>
                            <a:ea typeface="Cambria Math" panose="02040503050406030204" pitchFamily="18" charset="0"/>
                          </a:rPr>
                        </m:ctrlPr>
                      </m:fPr>
                      <m:num>
                        <m:r>
                          <a:rPr lang="es-ES" sz="2200" b="0" i="1" smtClean="0">
                            <a:solidFill>
                              <a:schemeClr val="tx1"/>
                            </a:solidFill>
                            <a:latin typeface="Cambria Math" panose="02040503050406030204" pitchFamily="18" charset="0"/>
                            <a:ea typeface="Cambria Math" panose="02040503050406030204" pitchFamily="18" charset="0"/>
                          </a:rPr>
                          <m:t>𝐵𝑒𝑛𝑒𝑓𝑖𝑐𝑖𝑜𝑠</m:t>
                        </m:r>
                        <m:r>
                          <a:rPr lang="es-ES" sz="2200" b="0" i="1" smtClean="0">
                            <a:solidFill>
                              <a:schemeClr val="tx1"/>
                            </a:solidFill>
                            <a:latin typeface="Cambria Math" panose="02040503050406030204" pitchFamily="18" charset="0"/>
                            <a:ea typeface="Cambria Math" panose="02040503050406030204" pitchFamily="18" charset="0"/>
                          </a:rPr>
                          <m:t> </m:t>
                        </m:r>
                        <m:r>
                          <a:rPr lang="es-ES" sz="2200" b="0" i="1" smtClean="0">
                            <a:solidFill>
                              <a:schemeClr val="tx1"/>
                            </a:solidFill>
                            <a:latin typeface="Cambria Math" panose="02040503050406030204" pitchFamily="18" charset="0"/>
                            <a:ea typeface="Cambria Math" panose="02040503050406030204" pitchFamily="18" charset="0"/>
                          </a:rPr>
                          <m:t>𝑑𝑒</m:t>
                        </m:r>
                        <m:r>
                          <a:rPr lang="es-ES" sz="2200" b="0" i="1" smtClean="0">
                            <a:solidFill>
                              <a:schemeClr val="tx1"/>
                            </a:solidFill>
                            <a:latin typeface="Cambria Math" panose="02040503050406030204" pitchFamily="18" charset="0"/>
                            <a:ea typeface="Cambria Math" panose="02040503050406030204" pitchFamily="18" charset="0"/>
                          </a:rPr>
                          <m:t> </m:t>
                        </m:r>
                        <m:r>
                          <a:rPr lang="es-ES" sz="2200" b="0" i="1" smtClean="0">
                            <a:solidFill>
                              <a:schemeClr val="tx1"/>
                            </a:solidFill>
                            <a:latin typeface="Cambria Math" panose="02040503050406030204" pitchFamily="18" charset="0"/>
                            <a:ea typeface="Cambria Math" panose="02040503050406030204" pitchFamily="18" charset="0"/>
                          </a:rPr>
                          <m:t>𝑙𝑎𝑠</m:t>
                        </m:r>
                        <m:r>
                          <a:rPr lang="es-ES" sz="2200" b="0" i="1" smtClean="0">
                            <a:solidFill>
                              <a:schemeClr val="tx1"/>
                            </a:solidFill>
                            <a:latin typeface="Cambria Math" panose="02040503050406030204" pitchFamily="18" charset="0"/>
                            <a:ea typeface="Cambria Math" panose="02040503050406030204" pitchFamily="18" charset="0"/>
                          </a:rPr>
                          <m:t> </m:t>
                        </m:r>
                        <m:r>
                          <a:rPr lang="es-ES" sz="2200" b="0" i="1" smtClean="0">
                            <a:solidFill>
                              <a:schemeClr val="tx1"/>
                            </a:solidFill>
                            <a:latin typeface="Cambria Math" panose="02040503050406030204" pitchFamily="18" charset="0"/>
                            <a:ea typeface="Cambria Math" panose="02040503050406030204" pitchFamily="18" charset="0"/>
                          </a:rPr>
                          <m:t>𝑒𝑚𝑝𝑟𝑒𝑠𝑎𝑠</m:t>
                        </m:r>
                        <m:r>
                          <a:rPr lang="es-ES" sz="2200" b="0" i="1" smtClean="0">
                            <a:solidFill>
                              <a:schemeClr val="tx1"/>
                            </a:solidFill>
                            <a:latin typeface="Cambria Math" panose="02040503050406030204" pitchFamily="18" charset="0"/>
                            <a:ea typeface="Cambria Math" panose="02040503050406030204" pitchFamily="18" charset="0"/>
                          </a:rPr>
                          <m:t> </m:t>
                        </m:r>
                        <m:r>
                          <a:rPr lang="es-ES" sz="2200" b="0" i="1" smtClean="0">
                            <a:solidFill>
                              <a:schemeClr val="tx1"/>
                            </a:solidFill>
                            <a:latin typeface="Cambria Math" panose="02040503050406030204" pitchFamily="18" charset="0"/>
                            <a:ea typeface="Cambria Math" panose="02040503050406030204" pitchFamily="18" charset="0"/>
                          </a:rPr>
                          <m:t>𝑛𝑜</m:t>
                        </m:r>
                        <m:r>
                          <a:rPr lang="es-ES" sz="2200" b="0" i="1" smtClean="0">
                            <a:solidFill>
                              <a:schemeClr val="tx1"/>
                            </a:solidFill>
                            <a:latin typeface="Cambria Math" panose="02040503050406030204" pitchFamily="18" charset="0"/>
                            <a:ea typeface="Cambria Math" panose="02040503050406030204" pitchFamily="18" charset="0"/>
                          </a:rPr>
                          <m:t> </m:t>
                        </m:r>
                        <m:r>
                          <a:rPr lang="es-ES" sz="2200" b="0" i="1" smtClean="0">
                            <a:solidFill>
                              <a:schemeClr val="tx1"/>
                            </a:solidFill>
                            <a:latin typeface="Cambria Math" panose="02040503050406030204" pitchFamily="18" charset="0"/>
                            <a:ea typeface="Cambria Math" panose="02040503050406030204" pitchFamily="18" charset="0"/>
                          </a:rPr>
                          <m:t>𝑓𝑖𝑛𝑎𝑛𝑐𝑖𝑒𝑟𝑎𝑠</m:t>
                        </m:r>
                        <m:r>
                          <a:rPr lang="es-ES" sz="2200" b="0" i="1" smtClean="0">
                            <a:solidFill>
                              <a:schemeClr val="tx1"/>
                            </a:solidFill>
                            <a:latin typeface="Cambria Math" panose="02040503050406030204" pitchFamily="18" charset="0"/>
                            <a:ea typeface="Cambria Math" panose="02040503050406030204" pitchFamily="18" charset="0"/>
                          </a:rPr>
                          <m:t> (</m:t>
                        </m:r>
                        <m:r>
                          <a:rPr lang="es-ES" sz="2200" b="0" i="1" smtClean="0">
                            <a:solidFill>
                              <a:schemeClr val="tx1"/>
                            </a:solidFill>
                            <a:latin typeface="Cambria Math" panose="02040503050406030204" pitchFamily="18" charset="0"/>
                            <a:ea typeface="Cambria Math" panose="02040503050406030204" pitchFamily="18" charset="0"/>
                          </a:rPr>
                          <m:t>𝑃</m:t>
                        </m:r>
                        <m:r>
                          <a:rPr lang="es-ES" sz="2200" b="0" i="1" smtClean="0">
                            <a:solidFill>
                              <a:schemeClr val="tx1"/>
                            </a:solidFill>
                            <a:latin typeface="Cambria Math" panose="02040503050406030204" pitchFamily="18" charset="0"/>
                            <a:ea typeface="Cambria Math" panose="02040503050406030204" pitchFamily="18" charset="0"/>
                          </a:rPr>
                          <m:t>)</m:t>
                        </m:r>
                      </m:num>
                      <m:den>
                        <m:r>
                          <a:rPr lang="es-ES" sz="2200" b="0" i="1" smtClean="0">
                            <a:solidFill>
                              <a:schemeClr val="tx1"/>
                            </a:solidFill>
                            <a:latin typeface="Cambria Math" panose="02040503050406030204" pitchFamily="18" charset="0"/>
                            <a:ea typeface="Cambria Math" panose="02040503050406030204" pitchFamily="18" charset="0"/>
                          </a:rPr>
                          <m:t>𝐸𝑥𝑐𝑒𝑑𝑒𝑛𝑡𝑒𝑠</m:t>
                        </m:r>
                        <m:r>
                          <a:rPr lang="es-ES" sz="2200" b="0" i="1" smtClean="0">
                            <a:solidFill>
                              <a:schemeClr val="tx1"/>
                            </a:solidFill>
                            <a:latin typeface="Cambria Math" panose="02040503050406030204" pitchFamily="18" charset="0"/>
                            <a:ea typeface="Cambria Math" panose="02040503050406030204" pitchFamily="18" charset="0"/>
                          </a:rPr>
                          <m:t> </m:t>
                        </m:r>
                        <m:r>
                          <a:rPr lang="es-ES" sz="2200" b="0" i="1" smtClean="0">
                            <a:solidFill>
                              <a:schemeClr val="tx1"/>
                            </a:solidFill>
                            <a:latin typeface="Cambria Math" panose="02040503050406030204" pitchFamily="18" charset="0"/>
                            <a:ea typeface="Cambria Math" panose="02040503050406030204" pitchFamily="18" charset="0"/>
                          </a:rPr>
                          <m:t>𝐵𝑟𝑢𝑡𝑜𝑠</m:t>
                        </m:r>
                        <m:r>
                          <a:rPr lang="es-ES" sz="2200" b="0" i="1" smtClean="0">
                            <a:solidFill>
                              <a:schemeClr val="tx1"/>
                            </a:solidFill>
                            <a:latin typeface="Cambria Math" panose="02040503050406030204" pitchFamily="18" charset="0"/>
                            <a:ea typeface="Cambria Math" panose="02040503050406030204" pitchFamily="18" charset="0"/>
                          </a:rPr>
                          <m:t> </m:t>
                        </m:r>
                        <m:r>
                          <a:rPr lang="es-ES" sz="2200" b="0" i="1" smtClean="0">
                            <a:solidFill>
                              <a:schemeClr val="tx1"/>
                            </a:solidFill>
                            <a:latin typeface="Cambria Math" panose="02040503050406030204" pitchFamily="18" charset="0"/>
                            <a:ea typeface="Cambria Math" panose="02040503050406030204" pitchFamily="18" charset="0"/>
                          </a:rPr>
                          <m:t>𝑑𝑒</m:t>
                        </m:r>
                        <m:r>
                          <a:rPr lang="es-ES" sz="2200" b="0" i="1" smtClean="0">
                            <a:solidFill>
                              <a:schemeClr val="tx1"/>
                            </a:solidFill>
                            <a:latin typeface="Cambria Math" panose="02040503050406030204" pitchFamily="18" charset="0"/>
                            <a:ea typeface="Cambria Math" panose="02040503050406030204" pitchFamily="18" charset="0"/>
                          </a:rPr>
                          <m:t> </m:t>
                        </m:r>
                        <m:r>
                          <a:rPr lang="es-ES" sz="2200" b="0" i="1" smtClean="0">
                            <a:solidFill>
                              <a:schemeClr val="tx1"/>
                            </a:solidFill>
                            <a:latin typeface="Cambria Math" panose="02040503050406030204" pitchFamily="18" charset="0"/>
                            <a:ea typeface="Cambria Math" panose="02040503050406030204" pitchFamily="18" charset="0"/>
                          </a:rPr>
                          <m:t>𝐸𝑥𝑝𝑙𝑜𝑡𝑎𝑐𝑖</m:t>
                        </m:r>
                        <m:r>
                          <a:rPr lang="es-ES" sz="2200" b="0" i="1" smtClean="0">
                            <a:solidFill>
                              <a:schemeClr val="tx1"/>
                            </a:solidFill>
                            <a:latin typeface="Cambria Math" panose="02040503050406030204" pitchFamily="18" charset="0"/>
                            <a:ea typeface="Cambria Math" panose="02040503050406030204" pitchFamily="18" charset="0"/>
                          </a:rPr>
                          <m:t>ó</m:t>
                        </m:r>
                        <m:r>
                          <a:rPr lang="es-ES" sz="2200" b="0" i="1" smtClean="0">
                            <a:solidFill>
                              <a:schemeClr val="tx1"/>
                            </a:solidFill>
                            <a:latin typeface="Cambria Math" panose="02040503050406030204" pitchFamily="18" charset="0"/>
                            <a:ea typeface="Cambria Math" panose="02040503050406030204" pitchFamily="18" charset="0"/>
                          </a:rPr>
                          <m:t>𝑛</m:t>
                        </m:r>
                        <m:r>
                          <a:rPr lang="es-ES" sz="2200" b="0" i="1" smtClean="0">
                            <a:solidFill>
                              <a:schemeClr val="tx1"/>
                            </a:solidFill>
                            <a:latin typeface="Cambria Math" panose="02040503050406030204" pitchFamily="18" charset="0"/>
                            <a:ea typeface="Cambria Math" panose="02040503050406030204" pitchFamily="18" charset="0"/>
                          </a:rPr>
                          <m:t> (</m:t>
                        </m:r>
                        <m:r>
                          <a:rPr lang="es-ES" sz="2200" b="0" i="1" smtClean="0">
                            <a:solidFill>
                              <a:schemeClr val="tx1"/>
                            </a:solidFill>
                            <a:latin typeface="Cambria Math" panose="02040503050406030204" pitchFamily="18" charset="0"/>
                            <a:ea typeface="Cambria Math" panose="02040503050406030204" pitchFamily="18" charset="0"/>
                          </a:rPr>
                          <m:t>𝐸𝐵𝐸</m:t>
                        </m:r>
                        <m:r>
                          <a:rPr lang="es-ES" sz="2200" b="0" i="1" smtClean="0">
                            <a:solidFill>
                              <a:schemeClr val="tx1"/>
                            </a:solidFill>
                            <a:latin typeface="Cambria Math" panose="02040503050406030204" pitchFamily="18" charset="0"/>
                            <a:ea typeface="Cambria Math" panose="02040503050406030204" pitchFamily="18" charset="0"/>
                          </a:rPr>
                          <m:t>)</m:t>
                        </m:r>
                      </m:den>
                    </m:f>
                  </m:oMath>
                </a14:m>
                <a:endParaRPr lang="es-ES_tradnl" sz="2200" dirty="0" smtClean="0">
                  <a:solidFill>
                    <a:schemeClr val="tx1"/>
                  </a:solidFill>
                </a:endParaRPr>
              </a:p>
              <a:p>
                <a:pPr marL="1543050" lvl="3" indent="-514350">
                  <a:buFont typeface="+mj-lt"/>
                  <a:buAutoNum type="romanLcPeriod"/>
                </a:pPr>
                <a:r>
                  <a:rPr lang="es-ES" sz="2200" dirty="0" smtClean="0">
                    <a:solidFill>
                      <a:schemeClr val="tx1"/>
                    </a:solidFill>
                  </a:rPr>
                  <a:t>Si llamamos F a los Beneficios de las empresas financieras se tendría que:</a:t>
                </a:r>
              </a:p>
              <a:p>
                <a:pPr marL="1371600" lvl="4" indent="0">
                  <a:buNone/>
                </a:pPr>
                <a14:m>
                  <m:oMathPara xmlns:m="http://schemas.openxmlformats.org/officeDocument/2006/math" xmlns="">
                    <m:oMathParaPr>
                      <m:jc m:val="centerGroup"/>
                    </m:oMathParaPr>
                    <m:oMath xmlns:m="http://schemas.openxmlformats.org/officeDocument/2006/math">
                      <m:f>
                        <m:fPr>
                          <m:ctrlPr>
                            <a:rPr lang="es-ES_tradnl" sz="2200" i="1" smtClean="0">
                              <a:solidFill>
                                <a:schemeClr val="tx1"/>
                              </a:solidFill>
                              <a:latin typeface="Cambria Math"/>
                            </a:rPr>
                          </m:ctrlPr>
                        </m:fPr>
                        <m:num>
                          <m:r>
                            <a:rPr lang="es-ES" sz="2200" b="0" i="1" smtClean="0">
                              <a:solidFill>
                                <a:schemeClr val="tx1"/>
                              </a:solidFill>
                              <a:latin typeface="Cambria Math" panose="02040503050406030204" pitchFamily="18" charset="0"/>
                            </a:rPr>
                            <m:t>𝑃</m:t>
                          </m:r>
                        </m:num>
                        <m:den>
                          <m:r>
                            <a:rPr lang="es-ES" sz="2200" b="0" i="1" smtClean="0">
                              <a:solidFill>
                                <a:schemeClr val="tx1"/>
                              </a:solidFill>
                              <a:latin typeface="Cambria Math" panose="02040503050406030204" pitchFamily="18" charset="0"/>
                            </a:rPr>
                            <m:t>𝐸𝐵𝐸</m:t>
                          </m:r>
                        </m:den>
                      </m:f>
                      <m:r>
                        <a:rPr lang="es-ES" sz="2200" b="0" i="1" smtClean="0">
                          <a:solidFill>
                            <a:schemeClr val="tx1"/>
                          </a:solidFill>
                          <a:latin typeface="Cambria Math" panose="02040503050406030204" pitchFamily="18" charset="0"/>
                        </a:rPr>
                        <m:t>+</m:t>
                      </m:r>
                      <m:f>
                        <m:fPr>
                          <m:ctrlPr>
                            <a:rPr lang="es-ES" sz="2200" b="0" i="1" smtClean="0">
                              <a:solidFill>
                                <a:schemeClr val="tx1"/>
                              </a:solidFill>
                              <a:latin typeface="Cambria Math"/>
                            </a:rPr>
                          </m:ctrlPr>
                        </m:fPr>
                        <m:num>
                          <m:r>
                            <a:rPr lang="es-ES" sz="2200" b="0" i="1" smtClean="0">
                              <a:solidFill>
                                <a:schemeClr val="tx1"/>
                              </a:solidFill>
                              <a:latin typeface="Cambria Math" panose="02040503050406030204" pitchFamily="18" charset="0"/>
                            </a:rPr>
                            <m:t>𝐹</m:t>
                          </m:r>
                        </m:num>
                        <m:den>
                          <m:r>
                            <a:rPr lang="es-ES" sz="2200" b="0" i="1" smtClean="0">
                              <a:solidFill>
                                <a:schemeClr val="tx1"/>
                              </a:solidFill>
                              <a:latin typeface="Cambria Math" panose="02040503050406030204" pitchFamily="18" charset="0"/>
                            </a:rPr>
                            <m:t>𝐸𝐵𝐸</m:t>
                          </m:r>
                        </m:den>
                      </m:f>
                      <m:r>
                        <a:rPr lang="es-ES" sz="2200" b="0" i="1" smtClean="0">
                          <a:solidFill>
                            <a:schemeClr val="tx1"/>
                          </a:solidFill>
                          <a:latin typeface="Cambria Math" panose="02040503050406030204" pitchFamily="18" charset="0"/>
                        </a:rPr>
                        <m:t>=1</m:t>
                      </m:r>
                    </m:oMath>
                  </m:oMathPara>
                </a14:m>
                <a:endParaRPr lang="es-ES" sz="2200" b="0" dirty="0" smtClean="0">
                  <a:solidFill>
                    <a:schemeClr val="tx1"/>
                  </a:solidFill>
                </a:endParaRPr>
              </a:p>
              <a:p>
                <a:endParaRPr lang="es-ES_tradnl" dirty="0"/>
              </a:p>
              <a:p>
                <a:endParaRPr lang="es-ES_tradnl" dirty="0"/>
              </a:p>
            </p:txBody>
          </p:sp>
        </mc:Choice>
        <mc:Fallback xmlns="">
          <p:sp>
            <p:nvSpPr>
              <p:cNvPr id="3" name="Marcador de notas 2"/>
              <p:cNvSpPr>
                <a:spLocks noGrp="1"/>
              </p:cNvSpPr>
              <p:nvPr>
                <p:ph type="body" idx="1"/>
              </p:nvPr>
            </p:nvSpPr>
            <p:spPr/>
            <p:txBody>
              <a:bodyPr/>
              <a:lstStyle/>
              <a:p>
                <a:r>
                  <a:rPr lang="es-ES" dirty="0" smtClean="0"/>
                  <a:t>1- </a:t>
                </a:r>
                <a:r>
                  <a:rPr lang="es-ES" sz="1200" b="1" dirty="0" smtClean="0">
                    <a:solidFill>
                      <a:schemeClr val="tx1"/>
                    </a:solidFill>
                  </a:rPr>
                  <a:t>Hace falta aportar una solución, ya que el actual </a:t>
                </a:r>
                <a:r>
                  <a:rPr lang="es-ES" sz="1200" b="1" dirty="0" err="1" smtClean="0">
                    <a:solidFill>
                      <a:schemeClr val="tx1"/>
                    </a:solidFill>
                  </a:rPr>
                  <a:t>Mainstream</a:t>
                </a:r>
                <a:r>
                  <a:rPr lang="es-ES" sz="1200" b="1" dirty="0" smtClean="0"/>
                  <a:t>, bajo su teoría del equilibrio, ha sido incapaz de explicar y resolver las crisis recurrentes del capitalismo</a:t>
                </a:r>
              </a:p>
              <a:p>
                <a:r>
                  <a:rPr lang="es-ES" sz="1200" b="1" dirty="0" smtClean="0"/>
                  <a:t>2- </a:t>
                </a:r>
                <a:r>
                  <a:rPr lang="es-ES" sz="2200" b="1" dirty="0" smtClean="0">
                    <a:solidFill>
                      <a:schemeClr val="tx1"/>
                    </a:solidFill>
                  </a:rPr>
                  <a:t>Una Nueva Opción </a:t>
                </a:r>
                <a:r>
                  <a:rPr lang="es-ES" sz="2200" dirty="0" smtClean="0">
                    <a:solidFill>
                      <a:schemeClr val="tx1"/>
                    </a:solidFill>
                  </a:rPr>
                  <a:t>es tomar como PUNTO CLAVE  el análisis de la Tasa de Beneficio (r) y su descomposición en:</a:t>
                </a:r>
              </a:p>
              <a:p>
                <a:pPr marL="1200150" lvl="2" indent="-514350">
                  <a:buFont typeface="+mj-lt"/>
                  <a:buAutoNum type="romanUcPeriod"/>
                </a:pPr>
                <a:r>
                  <a:rPr lang="es-ES" sz="2200" dirty="0" smtClean="0">
                    <a:solidFill>
                      <a:schemeClr val="tx1"/>
                    </a:solidFill>
                  </a:rPr>
                  <a:t>Cuota de Excedentes: Variable que recoge la distribución de la Renta y, por tanto, mide la DESIGUALDAD</a:t>
                </a:r>
              </a:p>
              <a:p>
                <a:pPr marL="1200150" lvl="2" indent="-514350">
                  <a:buFont typeface="+mj-lt"/>
                  <a:buAutoNum type="romanUcPeriod"/>
                </a:pPr>
                <a:r>
                  <a:rPr lang="es-ES" sz="2200" dirty="0" smtClean="0">
                    <a:solidFill>
                      <a:schemeClr val="tx1"/>
                    </a:solidFill>
                  </a:rPr>
                  <a:t>La Productividad del Capital que mide el desarrollo tecnológico de una economía</a:t>
                </a:r>
              </a:p>
              <a:p>
                <a:pPr marL="1200150" lvl="2" indent="-514350">
                  <a:buFont typeface="+mj-lt"/>
                  <a:buAutoNum type="romanUcPeriod"/>
                </a:pPr>
                <a:r>
                  <a:rPr lang="es-ES" sz="2200" dirty="0" smtClean="0">
                    <a:solidFill>
                      <a:schemeClr val="tx1"/>
                    </a:solidFill>
                  </a:rPr>
                  <a:t>El Factor de </a:t>
                </a:r>
                <a:r>
                  <a:rPr lang="es-ES" sz="2200" dirty="0" err="1" smtClean="0">
                    <a:solidFill>
                      <a:schemeClr val="tx1"/>
                    </a:solidFill>
                  </a:rPr>
                  <a:t>Financiarización</a:t>
                </a:r>
                <a:endParaRPr lang="es-ES" sz="2200" dirty="0" smtClean="0">
                  <a:solidFill>
                    <a:schemeClr val="tx1"/>
                  </a:solidFill>
                </a:endParaRPr>
              </a:p>
              <a:p>
                <a:pPr marL="1543050" lvl="3" indent="-514350">
                  <a:buFont typeface="+mj-lt"/>
                  <a:buAutoNum type="romanLcPeriod"/>
                </a:pPr>
                <a:r>
                  <a:rPr lang="es-ES" sz="2200" i="0" smtClean="0">
                    <a:solidFill>
                      <a:schemeClr val="tx1"/>
                    </a:solidFill>
                    <a:latin typeface="Cambria Math" panose="02040503050406030204" pitchFamily="18" charset="0"/>
                    <a:ea typeface="Cambria Math" panose="02040503050406030204" pitchFamily="18" charset="0"/>
                  </a:rPr>
                  <a:t>𝛼</a:t>
                </a:r>
                <a:r>
                  <a:rPr lang="es-ES" sz="2200" b="0" i="0" smtClean="0">
                    <a:solidFill>
                      <a:schemeClr val="tx1"/>
                    </a:solidFill>
                    <a:latin typeface="Cambria Math" panose="02040503050406030204" pitchFamily="18" charset="0"/>
                    <a:ea typeface="Cambria Math" panose="02040503050406030204" pitchFamily="18" charset="0"/>
                  </a:rPr>
                  <a:t>=(𝐵𝑒𝑛𝑒𝑓𝑖𝑐𝑖𝑜𝑠 𝑑𝑒 𝑙𝑎𝑠 𝑒𝑚𝑝𝑟𝑒𝑠𝑎𝑠 𝑛𝑜 𝑓𝑖𝑛𝑎𝑛𝑐𝑖𝑒𝑟𝑎𝑠 (𝑃))/(𝐸𝑥𝑐𝑒𝑑𝑒𝑛𝑡𝑒𝑠 𝐵𝑟𝑢𝑡𝑜𝑠 𝑑𝑒 𝐸𝑥𝑝𝑙𝑜𝑡𝑎𝑐𝑖ó𝑛 (𝐸𝐵𝐸))</a:t>
                </a:r>
                <a:endParaRPr lang="es-ES_tradnl" sz="2200" dirty="0" smtClean="0">
                  <a:solidFill>
                    <a:schemeClr val="tx1"/>
                  </a:solidFill>
                </a:endParaRPr>
              </a:p>
              <a:p>
                <a:pPr marL="1543050" lvl="3" indent="-514350">
                  <a:buFont typeface="+mj-lt"/>
                  <a:buAutoNum type="romanLcPeriod"/>
                </a:pPr>
                <a:r>
                  <a:rPr lang="es-ES" sz="2200" dirty="0" smtClean="0">
                    <a:solidFill>
                      <a:schemeClr val="tx1"/>
                    </a:solidFill>
                  </a:rPr>
                  <a:t>Si llamamos F a los Beneficios de las empresas financieras se tendría que:</a:t>
                </a:r>
              </a:p>
              <a:p>
                <a:pPr marL="1371600" lvl="4" indent="0">
                  <a:buNone/>
                </a:pPr>
                <a:r>
                  <a:rPr lang="es-ES" sz="2200" b="0" i="0" smtClean="0">
                    <a:solidFill>
                      <a:schemeClr val="tx1"/>
                    </a:solidFill>
                    <a:latin typeface="Cambria Math" panose="02040503050406030204" pitchFamily="18" charset="0"/>
                  </a:rPr>
                  <a:t>𝑃</a:t>
                </a:r>
                <a:r>
                  <a:rPr lang="es-ES_tradnl" sz="2200" b="0" i="0" smtClean="0">
                    <a:solidFill>
                      <a:schemeClr val="tx1"/>
                    </a:solidFill>
                    <a:latin typeface="Cambria Math" panose="02040503050406030204" pitchFamily="18" charset="0"/>
                  </a:rPr>
                  <a:t>/</a:t>
                </a:r>
                <a:r>
                  <a:rPr lang="es-ES" sz="2200" b="0" i="0" smtClean="0">
                    <a:solidFill>
                      <a:schemeClr val="tx1"/>
                    </a:solidFill>
                    <a:latin typeface="Cambria Math" panose="02040503050406030204" pitchFamily="18" charset="0"/>
                  </a:rPr>
                  <a:t>𝐸𝐵𝐸+𝐹/𝐸𝐵𝐸=1</a:t>
                </a:r>
                <a:endParaRPr lang="es-ES" sz="2200" b="0" dirty="0" smtClean="0">
                  <a:solidFill>
                    <a:schemeClr val="tx1"/>
                  </a:solidFill>
                </a:endParaRPr>
              </a:p>
              <a:p>
                <a:endParaRPr lang="es-ES_tradnl" dirty="0"/>
              </a:p>
              <a:p>
                <a:endParaRPr lang="es-ES_tradnl" dirty="0"/>
              </a:p>
            </p:txBody>
          </p:sp>
        </mc:Fallback>
      </mc:AlternateContent>
      <p:sp>
        <p:nvSpPr>
          <p:cNvPr id="4" name="Marcador de número de diapositiva 3"/>
          <p:cNvSpPr>
            <a:spLocks noGrp="1"/>
          </p:cNvSpPr>
          <p:nvPr>
            <p:ph type="sldNum" sz="quarter" idx="10"/>
          </p:nvPr>
        </p:nvSpPr>
        <p:spPr/>
        <p:txBody>
          <a:bodyPr/>
          <a:lstStyle/>
          <a:p>
            <a:fld id="{DEF4C172-A1FB-4567-9273-0BBB17527C93}" type="slidenum">
              <a:rPr lang="es-ES" smtClean="0"/>
              <a:pPr/>
              <a:t>3</a:t>
            </a:fld>
            <a:endParaRPr lang="es-ES"/>
          </a:p>
        </p:txBody>
      </p:sp>
    </p:spTree>
    <p:extLst>
      <p:ext uri="{BB962C8B-B14F-4D97-AF65-F5344CB8AC3E}">
        <p14:creationId xmlns:p14="http://schemas.microsoft.com/office/powerpoint/2010/main" val="4071355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1. </a:t>
            </a:r>
            <a:r>
              <a:rPr lang="es-ES" dirty="0" smtClean="0">
                <a:solidFill>
                  <a:srgbClr val="FF0000"/>
                </a:solidFill>
              </a:rPr>
              <a:t>HORQUILLA DE EQUILIBRIO </a:t>
            </a:r>
            <a:r>
              <a:rPr lang="es-ES" dirty="0" smtClean="0"/>
              <a:t>– en la distribución</a:t>
            </a:r>
            <a:r>
              <a:rPr lang="es-ES" baseline="0" dirty="0" smtClean="0"/>
              <a:t> de la renta que permite asegurar la sostenibilidad de la Demanda Agregada. Esto puede ser porqué los salarios mantengan niveles aceptables de consumo o que suficientes para garantizar los beneficios que mantengan los procesos de inversión y acumulación de capital CASO DE LA GENERAL MOTORS  (1950-1968). Los Salarios crecían al mismo ritmo que la Productividad Laboral.</a:t>
            </a:r>
          </a:p>
          <a:p>
            <a:r>
              <a:rPr lang="es-ES" baseline="0" dirty="0" smtClean="0"/>
              <a:t>2- APROXIMACIÓN HISTÓRICA- (como defendía </a:t>
            </a:r>
            <a:r>
              <a:rPr lang="es-ES" baseline="0" dirty="0" err="1" smtClean="0"/>
              <a:t>Schumpeter</a:t>
            </a:r>
            <a:r>
              <a:rPr lang="es-ES" baseline="0" dirty="0" smtClean="0"/>
              <a:t> 1942). Bajo la idea de que la economía capitalista se caracteriza por la recurrencia de ciclos largos cuyo comportamiento está directamente relacionado con los cambios tecnológicos y de la figura de la élite empresarial; donde el elemento estratégico de la actividad era la innovación  y cuya herramienta para su análisis era la economía matemática y los estudios empíricos de orientación cuantitativa.</a:t>
            </a:r>
          </a:p>
          <a:p>
            <a:r>
              <a:rPr lang="es-ES" baseline="0" dirty="0" smtClean="0"/>
              <a:t>En la misma línea y más recientemente </a:t>
            </a:r>
            <a:r>
              <a:rPr lang="es-ES" baseline="0" dirty="0" err="1" smtClean="0"/>
              <a:t>Pikety</a:t>
            </a:r>
            <a:r>
              <a:rPr lang="es-ES" baseline="0" dirty="0" smtClean="0"/>
              <a:t> (2014) en su reciente libro “El Capital en el Siglo XXI2 realiza un estudio de la evolución de la distribución de la renta y el patrimonio desde el siglo XVIII en más de 20 países sin obviar su relación directa con la desigualdad social.</a:t>
            </a:r>
          </a:p>
          <a:p>
            <a:r>
              <a:rPr lang="es-ES" baseline="0" dirty="0" smtClean="0"/>
              <a:t>EN LA MISMA LINEA RESULTA INTERESANTE LA EVOLUCIÓN DE LA ACUMULACIÓN DEL CAPITAL COMO TEMA CLAVE DE LA HISTORIA ECONÓMICA  EN LA QUE DESTACO TRES AUTORES:</a:t>
            </a:r>
          </a:p>
          <a:p>
            <a:r>
              <a:rPr lang="es-ES" baseline="0" dirty="0" smtClean="0"/>
              <a:t>	1- KARL MARX. La acumulación del capital representa el máximo objetivo para el régimen capitalista y su propia contradicción. Esa acumulación se produce en un escenario donde la TASA DE GANANCIA presenta tendencia negativa a largo plazo que lleva implícita la acumulación de capital:</a:t>
            </a:r>
          </a:p>
          <a:p>
            <a:r>
              <a:rPr lang="es-ES" baseline="0" dirty="0" smtClean="0"/>
              <a:t>		1.1 Por los pequeños capitalistas que disponen de menor capital variable</a:t>
            </a:r>
          </a:p>
          <a:p>
            <a:r>
              <a:rPr lang="es-ES" baseline="0" dirty="0" smtClean="0"/>
              <a:t>		1.2 Por los grandes capitales que saturan los mercados debido a que la mayoría de la población apenas dispone de medios económicos para mantener niveles de subsistencia.</a:t>
            </a:r>
          </a:p>
          <a:p>
            <a:r>
              <a:rPr lang="es-ES" baseline="0" dirty="0" smtClean="0"/>
              <a:t>De todo ello sólo puede salirse con un capital productivo renovado</a:t>
            </a:r>
          </a:p>
          <a:p>
            <a:r>
              <a:rPr lang="es-ES" baseline="0" dirty="0" smtClean="0"/>
              <a:t>	2-SCHUMEPTER. La acumulación de capital es exaltada en su defensa del monopolio como premio temporal al </a:t>
            </a:r>
            <a:r>
              <a:rPr lang="es-ES" baseline="0" dirty="0" err="1" smtClean="0"/>
              <a:t>empreario</a:t>
            </a:r>
            <a:r>
              <a:rPr lang="es-ES" baseline="0" dirty="0" smtClean="0"/>
              <a:t> innovador del que disfruta por un tiempo limitado hasta que fuera roto y reemplazado por otro en una cadena de destrucción creativa por otro monopolio innovador. </a:t>
            </a:r>
            <a:r>
              <a:rPr lang="es-ES" baseline="0" dirty="0" err="1" smtClean="0"/>
              <a:t>Schumpeter</a:t>
            </a:r>
            <a:r>
              <a:rPr lang="es-ES" baseline="0" dirty="0" smtClean="0"/>
              <a:t> profetiza la muerte del capitalismo ya que avanza la desaparición del capitalista innovador por la del capitalista asalariado o la del accionista ausente.</a:t>
            </a:r>
          </a:p>
          <a:p>
            <a:r>
              <a:rPr lang="es-ES" baseline="0" dirty="0" smtClean="0"/>
              <a:t>	3. PIKETTY.  En línea con el pensamiento de Marx (del cual reconoce no haber leído EL CAPITAL) evidencia la tendencia innata del capitalismo a la acumulación de capital y por ende al crecimiento de la desigualdad social. </a:t>
            </a:r>
          </a:p>
          <a:p>
            <a:r>
              <a:rPr lang="es-ES" baseline="0" dirty="0" smtClean="0"/>
              <a:t>	El autor realiza un análisis de la evolución de la riqueza nacional en manos de la población más acaudalada en EEUU resultado dos picos; un primero en la crisis del 29 y un segundo en la actual crisis. </a:t>
            </a:r>
          </a:p>
          <a:p>
            <a:r>
              <a:rPr lang="es-ES" baseline="0" dirty="0" smtClean="0"/>
              <a:t>	El autor compara también la evolución de la tasa de rendimiento del capital versus la tasa de crecimiento de económico, llegando a la conclusión de que en gran parte de la era moderna la primera ha crecido en torno a un 4-5% mientras la segunda lo han hecho en un 1-2% lo que evidencia que el paso de generaciones se va produciendo un reparto desigual de la riqueza en beneficio de los más ricos causado principalmente por el traspaso vía herencias (en Europa ya que en EEUU su historia reciente la inclina más hacia la meritocracia)</a:t>
            </a:r>
          </a:p>
          <a:p>
            <a:r>
              <a:rPr lang="es-ES" baseline="0" dirty="0" smtClean="0"/>
              <a:t>3. MODO DE REGULACIÓN. Concepto introducido por la ESCUELA FRANCESA DE REGULACIÓN (De </a:t>
            </a:r>
            <a:r>
              <a:rPr lang="es-ES" baseline="0" dirty="0" err="1" smtClean="0"/>
              <a:t>Bernis</a:t>
            </a:r>
            <a:r>
              <a:rPr lang="es-ES" baseline="0" dirty="0" smtClean="0"/>
              <a:t> 1988)</a:t>
            </a:r>
          </a:p>
          <a:p>
            <a:r>
              <a:rPr lang="es-ES" baseline="0" dirty="0" smtClean="0"/>
              <a:t>El ANÁLISIS ECONÓMICO </a:t>
            </a:r>
            <a:r>
              <a:rPr lang="es-ES" baseline="0" dirty="0" smtClean="0">
                <a:sym typeface="Wingdings" panose="05000000000000000000" pitchFamily="2" charset="2"/>
              </a:rPr>
              <a:t> Explicar el funcionamiento de una economía de mercado como máxima expresión del capitalismo</a:t>
            </a:r>
          </a:p>
          <a:p>
            <a:r>
              <a:rPr lang="es-ES" baseline="0" dirty="0" smtClean="0">
                <a:sym typeface="Wingdings" panose="05000000000000000000" pitchFamily="2" charset="2"/>
              </a:rPr>
              <a:t>	MAINSTREAM Alcanzar este objetivo a partir de la TEORÍA DEL EQUILIBRIO ECONÓMICO GENERAL</a:t>
            </a:r>
          </a:p>
          <a:p>
            <a:r>
              <a:rPr lang="es-ES" baseline="0" dirty="0" smtClean="0">
                <a:sym typeface="Wingdings" panose="05000000000000000000" pitchFamily="2" charset="2"/>
              </a:rPr>
              <a:t>		1. Formulación de una hipótesis central sobre la que el equilibrio es la base</a:t>
            </a:r>
          </a:p>
          <a:p>
            <a:r>
              <a:rPr lang="es-ES" baseline="0" dirty="0" smtClean="0">
                <a:sym typeface="Wingdings" panose="05000000000000000000" pitchFamily="2" charset="2"/>
              </a:rPr>
              <a:t>		2. Enumeración de las condiciones indispensables</a:t>
            </a:r>
          </a:p>
          <a:p>
            <a:r>
              <a:rPr lang="es-ES" baseline="0" dirty="0" smtClean="0">
                <a:sym typeface="Wingdings" panose="05000000000000000000" pitchFamily="2" charset="2"/>
              </a:rPr>
              <a:t>		3 La relajación de las dos anteriores que permitan explicar los aspectos sueltos sin salir de la teoría general</a:t>
            </a:r>
          </a:p>
          <a:p>
            <a:r>
              <a:rPr lang="es-ES" baseline="0" dirty="0" smtClean="0">
                <a:sym typeface="Wingdings" panose="05000000000000000000" pitchFamily="2" charset="2"/>
              </a:rPr>
              <a:t>	DE BERNIS Lo anterior resulta poco convincente</a:t>
            </a:r>
          </a:p>
          <a:p>
            <a:r>
              <a:rPr lang="es-ES" baseline="0" dirty="0" smtClean="0">
                <a:sym typeface="Wingdings" panose="05000000000000000000" pitchFamily="2" charset="2"/>
              </a:rPr>
              <a:t>	                      La realidad es muy diferente economías externas</a:t>
            </a:r>
          </a:p>
          <a:p>
            <a:r>
              <a:rPr lang="es-ES" baseline="0" dirty="0" smtClean="0">
                <a:sym typeface="Wingdings" panose="05000000000000000000" pitchFamily="2" charset="2"/>
              </a:rPr>
              <a:t>				rendimientos crecientes</a:t>
            </a:r>
          </a:p>
          <a:p>
            <a:r>
              <a:rPr lang="es-ES" baseline="0" dirty="0" smtClean="0">
                <a:sym typeface="Wingdings" panose="05000000000000000000" pitchFamily="2" charset="2"/>
              </a:rPr>
              <a:t>				mercados monopolísticos u </a:t>
            </a:r>
            <a:r>
              <a:rPr lang="es-ES" baseline="0" dirty="0" err="1" smtClean="0">
                <a:sym typeface="Wingdings" panose="05000000000000000000" pitchFamily="2" charset="2"/>
              </a:rPr>
              <a:t>oligopolísticos</a:t>
            </a:r>
            <a:r>
              <a:rPr lang="es-ES" baseline="0" dirty="0" smtClean="0">
                <a:sym typeface="Wingdings" panose="05000000000000000000" pitchFamily="2" charset="2"/>
              </a:rPr>
              <a:t> (los mas frecuentes según autor)</a:t>
            </a:r>
          </a:p>
          <a:p>
            <a:r>
              <a:rPr lang="es-ES" baseline="0" dirty="0" smtClean="0">
                <a:sym typeface="Wingdings" panose="05000000000000000000" pitchFamily="2" charset="2"/>
              </a:rPr>
              <a:t>	                  En su TEORÍA DE LA REGULACIÓN propone superar este tipo de análisis para explicar el funcionamiento real de la economía capitalista</a:t>
            </a:r>
          </a:p>
          <a:p>
            <a:r>
              <a:rPr lang="es-ES" baseline="0" dirty="0" smtClean="0">
                <a:sym typeface="Wingdings" panose="05000000000000000000" pitchFamily="2" charset="2"/>
              </a:rPr>
              <a:t>		                                                     Parte de tres conjuntos que evolucionan y se transforman a DIFERENTE VELOCIDAD</a:t>
            </a:r>
          </a:p>
          <a:p>
            <a:r>
              <a:rPr lang="es-ES" baseline="0" dirty="0" smtClean="0">
                <a:sym typeface="Wingdings" panose="05000000000000000000" pitchFamily="2" charset="2"/>
              </a:rPr>
              <a:t>			1. CAMBIOS A CORTO PLAZO Y MEDIO PLAZO</a:t>
            </a:r>
          </a:p>
          <a:p>
            <a:r>
              <a:rPr lang="es-ES" baseline="0" dirty="0" smtClean="0">
                <a:sym typeface="Wingdings" panose="05000000000000000000" pitchFamily="2" charset="2"/>
              </a:rPr>
              <a:t>				mercancías</a:t>
            </a:r>
          </a:p>
          <a:p>
            <a:r>
              <a:rPr lang="es-ES" baseline="0" dirty="0" smtClean="0">
                <a:sym typeface="Wingdings" panose="05000000000000000000" pitchFamily="2" charset="2"/>
              </a:rPr>
              <a:t>				precios</a:t>
            </a:r>
          </a:p>
          <a:p>
            <a:r>
              <a:rPr lang="es-ES" baseline="0" dirty="0" smtClean="0">
                <a:sym typeface="Wingdings" panose="05000000000000000000" pitchFamily="2" charset="2"/>
              </a:rPr>
              <a:t>				formación del stock</a:t>
            </a:r>
          </a:p>
          <a:p>
            <a:r>
              <a:rPr lang="es-ES" baseline="0" dirty="0" smtClean="0">
                <a:sym typeface="Wingdings" panose="05000000000000000000" pitchFamily="2" charset="2"/>
              </a:rPr>
              <a:t>				mercado monetario</a:t>
            </a:r>
          </a:p>
          <a:p>
            <a:r>
              <a:rPr lang="es-ES" baseline="0" dirty="0" smtClean="0">
                <a:sym typeface="Wingdings" panose="05000000000000000000" pitchFamily="2" charset="2"/>
              </a:rPr>
              <a:t>				mercado laboral</a:t>
            </a:r>
          </a:p>
          <a:p>
            <a:r>
              <a:rPr lang="es-ES" baseline="0" dirty="0" smtClean="0">
                <a:sym typeface="Wingdings" panose="05000000000000000000" pitchFamily="2" charset="2"/>
              </a:rPr>
              <a:t>				mercado exterior</a:t>
            </a:r>
          </a:p>
          <a:p>
            <a:r>
              <a:rPr lang="es-ES" baseline="0" dirty="0" smtClean="0">
                <a:sym typeface="Wingdings" panose="05000000000000000000" pitchFamily="2" charset="2"/>
              </a:rPr>
              <a:t>				LA VARIACIÓN DE ESTAS MAGNITUDES DEPENDE DE DECISIONES TOMADAS POR LA UNIDADE SEGÚN PARTICIPAN EN EL PROCESO PRODUCTIVO Y DE ACUERDO A PERTENCIA A CLASES SOCIALES O INCLUSO A UN SECTOR DETERMINADO DENTRO DE UNA MISMA CLASE SOCIAL</a:t>
            </a:r>
          </a:p>
          <a:p>
            <a:r>
              <a:rPr lang="es-ES" baseline="0" dirty="0" smtClean="0">
                <a:sym typeface="Wingdings" panose="05000000000000000000" pitchFamily="2" charset="2"/>
              </a:rPr>
              <a:t>			2. CAMBIOS A LARGO PLAZO</a:t>
            </a:r>
          </a:p>
          <a:p>
            <a:r>
              <a:rPr lang="es-ES" baseline="0" dirty="0" smtClean="0">
                <a:sym typeface="Wingdings" panose="05000000000000000000" pitchFamily="2" charset="2"/>
              </a:rPr>
              <a:t>				 población</a:t>
            </a:r>
          </a:p>
          <a:p>
            <a:r>
              <a:rPr lang="es-ES" baseline="0" dirty="0" smtClean="0">
                <a:sym typeface="Wingdings" panose="05000000000000000000" pitchFamily="2" charset="2"/>
              </a:rPr>
              <a:t>				tecnología</a:t>
            </a:r>
          </a:p>
          <a:p>
            <a:r>
              <a:rPr lang="es-ES" baseline="0" dirty="0" smtClean="0">
                <a:sym typeface="Wingdings" panose="05000000000000000000" pitchFamily="2" charset="2"/>
              </a:rPr>
              <a:t>				tamaño de las </a:t>
            </a:r>
            <a:r>
              <a:rPr lang="es-ES" baseline="0" dirty="0" err="1" smtClean="0">
                <a:sym typeface="Wingdings" panose="05000000000000000000" pitchFamily="2" charset="2"/>
              </a:rPr>
              <a:t>empress</a:t>
            </a:r>
            <a:endParaRPr lang="es-ES" baseline="0" dirty="0" smtClean="0">
              <a:sym typeface="Wingdings" panose="05000000000000000000" pitchFamily="2" charset="2"/>
            </a:endParaRPr>
          </a:p>
          <a:p>
            <a:r>
              <a:rPr lang="es-ES" baseline="0" dirty="0" smtClean="0">
                <a:sym typeface="Wingdings" panose="05000000000000000000" pitchFamily="2" charset="2"/>
              </a:rPr>
              <a:t>				localización económica</a:t>
            </a:r>
          </a:p>
          <a:p>
            <a:r>
              <a:rPr lang="es-ES" baseline="0" dirty="0" smtClean="0">
                <a:sym typeface="Wingdings" panose="05000000000000000000" pitchFamily="2" charset="2"/>
              </a:rPr>
              <a:t>				SUS VARIACIONES SERÁN CONSECUENCIA DE LA COMPETENCIA MOVILIDAD DE CAPITALES Y LA CONCURRENCIA ENTRE LAS EMPRESAS</a:t>
            </a:r>
          </a:p>
          <a:p>
            <a:r>
              <a:rPr lang="es-ES" baseline="0" dirty="0" smtClean="0">
                <a:sym typeface="Wingdings" panose="05000000000000000000" pitchFamily="2" charset="2"/>
              </a:rPr>
              <a:t>			3. INTERACCIÓN ENTRE LOS DOS ANTERIORES CON UN RITMO INTERMEDIO DE MODIFICACIÓN DE NATURALEZA INSTITUCIONAL Y QUE FIJA LAS REGLAS DE JUEGO DONDE CABRÍAN LOS DIFERENTES TIPOS DE MERCADO</a:t>
            </a:r>
            <a:endParaRPr lang="es-ES_tradnl" dirty="0"/>
          </a:p>
        </p:txBody>
      </p:sp>
      <p:sp>
        <p:nvSpPr>
          <p:cNvPr id="4" name="Marcador de número de diapositiva 3"/>
          <p:cNvSpPr>
            <a:spLocks noGrp="1"/>
          </p:cNvSpPr>
          <p:nvPr>
            <p:ph type="sldNum" sz="quarter" idx="10"/>
          </p:nvPr>
        </p:nvSpPr>
        <p:spPr/>
        <p:txBody>
          <a:bodyPr/>
          <a:lstStyle/>
          <a:p>
            <a:fld id="{DEF4C172-A1FB-4567-9273-0BBB17527C93}" type="slidenum">
              <a:rPr lang="es-ES" smtClean="0"/>
              <a:pPr/>
              <a:t>5</a:t>
            </a:fld>
            <a:endParaRPr lang="es-ES"/>
          </a:p>
        </p:txBody>
      </p:sp>
    </p:spTree>
    <p:extLst>
      <p:ext uri="{BB962C8B-B14F-4D97-AF65-F5344CB8AC3E}">
        <p14:creationId xmlns:p14="http://schemas.microsoft.com/office/powerpoint/2010/main" val="684902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aseline="0" dirty="0" smtClean="0"/>
              <a:t>En la presente tesis se toma a la economía de Estados Unidos como patrón referente del modelo capitalista de cuyo modelo y conclusiones obtenidas serán contrastados, en primer lugar con las principales economías europeas (Alemania, Francia, Italia, Reino Unido y España); para posteriormente bajar al nivel de las distintas comunidades autónomas para realizar el mismo ejercicio      </a:t>
            </a:r>
            <a:endParaRPr lang="es-ES_tradnl" dirty="0"/>
          </a:p>
        </p:txBody>
      </p:sp>
      <p:sp>
        <p:nvSpPr>
          <p:cNvPr id="4" name="Marcador de número de diapositiva 3"/>
          <p:cNvSpPr>
            <a:spLocks noGrp="1"/>
          </p:cNvSpPr>
          <p:nvPr>
            <p:ph type="sldNum" sz="quarter" idx="10"/>
          </p:nvPr>
        </p:nvSpPr>
        <p:spPr/>
        <p:txBody>
          <a:bodyPr/>
          <a:lstStyle/>
          <a:p>
            <a:fld id="{DEF4C172-A1FB-4567-9273-0BBB17527C93}" type="slidenum">
              <a:rPr lang="es-ES" smtClean="0"/>
              <a:pPr/>
              <a:t>6</a:t>
            </a:fld>
            <a:endParaRPr lang="es-ES"/>
          </a:p>
        </p:txBody>
      </p:sp>
    </p:spTree>
    <p:extLst>
      <p:ext uri="{BB962C8B-B14F-4D97-AF65-F5344CB8AC3E}">
        <p14:creationId xmlns:p14="http://schemas.microsoft.com/office/powerpoint/2010/main" val="3830678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u="none" baseline="0" dirty="0" smtClean="0">
                <a:sym typeface="Wingdings" panose="05000000000000000000" pitchFamily="2" charset="2"/>
              </a:rPr>
              <a:t>En el presente trabajo se ha utilizado como herramienta para la extracción de la tendencia y el ciclo a las series originales el FILTRO DE HODRICK PRESCOTT</a:t>
            </a:r>
          </a:p>
          <a:p>
            <a:r>
              <a:rPr lang="es-ES" b="0" u="none" baseline="0" dirty="0" smtClean="0">
                <a:sym typeface="Wingdings" panose="05000000000000000000" pitchFamily="2" charset="2"/>
              </a:rPr>
              <a:t> </a:t>
            </a:r>
          </a:p>
          <a:p>
            <a:r>
              <a:rPr lang="es-ES" b="0" u="none" baseline="0" dirty="0" smtClean="0">
                <a:sym typeface="Wingdings" panose="05000000000000000000" pitchFamily="2" charset="2"/>
              </a:rPr>
              <a:t>La expresión muestra en:</a:t>
            </a:r>
          </a:p>
          <a:p>
            <a:r>
              <a:rPr lang="es-ES" b="0" u="none" baseline="0" dirty="0" smtClean="0">
                <a:sym typeface="Wingdings" panose="05000000000000000000" pitchFamily="2" charset="2"/>
              </a:rPr>
              <a:t>El primer término de la ecuación es una medida de ajuste de la tendencia</a:t>
            </a:r>
          </a:p>
          <a:p>
            <a:r>
              <a:rPr lang="es-ES" b="0" u="none" baseline="0" dirty="0" smtClean="0">
                <a:sym typeface="Wingdings" panose="05000000000000000000" pitchFamily="2" charset="2"/>
              </a:rPr>
              <a:t>El segundo término busca minimizar los cambios en la curvatura de la tendencia</a:t>
            </a:r>
          </a:p>
          <a:p>
            <a:endParaRPr lang="es-ES" b="0" u="none" baseline="0" dirty="0" smtClean="0">
              <a:sym typeface="Wingdings" panose="05000000000000000000" pitchFamily="2" charset="2"/>
            </a:endParaRPr>
          </a:p>
          <a:p>
            <a:r>
              <a:rPr lang="es-ES" b="0" u="none" baseline="0" dirty="0" smtClean="0">
                <a:sym typeface="Wingdings" panose="05000000000000000000" pitchFamily="2" charset="2"/>
              </a:rPr>
              <a:t>La importancia relativa entre el primer y segundo término es ponderada por lambda</a:t>
            </a:r>
          </a:p>
          <a:p>
            <a:r>
              <a:rPr lang="es-ES" b="0" u="none" baseline="0" dirty="0" smtClean="0">
                <a:sym typeface="Wingdings" panose="05000000000000000000" pitchFamily="2" charset="2"/>
              </a:rPr>
              <a:t>	lambda tiende a cero  original =tendencia</a:t>
            </a:r>
          </a:p>
          <a:p>
            <a:r>
              <a:rPr lang="es-ES" b="0" u="none" baseline="0" dirty="0" smtClean="0">
                <a:sym typeface="Wingdings" panose="05000000000000000000" pitchFamily="2" charset="2"/>
              </a:rPr>
              <a:t>	lambda tiende a infinito tendencia=línea recta similar a la recta de regresión</a:t>
            </a:r>
          </a:p>
          <a:p>
            <a:endParaRPr lang="es-ES" b="0" u="none" baseline="0" dirty="0" smtClean="0">
              <a:sym typeface="Wingdings" panose="05000000000000000000" pitchFamily="2" charset="2"/>
            </a:endParaRPr>
          </a:p>
          <a:p>
            <a:r>
              <a:rPr lang="es-ES" b="0" u="none" baseline="0" dirty="0" smtClean="0">
                <a:sym typeface="Wingdings" panose="05000000000000000000" pitchFamily="2" charset="2"/>
              </a:rPr>
              <a:t>La principal crítica es la necesaria elección subjetiva del valor lambda que varía si los datos son anuales, trimestrales o mensuales</a:t>
            </a:r>
          </a:p>
        </p:txBody>
      </p:sp>
      <p:sp>
        <p:nvSpPr>
          <p:cNvPr id="4" name="Marcador de número de diapositiva 3"/>
          <p:cNvSpPr>
            <a:spLocks noGrp="1"/>
          </p:cNvSpPr>
          <p:nvPr>
            <p:ph type="sldNum" sz="quarter" idx="10"/>
          </p:nvPr>
        </p:nvSpPr>
        <p:spPr/>
        <p:txBody>
          <a:bodyPr/>
          <a:lstStyle/>
          <a:p>
            <a:fld id="{DEF4C172-A1FB-4567-9273-0BBB17527C93}" type="slidenum">
              <a:rPr lang="es-ES" smtClean="0"/>
              <a:pPr/>
              <a:t>8</a:t>
            </a:fld>
            <a:endParaRPr lang="es-ES"/>
          </a:p>
        </p:txBody>
      </p:sp>
    </p:spTree>
    <p:extLst>
      <p:ext uri="{BB962C8B-B14F-4D97-AF65-F5344CB8AC3E}">
        <p14:creationId xmlns:p14="http://schemas.microsoft.com/office/powerpoint/2010/main" val="3938006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b="0" u="none" baseline="0" dirty="0" smtClean="0">
              <a:sym typeface="Wingdings" panose="05000000000000000000" pitchFamily="2" charset="2"/>
            </a:endParaRPr>
          </a:p>
          <a:p>
            <a:r>
              <a:rPr lang="es-ES" b="0" u="none" baseline="0" dirty="0" smtClean="0">
                <a:sym typeface="Wingdings" panose="05000000000000000000" pitchFamily="2" charset="2"/>
              </a:rPr>
              <a:t>Aportación  selección del valor lambda mediante la selección de un ERROR RELATIVO PREVIO (gamma  </a:t>
            </a:r>
            <a:r>
              <a:rPr lang="el-GR" b="0" u="none" baseline="0" dirty="0" smtClean="0">
                <a:sym typeface="Wingdings" panose="05000000000000000000" pitchFamily="2" charset="2"/>
              </a:rPr>
              <a:t>γ</a:t>
            </a:r>
            <a:r>
              <a:rPr lang="es-ES" b="0" u="none" baseline="0" dirty="0" smtClean="0">
                <a:sym typeface="Wingdings" panose="05000000000000000000" pitchFamily="2" charset="2"/>
              </a:rPr>
              <a:t>) que puede oscilar entre </a:t>
            </a:r>
          </a:p>
          <a:p>
            <a:r>
              <a:rPr lang="es-ES" b="0" u="none" baseline="0" dirty="0" smtClean="0">
                <a:sym typeface="Wingdings" panose="05000000000000000000" pitchFamily="2" charset="2"/>
              </a:rPr>
              <a:t>	0    lo que daría una serie en tendencia igual a la serie original</a:t>
            </a:r>
          </a:p>
          <a:p>
            <a:r>
              <a:rPr lang="es-ES" b="0" u="none" baseline="0" dirty="0" smtClean="0">
                <a:sym typeface="Wingdings" panose="05000000000000000000" pitchFamily="2" charset="2"/>
              </a:rPr>
              <a:t>	100 lo que daría una serie en tendencia igual a la recta de regresión</a:t>
            </a:r>
          </a:p>
          <a:p>
            <a:endParaRPr lang="es-ES" b="0" u="none" baseline="0" dirty="0" smtClean="0">
              <a:sym typeface="Wingdings" panose="05000000000000000000" pitchFamily="2" charset="2"/>
            </a:endParaRPr>
          </a:p>
          <a:p>
            <a:r>
              <a:rPr lang="es-ES" b="0" u="none" baseline="0" dirty="0" smtClean="0">
                <a:sym typeface="Wingdings" panose="05000000000000000000" pitchFamily="2" charset="2"/>
              </a:rPr>
              <a:t>	</a:t>
            </a:r>
          </a:p>
          <a:p>
            <a:r>
              <a:rPr lang="es-ES" b="0" u="none" baseline="0" dirty="0" smtClean="0">
                <a:sym typeface="Wingdings" panose="05000000000000000000" pitchFamily="2" charset="2"/>
              </a:rPr>
              <a:t>Lo que tenemos es una función de </a:t>
            </a:r>
            <a:r>
              <a:rPr lang="es-ES" b="0" u="none" baseline="0" dirty="0" err="1" smtClean="0">
                <a:sym typeface="Wingdings" panose="05000000000000000000" pitchFamily="2" charset="2"/>
              </a:rPr>
              <a:t>Lagrange</a:t>
            </a:r>
            <a:r>
              <a:rPr lang="es-ES" b="0" u="none" baseline="0" dirty="0" smtClean="0">
                <a:sym typeface="Wingdings" panose="05000000000000000000" pitchFamily="2" charset="2"/>
              </a:rPr>
              <a:t> donde al final se observan dos puntos determinantes</a:t>
            </a:r>
          </a:p>
          <a:p>
            <a:endParaRPr lang="es-ES" b="0" u="none" baseline="0" dirty="0" smtClean="0">
              <a:sym typeface="Wingdings" panose="05000000000000000000" pitchFamily="2" charset="2"/>
            </a:endParaRPr>
          </a:p>
          <a:p>
            <a:r>
              <a:rPr lang="es-ES" b="0" u="none" baseline="0" dirty="0" smtClean="0">
                <a:sym typeface="Wingdings" panose="05000000000000000000" pitchFamily="2" charset="2"/>
              </a:rPr>
              <a:t>	1. la expresión de la tendencia se corresponde con la obtenida con el desarrollo expuesto para el caso del filtro HP</a:t>
            </a:r>
          </a:p>
          <a:p>
            <a:r>
              <a:rPr lang="es-ES" b="0" u="none" baseline="0" dirty="0" smtClean="0">
                <a:sym typeface="Wingdings" panose="05000000000000000000" pitchFamily="2" charset="2"/>
              </a:rPr>
              <a:t>	2. el inverso del multiplicador de </a:t>
            </a:r>
            <a:r>
              <a:rPr lang="es-ES" b="0" u="none" baseline="0" dirty="0" err="1" smtClean="0">
                <a:sym typeface="Wingdings" panose="05000000000000000000" pitchFamily="2" charset="2"/>
              </a:rPr>
              <a:t>Lagrange</a:t>
            </a:r>
            <a:r>
              <a:rPr lang="es-ES" b="0" u="none" baseline="0" dirty="0" smtClean="0">
                <a:sym typeface="Wingdings" panose="05000000000000000000" pitchFamily="2" charset="2"/>
              </a:rPr>
              <a:t> se corresponde con el valor lambda del filtro HP</a:t>
            </a:r>
            <a:endParaRPr lang="es-ES_tradnl" b="0" u="none" dirty="0"/>
          </a:p>
        </p:txBody>
      </p:sp>
      <p:sp>
        <p:nvSpPr>
          <p:cNvPr id="4" name="Marcador de número de diapositiva 3"/>
          <p:cNvSpPr>
            <a:spLocks noGrp="1"/>
          </p:cNvSpPr>
          <p:nvPr>
            <p:ph type="sldNum" sz="quarter" idx="10"/>
          </p:nvPr>
        </p:nvSpPr>
        <p:spPr/>
        <p:txBody>
          <a:bodyPr/>
          <a:lstStyle/>
          <a:p>
            <a:fld id="{DEF4C172-A1FB-4567-9273-0BBB17527C93}" type="slidenum">
              <a:rPr lang="es-ES" smtClean="0"/>
              <a:pPr/>
              <a:t>9</a:t>
            </a:fld>
            <a:endParaRPr lang="es-ES"/>
          </a:p>
        </p:txBody>
      </p:sp>
    </p:spTree>
    <p:extLst>
      <p:ext uri="{BB962C8B-B14F-4D97-AF65-F5344CB8AC3E}">
        <p14:creationId xmlns:p14="http://schemas.microsoft.com/office/powerpoint/2010/main" val="3003320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u="none" baseline="0" dirty="0" smtClean="0">
                <a:sym typeface="Wingdings" panose="05000000000000000000" pitchFamily="2" charset="2"/>
              </a:rPr>
              <a:t>VENTAJAS  elección de valor lambda simple e intuitivo</a:t>
            </a:r>
          </a:p>
          <a:p>
            <a:r>
              <a:rPr lang="es-ES" b="0" u="none" baseline="0" dirty="0" smtClean="0">
                <a:sym typeface="Wingdings" panose="05000000000000000000" pitchFamily="2" charset="2"/>
              </a:rPr>
              <a:t>	                   La elección previa de un error relativo común permite, a la hora de comparar economías distintas, </a:t>
            </a:r>
            <a:r>
              <a:rPr lang="es-ES" b="0" u="none" baseline="0" dirty="0" err="1" smtClean="0">
                <a:sym typeface="Wingdings" panose="05000000000000000000" pitchFamily="2" charset="2"/>
              </a:rPr>
              <a:t>obtenter</a:t>
            </a:r>
            <a:r>
              <a:rPr lang="es-ES" b="0" u="none" baseline="0" dirty="0" smtClean="0">
                <a:sym typeface="Wingdings" panose="05000000000000000000" pitchFamily="2" charset="2"/>
              </a:rPr>
              <a:t> un valor particular de lambda para cada una de ellas, haciendo posible realizar el análisis comparativo de sus realidades</a:t>
            </a:r>
          </a:p>
          <a:p>
            <a:endParaRPr lang="es-ES" b="0" u="none" baseline="0" dirty="0" smtClean="0">
              <a:sym typeface="Wingdings" panose="05000000000000000000" pitchFamily="2" charset="2"/>
            </a:endParaRPr>
          </a:p>
          <a:p>
            <a:r>
              <a:rPr lang="es-ES" b="1" i="1" u="sng" baseline="0" dirty="0" smtClean="0">
                <a:sym typeface="Wingdings" panose="05000000000000000000" pitchFamily="2" charset="2"/>
              </a:rPr>
              <a:t>TOMANDO K=50% ver restricción diapositiva siguiente</a:t>
            </a:r>
          </a:p>
          <a:p>
            <a:endParaRPr lang="es-ES" b="0" u="none" baseline="0" dirty="0" smtClean="0">
              <a:sym typeface="Wingdings" panose="05000000000000000000" pitchFamily="2" charset="2"/>
            </a:endParaRPr>
          </a:p>
        </p:txBody>
      </p:sp>
      <p:sp>
        <p:nvSpPr>
          <p:cNvPr id="4" name="Marcador de número de diapositiva 3"/>
          <p:cNvSpPr>
            <a:spLocks noGrp="1"/>
          </p:cNvSpPr>
          <p:nvPr>
            <p:ph type="sldNum" sz="quarter" idx="10"/>
          </p:nvPr>
        </p:nvSpPr>
        <p:spPr/>
        <p:txBody>
          <a:bodyPr/>
          <a:lstStyle/>
          <a:p>
            <a:fld id="{DEF4C172-A1FB-4567-9273-0BBB17527C93}" type="slidenum">
              <a:rPr lang="es-ES" smtClean="0"/>
              <a:pPr/>
              <a:t>10</a:t>
            </a:fld>
            <a:endParaRPr lang="es-ES"/>
          </a:p>
        </p:txBody>
      </p:sp>
    </p:spTree>
    <p:extLst>
      <p:ext uri="{BB962C8B-B14F-4D97-AF65-F5344CB8AC3E}">
        <p14:creationId xmlns:p14="http://schemas.microsoft.com/office/powerpoint/2010/main" val="1065278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Marcador de notas 2"/>
              <p:cNvSpPr>
                <a:spLocks noGrp="1"/>
              </p:cNvSpPr>
              <p:nvPr>
                <p:ph type="body" idx="1"/>
              </p:nvPr>
            </p:nvSpPr>
            <p:spPr/>
            <p:txBody>
              <a:bodyPr/>
              <a:lstStyle/>
              <a:p>
                <a:r>
                  <a:rPr lang="es-ES" dirty="0" smtClean="0"/>
                  <a:t>OBJETIVO 1</a:t>
                </a:r>
              </a:p>
              <a:p>
                <a:r>
                  <a:rPr lang="es-ES" dirty="0" err="1" smtClean="0"/>
                  <a:t>Periodificación</a:t>
                </a:r>
                <a:r>
                  <a:rPr lang="es-ES" baseline="0" dirty="0" smtClean="0"/>
                  <a:t> del ciclo económico a partir de la evolución de la q </a:t>
                </a:r>
                <a:r>
                  <a:rPr lang="es-ES" baseline="0" dirty="0" smtClean="0">
                    <a:sym typeface="Wingdings" panose="05000000000000000000" pitchFamily="2" charset="2"/>
                  </a:rPr>
                  <a:t> ANTICIPAR EL COMPORTAMIENTO DEL PIB</a:t>
                </a:r>
              </a:p>
              <a:p>
                <a:endParaRPr lang="es-ES" baseline="0" dirty="0" smtClean="0">
                  <a:sym typeface="Wingdings" panose="05000000000000000000" pitchFamily="2" charset="2"/>
                </a:endParaRPr>
              </a:p>
              <a:p>
                <a:r>
                  <a:rPr lang="es-ES" baseline="0" dirty="0" smtClean="0">
                    <a:sym typeface="Wingdings" panose="05000000000000000000" pitchFamily="2" charset="2"/>
                  </a:rPr>
                  <a:t>Para </a:t>
                </a:r>
                <a:r>
                  <a:rPr lang="es-ES" baseline="0" dirty="0" err="1" smtClean="0">
                    <a:sym typeface="Wingdings" panose="05000000000000000000" pitchFamily="2" charset="2"/>
                  </a:rPr>
                  <a:t>Sylos</a:t>
                </a:r>
                <a:r>
                  <a:rPr lang="es-ES" baseline="0" dirty="0" smtClean="0">
                    <a:sym typeface="Wingdings" panose="05000000000000000000" pitchFamily="2" charset="2"/>
                  </a:rPr>
                  <a:t> </a:t>
                </a:r>
                <a:r>
                  <a:rPr lang="es-ES" baseline="0" dirty="0" err="1" smtClean="0">
                    <a:sym typeface="Wingdings" panose="05000000000000000000" pitchFamily="2" charset="2"/>
                  </a:rPr>
                  <a:t>Labini</a:t>
                </a:r>
                <a:r>
                  <a:rPr lang="es-ES" baseline="0" dirty="0" smtClean="0">
                    <a:sym typeface="Wingdings" panose="05000000000000000000" pitchFamily="2" charset="2"/>
                  </a:rPr>
                  <a:t> (1988)  los periodos de estabilidad se maximiza el crecimiento del PIB por cumplir el criterio que define la horquilla de equilibrio de la participación de los excedentes empresariales en el PIB (q*)</a:t>
                </a:r>
              </a:p>
              <a:p>
                <a:r>
                  <a:rPr lang="es-ES" baseline="0" dirty="0" smtClean="0">
                    <a:sym typeface="Wingdings" panose="05000000000000000000" pitchFamily="2" charset="2"/>
                  </a:rPr>
                  <a:t>	1. Negociar los convenios colectivos – defensa del reparto de la riqueza  </a:t>
                </a:r>
                <a14:m>
                  <m:oMath xmlns:m="http://schemas.openxmlformats.org/officeDocument/2006/math" xmlns="">
                    <m:r>
                      <a:rPr lang="es-ES" b="0" i="1" baseline="0" smtClean="0">
                        <a:latin typeface="Cambria Math" panose="02040503050406030204" pitchFamily="18" charset="0"/>
                        <a:sym typeface="Wingdings" panose="05000000000000000000" pitchFamily="2" charset="2"/>
                      </a:rPr>
                      <m:t>𝑞</m:t>
                    </m:r>
                    <m:r>
                      <a:rPr lang="es-ES" b="0" i="1" baseline="0" smtClean="0">
                        <a:latin typeface="Cambria Math" panose="02040503050406030204" pitchFamily="18" charset="0"/>
                        <a:sym typeface="Wingdings" panose="05000000000000000000" pitchFamily="2" charset="2"/>
                      </a:rPr>
                      <m:t>=1−</m:t>
                    </m:r>
                    <m:f>
                      <m:fPr>
                        <m:ctrlPr>
                          <a:rPr lang="es-ES" b="0" i="1" baseline="0" smtClean="0">
                            <a:latin typeface="Cambria Math"/>
                            <a:sym typeface="Wingdings" panose="05000000000000000000" pitchFamily="2" charset="2"/>
                          </a:rPr>
                        </m:ctrlPr>
                      </m:fPr>
                      <m:num>
                        <m:r>
                          <a:rPr lang="es-ES" b="0" i="1" baseline="0" smtClean="0">
                            <a:latin typeface="Cambria Math" panose="02040503050406030204" pitchFamily="18" charset="0"/>
                            <a:sym typeface="Wingdings" panose="05000000000000000000" pitchFamily="2" charset="2"/>
                          </a:rPr>
                          <m:t>𝑤</m:t>
                        </m:r>
                        <m:r>
                          <a:rPr lang="es-ES" b="0" i="1" baseline="0" smtClean="0">
                            <a:latin typeface="Cambria Math" panose="02040503050406030204" pitchFamily="18" charset="0"/>
                            <a:sym typeface="Wingdings" panose="05000000000000000000" pitchFamily="2" charset="2"/>
                          </a:rPr>
                          <m:t>∗</m:t>
                        </m:r>
                      </m:num>
                      <m:den>
                        <m:sSub>
                          <m:sSubPr>
                            <m:ctrlPr>
                              <a:rPr lang="es-ES" b="0" i="1" baseline="0" smtClean="0">
                                <a:latin typeface="Cambria Math"/>
                                <a:sym typeface="Wingdings" panose="05000000000000000000" pitchFamily="2" charset="2"/>
                              </a:rPr>
                            </m:ctrlPr>
                          </m:sSubPr>
                          <m:e>
                            <m:r>
                              <a:rPr lang="es-ES" b="0" i="1" baseline="0" smtClean="0">
                                <a:latin typeface="Cambria Math" panose="02040503050406030204" pitchFamily="18" charset="0"/>
                                <a:ea typeface="Cambria Math" panose="02040503050406030204" pitchFamily="18" charset="0"/>
                                <a:sym typeface="Wingdings" panose="05000000000000000000" pitchFamily="2" charset="2"/>
                              </a:rPr>
                              <m:t>𝜋</m:t>
                            </m:r>
                          </m:e>
                          <m:sub>
                            <m:r>
                              <a:rPr lang="es-ES" b="0" i="1" baseline="0" smtClean="0">
                                <a:latin typeface="Cambria Math" panose="02040503050406030204" pitchFamily="18" charset="0"/>
                                <a:sym typeface="Wingdings" panose="05000000000000000000" pitchFamily="2" charset="2"/>
                              </a:rPr>
                              <m:t>𝐿</m:t>
                            </m:r>
                          </m:sub>
                        </m:sSub>
                      </m:den>
                    </m:f>
                  </m:oMath>
                </a14:m>
                <a:endParaRPr lang="es-ES" baseline="0" dirty="0" smtClean="0">
                  <a:sym typeface="Wingdings" panose="05000000000000000000" pitchFamily="2" charset="2"/>
                </a:endParaRPr>
              </a:p>
              <a:p>
                <a:endParaRPr lang="es-ES" baseline="0" dirty="0" smtClean="0">
                  <a:sym typeface="Wingdings" panose="05000000000000000000" pitchFamily="2" charset="2"/>
                </a:endParaRPr>
              </a:p>
              <a:p>
                <a:r>
                  <a:rPr lang="es-ES" sz="1200" kern="1200" dirty="0" smtClean="0">
                    <a:solidFill>
                      <a:schemeClr val="tx1"/>
                    </a:solidFill>
                    <a:effectLst/>
                    <a:latin typeface="+mn-lt"/>
                    <a:ea typeface="+mn-ea"/>
                    <a:cs typeface="+mn-cs"/>
                  </a:rPr>
                  <a:t>El periodo en el que se produjo la máxima estabilidad de la Cuota de Excedentes en la economía de Estados Unidos desde 1910 a 2013 fue a lo largo de la denominada fase de Regulación Keynesiana. </a:t>
                </a:r>
                <a:endParaRPr lang="es-ES_tradnl"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Más concretamente, esta horquilla de equilibrio de la participación de los Excedentes Empresariales en la Renta (q*) incluye el periodo que va entre los años 1950 a 1968, con la plena vigencia del Tratado de Detroit (Noah, 2012), con unas características determinadas (Austin, 2013):</a:t>
                </a:r>
                <a:endParaRPr lang="es-ES_tradnl"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Los Salarios pudieron mantener el poder de compra y el Consumo Agregado de la economía, sin apelar a un endeudamiento creciente de los Hogares.</a:t>
                </a:r>
                <a:endParaRPr lang="es-ES_tradnl"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Los Excedentes Empresariales y sus expectativas de crecimiento, gracias al aumento sostenido de la Demanda de Consumo, fueron suficientes para mantener la sostenibilidad de la financiación de las Inversiones, el crecimiento económico y el Empleo.</a:t>
                </a:r>
                <a:endParaRPr lang="es-ES_tradnl"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El Tratado de Detroit es el acuerdo laboral más importante de la postguerra, firmado por la </a:t>
                </a:r>
                <a:r>
                  <a:rPr lang="es-ES" sz="1200" kern="1200" dirty="0" err="1" smtClean="0">
                    <a:solidFill>
                      <a:schemeClr val="tx1"/>
                    </a:solidFill>
                    <a:effectLst/>
                    <a:latin typeface="+mn-lt"/>
                    <a:ea typeface="+mn-ea"/>
                    <a:cs typeface="+mn-cs"/>
                  </a:rPr>
                  <a:t>United</a:t>
                </a:r>
                <a:r>
                  <a:rPr lang="es-ES" sz="1200" kern="1200" dirty="0" smtClean="0">
                    <a:solidFill>
                      <a:schemeClr val="tx1"/>
                    </a:solidFill>
                    <a:effectLst/>
                    <a:latin typeface="+mn-lt"/>
                    <a:ea typeface="+mn-ea"/>
                    <a:cs typeface="+mn-cs"/>
                  </a:rPr>
                  <a:t> Auto </a:t>
                </a:r>
                <a:r>
                  <a:rPr lang="es-ES" sz="1200" kern="1200" dirty="0" err="1" smtClean="0">
                    <a:solidFill>
                      <a:schemeClr val="tx1"/>
                    </a:solidFill>
                    <a:effectLst/>
                    <a:latin typeface="+mn-lt"/>
                    <a:ea typeface="+mn-ea"/>
                    <a:cs typeface="+mn-cs"/>
                  </a:rPr>
                  <a:t>Workers</a:t>
                </a:r>
                <a:r>
                  <a:rPr lang="es-ES" sz="1200" kern="1200" dirty="0" smtClean="0">
                    <a:solidFill>
                      <a:schemeClr val="tx1"/>
                    </a:solidFill>
                    <a:effectLst/>
                    <a:latin typeface="+mn-lt"/>
                    <a:ea typeface="+mn-ea"/>
                    <a:cs typeface="+mn-cs"/>
                  </a:rPr>
                  <a:t> (UAW) y los gigantes de Detroit (Ford, General Motors y Chrysler), que establece que los costes unitarios salariales crecerán de acuerdo con el crecimiento de la productividad. Por tanto, el Tratado de Detroit cumple con el planteamiento de </a:t>
                </a:r>
                <a:r>
                  <a:rPr lang="es-ES" sz="1200" kern="1200" dirty="0" err="1" smtClean="0">
                    <a:solidFill>
                      <a:schemeClr val="tx1"/>
                    </a:solidFill>
                    <a:effectLst/>
                    <a:latin typeface="+mn-lt"/>
                    <a:ea typeface="+mn-ea"/>
                    <a:cs typeface="+mn-cs"/>
                  </a:rPr>
                  <a:t>Sylos</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Labini</a:t>
                </a:r>
                <a:r>
                  <a:rPr lang="es-ES" sz="1200" kern="1200" dirty="0" smtClean="0">
                    <a:solidFill>
                      <a:schemeClr val="tx1"/>
                    </a:solidFill>
                    <a:effectLst/>
                    <a:latin typeface="+mn-lt"/>
                    <a:ea typeface="+mn-ea"/>
                    <a:cs typeface="+mn-cs"/>
                  </a:rPr>
                  <a:t> y fue seguido en cascada por el resto de convenios colectivos más importantes de Estados Unidos hasta 1968. Esto generó un periodo de estabilidad en la cuota participativa de los Excedentes en el PIB (q) y, por lo tanto, no sólo estabilidad en la evolución de las desigualdades sociales, sino también de un fuerte crecimiento económico</a:t>
                </a:r>
                <a:endParaRPr lang="es-ES_tradnl" sz="1200" kern="1200" dirty="0" smtClean="0">
                  <a:solidFill>
                    <a:schemeClr val="tx1"/>
                  </a:solidFill>
                  <a:effectLst/>
                  <a:latin typeface="+mn-lt"/>
                  <a:ea typeface="+mn-ea"/>
                  <a:cs typeface="+mn-cs"/>
                </a:endParaRPr>
              </a:p>
              <a:p>
                <a:endParaRPr lang="es-ES" baseline="0" dirty="0" smtClean="0">
                  <a:sym typeface="Wingdings" panose="05000000000000000000" pitchFamily="2" charset="2"/>
                </a:endParaRPr>
              </a:p>
              <a:p>
                <a:endParaRPr lang="es-ES" baseline="0" dirty="0" smtClean="0">
                  <a:sym typeface="Wingdings" panose="05000000000000000000" pitchFamily="2" charset="2"/>
                </a:endParaRPr>
              </a:p>
              <a:p>
                <a:r>
                  <a:rPr lang="es-ES" baseline="0" dirty="0" smtClean="0">
                    <a:sym typeface="Wingdings" panose="05000000000000000000" pitchFamily="2" charset="2"/>
                  </a:rPr>
                  <a:t>En el caso de EE.UU. La horquilla se establece</a:t>
                </a:r>
              </a:p>
              <a:p>
                <a:r>
                  <a:rPr lang="es-ES" baseline="0" dirty="0" smtClean="0">
                    <a:sym typeface="Wingdings" panose="05000000000000000000" pitchFamily="2" charset="2"/>
                  </a:rPr>
                  <a:t>	1. q superior  0,42 . Valor de 1942 cuando EE.UU.  Supera la crisis del 29 con la II WW</a:t>
                </a:r>
              </a:p>
              <a:p>
                <a:r>
                  <a:rPr lang="es-ES" baseline="0" dirty="0" smtClean="0">
                    <a:sym typeface="Wingdings" panose="05000000000000000000" pitchFamily="2" charset="2"/>
                  </a:rPr>
                  <a:t>	2. q. inferior  0,4088 en 1968, último año de la vigencia del tratado de Detroit</a:t>
                </a:r>
              </a:p>
              <a:p>
                <a:endParaRPr lang="es-ES" baseline="0" dirty="0" smtClean="0">
                  <a:sym typeface="Wingdings" panose="05000000000000000000" pitchFamily="2" charset="2"/>
                </a:endParaRPr>
              </a:p>
              <a:p>
                <a:r>
                  <a:rPr lang="es-ES" baseline="0" dirty="0" smtClean="0">
                    <a:sym typeface="Wingdings" panose="05000000000000000000" pitchFamily="2" charset="2"/>
                  </a:rPr>
                  <a:t>LA DIFERENCIA ENTRE LA REGULACIÓN KEYNESIANA Y LA NEOLIBERAL DENTRO DE LA HORQUILLA</a:t>
                </a:r>
              </a:p>
              <a:p>
                <a:r>
                  <a:rPr lang="es-ES" baseline="0" dirty="0" smtClean="0">
                    <a:sym typeface="Wingdings" panose="05000000000000000000" pitchFamily="2" charset="2"/>
                  </a:rPr>
                  <a:t>	1. La Keynesiana  Se sustenta en el crecimiento de salarios y productividad de su trabajo</a:t>
                </a:r>
              </a:p>
              <a:p>
                <a:r>
                  <a:rPr lang="es-ES" baseline="0" dirty="0" smtClean="0">
                    <a:sym typeface="Wingdings" panose="05000000000000000000" pitchFamily="2" charset="2"/>
                  </a:rPr>
                  <a:t>	2. La Neoliberal  Control salarial y por tanto la demanda se sustenta en el crédito burbuja crediticia</a:t>
                </a:r>
              </a:p>
              <a:p>
                <a:endParaRPr lang="es-ES" baseline="0" dirty="0" smtClean="0">
                  <a:sym typeface="Wingdings" panose="05000000000000000000" pitchFamily="2" charset="2"/>
                </a:endParaRPr>
              </a:p>
              <a:p>
                <a:r>
                  <a:rPr lang="es-ES" baseline="0" dirty="0" smtClean="0">
                    <a:sym typeface="Wingdings" panose="05000000000000000000" pitchFamily="2" charset="2"/>
                  </a:rPr>
                  <a:t>SYLOS LABINI  El crecimiento de la demanda se relaciona con el crecimiento de los Costes Laborales Unitarios (w*)</a:t>
                </a:r>
              </a:p>
              <a:p>
                <a:r>
                  <a:rPr lang="es-ES" baseline="0" dirty="0" smtClean="0">
                    <a:sym typeface="Wingdings" panose="05000000000000000000" pitchFamily="2" charset="2"/>
                  </a:rPr>
                  <a:t>	    El crecimiento de la oferta se relaciona con el crecimiento de la productividad y el empleo </a:t>
                </a:r>
              </a:p>
              <a:p>
                <a:r>
                  <a:rPr lang="es-ES" baseline="0" dirty="0" smtClean="0">
                    <a:sym typeface="Wingdings" panose="05000000000000000000" pitchFamily="2" charset="2"/>
                  </a:rPr>
                  <a:t>	   HORQUILLA  Si para un crecimiento de la productividad laboral los CLU no se ajustan por exceso o defecto hay una salida de la q*</a:t>
                </a:r>
              </a:p>
              <a:p>
                <a:r>
                  <a:rPr lang="es-ES" baseline="0" dirty="0" smtClean="0">
                    <a:sym typeface="Wingdings" panose="05000000000000000000" pitchFamily="2" charset="2"/>
                  </a:rPr>
                  <a:t>		1. w*&gt;</a:t>
                </a:r>
                <a:r>
                  <a:rPr lang="el-GR" baseline="0" dirty="0" smtClean="0">
                    <a:sym typeface="Wingdings" panose="05000000000000000000" pitchFamily="2" charset="2"/>
                  </a:rPr>
                  <a:t>π</a:t>
                </a:r>
                <a:r>
                  <a:rPr lang="es-ES" baseline="-25000" dirty="0" smtClean="0">
                    <a:sym typeface="Wingdings" panose="05000000000000000000" pitchFamily="2" charset="2"/>
                  </a:rPr>
                  <a:t>K</a:t>
                </a:r>
                <a:r>
                  <a:rPr lang="es-ES" baseline="0" dirty="0" smtClean="0">
                    <a:sym typeface="Wingdings" panose="05000000000000000000" pitchFamily="2" charset="2"/>
                  </a:rPr>
                  <a:t>   Problemas de inflación por excesivos costes de producción. EXCESO DE DEMANDA</a:t>
                </a:r>
              </a:p>
              <a:p>
                <a:r>
                  <a:rPr lang="es-ES" baseline="0" dirty="0" smtClean="0">
                    <a:sym typeface="Wingdings" panose="05000000000000000000" pitchFamily="2" charset="2"/>
                  </a:rPr>
                  <a:t>		                     Pérdida de competitividad (Crisis del petróleo 1973 / 1979-1980)	</a:t>
                </a:r>
              </a:p>
              <a:p>
                <a:r>
                  <a:rPr lang="es-ES" baseline="0" dirty="0" smtClean="0">
                    <a:sym typeface="Wingdings" panose="05000000000000000000" pitchFamily="2" charset="2"/>
                  </a:rPr>
                  <a:t>		2. w*&lt;</a:t>
                </a:r>
                <a:r>
                  <a:rPr lang="el-GR" baseline="0" dirty="0" smtClean="0">
                    <a:sym typeface="Wingdings" panose="05000000000000000000" pitchFamily="2" charset="2"/>
                  </a:rPr>
                  <a:t>π</a:t>
                </a:r>
                <a:r>
                  <a:rPr lang="es-ES" baseline="-25000" dirty="0" smtClean="0">
                    <a:sym typeface="Wingdings" panose="05000000000000000000" pitchFamily="2" charset="2"/>
                  </a:rPr>
                  <a:t>K</a:t>
                </a:r>
                <a:r>
                  <a:rPr lang="es-ES" baseline="0" dirty="0" smtClean="0">
                    <a:sym typeface="Wingdings" panose="05000000000000000000" pitchFamily="2" charset="2"/>
                  </a:rPr>
                  <a:t>  Defecto de crecimiento salarial  Exceso de oferta  caída de precios (1929 / 2007)</a:t>
                </a:r>
              </a:p>
              <a:p>
                <a:endParaRPr lang="es-ES" baseline="0" dirty="0" smtClean="0">
                  <a:sym typeface="Wingdings" panose="05000000000000000000" pitchFamily="2" charset="2"/>
                </a:endParaRPr>
              </a:p>
              <a:p>
                <a:r>
                  <a:rPr lang="es-ES" baseline="0" dirty="0" smtClean="0">
                    <a:sym typeface="Wingdings" panose="05000000000000000000" pitchFamily="2" charset="2"/>
                  </a:rPr>
                  <a:t>GRÁFICO ACTUAL</a:t>
                </a:r>
              </a:p>
              <a:p>
                <a:r>
                  <a:rPr lang="es-ES" baseline="0" dirty="0" smtClean="0">
                    <a:sym typeface="Wingdings" panose="05000000000000000000" pitchFamily="2" charset="2"/>
                  </a:rPr>
                  <a:t>	1. q anticipa la evolución de la tasa de crecimiento de Y</a:t>
                </a:r>
              </a:p>
              <a:p>
                <a:r>
                  <a:rPr lang="es-ES" baseline="0" dirty="0" smtClean="0">
                    <a:sym typeface="Wingdings" panose="05000000000000000000" pitchFamily="2" charset="2"/>
                  </a:rPr>
                  <a:t>		prevé las caídas cuando q está fuera de su horquilla</a:t>
                </a:r>
              </a:p>
              <a:p>
                <a:r>
                  <a:rPr lang="es-ES" baseline="0" dirty="0" smtClean="0">
                    <a:sym typeface="Wingdings" panose="05000000000000000000" pitchFamily="2" charset="2"/>
                  </a:rPr>
                  <a:t>		prevé las recuperaciones y el mantenimiento cuando está dentro</a:t>
                </a:r>
              </a:p>
              <a:p>
                <a:endParaRPr lang="es-ES" baseline="0" dirty="0" smtClean="0">
                  <a:sym typeface="Wingdings" panose="05000000000000000000" pitchFamily="2" charset="2"/>
                </a:endParaRPr>
              </a:p>
              <a:p>
                <a:r>
                  <a:rPr lang="es-ES" baseline="0" dirty="0" smtClean="0">
                    <a:sym typeface="Wingdings" panose="05000000000000000000" pitchFamily="2" charset="2"/>
                  </a:rPr>
                  <a:t>	</a:t>
                </a:r>
                <a:r>
                  <a:rPr lang="es-ES" b="1" i="1" baseline="0" dirty="0" smtClean="0">
                    <a:sym typeface="Wingdings" panose="05000000000000000000" pitchFamily="2" charset="2"/>
                  </a:rPr>
                  <a:t>q </a:t>
                </a:r>
                <a:r>
                  <a:rPr lang="es-ES" baseline="0" dirty="0" smtClean="0">
                    <a:sym typeface="Wingdings" panose="05000000000000000000" pitchFamily="2" charset="2"/>
                  </a:rPr>
                  <a:t>PREVEE LAS TRES GRANDES CRISIS (FUERA DE LA HORQUILLA) DE LOS ÚLTIMOS 100 AÑOS EN EEUU</a:t>
                </a:r>
              </a:p>
              <a:p>
                <a:r>
                  <a:rPr lang="es-ES" baseline="0" dirty="0" smtClean="0">
                    <a:sym typeface="Wingdings" panose="05000000000000000000" pitchFamily="2" charset="2"/>
                  </a:rPr>
                  <a:t>		1. CRISIS DE 1929 Y LA ACTUAL   CRISIS DE DEMANDA </a:t>
                </a:r>
                <a:r>
                  <a:rPr lang="es-ES" b="1" u="sng" baseline="0" dirty="0" smtClean="0">
                    <a:solidFill>
                      <a:srgbClr val="FF0000"/>
                    </a:solidFill>
                    <a:sym typeface="Wingdings" panose="05000000000000000000" pitchFamily="2" charset="2"/>
                  </a:rPr>
                  <a:t>q POR ENCIMA</a:t>
                </a:r>
              </a:p>
              <a:p>
                <a:r>
                  <a:rPr lang="es-ES" baseline="0" dirty="0" smtClean="0">
                    <a:sym typeface="Wingdings" panose="05000000000000000000" pitchFamily="2" charset="2"/>
                  </a:rPr>
                  <a:t>		2. CRISIS DE LOS 70  CRISIS DE PRODUCCIÓN O EXCESIVA MASA SALARIAL </a:t>
                </a:r>
                <a:r>
                  <a:rPr lang="es-ES" b="1" u="sng" baseline="0" dirty="0" smtClean="0">
                    <a:sym typeface="Wingdings" panose="05000000000000000000" pitchFamily="2" charset="2"/>
                  </a:rPr>
                  <a:t>q POR DEBAJO</a:t>
                </a:r>
              </a:p>
              <a:p>
                <a:endParaRPr lang="es-ES" baseline="0" dirty="0" smtClean="0">
                  <a:sym typeface="Wingdings" panose="05000000000000000000" pitchFamily="2" charset="2"/>
                </a:endParaRPr>
              </a:p>
              <a:p>
                <a:r>
                  <a:rPr lang="es-ES" baseline="0" dirty="0" smtClean="0">
                    <a:sym typeface="Wingdings" panose="05000000000000000000" pitchFamily="2" charset="2"/>
                  </a:rPr>
                  <a:t>	</a:t>
                </a:r>
              </a:p>
            </p:txBody>
          </p:sp>
        </mc:Choice>
        <mc:Fallback xmlns="">
          <p:sp>
            <p:nvSpPr>
              <p:cNvPr id="3" name="Marcador de notas 2"/>
              <p:cNvSpPr>
                <a:spLocks noGrp="1"/>
              </p:cNvSpPr>
              <p:nvPr>
                <p:ph type="body" idx="1"/>
              </p:nvPr>
            </p:nvSpPr>
            <p:spPr/>
            <p:txBody>
              <a:bodyPr/>
              <a:lstStyle/>
              <a:p>
                <a:r>
                  <a:rPr lang="es-ES" dirty="0" smtClean="0"/>
                  <a:t>OBJETIVO 1</a:t>
                </a:r>
              </a:p>
              <a:p>
                <a:r>
                  <a:rPr lang="es-ES" dirty="0" err="1" smtClean="0"/>
                  <a:t>Periodificación</a:t>
                </a:r>
                <a:r>
                  <a:rPr lang="es-ES" baseline="0" dirty="0" smtClean="0"/>
                  <a:t> del ciclo económico a partir de la evolución de la q </a:t>
                </a:r>
                <a:r>
                  <a:rPr lang="es-ES" baseline="0" dirty="0" smtClean="0">
                    <a:sym typeface="Wingdings" panose="05000000000000000000" pitchFamily="2" charset="2"/>
                  </a:rPr>
                  <a:t> ANTICIPAR EL COMPORTAMIENTO DEL PIB</a:t>
                </a:r>
              </a:p>
              <a:p>
                <a:endParaRPr lang="es-ES" baseline="0" dirty="0" smtClean="0">
                  <a:sym typeface="Wingdings" panose="05000000000000000000" pitchFamily="2" charset="2"/>
                </a:endParaRPr>
              </a:p>
              <a:p>
                <a:r>
                  <a:rPr lang="es-ES" baseline="0" dirty="0" smtClean="0">
                    <a:sym typeface="Wingdings" panose="05000000000000000000" pitchFamily="2" charset="2"/>
                  </a:rPr>
                  <a:t>Para </a:t>
                </a:r>
                <a:r>
                  <a:rPr lang="es-ES" baseline="0" dirty="0" err="1" smtClean="0">
                    <a:sym typeface="Wingdings" panose="05000000000000000000" pitchFamily="2" charset="2"/>
                  </a:rPr>
                  <a:t>Sylos</a:t>
                </a:r>
                <a:r>
                  <a:rPr lang="es-ES" baseline="0" dirty="0" smtClean="0">
                    <a:sym typeface="Wingdings" panose="05000000000000000000" pitchFamily="2" charset="2"/>
                  </a:rPr>
                  <a:t> </a:t>
                </a:r>
                <a:r>
                  <a:rPr lang="es-ES" baseline="0" dirty="0" err="1" smtClean="0">
                    <a:sym typeface="Wingdings" panose="05000000000000000000" pitchFamily="2" charset="2"/>
                  </a:rPr>
                  <a:t>Labini</a:t>
                </a:r>
                <a:r>
                  <a:rPr lang="es-ES" baseline="0" dirty="0" smtClean="0">
                    <a:sym typeface="Wingdings" panose="05000000000000000000" pitchFamily="2" charset="2"/>
                  </a:rPr>
                  <a:t> (1988)  los periodos de estabilidad se maximiza el crecimiento del PIB por cumplir el criterio que define la horquilla de equilibrio de la participación de los excedentes empresariales en el PIB (q*)</a:t>
                </a:r>
              </a:p>
              <a:p>
                <a:r>
                  <a:rPr lang="es-ES" baseline="0" dirty="0" smtClean="0">
                    <a:sym typeface="Wingdings" panose="05000000000000000000" pitchFamily="2" charset="2"/>
                  </a:rPr>
                  <a:t>	1. Negociar los convenios colectivos – defensa del reparto de la riqueza  </a:t>
                </a:r>
                <a:r>
                  <a:rPr lang="es-ES" b="0" i="0" baseline="0" smtClean="0">
                    <a:latin typeface="Cambria Math" panose="02040503050406030204" pitchFamily="18" charset="0"/>
                    <a:sym typeface="Wingdings" panose="05000000000000000000" pitchFamily="2" charset="2"/>
                  </a:rPr>
                  <a:t>𝑞=1−(𝑤∗)/</a:t>
                </a:r>
                <a:r>
                  <a:rPr lang="es-ES" b="0" i="0" baseline="0" smtClean="0">
                    <a:latin typeface="Cambria Math" panose="02040503050406030204" pitchFamily="18" charset="0"/>
                    <a:ea typeface="Cambria Math" panose="02040503050406030204" pitchFamily="18" charset="0"/>
                    <a:sym typeface="Wingdings" panose="05000000000000000000" pitchFamily="2" charset="2"/>
                  </a:rPr>
                  <a:t>𝜋_</a:t>
                </a:r>
                <a:r>
                  <a:rPr lang="es-ES" b="0" i="0" baseline="0" smtClean="0">
                    <a:latin typeface="Cambria Math" panose="02040503050406030204" pitchFamily="18" charset="0"/>
                    <a:sym typeface="Wingdings" panose="05000000000000000000" pitchFamily="2" charset="2"/>
                  </a:rPr>
                  <a:t>𝐿 </a:t>
                </a:r>
                <a:endParaRPr lang="es-ES" baseline="0" dirty="0" smtClean="0">
                  <a:sym typeface="Wingdings" panose="05000000000000000000" pitchFamily="2" charset="2"/>
                </a:endParaRPr>
              </a:p>
              <a:p>
                <a:endParaRPr lang="es-ES" baseline="0" dirty="0" smtClean="0">
                  <a:sym typeface="Wingdings" panose="05000000000000000000" pitchFamily="2" charset="2"/>
                </a:endParaRPr>
              </a:p>
              <a:p>
                <a:r>
                  <a:rPr lang="es-ES" sz="1200" kern="1200" dirty="0" smtClean="0">
                    <a:solidFill>
                      <a:schemeClr val="tx1"/>
                    </a:solidFill>
                    <a:effectLst/>
                    <a:latin typeface="+mn-lt"/>
                    <a:ea typeface="+mn-ea"/>
                    <a:cs typeface="+mn-cs"/>
                  </a:rPr>
                  <a:t>El periodo en el que se produjo la máxima estabilidad de la Cuota de Excedentes en la economía de Estados Unidos desde 1910 a 2013 fue a lo largo de la denominada fase de Regulación Keynesiana. </a:t>
                </a:r>
                <a:endParaRPr lang="es-ES_tradnl"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Más concretamente, esta horquilla de equilibrio de la participación de los Excedentes Empresariales en la Renta (q*) incluye el periodo que va entre los años 1950 a 1968, con la plena vigencia del Tratado de Detroit (Noah, 2012), con unas características determinadas (Austin, 2013):</a:t>
                </a:r>
                <a:endParaRPr lang="es-ES_tradnl"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Los Salarios pudieron mantener el poder de compra y el Consumo Agregado de la economía, sin apelar a un endeudamiento creciente de los Hogares.</a:t>
                </a:r>
                <a:endParaRPr lang="es-ES_tradnl"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Los Excedentes Empresariales y sus expectativas de crecimiento, gracias al aumento sostenido de la Demanda de Consumo, fueron suficientes para mantener la sostenibilidad de la financiación de las Inversiones, el crecimiento económico y el Empleo.</a:t>
                </a:r>
                <a:endParaRPr lang="es-ES_tradnl"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El Tratado de Detroit es el acuerdo laboral más importante de la postguerra, firmado por la </a:t>
                </a:r>
                <a:r>
                  <a:rPr lang="es-ES" sz="1200" kern="1200" dirty="0" err="1" smtClean="0">
                    <a:solidFill>
                      <a:schemeClr val="tx1"/>
                    </a:solidFill>
                    <a:effectLst/>
                    <a:latin typeface="+mn-lt"/>
                    <a:ea typeface="+mn-ea"/>
                    <a:cs typeface="+mn-cs"/>
                  </a:rPr>
                  <a:t>United</a:t>
                </a:r>
                <a:r>
                  <a:rPr lang="es-ES" sz="1200" kern="1200" dirty="0" smtClean="0">
                    <a:solidFill>
                      <a:schemeClr val="tx1"/>
                    </a:solidFill>
                    <a:effectLst/>
                    <a:latin typeface="+mn-lt"/>
                    <a:ea typeface="+mn-ea"/>
                    <a:cs typeface="+mn-cs"/>
                  </a:rPr>
                  <a:t> Auto </a:t>
                </a:r>
                <a:r>
                  <a:rPr lang="es-ES" sz="1200" kern="1200" dirty="0" err="1" smtClean="0">
                    <a:solidFill>
                      <a:schemeClr val="tx1"/>
                    </a:solidFill>
                    <a:effectLst/>
                    <a:latin typeface="+mn-lt"/>
                    <a:ea typeface="+mn-ea"/>
                    <a:cs typeface="+mn-cs"/>
                  </a:rPr>
                  <a:t>Workers</a:t>
                </a:r>
                <a:r>
                  <a:rPr lang="es-ES" sz="1200" kern="1200" dirty="0" smtClean="0">
                    <a:solidFill>
                      <a:schemeClr val="tx1"/>
                    </a:solidFill>
                    <a:effectLst/>
                    <a:latin typeface="+mn-lt"/>
                    <a:ea typeface="+mn-ea"/>
                    <a:cs typeface="+mn-cs"/>
                  </a:rPr>
                  <a:t> (UAW) y los gigantes de Detroit (Ford, General Motors y Chrysler), que establece que los costes unitarios salariales crecerán de acuerdo con el crecimiento de la productividad. Por tanto, el Tratado de Detroit cumple con el planteamiento de </a:t>
                </a:r>
                <a:r>
                  <a:rPr lang="es-ES" sz="1200" kern="1200" dirty="0" err="1" smtClean="0">
                    <a:solidFill>
                      <a:schemeClr val="tx1"/>
                    </a:solidFill>
                    <a:effectLst/>
                    <a:latin typeface="+mn-lt"/>
                    <a:ea typeface="+mn-ea"/>
                    <a:cs typeface="+mn-cs"/>
                  </a:rPr>
                  <a:t>Sylos</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Labini</a:t>
                </a:r>
                <a:r>
                  <a:rPr lang="es-ES" sz="1200" kern="1200" dirty="0" smtClean="0">
                    <a:solidFill>
                      <a:schemeClr val="tx1"/>
                    </a:solidFill>
                    <a:effectLst/>
                    <a:latin typeface="+mn-lt"/>
                    <a:ea typeface="+mn-ea"/>
                    <a:cs typeface="+mn-cs"/>
                  </a:rPr>
                  <a:t> y fue seguido en cascada por el resto de convenios colectivos más importantes de Estados Unidos hasta 1968. Esto generó un periodo de estabilidad en la cuota participativa de los Excedentes en el PIB (q) y, por lo tanto, no sólo estabilidad en la evolución de las desigualdades sociales, sino también de un fuerte crecimiento económico</a:t>
                </a:r>
                <a:endParaRPr lang="es-ES_tradnl" sz="1200" kern="1200" dirty="0" smtClean="0">
                  <a:solidFill>
                    <a:schemeClr val="tx1"/>
                  </a:solidFill>
                  <a:effectLst/>
                  <a:latin typeface="+mn-lt"/>
                  <a:ea typeface="+mn-ea"/>
                  <a:cs typeface="+mn-cs"/>
                </a:endParaRPr>
              </a:p>
              <a:p>
                <a:endParaRPr lang="es-ES" baseline="0" dirty="0" smtClean="0">
                  <a:sym typeface="Wingdings" panose="05000000000000000000" pitchFamily="2" charset="2"/>
                </a:endParaRPr>
              </a:p>
              <a:p>
                <a:endParaRPr lang="es-ES" baseline="0" dirty="0" smtClean="0">
                  <a:sym typeface="Wingdings" panose="05000000000000000000" pitchFamily="2" charset="2"/>
                </a:endParaRPr>
              </a:p>
              <a:p>
                <a:r>
                  <a:rPr lang="es-ES" baseline="0" dirty="0" smtClean="0">
                    <a:sym typeface="Wingdings" panose="05000000000000000000" pitchFamily="2" charset="2"/>
                  </a:rPr>
                  <a:t>En el caso de EE.UU. La horquilla se establece</a:t>
                </a:r>
              </a:p>
              <a:p>
                <a:r>
                  <a:rPr lang="es-ES" baseline="0" dirty="0" smtClean="0">
                    <a:sym typeface="Wingdings" panose="05000000000000000000" pitchFamily="2" charset="2"/>
                  </a:rPr>
                  <a:t>	1. q superior  0,42 . Valor de 1942 cuando EE.UU.  Supera la crisis del 29 con la II WW</a:t>
                </a:r>
              </a:p>
              <a:p>
                <a:r>
                  <a:rPr lang="es-ES" baseline="0" dirty="0" smtClean="0">
                    <a:sym typeface="Wingdings" panose="05000000000000000000" pitchFamily="2" charset="2"/>
                  </a:rPr>
                  <a:t>	2. q. inferior  0,4088 en 1968, último año de la vigencia del tratado de Detroit</a:t>
                </a:r>
              </a:p>
              <a:p>
                <a:endParaRPr lang="es-ES" baseline="0" dirty="0" smtClean="0">
                  <a:sym typeface="Wingdings" panose="05000000000000000000" pitchFamily="2" charset="2"/>
                </a:endParaRPr>
              </a:p>
              <a:p>
                <a:r>
                  <a:rPr lang="es-ES" baseline="0" dirty="0" smtClean="0">
                    <a:sym typeface="Wingdings" panose="05000000000000000000" pitchFamily="2" charset="2"/>
                  </a:rPr>
                  <a:t>LA DIFERENCIA ENTRE LA REGULACIÓN KEYNESIANA Y LA NEOLIBERAL DENTRO DE LA HORQUILLA</a:t>
                </a:r>
              </a:p>
              <a:p>
                <a:r>
                  <a:rPr lang="es-ES" baseline="0" dirty="0" smtClean="0">
                    <a:sym typeface="Wingdings" panose="05000000000000000000" pitchFamily="2" charset="2"/>
                  </a:rPr>
                  <a:t>	1. La Keynesiana  Se sustenta en el crecimiento de salarios y productividad de su trabajo</a:t>
                </a:r>
              </a:p>
              <a:p>
                <a:r>
                  <a:rPr lang="es-ES" baseline="0" dirty="0" smtClean="0">
                    <a:sym typeface="Wingdings" panose="05000000000000000000" pitchFamily="2" charset="2"/>
                  </a:rPr>
                  <a:t>	2. La Neoliberal  Control salarial y por tanto la demanda se sustenta en el crédito burbuja crediticia</a:t>
                </a:r>
              </a:p>
              <a:p>
                <a:endParaRPr lang="es-ES" baseline="0" dirty="0" smtClean="0">
                  <a:sym typeface="Wingdings" panose="05000000000000000000" pitchFamily="2" charset="2"/>
                </a:endParaRPr>
              </a:p>
              <a:p>
                <a:r>
                  <a:rPr lang="es-ES" baseline="0" dirty="0" smtClean="0">
                    <a:sym typeface="Wingdings" panose="05000000000000000000" pitchFamily="2" charset="2"/>
                  </a:rPr>
                  <a:t>SYLOS LABINI  El crecimiento de la demanda se relaciona con el crecimiento de los Costes Laborales Unitarios (w*)</a:t>
                </a:r>
              </a:p>
              <a:p>
                <a:r>
                  <a:rPr lang="es-ES" baseline="0" dirty="0" smtClean="0">
                    <a:sym typeface="Wingdings" panose="05000000000000000000" pitchFamily="2" charset="2"/>
                  </a:rPr>
                  <a:t>	    El crecimiento de la oferta se relaciona con el crecimiento de la productividad y el empleo </a:t>
                </a:r>
              </a:p>
              <a:p>
                <a:r>
                  <a:rPr lang="es-ES" baseline="0" dirty="0" smtClean="0">
                    <a:sym typeface="Wingdings" panose="05000000000000000000" pitchFamily="2" charset="2"/>
                  </a:rPr>
                  <a:t>	   HORQUILLA  Si para un crecimiento de la productividad laboral los CLU no se ajustan por exceso o defecto hay una salida de la q*</a:t>
                </a:r>
              </a:p>
              <a:p>
                <a:r>
                  <a:rPr lang="es-ES" baseline="0" dirty="0" smtClean="0">
                    <a:sym typeface="Wingdings" panose="05000000000000000000" pitchFamily="2" charset="2"/>
                  </a:rPr>
                  <a:t>		1. w*&gt;</a:t>
                </a:r>
                <a:r>
                  <a:rPr lang="el-GR" baseline="0" dirty="0" smtClean="0">
                    <a:sym typeface="Wingdings" panose="05000000000000000000" pitchFamily="2" charset="2"/>
                  </a:rPr>
                  <a:t>π</a:t>
                </a:r>
                <a:r>
                  <a:rPr lang="es-ES" baseline="-25000" dirty="0" smtClean="0">
                    <a:sym typeface="Wingdings" panose="05000000000000000000" pitchFamily="2" charset="2"/>
                  </a:rPr>
                  <a:t>K</a:t>
                </a:r>
                <a:r>
                  <a:rPr lang="es-ES" baseline="0" dirty="0" smtClean="0">
                    <a:sym typeface="Wingdings" panose="05000000000000000000" pitchFamily="2" charset="2"/>
                  </a:rPr>
                  <a:t>   Problemas de inflación por excesivos costes de producción. EXCESO DE DEMANDA</a:t>
                </a:r>
              </a:p>
              <a:p>
                <a:r>
                  <a:rPr lang="es-ES" baseline="0" dirty="0" smtClean="0">
                    <a:sym typeface="Wingdings" panose="05000000000000000000" pitchFamily="2" charset="2"/>
                  </a:rPr>
                  <a:t>		                     Pérdida de competitividad (Crisis del petróleo 1973 / 1979-1980)	</a:t>
                </a:r>
              </a:p>
              <a:p>
                <a:r>
                  <a:rPr lang="es-ES" baseline="0" dirty="0" smtClean="0">
                    <a:sym typeface="Wingdings" panose="05000000000000000000" pitchFamily="2" charset="2"/>
                  </a:rPr>
                  <a:t>		2. w*&lt;</a:t>
                </a:r>
                <a:r>
                  <a:rPr lang="el-GR" baseline="0" dirty="0" smtClean="0">
                    <a:sym typeface="Wingdings" panose="05000000000000000000" pitchFamily="2" charset="2"/>
                  </a:rPr>
                  <a:t>π</a:t>
                </a:r>
                <a:r>
                  <a:rPr lang="es-ES" baseline="-25000" dirty="0" smtClean="0">
                    <a:sym typeface="Wingdings" panose="05000000000000000000" pitchFamily="2" charset="2"/>
                  </a:rPr>
                  <a:t>K</a:t>
                </a:r>
                <a:r>
                  <a:rPr lang="es-ES" baseline="0" dirty="0" smtClean="0">
                    <a:sym typeface="Wingdings" panose="05000000000000000000" pitchFamily="2" charset="2"/>
                  </a:rPr>
                  <a:t>  Defecto de crecimiento salarial  Exceso de oferta  caída de precios (1929 / 2007)</a:t>
                </a:r>
              </a:p>
              <a:p>
                <a:endParaRPr lang="es-ES" baseline="0" dirty="0" smtClean="0">
                  <a:sym typeface="Wingdings" panose="05000000000000000000" pitchFamily="2" charset="2"/>
                </a:endParaRPr>
              </a:p>
              <a:p>
                <a:r>
                  <a:rPr lang="es-ES" baseline="0" dirty="0" smtClean="0">
                    <a:sym typeface="Wingdings" panose="05000000000000000000" pitchFamily="2" charset="2"/>
                  </a:rPr>
                  <a:t>GRÁFICO ACTUAL</a:t>
                </a:r>
              </a:p>
              <a:p>
                <a:r>
                  <a:rPr lang="es-ES" baseline="0" dirty="0" smtClean="0">
                    <a:sym typeface="Wingdings" panose="05000000000000000000" pitchFamily="2" charset="2"/>
                  </a:rPr>
                  <a:t>	1. q anticipa la evolución de la tasa de crecimiento de Y</a:t>
                </a:r>
              </a:p>
              <a:p>
                <a:r>
                  <a:rPr lang="es-ES" baseline="0" dirty="0" smtClean="0">
                    <a:sym typeface="Wingdings" panose="05000000000000000000" pitchFamily="2" charset="2"/>
                  </a:rPr>
                  <a:t>		prevé las caídas cuando q está fuera de su horquilla</a:t>
                </a:r>
              </a:p>
              <a:p>
                <a:r>
                  <a:rPr lang="es-ES" baseline="0" dirty="0" smtClean="0">
                    <a:sym typeface="Wingdings" panose="05000000000000000000" pitchFamily="2" charset="2"/>
                  </a:rPr>
                  <a:t>		prevé las recuperaciones y el mantenimiento cuando está dentro</a:t>
                </a:r>
              </a:p>
              <a:p>
                <a:endParaRPr lang="es-ES" baseline="0" dirty="0" smtClean="0">
                  <a:sym typeface="Wingdings" panose="05000000000000000000" pitchFamily="2" charset="2"/>
                </a:endParaRPr>
              </a:p>
              <a:p>
                <a:r>
                  <a:rPr lang="es-ES" baseline="0" dirty="0" smtClean="0">
                    <a:sym typeface="Wingdings" panose="05000000000000000000" pitchFamily="2" charset="2"/>
                  </a:rPr>
                  <a:t>	</a:t>
                </a:r>
                <a:r>
                  <a:rPr lang="es-ES" b="1" i="1" baseline="0" dirty="0" smtClean="0">
                    <a:sym typeface="Wingdings" panose="05000000000000000000" pitchFamily="2" charset="2"/>
                  </a:rPr>
                  <a:t>q </a:t>
                </a:r>
                <a:r>
                  <a:rPr lang="es-ES" baseline="0" dirty="0" smtClean="0">
                    <a:sym typeface="Wingdings" panose="05000000000000000000" pitchFamily="2" charset="2"/>
                  </a:rPr>
                  <a:t>PREVEE LAS TRES GRANDES CRISIS (FUERA DE LA HORQUILLA) DE LOS ÚLTIMOS 100 AÑOS EN EEUU</a:t>
                </a:r>
              </a:p>
              <a:p>
                <a:r>
                  <a:rPr lang="es-ES" baseline="0" dirty="0" smtClean="0">
                    <a:sym typeface="Wingdings" panose="05000000000000000000" pitchFamily="2" charset="2"/>
                  </a:rPr>
                  <a:t>		1. CRISIS DE 1929 Y LA ACTUAL   CRISIS DE DEMANDA </a:t>
                </a:r>
                <a:r>
                  <a:rPr lang="es-ES" b="1" u="sng" baseline="0" dirty="0" smtClean="0">
                    <a:solidFill>
                      <a:srgbClr val="FF0000"/>
                    </a:solidFill>
                    <a:sym typeface="Wingdings" panose="05000000000000000000" pitchFamily="2" charset="2"/>
                  </a:rPr>
                  <a:t>q POR ENCIMA</a:t>
                </a:r>
              </a:p>
              <a:p>
                <a:r>
                  <a:rPr lang="es-ES" baseline="0" dirty="0" smtClean="0">
                    <a:sym typeface="Wingdings" panose="05000000000000000000" pitchFamily="2" charset="2"/>
                  </a:rPr>
                  <a:t>		2. CRISIS DE LOS 70  CRISIS DE PRODUCCIÓN O EXCESIVA MASA SALARIAL </a:t>
                </a:r>
                <a:r>
                  <a:rPr lang="es-ES" b="1" u="sng" baseline="0" dirty="0" smtClean="0">
                    <a:sym typeface="Wingdings" panose="05000000000000000000" pitchFamily="2" charset="2"/>
                  </a:rPr>
                  <a:t>q POR DEBAJO</a:t>
                </a:r>
              </a:p>
              <a:p>
                <a:endParaRPr lang="es-ES" baseline="0" dirty="0" smtClean="0">
                  <a:sym typeface="Wingdings" panose="05000000000000000000" pitchFamily="2" charset="2"/>
                </a:endParaRPr>
              </a:p>
              <a:p>
                <a:r>
                  <a:rPr lang="es-ES" baseline="0" dirty="0" smtClean="0">
                    <a:sym typeface="Wingdings" panose="05000000000000000000" pitchFamily="2" charset="2"/>
                  </a:rPr>
                  <a:t>	</a:t>
                </a:r>
              </a:p>
            </p:txBody>
          </p:sp>
        </mc:Fallback>
      </mc:AlternateContent>
      <p:sp>
        <p:nvSpPr>
          <p:cNvPr id="4" name="Marcador de número de diapositiva 3"/>
          <p:cNvSpPr>
            <a:spLocks noGrp="1"/>
          </p:cNvSpPr>
          <p:nvPr>
            <p:ph type="sldNum" sz="quarter" idx="10"/>
          </p:nvPr>
        </p:nvSpPr>
        <p:spPr/>
        <p:txBody>
          <a:bodyPr/>
          <a:lstStyle/>
          <a:p>
            <a:fld id="{DEF4C172-A1FB-4567-9273-0BBB17527C93}" type="slidenum">
              <a:rPr lang="es-ES" smtClean="0"/>
              <a:pPr/>
              <a:t>13</a:t>
            </a:fld>
            <a:endParaRPr lang="es-ES"/>
          </a:p>
        </p:txBody>
      </p:sp>
    </p:spTree>
    <p:extLst>
      <p:ext uri="{BB962C8B-B14F-4D97-AF65-F5344CB8AC3E}">
        <p14:creationId xmlns:p14="http://schemas.microsoft.com/office/powerpoint/2010/main" val="4157693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u="none" dirty="0" smtClean="0"/>
              <a:t>La mayor recuperación de r se produce en la </a:t>
            </a:r>
            <a:r>
              <a:rPr lang="es-ES" b="1" u="none" dirty="0" smtClean="0"/>
              <a:t>fase</a:t>
            </a:r>
            <a:r>
              <a:rPr lang="es-ES" b="1" u="none" baseline="0" dirty="0" smtClean="0"/>
              <a:t> keynesiana </a:t>
            </a:r>
            <a:r>
              <a:rPr lang="es-ES" b="0" u="none" baseline="0" dirty="0" smtClean="0"/>
              <a:t>(1946-1968)</a:t>
            </a:r>
          </a:p>
          <a:p>
            <a:r>
              <a:rPr lang="es-ES" b="0" u="none" baseline="0" dirty="0" smtClean="0"/>
              <a:t>			1.q dentro de la horquilla (factor de crecimiento 1,17)</a:t>
            </a:r>
          </a:p>
          <a:p>
            <a:r>
              <a:rPr lang="es-ES" b="0" u="none" baseline="0" dirty="0" smtClean="0"/>
              <a:t>			2. </a:t>
            </a:r>
            <a:r>
              <a:rPr lang="el-GR" b="0" u="none" baseline="0" dirty="0" smtClean="0"/>
              <a:t>α</a:t>
            </a:r>
            <a:r>
              <a:rPr lang="es-ES" b="0" u="none" baseline="0" dirty="0" smtClean="0"/>
              <a:t> presenta un factor de crecimiento de 1,37</a:t>
            </a:r>
          </a:p>
          <a:p>
            <a:r>
              <a:rPr lang="es-ES" b="0" u="none" baseline="0" dirty="0" smtClean="0"/>
              <a:t>				Se corresponde con fases de industrialización y crecimiento de ganancias</a:t>
            </a:r>
          </a:p>
          <a:p>
            <a:r>
              <a:rPr lang="es-ES" b="0" u="none" baseline="0" dirty="0" smtClean="0"/>
              <a:t>				de las empresas no financieras</a:t>
            </a:r>
          </a:p>
          <a:p>
            <a:r>
              <a:rPr lang="es-ES" b="0" u="none" baseline="0" dirty="0" smtClean="0"/>
              <a:t>La entrada de la </a:t>
            </a:r>
            <a:r>
              <a:rPr lang="es-ES" b="1" u="none" baseline="0" dirty="0" smtClean="0"/>
              <a:t>crisis de los 70 </a:t>
            </a:r>
            <a:r>
              <a:rPr lang="es-ES" b="0" u="none" baseline="0" dirty="0" smtClean="0"/>
              <a:t>hace caer a r (1968-1980)</a:t>
            </a:r>
          </a:p>
          <a:p>
            <a:r>
              <a:rPr lang="es-ES" b="0" u="none" baseline="0" dirty="0" smtClean="0"/>
              <a:t>			1. </a:t>
            </a:r>
            <a:r>
              <a:rPr lang="es-ES" b="1" u="sng" baseline="0" dirty="0" smtClean="0">
                <a:solidFill>
                  <a:srgbClr val="FF0000"/>
                </a:solidFill>
              </a:rPr>
              <a:t>q SALE DE SU HORQUILLA </a:t>
            </a:r>
            <a:r>
              <a:rPr lang="es-ES" b="0" u="none" baseline="0" dirty="0" smtClean="0"/>
              <a:t>de equilibrio </a:t>
            </a:r>
            <a:r>
              <a:rPr lang="es-ES_tradnl" b="0" u="none" baseline="0" dirty="0" smtClean="0"/>
              <a:t>	</a:t>
            </a:r>
          </a:p>
          <a:p>
            <a:r>
              <a:rPr lang="es-ES" b="0" u="none" baseline="0" dirty="0" smtClean="0"/>
              <a:t>			2. Fuerte disminución de r que alcanza valores cercanos a la mitad de la era keynesiana</a:t>
            </a:r>
          </a:p>
          <a:p>
            <a:r>
              <a:rPr lang="es-ES" b="0" u="none" baseline="0" dirty="0" smtClean="0"/>
              <a:t>			3. EXPLICACIÓN</a:t>
            </a:r>
          </a:p>
          <a:p>
            <a:r>
              <a:rPr lang="es-ES" b="0" u="none" baseline="0" dirty="0" smtClean="0"/>
              <a:t>				3.1 </a:t>
            </a:r>
            <a:r>
              <a:rPr lang="es-ES" b="1" u="none" baseline="0" dirty="0" smtClean="0"/>
              <a:t>Fuerte caída de </a:t>
            </a:r>
            <a:r>
              <a:rPr lang="el-GR" b="1" u="none" baseline="0" dirty="0" smtClean="0"/>
              <a:t>α</a:t>
            </a:r>
            <a:r>
              <a:rPr lang="es-ES" b="1" u="none" baseline="0" dirty="0" smtClean="0"/>
              <a:t> (0,69 – crisis industrial)</a:t>
            </a:r>
          </a:p>
          <a:p>
            <a:r>
              <a:rPr lang="es-ES" b="0" u="none" baseline="0" dirty="0" smtClean="0"/>
              <a:t>				3.2 </a:t>
            </a:r>
            <a:r>
              <a:rPr lang="es-ES" b="1" u="none" baseline="0" dirty="0" smtClean="0"/>
              <a:t>Caída de </a:t>
            </a:r>
            <a:r>
              <a:rPr lang="el-GR" b="1" u="none" baseline="0" dirty="0" smtClean="0"/>
              <a:t>π</a:t>
            </a:r>
            <a:r>
              <a:rPr lang="es-ES" b="1" u="none" baseline="-25000" dirty="0" smtClean="0"/>
              <a:t>K</a:t>
            </a:r>
            <a:r>
              <a:rPr lang="es-ES" b="1" u="none" baseline="0" dirty="0" smtClean="0"/>
              <a:t> con un factor 0,76</a:t>
            </a:r>
          </a:p>
          <a:p>
            <a:r>
              <a:rPr lang="es-ES" b="0" u="none" baseline="0" dirty="0" smtClean="0"/>
              <a:t>				3.3 </a:t>
            </a:r>
            <a:r>
              <a:rPr lang="es-ES" b="1" u="none" baseline="0" dirty="0" smtClean="0"/>
              <a:t>Leve caída de q (0,97)</a:t>
            </a:r>
          </a:p>
          <a:p>
            <a:r>
              <a:rPr lang="es-ES" b="1" u="none" baseline="0" dirty="0" smtClean="0"/>
              <a:t>Periodo neoliberal </a:t>
            </a:r>
          </a:p>
          <a:p>
            <a:r>
              <a:rPr lang="es-ES" b="0" u="none" baseline="0" dirty="0" smtClean="0"/>
              <a:t>	</a:t>
            </a:r>
            <a:r>
              <a:rPr lang="es-ES" b="1" u="sng" baseline="0" dirty="0" smtClean="0"/>
              <a:t>1980-2000</a:t>
            </a:r>
          </a:p>
          <a:p>
            <a:r>
              <a:rPr lang="es-ES" b="0" u="none" baseline="0" dirty="0" smtClean="0"/>
              <a:t>		1. q dentro de la horquilla</a:t>
            </a:r>
          </a:p>
          <a:p>
            <a:r>
              <a:rPr lang="es-ES" b="0" u="none" baseline="0" dirty="0" smtClean="0"/>
              <a:t>		2.  r se sitúa entre 7-8% </a:t>
            </a:r>
          </a:p>
          <a:p>
            <a:r>
              <a:rPr lang="es-ES" b="0" u="none" baseline="0" dirty="0" smtClean="0"/>
              <a:t>		3. </a:t>
            </a:r>
            <a:r>
              <a:rPr lang="el-GR" b="0" u="none" baseline="0" dirty="0" smtClean="0"/>
              <a:t>π</a:t>
            </a:r>
            <a:r>
              <a:rPr lang="es-ES" b="0" u="none" baseline="-25000" dirty="0" smtClean="0"/>
              <a:t>K</a:t>
            </a:r>
            <a:r>
              <a:rPr lang="es-ES" b="0" u="none" baseline="0" dirty="0" smtClean="0"/>
              <a:t> presenta un factor de crecimiento de 1,16 </a:t>
            </a:r>
          </a:p>
          <a:p>
            <a:r>
              <a:rPr lang="es-ES" b="0" u="none" baseline="0" dirty="0" smtClean="0"/>
              <a:t>		4. </a:t>
            </a:r>
            <a:r>
              <a:rPr lang="el-GR" b="0" u="none" baseline="0" dirty="0" smtClean="0"/>
              <a:t>α</a:t>
            </a:r>
            <a:r>
              <a:rPr lang="es-ES" b="0" u="none" baseline="0" dirty="0" smtClean="0"/>
              <a:t> presenta un factor de crecimiento de 0,75</a:t>
            </a:r>
          </a:p>
          <a:p>
            <a:endParaRPr lang="es-ES" b="0" u="none" baseline="0" dirty="0" smtClean="0"/>
          </a:p>
          <a:p>
            <a:r>
              <a:rPr lang="es-ES" sz="1200" kern="1200" dirty="0" smtClean="0">
                <a:solidFill>
                  <a:schemeClr val="tx1"/>
                </a:solidFill>
                <a:effectLst/>
                <a:latin typeface="+mn-lt"/>
                <a:ea typeface="+mn-ea"/>
                <a:cs typeface="+mn-cs"/>
              </a:rPr>
              <a:t>Las principales diferencias son: cambios en el comportamiento del Factor de </a:t>
            </a:r>
            <a:r>
              <a:rPr lang="es-ES" sz="1200" kern="1200" dirty="0" err="1" smtClean="0">
                <a:solidFill>
                  <a:schemeClr val="tx1"/>
                </a:solidFill>
                <a:effectLst/>
                <a:latin typeface="+mn-lt"/>
                <a:ea typeface="+mn-ea"/>
                <a:cs typeface="+mn-cs"/>
              </a:rPr>
              <a:t>Financiarización</a:t>
            </a:r>
            <a:r>
              <a:rPr lang="es-ES" sz="1200" kern="1200" dirty="0" smtClean="0">
                <a:solidFill>
                  <a:schemeClr val="tx1"/>
                </a:solidFill>
                <a:effectLst/>
                <a:latin typeface="+mn-lt"/>
                <a:ea typeface="+mn-ea"/>
                <a:cs typeface="+mn-cs"/>
              </a:rPr>
              <a:t> (α), que tenía tasas de crecimiento por encima del 1 durante el período de fuerte inversión en la industria desde 1946 hasta 1968 y por debajo de 1 entre 1980 y 2000, después de la gran crisis industrial de la década de 1970, acentuado por la creciente </a:t>
            </a:r>
            <a:r>
              <a:rPr lang="es-ES" sz="1200" kern="1200" dirty="0" err="1" smtClean="0">
                <a:solidFill>
                  <a:schemeClr val="tx1"/>
                </a:solidFill>
                <a:effectLst/>
                <a:latin typeface="+mn-lt"/>
                <a:ea typeface="+mn-ea"/>
                <a:cs typeface="+mn-cs"/>
              </a:rPr>
              <a:t>financiarización</a:t>
            </a:r>
            <a:r>
              <a:rPr lang="es-ES" sz="1200" kern="1200" dirty="0" smtClean="0">
                <a:solidFill>
                  <a:schemeClr val="tx1"/>
                </a:solidFill>
                <a:effectLst/>
                <a:latin typeface="+mn-lt"/>
                <a:ea typeface="+mn-ea"/>
                <a:cs typeface="+mn-cs"/>
              </a:rPr>
              <a:t> de la economía entre 1968 y 1980; el carácter excepcional de la recuperación de la Productividad del Capital (πK) entre 1980 y 2000, impulsado por los beneficios de la explosión de las empresas.com, sobre todo a finales de 1990; y la recuperación de la Cuota de Excedentes (q) como consecuencia del nuevo tipo de Regulación introducida en 1980 (Neoliberal) para recuperarse de la crisis de 1970, como resultado de lo cual, en términos reales, los salarios crecieron más lentamente que la productividad del trabajo</a:t>
            </a:r>
            <a:endParaRPr lang="es-ES" b="0" u="none" baseline="0" dirty="0" smtClean="0"/>
          </a:p>
          <a:p>
            <a:endParaRPr lang="es-ES" b="0" u="none" baseline="0" dirty="0" smtClean="0"/>
          </a:p>
          <a:p>
            <a:r>
              <a:rPr lang="es-ES" b="0" u="none" baseline="0" dirty="0" smtClean="0"/>
              <a:t>	</a:t>
            </a:r>
            <a:r>
              <a:rPr lang="es-ES" b="1" u="sng" baseline="0" dirty="0" smtClean="0"/>
              <a:t>2000-2013</a:t>
            </a:r>
          </a:p>
          <a:p>
            <a:r>
              <a:rPr lang="es-ES" b="0" u="none" baseline="0" dirty="0" smtClean="0"/>
              <a:t>		1. q FUERA DE LA HORQUILLA. Tras la crisis desatada por las </a:t>
            </a:r>
            <a:r>
              <a:rPr lang="es-ES" b="0" u="none" baseline="0" dirty="0" err="1" smtClean="0"/>
              <a:t>Subprime</a:t>
            </a:r>
            <a:endParaRPr lang="es-ES" b="0" u="none" baseline="0" dirty="0" smtClean="0"/>
          </a:p>
          <a:p>
            <a:r>
              <a:rPr lang="es-ES" b="0" u="none" baseline="0" dirty="0" smtClean="0"/>
              <a:t>		2. cae la </a:t>
            </a:r>
            <a:r>
              <a:rPr lang="el-GR" b="0" u="none" baseline="0" dirty="0" smtClean="0"/>
              <a:t>π</a:t>
            </a:r>
            <a:r>
              <a:rPr lang="es-ES" b="0" u="none" baseline="-25000" dirty="0" smtClean="0"/>
              <a:t>K</a:t>
            </a:r>
            <a:r>
              <a:rPr lang="es-ES" b="0" u="none" baseline="0" dirty="0" smtClean="0"/>
              <a:t> </a:t>
            </a:r>
            <a:endParaRPr lang="es-ES_tradnl" b="0" u="none" dirty="0"/>
          </a:p>
        </p:txBody>
      </p:sp>
      <p:sp>
        <p:nvSpPr>
          <p:cNvPr id="4" name="Marcador de número de diapositiva 3"/>
          <p:cNvSpPr>
            <a:spLocks noGrp="1"/>
          </p:cNvSpPr>
          <p:nvPr>
            <p:ph type="sldNum" sz="quarter" idx="10"/>
          </p:nvPr>
        </p:nvSpPr>
        <p:spPr/>
        <p:txBody>
          <a:bodyPr/>
          <a:lstStyle/>
          <a:p>
            <a:fld id="{DEF4C172-A1FB-4567-9273-0BBB17527C93}" type="slidenum">
              <a:rPr lang="es-ES" smtClean="0"/>
              <a:pPr/>
              <a:t>15</a:t>
            </a:fld>
            <a:endParaRPr lang="es-ES"/>
          </a:p>
        </p:txBody>
      </p:sp>
    </p:spTree>
    <p:extLst>
      <p:ext uri="{BB962C8B-B14F-4D97-AF65-F5344CB8AC3E}">
        <p14:creationId xmlns:p14="http://schemas.microsoft.com/office/powerpoint/2010/main" val="2924949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u="none" dirty="0" smtClean="0"/>
              <a:t>SE HAN MARCADO EN ROJO LAS FASES DE REGULACIÓN </a:t>
            </a:r>
          </a:p>
          <a:p>
            <a:endParaRPr lang="es-ES" b="0" u="none" baseline="0" dirty="0" smtClean="0"/>
          </a:p>
          <a:p>
            <a:r>
              <a:rPr lang="es-ES" b="0" u="none" baseline="0" dirty="0" smtClean="0"/>
              <a:t>	1. Era keynesiana </a:t>
            </a:r>
            <a:r>
              <a:rPr lang="es-ES" b="0" u="none" baseline="0" dirty="0" smtClean="0">
                <a:sym typeface="Wingdings" panose="05000000000000000000" pitchFamily="2" charset="2"/>
              </a:rPr>
              <a:t> 1946-1968  Valor medio 13%</a:t>
            </a:r>
          </a:p>
          <a:p>
            <a:r>
              <a:rPr lang="es-ES" b="0" u="none" baseline="0" dirty="0" smtClean="0">
                <a:sym typeface="Wingdings" panose="05000000000000000000" pitchFamily="2" charset="2"/>
              </a:rPr>
              <a:t>	2. Cambio de Regulación  1968-1980  Crisis de los setenta  cae en picado</a:t>
            </a:r>
          </a:p>
          <a:p>
            <a:r>
              <a:rPr lang="es-ES" b="0" u="none" baseline="0" dirty="0" smtClean="0">
                <a:sym typeface="Wingdings" panose="05000000000000000000" pitchFamily="2" charset="2"/>
              </a:rPr>
              <a:t>	3. Era Neoliberal  1980-2013  Valor medio en torno a 8%</a:t>
            </a:r>
          </a:p>
          <a:p>
            <a:endParaRPr lang="es-ES" b="0" u="none" baseline="0" dirty="0" smtClean="0">
              <a:sym typeface="Wingdings" panose="05000000000000000000" pitchFamily="2" charset="2"/>
            </a:endParaRPr>
          </a:p>
          <a:p>
            <a:r>
              <a:rPr lang="es-ES" b="0" u="none" baseline="0" dirty="0" smtClean="0">
                <a:sym typeface="Wingdings" panose="05000000000000000000" pitchFamily="2" charset="2"/>
              </a:rPr>
              <a:t>El estancamiento de r se consigue gracias a un aumento de la desigualdad </a:t>
            </a:r>
            <a:r>
              <a:rPr lang="es-ES" b="0" u="none" baseline="0" dirty="0" err="1" smtClean="0">
                <a:sym typeface="Wingdings" panose="05000000000000000000" pitchFamily="2" charset="2"/>
              </a:rPr>
              <a:t>via</a:t>
            </a:r>
            <a:r>
              <a:rPr lang="es-ES" b="0" u="none" baseline="0" dirty="0" smtClean="0">
                <a:sym typeface="Wingdings" panose="05000000000000000000" pitchFamily="2" charset="2"/>
              </a:rPr>
              <a:t> q y a pesar de el peor comportamiento de </a:t>
            </a:r>
            <a:r>
              <a:rPr lang="el-GR" b="0" u="none" baseline="0" dirty="0" smtClean="0">
                <a:sym typeface="Wingdings" panose="05000000000000000000" pitchFamily="2" charset="2"/>
              </a:rPr>
              <a:t>α</a:t>
            </a:r>
            <a:r>
              <a:rPr lang="es-ES" b="0" u="none" baseline="0" dirty="0" smtClean="0">
                <a:sym typeface="Wingdings" panose="05000000000000000000" pitchFamily="2" charset="2"/>
              </a:rPr>
              <a:t> y </a:t>
            </a:r>
            <a:r>
              <a:rPr lang="el-GR" b="0" u="none" baseline="0" dirty="0" smtClean="0">
                <a:sym typeface="Wingdings" panose="05000000000000000000" pitchFamily="2" charset="2"/>
              </a:rPr>
              <a:t>π</a:t>
            </a:r>
            <a:r>
              <a:rPr lang="es-ES" b="0" u="none" baseline="-25000" dirty="0" smtClean="0">
                <a:sym typeface="Wingdings" panose="05000000000000000000" pitchFamily="2" charset="2"/>
              </a:rPr>
              <a:t>K</a:t>
            </a:r>
          </a:p>
          <a:p>
            <a:endParaRPr lang="es-ES_tradnl" b="0" u="none" baseline="-25000" dirty="0"/>
          </a:p>
        </p:txBody>
      </p:sp>
      <p:sp>
        <p:nvSpPr>
          <p:cNvPr id="4" name="Marcador de número de diapositiva 3"/>
          <p:cNvSpPr>
            <a:spLocks noGrp="1"/>
          </p:cNvSpPr>
          <p:nvPr>
            <p:ph type="sldNum" sz="quarter" idx="10"/>
          </p:nvPr>
        </p:nvSpPr>
        <p:spPr/>
        <p:txBody>
          <a:bodyPr/>
          <a:lstStyle/>
          <a:p>
            <a:fld id="{DEF4C172-A1FB-4567-9273-0BBB17527C93}" type="slidenum">
              <a:rPr lang="es-ES" smtClean="0"/>
              <a:pPr/>
              <a:t>16</a:t>
            </a:fld>
            <a:endParaRPr lang="es-ES"/>
          </a:p>
        </p:txBody>
      </p:sp>
    </p:spTree>
    <p:extLst>
      <p:ext uri="{BB962C8B-B14F-4D97-AF65-F5344CB8AC3E}">
        <p14:creationId xmlns:p14="http://schemas.microsoft.com/office/powerpoint/2010/main" val="3198318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Se caracteriza por una mayor similitud</a:t>
            </a:r>
            <a:r>
              <a:rPr lang="es-ES" baseline="0" dirty="0" smtClean="0"/>
              <a:t> de comportamiento de r con q; frente a una </a:t>
            </a:r>
            <a:r>
              <a:rPr lang="el-GR" baseline="0" dirty="0" smtClean="0"/>
              <a:t>π</a:t>
            </a:r>
            <a:r>
              <a:rPr lang="es-ES" baseline="-25000" dirty="0" smtClean="0"/>
              <a:t>K</a:t>
            </a:r>
            <a:r>
              <a:rPr lang="es-ES" baseline="0" dirty="0" smtClean="0"/>
              <a:t> bastante estable o con tendencia negativa</a:t>
            </a:r>
          </a:p>
          <a:p>
            <a:endParaRPr lang="es-ES" baseline="0" dirty="0" smtClean="0"/>
          </a:p>
          <a:p>
            <a:r>
              <a:rPr lang="es-ES" baseline="0" dirty="0" smtClean="0"/>
              <a:t>Una q creciente denota un aumento de la desigualdad que compensa una productividad a la baja para mantener r estable o creciente</a:t>
            </a:r>
          </a:p>
          <a:p>
            <a:endParaRPr lang="es-ES" baseline="0" dirty="0" smtClean="0"/>
          </a:p>
          <a:p>
            <a:r>
              <a:rPr lang="es-ES" baseline="0" dirty="0" smtClean="0"/>
              <a:t>TENIENDO EN CUENTA AMECO ES TOTAL SE OBSERVA LAS DOS ECONOMÍAS EMINENTEMENTE FINANCIARIZADAS EEUU Y REINO UNIDO</a:t>
            </a:r>
          </a:p>
          <a:p>
            <a:endParaRPr lang="es-ES" baseline="0" dirty="0" smtClean="0"/>
          </a:p>
          <a:p>
            <a:r>
              <a:rPr lang="es-ES" baseline="0" dirty="0" smtClean="0"/>
              <a:t>Alemania sólo hasta 1989. basta el resto es plano</a:t>
            </a:r>
            <a:endParaRPr lang="es-ES_tradnl" dirty="0"/>
          </a:p>
        </p:txBody>
      </p:sp>
      <p:sp>
        <p:nvSpPr>
          <p:cNvPr id="4" name="Marcador de número de diapositiva 3"/>
          <p:cNvSpPr>
            <a:spLocks noGrp="1"/>
          </p:cNvSpPr>
          <p:nvPr>
            <p:ph type="sldNum" sz="quarter" idx="10"/>
          </p:nvPr>
        </p:nvSpPr>
        <p:spPr/>
        <p:txBody>
          <a:bodyPr/>
          <a:lstStyle/>
          <a:p>
            <a:fld id="{DEF4C172-A1FB-4567-9273-0BBB17527C93}" type="slidenum">
              <a:rPr lang="es-ES" smtClean="0"/>
              <a:pPr/>
              <a:t>17</a:t>
            </a:fld>
            <a:endParaRPr lang="es-ES"/>
          </a:p>
        </p:txBody>
      </p:sp>
    </p:spTree>
    <p:extLst>
      <p:ext uri="{BB962C8B-B14F-4D97-AF65-F5344CB8AC3E}">
        <p14:creationId xmlns:p14="http://schemas.microsoft.com/office/powerpoint/2010/main" val="8374642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Italia y España</a:t>
            </a:r>
          </a:p>
          <a:p>
            <a:endParaRPr lang="es-ES" dirty="0" smtClean="0"/>
          </a:p>
          <a:p>
            <a:r>
              <a:rPr lang="es-ES" dirty="0" smtClean="0"/>
              <a:t>Características </a:t>
            </a:r>
            <a:r>
              <a:rPr lang="es-ES" dirty="0" smtClean="0">
                <a:sym typeface="Wingdings" panose="05000000000000000000" pitchFamily="2" charset="2"/>
              </a:rPr>
              <a:t> mayor correlación de</a:t>
            </a:r>
            <a:r>
              <a:rPr lang="es-ES" baseline="0" dirty="0" smtClean="0">
                <a:sym typeface="Wingdings" panose="05000000000000000000" pitchFamily="2" charset="2"/>
              </a:rPr>
              <a:t> r con la productividad del capital que con q</a:t>
            </a:r>
          </a:p>
          <a:p>
            <a:r>
              <a:rPr lang="es-ES" baseline="0" dirty="0" smtClean="0">
                <a:sym typeface="Wingdings" panose="05000000000000000000" pitchFamily="2" charset="2"/>
              </a:rPr>
              <a:t>	 caída de la productividad del capital a partir de 1980 que arrastra a r a pesar de q</a:t>
            </a:r>
          </a:p>
          <a:p>
            <a:endParaRPr lang="es-ES" baseline="0" dirty="0" smtClean="0">
              <a:sym typeface="Wingdings" panose="05000000000000000000" pitchFamily="2" charset="2"/>
            </a:endParaRPr>
          </a:p>
          <a:p>
            <a:r>
              <a:rPr lang="es-ES" baseline="0" dirty="0" smtClean="0">
                <a:sym typeface="Wingdings" panose="05000000000000000000" pitchFamily="2" charset="2"/>
              </a:rPr>
              <a:t>ITALIA  Excepción  crece durante la crisis de los setenta arrastrado por la productividad del capital que compensa la caída de q por el aumento de los CLU </a:t>
            </a:r>
          </a:p>
          <a:p>
            <a:endParaRPr lang="es-ES" baseline="0" dirty="0" smtClean="0">
              <a:sym typeface="Wingdings" panose="05000000000000000000" pitchFamily="2" charset="2"/>
            </a:endParaRPr>
          </a:p>
          <a:p>
            <a:r>
              <a:rPr lang="es-ES" baseline="0" dirty="0" smtClean="0">
                <a:sym typeface="Wingdings" panose="05000000000000000000" pitchFamily="2" charset="2"/>
              </a:rPr>
              <a:t>ESPAÑA  r sólo crece durante los años de industrialización (hasta finales de los sesenta) arrastrada por la productividad del capital que no compensa una q estancada</a:t>
            </a:r>
          </a:p>
          <a:p>
            <a:endParaRPr lang="es-ES" baseline="0" dirty="0" smtClean="0">
              <a:sym typeface="Wingdings" panose="05000000000000000000" pitchFamily="2" charset="2"/>
            </a:endParaRPr>
          </a:p>
          <a:p>
            <a:r>
              <a:rPr lang="es-ES" baseline="0" dirty="0" smtClean="0">
                <a:sym typeface="Wingdings" panose="05000000000000000000" pitchFamily="2" charset="2"/>
              </a:rPr>
              <a:t>SIEMPRE RECUERDA AL PATRÓN EEUU</a:t>
            </a:r>
            <a:endParaRPr lang="es-ES_tradnl" dirty="0"/>
          </a:p>
        </p:txBody>
      </p:sp>
      <p:sp>
        <p:nvSpPr>
          <p:cNvPr id="4" name="Marcador de número de diapositiva 3"/>
          <p:cNvSpPr>
            <a:spLocks noGrp="1"/>
          </p:cNvSpPr>
          <p:nvPr>
            <p:ph type="sldNum" sz="quarter" idx="10"/>
          </p:nvPr>
        </p:nvSpPr>
        <p:spPr/>
        <p:txBody>
          <a:bodyPr/>
          <a:lstStyle/>
          <a:p>
            <a:fld id="{DEF4C172-A1FB-4567-9273-0BBB17527C93}" type="slidenum">
              <a:rPr lang="es-ES" smtClean="0"/>
              <a:pPr/>
              <a:t>18</a:t>
            </a:fld>
            <a:endParaRPr lang="es-ES"/>
          </a:p>
        </p:txBody>
      </p:sp>
    </p:spTree>
    <p:extLst>
      <p:ext uri="{BB962C8B-B14F-4D97-AF65-F5344CB8AC3E}">
        <p14:creationId xmlns:p14="http://schemas.microsoft.com/office/powerpoint/2010/main" val="3048696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aseline="0" dirty="0" err="1" smtClean="0">
                <a:sym typeface="Wingdings" panose="05000000000000000000" pitchFamily="2" charset="2"/>
              </a:rPr>
              <a:t>BdMores</a:t>
            </a:r>
            <a:endParaRPr lang="es-ES" baseline="0" dirty="0" smtClean="0">
              <a:sym typeface="Wingdings" panose="05000000000000000000" pitchFamily="2" charset="2"/>
            </a:endParaRPr>
          </a:p>
          <a:p>
            <a:endParaRPr lang="es-ES" baseline="0" dirty="0" smtClean="0">
              <a:sym typeface="Wingdings" panose="05000000000000000000" pitchFamily="2" charset="2"/>
            </a:endParaRPr>
          </a:p>
          <a:p>
            <a:r>
              <a:rPr lang="es-ES" sz="1200" kern="1200" dirty="0" smtClean="0">
                <a:solidFill>
                  <a:schemeClr val="tx1"/>
                </a:solidFill>
                <a:effectLst/>
                <a:latin typeface="+mn-lt"/>
                <a:ea typeface="+mn-ea"/>
                <a:cs typeface="+mn-cs"/>
              </a:rPr>
              <a:t>la serie </a:t>
            </a:r>
            <a:r>
              <a:rPr lang="es-ES" sz="1200" b="1" kern="1200" dirty="0" smtClean="0">
                <a:solidFill>
                  <a:schemeClr val="tx1"/>
                </a:solidFill>
                <a:effectLst/>
                <a:latin typeface="+mn-lt"/>
                <a:ea typeface="+mn-ea"/>
                <a:cs typeface="+mn-cs"/>
              </a:rPr>
              <a:t>presenta hacia 1968 valores ligeramente por debajo de 16 </a:t>
            </a:r>
            <a:r>
              <a:rPr lang="es-ES" sz="1200" kern="1200" dirty="0" smtClean="0">
                <a:solidFill>
                  <a:schemeClr val="tx1"/>
                </a:solidFill>
                <a:effectLst/>
                <a:latin typeface="+mn-lt"/>
                <a:ea typeface="+mn-ea"/>
                <a:cs typeface="+mn-cs"/>
              </a:rPr>
              <a:t>hacia el final de la era </a:t>
            </a:r>
            <a:r>
              <a:rPr lang="es-ES" sz="1200" b="1" u="sng" kern="1200" dirty="0" smtClean="0">
                <a:solidFill>
                  <a:schemeClr val="tx1"/>
                </a:solidFill>
                <a:effectLst/>
                <a:latin typeface="+mn-lt"/>
                <a:ea typeface="+mn-ea"/>
                <a:cs typeface="+mn-cs"/>
              </a:rPr>
              <a:t>Keynesiana</a:t>
            </a:r>
            <a:r>
              <a:rPr lang="es-ES" sz="1200" kern="1200" dirty="0" smtClean="0">
                <a:solidFill>
                  <a:schemeClr val="tx1"/>
                </a:solidFill>
                <a:effectLst/>
                <a:latin typeface="+mn-lt"/>
                <a:ea typeface="+mn-ea"/>
                <a:cs typeface="+mn-cs"/>
              </a:rPr>
              <a:t>; </a:t>
            </a: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cae durante la </a:t>
            </a:r>
            <a:r>
              <a:rPr lang="es-ES" sz="1200" b="1" kern="1200" dirty="0" smtClean="0">
                <a:solidFill>
                  <a:schemeClr val="tx1"/>
                </a:solidFill>
                <a:effectLst/>
                <a:latin typeface="+mn-lt"/>
                <a:ea typeface="+mn-ea"/>
                <a:cs typeface="+mn-cs"/>
              </a:rPr>
              <a:t>Crisis de los 70 hasta valores por debajo del 10</a:t>
            </a:r>
            <a:r>
              <a:rPr lang="es-ES" sz="1200" kern="1200" dirty="0" smtClean="0">
                <a:solidFill>
                  <a:schemeClr val="tx1"/>
                </a:solidFill>
                <a:effectLst/>
                <a:latin typeface="+mn-lt"/>
                <a:ea typeface="+mn-ea"/>
                <a:cs typeface="+mn-cs"/>
              </a:rPr>
              <a:t>; </a:t>
            </a: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entrando en la </a:t>
            </a:r>
            <a:r>
              <a:rPr lang="es-ES" sz="1200" b="1" kern="1200" dirty="0" smtClean="0">
                <a:solidFill>
                  <a:schemeClr val="tx1"/>
                </a:solidFill>
                <a:effectLst/>
                <a:latin typeface="+mn-lt"/>
                <a:ea typeface="+mn-ea"/>
                <a:cs typeface="+mn-cs"/>
              </a:rPr>
              <a:t>era Neoliberal en un periodo de cierta estabilidad </a:t>
            </a:r>
            <a:r>
              <a:rPr lang="es-ES" sz="1200" kern="1200" dirty="0" smtClean="0">
                <a:solidFill>
                  <a:schemeClr val="tx1"/>
                </a:solidFill>
                <a:effectLst/>
                <a:latin typeface="+mn-lt"/>
                <a:ea typeface="+mn-ea"/>
                <a:cs typeface="+mn-cs"/>
              </a:rPr>
              <a:t>a partir de ese año. Si bien no se observa una clara estabilidad después de 1980, si se alisa la pendiente. </a:t>
            </a:r>
          </a:p>
          <a:p>
            <a:endParaRPr lang="es-ES" sz="1200" kern="1200" dirty="0" smtClean="0">
              <a:solidFill>
                <a:schemeClr val="tx1"/>
              </a:solidFill>
              <a:effectLst/>
              <a:latin typeface="+mn-lt"/>
              <a:ea typeface="+mn-ea"/>
              <a:cs typeface="+mn-cs"/>
            </a:endParaRPr>
          </a:p>
          <a:p>
            <a:r>
              <a:rPr lang="es-ES" sz="1200" b="1" kern="1200" dirty="0" smtClean="0">
                <a:solidFill>
                  <a:schemeClr val="tx1"/>
                </a:solidFill>
                <a:effectLst/>
                <a:latin typeface="+mn-lt"/>
                <a:ea typeface="+mn-ea"/>
                <a:cs typeface="+mn-cs"/>
              </a:rPr>
              <a:t>valor medio de la Tasa de Beneficio </a:t>
            </a:r>
            <a:r>
              <a:rPr lang="es-ES" sz="1200" b="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1965-1968  </a:t>
            </a:r>
            <a:r>
              <a:rPr lang="es-ES" sz="1200" kern="1200" dirty="0" smtClean="0">
                <a:solidFill>
                  <a:schemeClr val="tx1"/>
                </a:solidFill>
                <a:effectLst/>
                <a:latin typeface="+mn-lt"/>
                <a:ea typeface="+mn-ea"/>
                <a:cs typeface="+mn-cs"/>
                <a:sym typeface="Wingdings" panose="05000000000000000000" pitchFamily="2" charset="2"/>
              </a:rPr>
              <a:t></a:t>
            </a:r>
            <a:r>
              <a:rPr lang="es-ES" sz="1200" kern="1200" dirty="0" smtClean="0">
                <a:solidFill>
                  <a:schemeClr val="tx1"/>
                </a:solidFill>
                <a:effectLst/>
                <a:latin typeface="+mn-lt"/>
                <a:ea typeface="+mn-ea"/>
                <a:cs typeface="+mn-cs"/>
              </a:rPr>
              <a:t> 14,99 </a:t>
            </a:r>
          </a:p>
          <a:p>
            <a:r>
              <a:rPr lang="es-ES" sz="1200" kern="1200" dirty="0" smtClean="0">
                <a:solidFill>
                  <a:schemeClr val="tx1"/>
                </a:solidFill>
                <a:effectLst/>
                <a:latin typeface="+mn-lt"/>
                <a:ea typeface="+mn-ea"/>
                <a:cs typeface="+mn-cs"/>
              </a:rPr>
              <a:t>                                                                1980-2000 </a:t>
            </a:r>
            <a:r>
              <a:rPr lang="es-ES" sz="1200" kern="1200" dirty="0" smtClean="0">
                <a:solidFill>
                  <a:schemeClr val="tx1"/>
                </a:solidFill>
                <a:effectLst/>
                <a:latin typeface="+mn-lt"/>
                <a:ea typeface="+mn-ea"/>
                <a:cs typeface="+mn-cs"/>
                <a:sym typeface="Wingdings" panose="05000000000000000000" pitchFamily="2" charset="2"/>
              </a:rPr>
              <a:t> </a:t>
            </a:r>
            <a:r>
              <a:rPr lang="es-ES" sz="1200" kern="1200" dirty="0" smtClean="0">
                <a:solidFill>
                  <a:schemeClr val="tx1"/>
                </a:solidFill>
                <a:effectLst/>
                <a:latin typeface="+mn-lt"/>
                <a:ea typeface="+mn-ea"/>
                <a:cs typeface="+mn-cs"/>
              </a:rPr>
              <a:t> 9,45</a:t>
            </a:r>
          </a:p>
          <a:p>
            <a:r>
              <a:rPr lang="es-ES" sz="1200" kern="1200" dirty="0" smtClean="0">
                <a:solidFill>
                  <a:schemeClr val="tx1"/>
                </a:solidFill>
                <a:effectLst/>
                <a:latin typeface="+mn-lt"/>
                <a:ea typeface="+mn-ea"/>
                <a:cs typeface="+mn-cs"/>
              </a:rPr>
              <a:t>                                                                2000-2013 </a:t>
            </a:r>
            <a:r>
              <a:rPr lang="es-ES" sz="1200" kern="1200" dirty="0" smtClean="0">
                <a:solidFill>
                  <a:schemeClr val="tx1"/>
                </a:solidFill>
                <a:effectLst/>
                <a:latin typeface="+mn-lt"/>
                <a:ea typeface="+mn-ea"/>
                <a:cs typeface="+mn-cs"/>
                <a:sym typeface="Wingdings" panose="05000000000000000000" pitchFamily="2" charset="2"/>
              </a:rPr>
              <a:t></a:t>
            </a:r>
            <a:r>
              <a:rPr lang="es-ES" sz="1200" kern="1200" dirty="0" smtClean="0">
                <a:solidFill>
                  <a:schemeClr val="tx1"/>
                </a:solidFill>
                <a:effectLst/>
                <a:latin typeface="+mn-lt"/>
                <a:ea typeface="+mn-ea"/>
                <a:cs typeface="+mn-cs"/>
              </a:rPr>
              <a:t> 7,87,  efecto </a:t>
            </a:r>
            <a:r>
              <a:rPr lang="es-ES" sz="1200" kern="1200" dirty="0" err="1" smtClean="0">
                <a:solidFill>
                  <a:schemeClr val="tx1"/>
                </a:solidFill>
                <a:effectLst/>
                <a:latin typeface="+mn-lt"/>
                <a:ea typeface="+mn-ea"/>
                <a:cs typeface="+mn-cs"/>
              </a:rPr>
              <a:t>Shaikh</a:t>
            </a:r>
            <a:endParaRPr lang="es-ES_tradnl"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DEF4C172-A1FB-4567-9273-0BBB17527C93}" type="slidenum">
              <a:rPr lang="es-ES" smtClean="0"/>
              <a:pPr/>
              <a:t>21</a:t>
            </a:fld>
            <a:endParaRPr lang="es-ES"/>
          </a:p>
        </p:txBody>
      </p:sp>
    </p:spTree>
    <p:extLst>
      <p:ext uri="{BB962C8B-B14F-4D97-AF65-F5344CB8AC3E}">
        <p14:creationId xmlns:p14="http://schemas.microsoft.com/office/powerpoint/2010/main" val="1717768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Un</a:t>
            </a:r>
            <a:r>
              <a:rPr lang="es-ES" baseline="0" dirty="0" smtClean="0"/>
              <a:t> gráfico del conjunto de las tasas de beneficios de las CC.AA permite apreciar que todas presentan ese patrón de tendencia negativa que se estabiliza en los años 80. </a:t>
            </a:r>
          </a:p>
          <a:p>
            <a:endParaRPr lang="es-ES" baseline="0" dirty="0" smtClean="0"/>
          </a:p>
          <a:p>
            <a:r>
              <a:rPr lang="es-ES" baseline="0" dirty="0" smtClean="0"/>
              <a:t>Era Keynesiana</a:t>
            </a:r>
          </a:p>
          <a:p>
            <a:r>
              <a:rPr lang="es-ES" baseline="0" dirty="0" smtClean="0"/>
              <a:t>Descenso durante la crisis</a:t>
            </a:r>
          </a:p>
          <a:p>
            <a:r>
              <a:rPr lang="es-ES" baseline="0" dirty="0" smtClean="0"/>
              <a:t>Estabilización en la era Neoliberal a un </a:t>
            </a:r>
            <a:r>
              <a:rPr lang="es-ES" baseline="0" dirty="0" err="1" smtClean="0"/>
              <a:t>avlor</a:t>
            </a:r>
            <a:r>
              <a:rPr lang="es-ES" baseline="0" dirty="0" smtClean="0"/>
              <a:t> </a:t>
            </a:r>
            <a:r>
              <a:rPr lang="es-ES" baseline="0" dirty="0" err="1" smtClean="0"/>
              <a:t>aprox</a:t>
            </a:r>
            <a:r>
              <a:rPr lang="es-ES" baseline="0" dirty="0" smtClean="0"/>
              <a:t> de la mitad del valor inicial</a:t>
            </a:r>
            <a:endParaRPr lang="es-ES_tradnl" dirty="0"/>
          </a:p>
        </p:txBody>
      </p:sp>
      <p:sp>
        <p:nvSpPr>
          <p:cNvPr id="4" name="Marcador de número de diapositiva 3"/>
          <p:cNvSpPr>
            <a:spLocks noGrp="1"/>
          </p:cNvSpPr>
          <p:nvPr>
            <p:ph type="sldNum" sz="quarter" idx="10"/>
          </p:nvPr>
        </p:nvSpPr>
        <p:spPr/>
        <p:txBody>
          <a:bodyPr/>
          <a:lstStyle/>
          <a:p>
            <a:fld id="{DEF4C172-A1FB-4567-9273-0BBB17527C93}" type="slidenum">
              <a:rPr lang="es-ES" smtClean="0"/>
              <a:pPr/>
              <a:t>23</a:t>
            </a:fld>
            <a:endParaRPr lang="es-ES"/>
          </a:p>
        </p:txBody>
      </p:sp>
    </p:spTree>
    <p:extLst>
      <p:ext uri="{BB962C8B-B14F-4D97-AF65-F5344CB8AC3E}">
        <p14:creationId xmlns:p14="http://schemas.microsoft.com/office/powerpoint/2010/main" val="3334356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_tradnl"/>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_tradnl"/>
          </a:p>
        </p:txBody>
      </p:sp>
      <p:sp>
        <p:nvSpPr>
          <p:cNvPr id="4" name="Marcador de fecha 3"/>
          <p:cNvSpPr>
            <a:spLocks noGrp="1"/>
          </p:cNvSpPr>
          <p:nvPr>
            <p:ph type="dt" sz="half" idx="10"/>
          </p:nvPr>
        </p:nvSpPr>
        <p:spPr/>
        <p:txBody>
          <a:bodyPr/>
          <a:lstStyle/>
          <a:p>
            <a:fld id="{B7B210B8-7FED-40DF-AB41-E3C604B1901A}" type="datetime1">
              <a:rPr lang="es-ES_tradnl" smtClean="0"/>
              <a:pPr/>
              <a:t>17/12/16</a:t>
            </a:fld>
            <a:endParaRPr lang="es-ES_tradnl"/>
          </a:p>
        </p:txBody>
      </p:sp>
      <p:sp>
        <p:nvSpPr>
          <p:cNvPr id="5" name="Marcador de pie de página 4"/>
          <p:cNvSpPr>
            <a:spLocks noGrp="1"/>
          </p:cNvSpPr>
          <p:nvPr>
            <p:ph type="ftr" sz="quarter" idx="11"/>
          </p:nvPr>
        </p:nvSpPr>
        <p:spPr/>
        <p:txBody>
          <a:bodyPr/>
          <a:lstStyle/>
          <a:p>
            <a:r>
              <a:rPr lang="es-ES_tradnl" smtClean="0"/>
              <a:t>XLII Reunión de Estudios Regionales - AECR. International Conference on Regional Sciencie: Treinta años de integración en Europa desde la perspectiva regional: Balance y nuevos retos. Facultad de CC. Económicas y Empresariales de la Universidad de Santiago de Compostela. 16 a 18 de noviembre de 2016</a:t>
            </a:r>
            <a:endParaRPr lang="es-ES_tradnl"/>
          </a:p>
        </p:txBody>
      </p:sp>
      <p:sp>
        <p:nvSpPr>
          <p:cNvPr id="6" name="Marcador de número de diapositiva 5"/>
          <p:cNvSpPr>
            <a:spLocks noGrp="1"/>
          </p:cNvSpPr>
          <p:nvPr>
            <p:ph type="sldNum" sz="quarter" idx="12"/>
          </p:nvPr>
        </p:nvSpPr>
        <p:spPr/>
        <p:txBody>
          <a:bodyPr/>
          <a:lstStyle/>
          <a:p>
            <a:fld id="{16689C9B-8380-4856-9D4E-B1516FC54196}" type="slidenum">
              <a:rPr lang="es-ES_tradnl" smtClean="0"/>
              <a:pPr/>
              <a:t>‹Nr.›</a:t>
            </a:fld>
            <a:endParaRPr lang="es-ES_tradnl"/>
          </a:p>
        </p:txBody>
      </p:sp>
    </p:spTree>
    <p:extLst>
      <p:ext uri="{BB962C8B-B14F-4D97-AF65-F5344CB8AC3E}">
        <p14:creationId xmlns:p14="http://schemas.microsoft.com/office/powerpoint/2010/main" val="748319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_tradnl"/>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Marcador de fecha 3"/>
          <p:cNvSpPr>
            <a:spLocks noGrp="1"/>
          </p:cNvSpPr>
          <p:nvPr>
            <p:ph type="dt" sz="half" idx="10"/>
          </p:nvPr>
        </p:nvSpPr>
        <p:spPr/>
        <p:txBody>
          <a:bodyPr/>
          <a:lstStyle/>
          <a:p>
            <a:fld id="{612A1457-B3C6-4C79-89E2-83FEA5B6A82F}" type="datetime1">
              <a:rPr lang="es-ES_tradnl" smtClean="0"/>
              <a:pPr/>
              <a:t>17/12/16</a:t>
            </a:fld>
            <a:endParaRPr lang="es-ES_tradnl"/>
          </a:p>
        </p:txBody>
      </p:sp>
      <p:sp>
        <p:nvSpPr>
          <p:cNvPr id="5" name="Marcador de pie de página 4"/>
          <p:cNvSpPr>
            <a:spLocks noGrp="1"/>
          </p:cNvSpPr>
          <p:nvPr>
            <p:ph type="ftr" sz="quarter" idx="11"/>
          </p:nvPr>
        </p:nvSpPr>
        <p:spPr/>
        <p:txBody>
          <a:bodyPr/>
          <a:lstStyle/>
          <a:p>
            <a:r>
              <a:rPr lang="es-ES_tradnl" smtClean="0"/>
              <a:t>XLII Reunión de Estudios Regionales - AECR. International Conference on Regional Sciencie: Treinta años de integración en Europa desde la perspectiva regional: Balance y nuevos retos. Facultad de CC. Económicas y Empresariales de la Universidad de Santiago de Compostela. 16 a 18 de noviembre de 2016</a:t>
            </a:r>
            <a:endParaRPr lang="es-ES_tradnl"/>
          </a:p>
        </p:txBody>
      </p:sp>
      <p:sp>
        <p:nvSpPr>
          <p:cNvPr id="6" name="Marcador de número de diapositiva 5"/>
          <p:cNvSpPr>
            <a:spLocks noGrp="1"/>
          </p:cNvSpPr>
          <p:nvPr>
            <p:ph type="sldNum" sz="quarter" idx="12"/>
          </p:nvPr>
        </p:nvSpPr>
        <p:spPr/>
        <p:txBody>
          <a:bodyPr/>
          <a:lstStyle/>
          <a:p>
            <a:fld id="{16689C9B-8380-4856-9D4E-B1516FC54196}" type="slidenum">
              <a:rPr lang="es-ES_tradnl" smtClean="0"/>
              <a:pPr/>
              <a:t>‹Nr.›</a:t>
            </a:fld>
            <a:endParaRPr lang="es-ES_tradnl"/>
          </a:p>
        </p:txBody>
      </p:sp>
    </p:spTree>
    <p:extLst>
      <p:ext uri="{BB962C8B-B14F-4D97-AF65-F5344CB8AC3E}">
        <p14:creationId xmlns:p14="http://schemas.microsoft.com/office/powerpoint/2010/main" val="3682221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_tradnl"/>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50158DFF-9260-47CE-B4C4-0824F57B9095}" type="datetime1">
              <a:rPr lang="es-ES_tradnl" smtClean="0"/>
              <a:pPr/>
              <a:t>17/12/16</a:t>
            </a:fld>
            <a:endParaRPr lang="es-ES_tradnl"/>
          </a:p>
        </p:txBody>
      </p:sp>
      <p:sp>
        <p:nvSpPr>
          <p:cNvPr id="5" name="Marcador de pie de página 4"/>
          <p:cNvSpPr>
            <a:spLocks noGrp="1"/>
          </p:cNvSpPr>
          <p:nvPr>
            <p:ph type="ftr" sz="quarter" idx="11"/>
          </p:nvPr>
        </p:nvSpPr>
        <p:spPr/>
        <p:txBody>
          <a:bodyPr/>
          <a:lstStyle/>
          <a:p>
            <a:r>
              <a:rPr lang="es-ES_tradnl" smtClean="0"/>
              <a:t>XLII Reunión de Estudios Regionales - AECR. International Conference on Regional Sciencie: Treinta años de integración en Europa desde la perspectiva regional: Balance y nuevos retos. Facultad de CC. Económicas y Empresariales de la Universidad de Santiago de Compostela. 16 a 18 de noviembre de 2016</a:t>
            </a:r>
            <a:endParaRPr lang="es-ES_tradnl"/>
          </a:p>
        </p:txBody>
      </p:sp>
      <p:sp>
        <p:nvSpPr>
          <p:cNvPr id="6" name="Marcador de número de diapositiva 5"/>
          <p:cNvSpPr>
            <a:spLocks noGrp="1"/>
          </p:cNvSpPr>
          <p:nvPr>
            <p:ph type="sldNum" sz="quarter" idx="12"/>
          </p:nvPr>
        </p:nvSpPr>
        <p:spPr/>
        <p:txBody>
          <a:bodyPr/>
          <a:lstStyle/>
          <a:p>
            <a:fld id="{16689C9B-8380-4856-9D4E-B1516FC54196}" type="slidenum">
              <a:rPr lang="es-ES_tradnl" smtClean="0"/>
              <a:pPr/>
              <a:t>‹Nr.›</a:t>
            </a:fld>
            <a:endParaRPr lang="es-ES_tradnl"/>
          </a:p>
        </p:txBody>
      </p:sp>
    </p:spTree>
    <p:extLst>
      <p:ext uri="{BB962C8B-B14F-4D97-AF65-F5344CB8AC3E}">
        <p14:creationId xmlns:p14="http://schemas.microsoft.com/office/powerpoint/2010/main" val="3596342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_tradnl"/>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Marcador de fecha 4"/>
          <p:cNvSpPr>
            <a:spLocks noGrp="1"/>
          </p:cNvSpPr>
          <p:nvPr>
            <p:ph type="dt" sz="half" idx="10"/>
          </p:nvPr>
        </p:nvSpPr>
        <p:spPr/>
        <p:txBody>
          <a:bodyPr/>
          <a:lstStyle/>
          <a:p>
            <a:fld id="{14217625-9EFC-4910-B2B3-CDCBD53BA78B}" type="datetime1">
              <a:rPr lang="es-ES_tradnl" smtClean="0"/>
              <a:pPr/>
              <a:t>17/12/16</a:t>
            </a:fld>
            <a:endParaRPr lang="es-ES_tradnl"/>
          </a:p>
        </p:txBody>
      </p:sp>
      <p:sp>
        <p:nvSpPr>
          <p:cNvPr id="6" name="Marcador de pie de página 5"/>
          <p:cNvSpPr>
            <a:spLocks noGrp="1"/>
          </p:cNvSpPr>
          <p:nvPr>
            <p:ph type="ftr" sz="quarter" idx="11"/>
          </p:nvPr>
        </p:nvSpPr>
        <p:spPr/>
        <p:txBody>
          <a:bodyPr/>
          <a:lstStyle/>
          <a:p>
            <a:r>
              <a:rPr lang="es-ES_tradnl" smtClean="0"/>
              <a:t>XLII Reunión de Estudios Regionales - AECR. International Conference on Regional Sciencie: Treinta años de integración en Europa desde la perspectiva regional: Balance y nuevos retos. Facultad de CC. Económicas y Empresariales de la Universidad de Santiago de Compostela. 16 a 18 de noviembre de 2016</a:t>
            </a:r>
            <a:endParaRPr lang="es-ES_tradnl"/>
          </a:p>
        </p:txBody>
      </p:sp>
      <p:sp>
        <p:nvSpPr>
          <p:cNvPr id="7" name="Marcador de número de diapositiva 6"/>
          <p:cNvSpPr>
            <a:spLocks noGrp="1"/>
          </p:cNvSpPr>
          <p:nvPr>
            <p:ph type="sldNum" sz="quarter" idx="12"/>
          </p:nvPr>
        </p:nvSpPr>
        <p:spPr/>
        <p:txBody>
          <a:bodyPr/>
          <a:lstStyle/>
          <a:p>
            <a:fld id="{16689C9B-8380-4856-9D4E-B1516FC54196}" type="slidenum">
              <a:rPr lang="es-ES_tradnl" smtClean="0"/>
              <a:pPr/>
              <a:t>‹Nr.›</a:t>
            </a:fld>
            <a:endParaRPr lang="es-ES_tradnl"/>
          </a:p>
        </p:txBody>
      </p:sp>
    </p:spTree>
    <p:extLst>
      <p:ext uri="{BB962C8B-B14F-4D97-AF65-F5344CB8AC3E}">
        <p14:creationId xmlns:p14="http://schemas.microsoft.com/office/powerpoint/2010/main" val="1708040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_tradnl"/>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7" name="Marcador de fecha 6"/>
          <p:cNvSpPr>
            <a:spLocks noGrp="1"/>
          </p:cNvSpPr>
          <p:nvPr>
            <p:ph type="dt" sz="half" idx="10"/>
          </p:nvPr>
        </p:nvSpPr>
        <p:spPr/>
        <p:txBody>
          <a:bodyPr/>
          <a:lstStyle/>
          <a:p>
            <a:fld id="{BF212D83-225F-4EBF-BF4C-FC33CAA19D4B}" type="datetime1">
              <a:rPr lang="es-ES_tradnl" smtClean="0"/>
              <a:pPr/>
              <a:t>17/12/16</a:t>
            </a:fld>
            <a:endParaRPr lang="es-ES_tradnl"/>
          </a:p>
        </p:txBody>
      </p:sp>
      <p:sp>
        <p:nvSpPr>
          <p:cNvPr id="8" name="Marcador de pie de página 7"/>
          <p:cNvSpPr>
            <a:spLocks noGrp="1"/>
          </p:cNvSpPr>
          <p:nvPr>
            <p:ph type="ftr" sz="quarter" idx="11"/>
          </p:nvPr>
        </p:nvSpPr>
        <p:spPr/>
        <p:txBody>
          <a:bodyPr/>
          <a:lstStyle/>
          <a:p>
            <a:r>
              <a:rPr lang="es-ES_tradnl" smtClean="0"/>
              <a:t>XLII Reunión de Estudios Regionales - AECR. International Conference on Regional Sciencie: Treinta años de integración en Europa desde la perspectiva regional: Balance y nuevos retos. Facultad de CC. Económicas y Empresariales de la Universidad de Santiago de Compostela. 16 a 18 de noviembre de 2016</a:t>
            </a:r>
            <a:endParaRPr lang="es-ES_tradnl"/>
          </a:p>
        </p:txBody>
      </p:sp>
      <p:sp>
        <p:nvSpPr>
          <p:cNvPr id="9" name="Marcador de número de diapositiva 8"/>
          <p:cNvSpPr>
            <a:spLocks noGrp="1"/>
          </p:cNvSpPr>
          <p:nvPr>
            <p:ph type="sldNum" sz="quarter" idx="12"/>
          </p:nvPr>
        </p:nvSpPr>
        <p:spPr/>
        <p:txBody>
          <a:bodyPr/>
          <a:lstStyle/>
          <a:p>
            <a:fld id="{16689C9B-8380-4856-9D4E-B1516FC54196}" type="slidenum">
              <a:rPr lang="es-ES_tradnl" smtClean="0"/>
              <a:pPr/>
              <a:t>‹Nr.›</a:t>
            </a:fld>
            <a:endParaRPr lang="es-ES_tradnl"/>
          </a:p>
        </p:txBody>
      </p:sp>
    </p:spTree>
    <p:extLst>
      <p:ext uri="{BB962C8B-B14F-4D97-AF65-F5344CB8AC3E}">
        <p14:creationId xmlns:p14="http://schemas.microsoft.com/office/powerpoint/2010/main" val="3499567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_tradnl"/>
          </a:p>
        </p:txBody>
      </p:sp>
      <p:sp>
        <p:nvSpPr>
          <p:cNvPr id="3" name="Marcador de fecha 2"/>
          <p:cNvSpPr>
            <a:spLocks noGrp="1"/>
          </p:cNvSpPr>
          <p:nvPr>
            <p:ph type="dt" sz="half" idx="10"/>
          </p:nvPr>
        </p:nvSpPr>
        <p:spPr/>
        <p:txBody>
          <a:bodyPr/>
          <a:lstStyle/>
          <a:p>
            <a:fld id="{F1071E5E-6047-4FB8-9B32-0CBD818FA9C1}" type="datetime1">
              <a:rPr lang="es-ES_tradnl" smtClean="0"/>
              <a:pPr/>
              <a:t>17/12/16</a:t>
            </a:fld>
            <a:endParaRPr lang="es-ES_tradnl"/>
          </a:p>
        </p:txBody>
      </p:sp>
      <p:sp>
        <p:nvSpPr>
          <p:cNvPr id="4" name="Marcador de pie de página 3"/>
          <p:cNvSpPr>
            <a:spLocks noGrp="1"/>
          </p:cNvSpPr>
          <p:nvPr>
            <p:ph type="ftr" sz="quarter" idx="11"/>
          </p:nvPr>
        </p:nvSpPr>
        <p:spPr/>
        <p:txBody>
          <a:bodyPr/>
          <a:lstStyle/>
          <a:p>
            <a:r>
              <a:rPr lang="es-ES_tradnl" smtClean="0"/>
              <a:t>XLII Reunión de Estudios Regionales - AECR. International Conference on Regional Sciencie: Treinta años de integración en Europa desde la perspectiva regional: Balance y nuevos retos. Facultad de CC. Económicas y Empresariales de la Universidad de Santiago de Compostela. 16 a 18 de noviembre de 2016</a:t>
            </a:r>
            <a:endParaRPr lang="es-ES_tradnl"/>
          </a:p>
        </p:txBody>
      </p:sp>
      <p:sp>
        <p:nvSpPr>
          <p:cNvPr id="5" name="Marcador de número de diapositiva 4"/>
          <p:cNvSpPr>
            <a:spLocks noGrp="1"/>
          </p:cNvSpPr>
          <p:nvPr>
            <p:ph type="sldNum" sz="quarter" idx="12"/>
          </p:nvPr>
        </p:nvSpPr>
        <p:spPr/>
        <p:txBody>
          <a:bodyPr/>
          <a:lstStyle/>
          <a:p>
            <a:fld id="{16689C9B-8380-4856-9D4E-B1516FC54196}" type="slidenum">
              <a:rPr lang="es-ES_tradnl" smtClean="0"/>
              <a:pPr/>
              <a:t>‹Nr.›</a:t>
            </a:fld>
            <a:endParaRPr lang="es-ES_tradnl"/>
          </a:p>
        </p:txBody>
      </p:sp>
    </p:spTree>
    <p:extLst>
      <p:ext uri="{BB962C8B-B14F-4D97-AF65-F5344CB8AC3E}">
        <p14:creationId xmlns:p14="http://schemas.microsoft.com/office/powerpoint/2010/main" val="3713399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36325C5C-6041-45A8-832C-2064970E4E5F}" type="datetime1">
              <a:rPr lang="es-ES_tradnl" smtClean="0"/>
              <a:pPr/>
              <a:t>17/12/16</a:t>
            </a:fld>
            <a:endParaRPr lang="es-ES_tradnl"/>
          </a:p>
        </p:txBody>
      </p:sp>
      <p:sp>
        <p:nvSpPr>
          <p:cNvPr id="3" name="Marcador de pie de página 2"/>
          <p:cNvSpPr>
            <a:spLocks noGrp="1"/>
          </p:cNvSpPr>
          <p:nvPr>
            <p:ph type="ftr" sz="quarter" idx="11"/>
          </p:nvPr>
        </p:nvSpPr>
        <p:spPr/>
        <p:txBody>
          <a:bodyPr/>
          <a:lstStyle/>
          <a:p>
            <a:r>
              <a:rPr lang="es-ES_tradnl" smtClean="0"/>
              <a:t>XLII Reunión de Estudios Regionales - AECR. International Conference on Regional Sciencie: Treinta años de integración en Europa desde la perspectiva regional: Balance y nuevos retos. Facultad de CC. Económicas y Empresariales de la Universidad de Santiago de Compostela. 16 a 18 de noviembre de 2016</a:t>
            </a:r>
            <a:endParaRPr lang="es-ES_tradnl"/>
          </a:p>
        </p:txBody>
      </p:sp>
      <p:sp>
        <p:nvSpPr>
          <p:cNvPr id="4" name="Marcador de número de diapositiva 3"/>
          <p:cNvSpPr>
            <a:spLocks noGrp="1"/>
          </p:cNvSpPr>
          <p:nvPr>
            <p:ph type="sldNum" sz="quarter" idx="12"/>
          </p:nvPr>
        </p:nvSpPr>
        <p:spPr/>
        <p:txBody>
          <a:bodyPr/>
          <a:lstStyle/>
          <a:p>
            <a:fld id="{16689C9B-8380-4856-9D4E-B1516FC54196}" type="slidenum">
              <a:rPr lang="es-ES_tradnl" smtClean="0"/>
              <a:pPr/>
              <a:t>‹Nr.›</a:t>
            </a:fld>
            <a:endParaRPr lang="es-ES_tradnl"/>
          </a:p>
        </p:txBody>
      </p:sp>
    </p:spTree>
    <p:extLst>
      <p:ext uri="{BB962C8B-B14F-4D97-AF65-F5344CB8AC3E}">
        <p14:creationId xmlns:p14="http://schemas.microsoft.com/office/powerpoint/2010/main" val="4360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_tradnl"/>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5A46AADA-ACC5-4964-9C04-CB1F40C06BD0}" type="datetime1">
              <a:rPr lang="es-ES_tradnl" smtClean="0"/>
              <a:pPr/>
              <a:t>17/12/16</a:t>
            </a:fld>
            <a:endParaRPr lang="es-ES_tradnl"/>
          </a:p>
        </p:txBody>
      </p:sp>
      <p:sp>
        <p:nvSpPr>
          <p:cNvPr id="6" name="Marcador de pie de página 5"/>
          <p:cNvSpPr>
            <a:spLocks noGrp="1"/>
          </p:cNvSpPr>
          <p:nvPr>
            <p:ph type="ftr" sz="quarter" idx="11"/>
          </p:nvPr>
        </p:nvSpPr>
        <p:spPr/>
        <p:txBody>
          <a:bodyPr/>
          <a:lstStyle/>
          <a:p>
            <a:r>
              <a:rPr lang="es-ES_tradnl" smtClean="0"/>
              <a:t>XLII Reunión de Estudios Regionales - AECR. International Conference on Regional Sciencie: Treinta años de integración en Europa desde la perspectiva regional: Balance y nuevos retos. Facultad de CC. Económicas y Empresariales de la Universidad de Santiago de Compostela. 16 a 18 de noviembre de 2016</a:t>
            </a:r>
            <a:endParaRPr lang="es-ES_tradnl"/>
          </a:p>
        </p:txBody>
      </p:sp>
      <p:sp>
        <p:nvSpPr>
          <p:cNvPr id="7" name="Marcador de número de diapositiva 6"/>
          <p:cNvSpPr>
            <a:spLocks noGrp="1"/>
          </p:cNvSpPr>
          <p:nvPr>
            <p:ph type="sldNum" sz="quarter" idx="12"/>
          </p:nvPr>
        </p:nvSpPr>
        <p:spPr/>
        <p:txBody>
          <a:bodyPr/>
          <a:lstStyle/>
          <a:p>
            <a:fld id="{16689C9B-8380-4856-9D4E-B1516FC54196}" type="slidenum">
              <a:rPr lang="es-ES_tradnl" smtClean="0"/>
              <a:pPr/>
              <a:t>‹Nr.›</a:t>
            </a:fld>
            <a:endParaRPr lang="es-ES_tradnl"/>
          </a:p>
        </p:txBody>
      </p:sp>
    </p:spTree>
    <p:extLst>
      <p:ext uri="{BB962C8B-B14F-4D97-AF65-F5344CB8AC3E}">
        <p14:creationId xmlns:p14="http://schemas.microsoft.com/office/powerpoint/2010/main" val="2052975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_tradnl"/>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1F5E88A-F31B-4FF1-B8E9-F5B6E21C078A}" type="datetime1">
              <a:rPr lang="es-ES_tradnl" smtClean="0"/>
              <a:pPr/>
              <a:t>17/12/16</a:t>
            </a:fld>
            <a:endParaRPr lang="es-ES_tradnl"/>
          </a:p>
        </p:txBody>
      </p:sp>
      <p:sp>
        <p:nvSpPr>
          <p:cNvPr id="6" name="Marcador de pie de página 5"/>
          <p:cNvSpPr>
            <a:spLocks noGrp="1"/>
          </p:cNvSpPr>
          <p:nvPr>
            <p:ph type="ftr" sz="quarter" idx="11"/>
          </p:nvPr>
        </p:nvSpPr>
        <p:spPr/>
        <p:txBody>
          <a:bodyPr/>
          <a:lstStyle/>
          <a:p>
            <a:r>
              <a:rPr lang="es-ES_tradnl" smtClean="0"/>
              <a:t>XLII Reunión de Estudios Regionales - AECR. International Conference on Regional Sciencie: Treinta años de integración en Europa desde la perspectiva regional: Balance y nuevos retos. Facultad de CC. Económicas y Empresariales de la Universidad de Santiago de Compostela. 16 a 18 de noviembre de 2016</a:t>
            </a:r>
            <a:endParaRPr lang="es-ES_tradnl"/>
          </a:p>
        </p:txBody>
      </p:sp>
      <p:sp>
        <p:nvSpPr>
          <p:cNvPr id="7" name="Marcador de número de diapositiva 6"/>
          <p:cNvSpPr>
            <a:spLocks noGrp="1"/>
          </p:cNvSpPr>
          <p:nvPr>
            <p:ph type="sldNum" sz="quarter" idx="12"/>
          </p:nvPr>
        </p:nvSpPr>
        <p:spPr/>
        <p:txBody>
          <a:bodyPr/>
          <a:lstStyle/>
          <a:p>
            <a:fld id="{16689C9B-8380-4856-9D4E-B1516FC54196}" type="slidenum">
              <a:rPr lang="es-ES_tradnl" smtClean="0"/>
              <a:pPr/>
              <a:t>‹Nr.›</a:t>
            </a:fld>
            <a:endParaRPr lang="es-ES_tradnl"/>
          </a:p>
        </p:txBody>
      </p:sp>
    </p:spTree>
    <p:extLst>
      <p:ext uri="{BB962C8B-B14F-4D97-AF65-F5344CB8AC3E}">
        <p14:creationId xmlns:p14="http://schemas.microsoft.com/office/powerpoint/2010/main" val="3031351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_tradnl"/>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Marcador de fecha 3"/>
          <p:cNvSpPr>
            <a:spLocks noGrp="1"/>
          </p:cNvSpPr>
          <p:nvPr>
            <p:ph type="dt" sz="half" idx="10"/>
          </p:nvPr>
        </p:nvSpPr>
        <p:spPr/>
        <p:txBody>
          <a:bodyPr/>
          <a:lstStyle/>
          <a:p>
            <a:fld id="{9BCB5F9B-A644-42BF-B78B-2C6722C392DC}" type="datetime1">
              <a:rPr lang="es-ES_tradnl" smtClean="0"/>
              <a:pPr/>
              <a:t>17/12/16</a:t>
            </a:fld>
            <a:endParaRPr lang="es-ES_tradnl"/>
          </a:p>
        </p:txBody>
      </p:sp>
      <p:sp>
        <p:nvSpPr>
          <p:cNvPr id="5" name="Marcador de pie de página 4"/>
          <p:cNvSpPr>
            <a:spLocks noGrp="1"/>
          </p:cNvSpPr>
          <p:nvPr>
            <p:ph type="ftr" sz="quarter" idx="11"/>
          </p:nvPr>
        </p:nvSpPr>
        <p:spPr/>
        <p:txBody>
          <a:bodyPr/>
          <a:lstStyle/>
          <a:p>
            <a:r>
              <a:rPr lang="es-ES_tradnl" smtClean="0"/>
              <a:t>XLII Reunión de Estudios Regionales - AECR. International Conference on Regional Sciencie: Treinta años de integración en Europa desde la perspectiva regional: Balance y nuevos retos. Facultad de CC. Económicas y Empresariales de la Universidad de Santiago de Compostela. 16 a 18 de noviembre de 2016</a:t>
            </a:r>
            <a:endParaRPr lang="es-ES_tradnl"/>
          </a:p>
        </p:txBody>
      </p:sp>
      <p:sp>
        <p:nvSpPr>
          <p:cNvPr id="6" name="Marcador de número de diapositiva 5"/>
          <p:cNvSpPr>
            <a:spLocks noGrp="1"/>
          </p:cNvSpPr>
          <p:nvPr>
            <p:ph type="sldNum" sz="quarter" idx="12"/>
          </p:nvPr>
        </p:nvSpPr>
        <p:spPr/>
        <p:txBody>
          <a:bodyPr/>
          <a:lstStyle/>
          <a:p>
            <a:fld id="{16689C9B-8380-4856-9D4E-B1516FC54196}" type="slidenum">
              <a:rPr lang="es-ES_tradnl" smtClean="0"/>
              <a:pPr/>
              <a:t>‹Nr.›</a:t>
            </a:fld>
            <a:endParaRPr lang="es-ES_tradnl"/>
          </a:p>
        </p:txBody>
      </p:sp>
    </p:spTree>
    <p:extLst>
      <p:ext uri="{BB962C8B-B14F-4D97-AF65-F5344CB8AC3E}">
        <p14:creationId xmlns:p14="http://schemas.microsoft.com/office/powerpoint/2010/main" val="3997866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_tradnl"/>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Marcador de fecha 3"/>
          <p:cNvSpPr>
            <a:spLocks noGrp="1"/>
          </p:cNvSpPr>
          <p:nvPr>
            <p:ph type="dt" sz="half" idx="10"/>
          </p:nvPr>
        </p:nvSpPr>
        <p:spPr/>
        <p:txBody>
          <a:bodyPr/>
          <a:lstStyle/>
          <a:p>
            <a:fld id="{3D597ABE-C45E-4051-A2CC-D750E36B35F0}" type="datetime1">
              <a:rPr lang="es-ES_tradnl" smtClean="0"/>
              <a:pPr/>
              <a:t>17/12/16</a:t>
            </a:fld>
            <a:endParaRPr lang="es-ES_tradnl"/>
          </a:p>
        </p:txBody>
      </p:sp>
      <p:sp>
        <p:nvSpPr>
          <p:cNvPr id="5" name="Marcador de pie de página 4"/>
          <p:cNvSpPr>
            <a:spLocks noGrp="1"/>
          </p:cNvSpPr>
          <p:nvPr>
            <p:ph type="ftr" sz="quarter" idx="11"/>
          </p:nvPr>
        </p:nvSpPr>
        <p:spPr/>
        <p:txBody>
          <a:bodyPr/>
          <a:lstStyle/>
          <a:p>
            <a:r>
              <a:rPr lang="es-ES_tradnl" smtClean="0"/>
              <a:t>XLII Reunión de Estudios Regionales - AECR. International Conference on Regional Sciencie: Treinta años de integración en Europa desde la perspectiva regional: Balance y nuevos retos. Facultad de CC. Económicas y Empresariales de la Universidad de Santiago de Compostela. 16 a 18 de noviembre de 2016</a:t>
            </a:r>
            <a:endParaRPr lang="es-ES_tradnl"/>
          </a:p>
        </p:txBody>
      </p:sp>
      <p:sp>
        <p:nvSpPr>
          <p:cNvPr id="6" name="Marcador de número de diapositiva 5"/>
          <p:cNvSpPr>
            <a:spLocks noGrp="1"/>
          </p:cNvSpPr>
          <p:nvPr>
            <p:ph type="sldNum" sz="quarter" idx="12"/>
          </p:nvPr>
        </p:nvSpPr>
        <p:spPr/>
        <p:txBody>
          <a:bodyPr/>
          <a:lstStyle/>
          <a:p>
            <a:fld id="{16689C9B-8380-4856-9D4E-B1516FC54196}" type="slidenum">
              <a:rPr lang="es-ES_tradnl" smtClean="0"/>
              <a:pPr/>
              <a:t>‹Nr.›</a:t>
            </a:fld>
            <a:endParaRPr lang="es-ES_tradnl"/>
          </a:p>
        </p:txBody>
      </p:sp>
    </p:spTree>
    <p:extLst>
      <p:ext uri="{BB962C8B-B14F-4D97-AF65-F5344CB8AC3E}">
        <p14:creationId xmlns:p14="http://schemas.microsoft.com/office/powerpoint/2010/main" val="210392972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_tradnl"/>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E9B334-F92A-4503-909F-37DB0B6EFFA6}" type="datetime1">
              <a:rPr lang="es-ES_tradnl" smtClean="0"/>
              <a:pPr/>
              <a:t>17/12/16</a:t>
            </a:fld>
            <a:endParaRPr lang="es-ES_tradnl"/>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_tradnl" smtClean="0"/>
              <a:t>XLII Reunión de Estudios Regionales - AECR. International Conference on Regional Sciencie: Treinta años de integración en Europa desde la perspectiva regional: Balance y nuevos retos. Facultad de CC. Económicas y Empresariales de la Universidad de Santiago de Compostela. 16 a 18 de noviembre de 2016</a:t>
            </a:r>
            <a:endParaRPr lang="es-ES_tradnl"/>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689C9B-8380-4856-9D4E-B1516FC54196}" type="slidenum">
              <a:rPr lang="es-ES_tradnl" smtClean="0"/>
              <a:pPr/>
              <a:t>‹Nr.›</a:t>
            </a:fld>
            <a:endParaRPr lang="es-ES_tradnl"/>
          </a:p>
        </p:txBody>
      </p:sp>
    </p:spTree>
    <p:extLst>
      <p:ext uri="{BB962C8B-B14F-4D97-AF65-F5344CB8AC3E}">
        <p14:creationId xmlns:p14="http://schemas.microsoft.com/office/powerpoint/2010/main" val="1952401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Javier.franconetti@uib.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6.emf"/><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3" Type="http://schemas.openxmlformats.org/officeDocument/2006/relationships/image" Target="../media/image7.emf"/><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9.emf"/><Relationship Id="rId5" Type="http://schemas.openxmlformats.org/officeDocument/2006/relationships/image" Target="../media/image10.emf"/><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3" Type="http://schemas.openxmlformats.org/officeDocument/2006/relationships/image" Target="../media/image11.emf"/><Relationship Id="rId4" Type="http://schemas.openxmlformats.org/officeDocument/2006/relationships/image" Target="../media/image12.emf"/><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 Id="rId3" Type="http://schemas.openxmlformats.org/officeDocument/2006/relationships/chart" Target="../charts/char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23.emf"/><Relationship Id="rId4" Type="http://schemas.openxmlformats.org/officeDocument/2006/relationships/image" Target="../media/image24.emf"/><Relationship Id="rId5" Type="http://schemas.openxmlformats.org/officeDocument/2006/relationships/image" Target="../media/image25.emf"/><Relationship Id="rId6" Type="http://schemas.openxmlformats.org/officeDocument/2006/relationships/image" Target="../media/image26.emf"/><Relationship Id="rId1" Type="http://schemas.openxmlformats.org/officeDocument/2006/relationships/slideLayout" Target="../slideLayouts/slideLayout2.xml"/><Relationship Id="rId2" Type="http://schemas.openxmlformats.org/officeDocument/2006/relationships/image" Target="../media/image22.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ie de página 3"/>
          <p:cNvSpPr>
            <a:spLocks noGrp="1"/>
          </p:cNvSpPr>
          <p:nvPr>
            <p:ph type="ftr" sz="quarter" idx="11"/>
          </p:nvPr>
        </p:nvSpPr>
        <p:spPr>
          <a:xfrm>
            <a:off x="154546" y="6356350"/>
            <a:ext cx="11848564" cy="365125"/>
          </a:xfrm>
        </p:spPr>
        <p:txBody>
          <a:bodyPr/>
          <a:lstStyle/>
          <a:p>
            <a:r>
              <a:rPr lang="es-ES_tradnl" dirty="0" smtClean="0"/>
              <a:t>XLII Reunión de Estudios Regionales - AECR. International </a:t>
            </a:r>
            <a:r>
              <a:rPr lang="es-ES_tradnl" dirty="0" err="1" smtClean="0"/>
              <a:t>Conference</a:t>
            </a:r>
            <a:r>
              <a:rPr lang="es-ES_tradnl" dirty="0" smtClean="0"/>
              <a:t> </a:t>
            </a:r>
            <a:r>
              <a:rPr lang="es-ES_tradnl" dirty="0" err="1" smtClean="0"/>
              <a:t>on</a:t>
            </a:r>
            <a:r>
              <a:rPr lang="es-ES_tradnl" dirty="0" smtClean="0"/>
              <a:t> Regional </a:t>
            </a:r>
            <a:r>
              <a:rPr lang="es-ES_tradnl" dirty="0" err="1" smtClean="0"/>
              <a:t>Sciencie</a:t>
            </a:r>
            <a:r>
              <a:rPr lang="es-ES_tradnl" dirty="0" smtClean="0"/>
              <a:t>: Treinta años de integración en Europa desde la perspectiva regional: Balance y nuevos retos. Facultad de CC. Económicas y Empresariales de la Universidad de Santiago de Compostela. 16 a 18 de noviembre de 2016</a:t>
            </a:r>
            <a:endParaRPr lang="es-ES_tradnl" dirty="0"/>
          </a:p>
        </p:txBody>
      </p:sp>
      <p:sp>
        <p:nvSpPr>
          <p:cNvPr id="5" name="Rectangle 1"/>
          <p:cNvSpPr>
            <a:spLocks noGrp="1" noChangeArrowheads="1"/>
          </p:cNvSpPr>
          <p:nvPr>
            <p:ph type="ctrTitle"/>
          </p:nvPr>
        </p:nvSpPr>
        <p:spPr bwMode="auto">
          <a:xfrm>
            <a:off x="1012513" y="367327"/>
            <a:ext cx="1013262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S_tradnl" sz="1800" b="1" i="1" u="sng" strike="noStrike" cap="none" normalizeH="0" baseline="0" dirty="0" smtClean="0">
                <a:ln>
                  <a:noFill/>
                </a:ln>
                <a:solidFill>
                  <a:schemeClr val="tx1"/>
                </a:solidFill>
                <a:effectLst/>
                <a:ea typeface="Times New Roman" panose="02020603050405020304" pitchFamily="18" charset="0"/>
              </a:rPr>
              <a:t>Un Modelo de Crecimiento Regional basado en el comportamiento de la Tasa de Beneficio </a:t>
            </a:r>
            <a:endParaRPr kumimoji="0" lang="es-ES" altLang="es-ES_tradnl" sz="1800" b="0" i="1" u="sng" strike="noStrike" cap="none" normalizeH="0" baseline="0" dirty="0" smtClean="0">
              <a:ln>
                <a:noFill/>
              </a:ln>
              <a:solidFill>
                <a:schemeClr val="tx1"/>
              </a:solidFill>
              <a:effectLst/>
            </a:endParaRPr>
          </a:p>
        </p:txBody>
      </p:sp>
      <p:sp>
        <p:nvSpPr>
          <p:cNvPr id="8" name="Rectangle 4"/>
          <p:cNvSpPr>
            <a:spLocks noChangeArrowheads="1"/>
          </p:cNvSpPr>
          <p:nvPr/>
        </p:nvSpPr>
        <p:spPr bwMode="auto">
          <a:xfrm>
            <a:off x="357809" y="326404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_tradnl"/>
          </a:p>
        </p:txBody>
      </p:sp>
      <p:sp>
        <p:nvSpPr>
          <p:cNvPr id="9" name="Rectangle 5"/>
          <p:cNvSpPr>
            <a:spLocks noChangeArrowheads="1"/>
          </p:cNvSpPr>
          <p:nvPr/>
        </p:nvSpPr>
        <p:spPr bwMode="auto">
          <a:xfrm>
            <a:off x="357809" y="472136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_tradnl"/>
          </a:p>
        </p:txBody>
      </p:sp>
      <p:sp>
        <p:nvSpPr>
          <p:cNvPr id="10" name="CuadroTexto 9"/>
          <p:cNvSpPr txBox="1"/>
          <p:nvPr/>
        </p:nvSpPr>
        <p:spPr>
          <a:xfrm>
            <a:off x="678567" y="1430541"/>
            <a:ext cx="10800522" cy="4570482"/>
          </a:xfrm>
          <a:prstGeom prst="rect">
            <a:avLst/>
          </a:prstGeom>
          <a:noFill/>
        </p:spPr>
        <p:txBody>
          <a:bodyPr wrap="square" rtlCol="0">
            <a:spAutoFit/>
          </a:bodyPr>
          <a:lstStyle/>
          <a:p>
            <a:r>
              <a:rPr lang="es-ES" b="1" dirty="0" smtClean="0"/>
              <a:t>Autores</a:t>
            </a:r>
            <a:r>
              <a:rPr lang="es-ES" dirty="0" smtClean="0"/>
              <a:t>:</a:t>
            </a:r>
          </a:p>
          <a:p>
            <a:endParaRPr lang="es-ES" dirty="0" smtClean="0"/>
          </a:p>
          <a:p>
            <a:pPr lvl="0" eaLnBrk="0" fontAlgn="base" hangingPunct="0">
              <a:spcBef>
                <a:spcPct val="0"/>
              </a:spcBef>
              <a:spcAft>
                <a:spcPct val="0"/>
              </a:spcAft>
            </a:pPr>
            <a:r>
              <a:rPr kumimoji="0" lang="es-ES" altLang="es-ES_tradnl" sz="1600" b="0" i="1" u="sng" strike="noStrike" cap="none" normalizeH="0" baseline="0" dirty="0" smtClean="0">
                <a:ln>
                  <a:noFill/>
                </a:ln>
                <a:solidFill>
                  <a:schemeClr val="tx1"/>
                </a:solidFill>
                <a:effectLst/>
                <a:latin typeface="+mj-lt"/>
                <a:ea typeface="Times New Roman" panose="02020603050405020304" pitchFamily="18" charset="0"/>
              </a:rPr>
              <a:t>JAVIER FRANCONETTI</a:t>
            </a:r>
          </a:p>
          <a:p>
            <a:pPr lvl="0" eaLnBrk="0" fontAlgn="base" hangingPunct="0">
              <a:spcBef>
                <a:spcPct val="0"/>
              </a:spcBef>
              <a:spcAft>
                <a:spcPct val="0"/>
              </a:spcAft>
            </a:pPr>
            <a:r>
              <a:rPr kumimoji="0" lang="es-ES" altLang="es-ES_tradnl"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es-ES" altLang="es-ES_tradnl" sz="14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Doctor en Economía Aplicada y Estadística, es profesor asociado de Econometría en el departamento de Economía Aplicada de la Universidad de les Illes Balears (</a:t>
            </a:r>
            <a:r>
              <a:rPr kumimoji="0" lang="es-ES" altLang="es-ES_tradnl" sz="14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hlinkClick r:id="rId3"/>
              </a:rPr>
              <a:t>Javier.franconetti@uib.es</a:t>
            </a:r>
            <a:r>
              <a:rPr kumimoji="0" lang="es-ES" altLang="es-ES_tradnl" sz="14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t>
            </a:r>
          </a:p>
          <a:p>
            <a:pPr lvl="0" eaLnBrk="0" fontAlgn="base" hangingPunct="0">
              <a:spcBef>
                <a:spcPct val="0"/>
              </a:spcBef>
              <a:spcAft>
                <a:spcPct val="0"/>
              </a:spcAft>
            </a:pPr>
            <a:endParaRPr kumimoji="0" lang="es-ES_tradnl" altLang="es-ES_tradnl" sz="1400" b="0" i="0" u="none" strike="noStrike" cap="none" normalizeH="0" baseline="0" dirty="0" smtClean="0">
              <a:ln>
                <a:noFill/>
              </a:ln>
              <a:solidFill>
                <a:schemeClr val="tx1"/>
              </a:solidFill>
              <a:effectLst/>
              <a:latin typeface="Arial" panose="020B0604020202020204" pitchFamily="34" charset="0"/>
            </a:endParaRPr>
          </a:p>
          <a:p>
            <a:pPr lvl="0" eaLnBrk="0" fontAlgn="base" hangingPunct="0">
              <a:spcBef>
                <a:spcPct val="0"/>
              </a:spcBef>
              <a:spcAft>
                <a:spcPct val="0"/>
              </a:spcAft>
            </a:pPr>
            <a:r>
              <a:rPr kumimoji="0" lang="es-ES" altLang="es-ES_tradnl" sz="1600" b="0" i="1" u="sng" strike="noStrike" cap="none" normalizeH="0" baseline="0" dirty="0" smtClean="0">
                <a:ln>
                  <a:noFill/>
                </a:ln>
                <a:solidFill>
                  <a:schemeClr val="tx1"/>
                </a:solidFill>
                <a:effectLst/>
                <a:latin typeface="+mj-lt"/>
                <a:ea typeface="Times New Roman" panose="02020603050405020304" pitchFamily="18" charset="0"/>
              </a:rPr>
              <a:t>JUAN ANTONIO VICENTE VÍRSEDA</a:t>
            </a:r>
          </a:p>
          <a:p>
            <a:pPr lvl="0" eaLnBrk="0" fontAlgn="base" hangingPunct="0">
              <a:spcBef>
                <a:spcPct val="0"/>
              </a:spcBef>
              <a:spcAft>
                <a:spcPct val="0"/>
              </a:spcAft>
            </a:pPr>
            <a:r>
              <a:rPr kumimoji="0" lang="es-ES" altLang="es-ES_tradnl" sz="14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Licenciado en Ciencias y Técnicas Estadísticas y Doctor en Estadística Aplicada a la Economía y a la Administración y Dirección de Empresas, es profesor del Departamento de Economía Aplicada y Estadística de la Universidad Nacional de Educación a Distancia (UNED).</a:t>
            </a:r>
          </a:p>
          <a:p>
            <a:pPr lvl="0" eaLnBrk="0" fontAlgn="base" hangingPunct="0">
              <a:spcBef>
                <a:spcPct val="0"/>
              </a:spcBef>
              <a:spcAft>
                <a:spcPct val="0"/>
              </a:spcAft>
            </a:pPr>
            <a:endParaRPr kumimoji="0" lang="es-ES_tradnl" altLang="es-ES_tradnl" sz="1400" b="0" i="0" u="none" strike="noStrike" cap="none" normalizeH="0" baseline="0" dirty="0" smtClean="0">
              <a:ln>
                <a:noFill/>
              </a:ln>
              <a:solidFill>
                <a:schemeClr val="tx1"/>
              </a:solidFill>
              <a:effectLst/>
              <a:latin typeface="Arial" panose="020B0604020202020204" pitchFamily="34" charset="0"/>
            </a:endParaRPr>
          </a:p>
          <a:p>
            <a:pPr lvl="0" eaLnBrk="0" fontAlgn="base" hangingPunct="0">
              <a:spcBef>
                <a:spcPct val="0"/>
              </a:spcBef>
              <a:spcAft>
                <a:spcPct val="0"/>
              </a:spcAft>
            </a:pPr>
            <a:r>
              <a:rPr kumimoji="0" lang="es-ES" altLang="es-ES_tradnl" sz="1600" b="0" i="1" u="sng" strike="noStrike" cap="none" normalizeH="0" baseline="0" dirty="0" smtClean="0">
                <a:ln>
                  <a:noFill/>
                </a:ln>
                <a:solidFill>
                  <a:schemeClr val="tx1"/>
                </a:solidFill>
                <a:effectLst/>
                <a:latin typeface="+mj-lt"/>
                <a:ea typeface="Times New Roman" panose="02020603050405020304" pitchFamily="18" charset="0"/>
              </a:rPr>
              <a:t>CARLES MANERA</a:t>
            </a:r>
          </a:p>
          <a:p>
            <a:pPr lvl="0" eaLnBrk="0" fontAlgn="base" hangingPunct="0">
              <a:spcBef>
                <a:spcPct val="0"/>
              </a:spcBef>
              <a:spcAft>
                <a:spcPct val="0"/>
              </a:spcAft>
            </a:pPr>
            <a:r>
              <a:rPr kumimoji="0" lang="es-ES" altLang="es-ES_tradnl" sz="14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Doctor en Historia y en Economía y Catedrático de Historia e Instituciones Económicas en el departamento de Economía Aplicada de la Universidad de les Illes Balears</a:t>
            </a:r>
            <a:r>
              <a:rPr kumimoji="0" lang="es-ES" altLang="es-ES_tradnl" sz="11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t>
            </a:r>
          </a:p>
          <a:p>
            <a:pPr lvl="0" eaLnBrk="0" fontAlgn="base" hangingPunct="0">
              <a:spcBef>
                <a:spcPct val="0"/>
              </a:spcBef>
              <a:spcAft>
                <a:spcPct val="0"/>
              </a:spcAft>
            </a:pPr>
            <a:endParaRPr kumimoji="0" lang="es-ES_tradnl" altLang="es-ES_tradnl" sz="1100" b="0" i="0" u="none" strike="noStrike" cap="none" normalizeH="0" baseline="0" dirty="0" smtClean="0">
              <a:ln>
                <a:noFill/>
              </a:ln>
              <a:solidFill>
                <a:schemeClr val="tx1"/>
              </a:solidFill>
              <a:effectLst/>
              <a:latin typeface="Arial" panose="020B0604020202020204" pitchFamily="34" charset="0"/>
            </a:endParaRPr>
          </a:p>
          <a:p>
            <a:pPr lvl="0" eaLnBrk="0" fontAlgn="base" hangingPunct="0">
              <a:spcBef>
                <a:spcPct val="0"/>
              </a:spcBef>
              <a:spcAft>
                <a:spcPct val="0"/>
              </a:spcAft>
            </a:pPr>
            <a:r>
              <a:rPr kumimoji="0" lang="es-ES" altLang="es-ES_tradnl" sz="1600" b="0" i="1" u="sng" strike="noStrike" cap="none" normalizeH="0" baseline="0" dirty="0" smtClean="0">
                <a:ln>
                  <a:noFill/>
                </a:ln>
                <a:solidFill>
                  <a:schemeClr val="tx1"/>
                </a:solidFill>
                <a:effectLst/>
                <a:latin typeface="+mj-lt"/>
                <a:ea typeface="Times New Roman" panose="02020603050405020304" pitchFamily="18" charset="0"/>
              </a:rPr>
              <a:t>FERRAN NAVINÉS</a:t>
            </a:r>
          </a:p>
          <a:p>
            <a:pPr lvl="0" eaLnBrk="0" fontAlgn="base" hangingPunct="0">
              <a:spcBef>
                <a:spcPct val="0"/>
              </a:spcBef>
              <a:spcAft>
                <a:spcPct val="0"/>
              </a:spcAft>
            </a:pPr>
            <a:r>
              <a:rPr kumimoji="0" lang="es-ES" altLang="es-ES_tradnl"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es-ES" altLang="es-ES_tradnl" sz="14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Doctor en Economía y Titular de Universidad de Economía Aplicada, es asesor económico de la Dirección General de Innovación e Investigación del </a:t>
            </a:r>
            <a:r>
              <a:rPr kumimoji="0" lang="es-ES" altLang="es-ES_tradnl" sz="14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Govern</a:t>
            </a:r>
            <a:r>
              <a:rPr kumimoji="0" lang="es-ES" altLang="es-ES_tradnl" sz="14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de les Illes Balears.</a:t>
            </a:r>
            <a:endParaRPr kumimoji="0" lang="es-ES" altLang="es-ES_tradnl" sz="1400" b="0" i="0" u="none" strike="noStrike" cap="none" normalizeH="0" baseline="0" dirty="0" smtClean="0">
              <a:ln>
                <a:noFill/>
              </a:ln>
              <a:solidFill>
                <a:schemeClr val="tx1"/>
              </a:solidFill>
              <a:effectLst/>
              <a:latin typeface="Arial" panose="020B0604020202020204" pitchFamily="34" charset="0"/>
            </a:endParaRPr>
          </a:p>
          <a:p>
            <a:endParaRPr lang="es-ES_tradnl" dirty="0"/>
          </a:p>
        </p:txBody>
      </p:sp>
    </p:spTree>
    <p:extLst>
      <p:ext uri="{BB962C8B-B14F-4D97-AF65-F5344CB8AC3E}">
        <p14:creationId xmlns:p14="http://schemas.microsoft.com/office/powerpoint/2010/main" val="376276030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58701" y="515878"/>
            <a:ext cx="7886700" cy="576064"/>
          </a:xfrm>
        </p:spPr>
        <p:txBody>
          <a:bodyPr>
            <a:noAutofit/>
          </a:bodyPr>
          <a:lstStyle/>
          <a:p>
            <a:r>
              <a:rPr lang="es-ES" sz="4800" b="1" i="1" u="sng" dirty="0" smtClean="0"/>
              <a:t>Introducción</a:t>
            </a:r>
            <a:endParaRPr lang="es-ES_tradnl" sz="4800" b="1" i="1" u="sng" dirty="0"/>
          </a:p>
        </p:txBody>
      </p:sp>
      <p:sp>
        <p:nvSpPr>
          <p:cNvPr id="3" name="Marcador de contenido 2"/>
          <p:cNvSpPr>
            <a:spLocks noGrp="1"/>
          </p:cNvSpPr>
          <p:nvPr>
            <p:ph idx="1"/>
          </p:nvPr>
        </p:nvSpPr>
        <p:spPr>
          <a:xfrm>
            <a:off x="409978" y="1461680"/>
            <a:ext cx="11140225" cy="4166388"/>
          </a:xfrm>
        </p:spPr>
        <p:txBody>
          <a:bodyPr>
            <a:normAutofit fontScale="92500" lnSpcReduction="20000"/>
          </a:bodyPr>
          <a:lstStyle/>
          <a:p>
            <a:pPr>
              <a:buFont typeface="Wingdings" panose="05000000000000000000" pitchFamily="2" charset="2"/>
              <a:buChar char="ü"/>
            </a:pPr>
            <a:r>
              <a:rPr lang="es-ES" sz="3200" b="1" i="1" dirty="0">
                <a:latin typeface="+mj-lt"/>
              </a:rPr>
              <a:t>La Gran Recesión </a:t>
            </a:r>
            <a:r>
              <a:rPr lang="es-ES" sz="3200" i="1" dirty="0">
                <a:latin typeface="+mj-lt"/>
              </a:rPr>
              <a:t>de principios del Siglo XXI ha abierto </a:t>
            </a:r>
            <a:r>
              <a:rPr lang="es-ES" sz="3200" i="1" dirty="0" smtClean="0">
                <a:solidFill>
                  <a:srgbClr val="FF0000"/>
                </a:solidFill>
                <a:latin typeface="+mj-lt"/>
              </a:rPr>
              <a:t>la necesidad de replantear </a:t>
            </a:r>
            <a:r>
              <a:rPr lang="es-ES" sz="3200" i="1" dirty="0" smtClean="0">
                <a:latin typeface="+mj-lt"/>
              </a:rPr>
              <a:t>el </a:t>
            </a:r>
            <a:r>
              <a:rPr lang="es-ES" sz="3200" i="1" dirty="0">
                <a:latin typeface="+mj-lt"/>
              </a:rPr>
              <a:t>análisis de las Crisis </a:t>
            </a:r>
            <a:r>
              <a:rPr lang="es-ES" sz="3200" i="1" dirty="0" smtClean="0">
                <a:latin typeface="+mj-lt"/>
              </a:rPr>
              <a:t>Económicas.</a:t>
            </a:r>
          </a:p>
          <a:p>
            <a:pPr marL="0" indent="0">
              <a:buNone/>
            </a:pPr>
            <a:endParaRPr lang="es-ES" sz="3200" i="1" dirty="0">
              <a:latin typeface="+mj-lt"/>
            </a:endParaRPr>
          </a:p>
          <a:p>
            <a:pPr>
              <a:buFont typeface="Wingdings" panose="05000000000000000000" pitchFamily="2" charset="2"/>
              <a:buChar char="ü"/>
            </a:pPr>
            <a:r>
              <a:rPr lang="es-ES" sz="3200" i="1" dirty="0">
                <a:latin typeface="+mj-lt"/>
              </a:rPr>
              <a:t>El </a:t>
            </a:r>
            <a:r>
              <a:rPr lang="es-ES" sz="3200" b="1" i="1" dirty="0" err="1">
                <a:latin typeface="+mj-lt"/>
              </a:rPr>
              <a:t>Mainstream</a:t>
            </a:r>
            <a:r>
              <a:rPr lang="es-ES" sz="3200" i="1" dirty="0">
                <a:latin typeface="+mj-lt"/>
              </a:rPr>
              <a:t> </a:t>
            </a:r>
            <a:r>
              <a:rPr lang="es-ES" sz="3200" i="1" dirty="0" smtClean="0">
                <a:latin typeface="+mj-lt"/>
              </a:rPr>
              <a:t>sigue defendiendo la </a:t>
            </a:r>
            <a:r>
              <a:rPr lang="es-ES" sz="3200" i="1" dirty="0" smtClean="0">
                <a:solidFill>
                  <a:srgbClr val="FF0000"/>
                </a:solidFill>
                <a:latin typeface="+mj-lt"/>
              </a:rPr>
              <a:t>capacidad </a:t>
            </a:r>
            <a:r>
              <a:rPr lang="es-ES" sz="3200" i="1" dirty="0" err="1" smtClean="0">
                <a:solidFill>
                  <a:srgbClr val="FF0000"/>
                </a:solidFill>
                <a:latin typeface="+mj-lt"/>
              </a:rPr>
              <a:t>autorreguladora</a:t>
            </a:r>
            <a:r>
              <a:rPr lang="es-ES" sz="3200" i="1" dirty="0" smtClean="0">
                <a:solidFill>
                  <a:srgbClr val="FF0000"/>
                </a:solidFill>
                <a:latin typeface="+mj-lt"/>
              </a:rPr>
              <a:t> de los mercados al seguir manteniendo sin grandes cambios teóricos su teoría </a:t>
            </a:r>
            <a:r>
              <a:rPr lang="es-ES" sz="3200" i="1" dirty="0" smtClean="0">
                <a:latin typeface="+mj-lt"/>
              </a:rPr>
              <a:t>del Equilibrio General.</a:t>
            </a:r>
          </a:p>
          <a:p>
            <a:pPr marL="0" indent="0">
              <a:buNone/>
            </a:pPr>
            <a:endParaRPr lang="es-ES" sz="3200" i="1" dirty="0">
              <a:latin typeface="+mj-lt"/>
            </a:endParaRPr>
          </a:p>
          <a:p>
            <a:pPr>
              <a:buFont typeface="Wingdings" panose="05000000000000000000" pitchFamily="2" charset="2"/>
              <a:buChar char="ü"/>
            </a:pPr>
            <a:r>
              <a:rPr lang="es-ES" sz="3200" i="1" dirty="0" smtClean="0">
                <a:solidFill>
                  <a:srgbClr val="FF0000"/>
                </a:solidFill>
                <a:latin typeface="+mj-lt"/>
              </a:rPr>
              <a:t>Desde la </a:t>
            </a:r>
            <a:r>
              <a:rPr lang="es-ES" sz="3200" i="1" dirty="0" err="1" smtClean="0">
                <a:solidFill>
                  <a:srgbClr val="FF0000"/>
                </a:solidFill>
                <a:latin typeface="+mj-lt"/>
              </a:rPr>
              <a:t>Economia</a:t>
            </a:r>
            <a:r>
              <a:rPr lang="es-ES" sz="3200" i="1" dirty="0" smtClean="0">
                <a:solidFill>
                  <a:srgbClr val="FF0000"/>
                </a:solidFill>
                <a:latin typeface="+mj-lt"/>
              </a:rPr>
              <a:t> Política se han lanzado nuevas hipótesis explicativas sobre los procesos inestables de acumulación y las grandes crisis del capitalismo que permiten  </a:t>
            </a:r>
            <a:r>
              <a:rPr lang="es-ES" sz="3200" b="1" i="1" dirty="0" smtClean="0">
                <a:latin typeface="+mj-lt"/>
              </a:rPr>
              <a:t>recuperar la </a:t>
            </a:r>
            <a:r>
              <a:rPr lang="es-ES" sz="3200" b="1" i="1" dirty="0">
                <a:latin typeface="+mj-lt"/>
              </a:rPr>
              <a:t>idea del Ciclo </a:t>
            </a:r>
            <a:r>
              <a:rPr lang="es-ES" sz="3200" b="1" i="1" dirty="0" smtClean="0">
                <a:latin typeface="+mj-lt"/>
              </a:rPr>
              <a:t>Económico y las Crisis de Regulación. </a:t>
            </a:r>
            <a:endParaRPr lang="es-ES" sz="3200" i="1" dirty="0">
              <a:latin typeface="+mj-lt"/>
            </a:endParaRPr>
          </a:p>
          <a:p>
            <a:endParaRPr lang="es-ES" sz="3200" dirty="0" smtClean="0"/>
          </a:p>
          <a:p>
            <a:endParaRPr lang="es-ES_tradnl" sz="3200" dirty="0"/>
          </a:p>
        </p:txBody>
      </p:sp>
      <p:sp>
        <p:nvSpPr>
          <p:cNvPr id="5" name="Rectángulo 4"/>
          <p:cNvSpPr/>
          <p:nvPr/>
        </p:nvSpPr>
        <p:spPr>
          <a:xfrm>
            <a:off x="279044" y="6176964"/>
            <a:ext cx="11912956" cy="461665"/>
          </a:xfrm>
          <a:prstGeom prst="rect">
            <a:avLst/>
          </a:prstGeom>
        </p:spPr>
        <p:txBody>
          <a:bodyPr wrap="square">
            <a:spAutoFit/>
          </a:bodyPr>
          <a:lstStyle/>
          <a:p>
            <a:pPr algn="ctr"/>
            <a:r>
              <a:rPr lang="es-ES_tradnl" sz="1200" dirty="0" smtClean="0"/>
              <a:t>XLII Reunión de Estudios Regionales - AECR. International </a:t>
            </a:r>
            <a:r>
              <a:rPr lang="es-ES_tradnl" sz="1200" dirty="0" err="1" smtClean="0"/>
              <a:t>Conference</a:t>
            </a:r>
            <a:r>
              <a:rPr lang="es-ES_tradnl" sz="1200" dirty="0" smtClean="0"/>
              <a:t> </a:t>
            </a:r>
            <a:r>
              <a:rPr lang="es-ES_tradnl" sz="1200" dirty="0" err="1" smtClean="0"/>
              <a:t>on</a:t>
            </a:r>
            <a:r>
              <a:rPr lang="es-ES_tradnl" sz="1200" dirty="0" smtClean="0"/>
              <a:t> Regional </a:t>
            </a:r>
            <a:r>
              <a:rPr lang="es-ES_tradnl" sz="1200" dirty="0" err="1" smtClean="0"/>
              <a:t>Sciencie</a:t>
            </a:r>
            <a:r>
              <a:rPr lang="es-ES_tradnl" sz="1200" dirty="0" smtClean="0"/>
              <a:t>: Treinta años de integración en Europa desde la perspectiva regional: Balance y nuevos retos. Facultad de CC. Económicas y Empresariales de la Universidad de Santiago de Compostela. 16 a 18 de noviembre de 2016</a:t>
            </a:r>
            <a:endParaRPr lang="es-ES_tradnl" sz="1200" dirty="0"/>
          </a:p>
        </p:txBody>
      </p:sp>
    </p:spTree>
    <p:extLst>
      <p:ext uri="{BB962C8B-B14F-4D97-AF65-F5344CB8AC3E}">
        <p14:creationId xmlns:p14="http://schemas.microsoft.com/office/powerpoint/2010/main" val="6839387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
            <p:extLst/>
          </p:nvPr>
        </p:nvGraphicFramePr>
        <p:xfrm>
          <a:off x="2152650" y="116633"/>
          <a:ext cx="8263830" cy="60603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ángulo 1"/>
          <p:cNvSpPr/>
          <p:nvPr/>
        </p:nvSpPr>
        <p:spPr>
          <a:xfrm>
            <a:off x="291922" y="6396335"/>
            <a:ext cx="11900078" cy="461665"/>
          </a:xfrm>
          <a:prstGeom prst="rect">
            <a:avLst/>
          </a:prstGeom>
        </p:spPr>
        <p:txBody>
          <a:bodyPr wrap="square">
            <a:spAutoFit/>
          </a:bodyPr>
          <a:lstStyle/>
          <a:p>
            <a:pPr algn="ctr"/>
            <a:r>
              <a:rPr lang="es-ES_tradnl" sz="1200" dirty="0" smtClean="0"/>
              <a:t>XLII Reunión de Estudios Regionales - AECR. International </a:t>
            </a:r>
            <a:r>
              <a:rPr lang="es-ES_tradnl" sz="1200" dirty="0" err="1" smtClean="0"/>
              <a:t>Conference</a:t>
            </a:r>
            <a:r>
              <a:rPr lang="es-ES_tradnl" sz="1200" dirty="0" smtClean="0"/>
              <a:t> </a:t>
            </a:r>
            <a:r>
              <a:rPr lang="es-ES_tradnl" sz="1200" dirty="0" err="1" smtClean="0"/>
              <a:t>on</a:t>
            </a:r>
            <a:r>
              <a:rPr lang="es-ES_tradnl" sz="1200" dirty="0" smtClean="0"/>
              <a:t> Regional </a:t>
            </a:r>
            <a:r>
              <a:rPr lang="es-ES_tradnl" sz="1200" dirty="0" err="1" smtClean="0"/>
              <a:t>Sciencie</a:t>
            </a:r>
            <a:r>
              <a:rPr lang="es-ES_tradnl" sz="1200" dirty="0" smtClean="0"/>
              <a:t>: Treinta años de integración en Europa desde la perspectiva regional: Balance y nuevos retos. Facultad de CC. Económicas y Empresariales de la Universidad de Santiago de Compostela. 16 a 18 de noviembre de 2016</a:t>
            </a:r>
            <a:endParaRPr lang="es-ES_tradnl" sz="1200" dirty="0"/>
          </a:p>
        </p:txBody>
      </p:sp>
    </p:spTree>
    <p:extLst>
      <p:ext uri="{BB962C8B-B14F-4D97-AF65-F5344CB8AC3E}">
        <p14:creationId xmlns:p14="http://schemas.microsoft.com/office/powerpoint/2010/main" val="41135042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ie de página 3"/>
          <p:cNvSpPr>
            <a:spLocks noGrp="1"/>
          </p:cNvSpPr>
          <p:nvPr>
            <p:ph type="ftr" sz="quarter" idx="11"/>
          </p:nvPr>
        </p:nvSpPr>
        <p:spPr>
          <a:xfrm>
            <a:off x="141669" y="6356350"/>
            <a:ext cx="11835682" cy="365125"/>
          </a:xfrm>
        </p:spPr>
        <p:txBody>
          <a:bodyPr/>
          <a:lstStyle/>
          <a:p>
            <a:r>
              <a:rPr lang="es-ES_tradnl" dirty="0" smtClean="0"/>
              <a:t>XLII Reunión de Estudios Regionales - AECR. International </a:t>
            </a:r>
            <a:r>
              <a:rPr lang="es-ES_tradnl" dirty="0" err="1" smtClean="0"/>
              <a:t>Conference</a:t>
            </a:r>
            <a:r>
              <a:rPr lang="es-ES_tradnl" dirty="0" smtClean="0"/>
              <a:t> </a:t>
            </a:r>
            <a:r>
              <a:rPr lang="es-ES_tradnl" dirty="0" err="1" smtClean="0"/>
              <a:t>on</a:t>
            </a:r>
            <a:r>
              <a:rPr lang="es-ES_tradnl" dirty="0" smtClean="0"/>
              <a:t> Regional </a:t>
            </a:r>
            <a:r>
              <a:rPr lang="es-ES_tradnl" dirty="0" err="1" smtClean="0"/>
              <a:t>Sciencie</a:t>
            </a:r>
            <a:r>
              <a:rPr lang="es-ES_tradnl" dirty="0" smtClean="0"/>
              <a:t>: Treinta años de integración en Europa desde la perspectiva regional: Balance y nuevos retos. Facultad de CC. Económicas y Empresariales de la Universidad de Santiago de Compostela. 16 a 18 de noviembre de 2016</a:t>
            </a:r>
            <a:endParaRPr lang="es-ES_tradnl" dirty="0"/>
          </a:p>
        </p:txBody>
      </p:sp>
      <p:graphicFrame>
        <p:nvGraphicFramePr>
          <p:cNvPr id="5" name="Diagrama 4"/>
          <p:cNvGraphicFramePr/>
          <p:nvPr>
            <p:extLst>
              <p:ext uri="{D42A27DB-BD31-4B8C-83A1-F6EECF244321}">
                <p14:modId xmlns:p14="http://schemas.microsoft.com/office/powerpoint/2010/main" val="459179917"/>
              </p:ext>
            </p:extLst>
          </p:nvPr>
        </p:nvGraphicFramePr>
        <p:xfrm>
          <a:off x="0" y="0"/>
          <a:ext cx="11977351" cy="5898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381089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37963" y="100837"/>
            <a:ext cx="8229600" cy="764683"/>
          </a:xfrm>
        </p:spPr>
        <p:txBody>
          <a:bodyPr>
            <a:normAutofit/>
          </a:bodyPr>
          <a:lstStyle/>
          <a:p>
            <a:r>
              <a:rPr lang="es-ES" dirty="0" smtClean="0"/>
              <a:t>Líneas </a:t>
            </a:r>
            <a:r>
              <a:rPr lang="es-ES" dirty="0"/>
              <a:t>metodológicas</a:t>
            </a:r>
            <a:endParaRPr lang="es-ES" dirty="0">
              <a:latin typeface="Times New Roman" panose="02020603050405020304" pitchFamily="18" charset="0"/>
              <a:cs typeface="Times New Roman" panose="02020603050405020304" pitchFamily="18" charset="0"/>
            </a:endParaRPr>
          </a:p>
        </p:txBody>
      </p:sp>
      <p:graphicFrame>
        <p:nvGraphicFramePr>
          <p:cNvPr id="4" name="Diagrama 3"/>
          <p:cNvGraphicFramePr/>
          <p:nvPr>
            <p:extLst>
              <p:ext uri="{D42A27DB-BD31-4B8C-83A1-F6EECF244321}">
                <p14:modId xmlns:p14="http://schemas.microsoft.com/office/powerpoint/2010/main" val="3824526482"/>
              </p:ext>
            </p:extLst>
          </p:nvPr>
        </p:nvGraphicFramePr>
        <p:xfrm>
          <a:off x="1837963" y="904156"/>
          <a:ext cx="7440488" cy="53443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ángulo 2"/>
          <p:cNvSpPr/>
          <p:nvPr/>
        </p:nvSpPr>
        <p:spPr>
          <a:xfrm>
            <a:off x="279043" y="6248524"/>
            <a:ext cx="11912957" cy="461665"/>
          </a:xfrm>
          <a:prstGeom prst="rect">
            <a:avLst/>
          </a:prstGeom>
        </p:spPr>
        <p:txBody>
          <a:bodyPr wrap="square">
            <a:spAutoFit/>
          </a:bodyPr>
          <a:lstStyle/>
          <a:p>
            <a:pPr algn="ctr"/>
            <a:r>
              <a:rPr lang="es-ES_tradnl" sz="1200" dirty="0" smtClean="0"/>
              <a:t>XLII Reunión de Estudios Regionales - AECR. International </a:t>
            </a:r>
            <a:r>
              <a:rPr lang="es-ES_tradnl" sz="1200" dirty="0" err="1" smtClean="0"/>
              <a:t>Conference</a:t>
            </a:r>
            <a:r>
              <a:rPr lang="es-ES_tradnl" sz="1200" dirty="0" smtClean="0"/>
              <a:t> </a:t>
            </a:r>
            <a:r>
              <a:rPr lang="es-ES_tradnl" sz="1200" dirty="0" err="1" smtClean="0"/>
              <a:t>on</a:t>
            </a:r>
            <a:r>
              <a:rPr lang="es-ES_tradnl" sz="1200" dirty="0" smtClean="0"/>
              <a:t> Regional </a:t>
            </a:r>
            <a:r>
              <a:rPr lang="es-ES_tradnl" sz="1200" dirty="0" err="1" smtClean="0"/>
              <a:t>Sciencie</a:t>
            </a:r>
            <a:r>
              <a:rPr lang="es-ES_tradnl" sz="1200" dirty="0" smtClean="0"/>
              <a:t>: Treinta años de integración en Europa desde la perspectiva regional: Balance y nuevos retos. Facultad de CC. Económicas y Empresariales de la Universidad de Santiago de Compostela. 16 a 18 de noviembre de 2016</a:t>
            </a:r>
            <a:endParaRPr lang="es-ES_tradnl" sz="1200" dirty="0"/>
          </a:p>
        </p:txBody>
      </p:sp>
    </p:spTree>
    <p:extLst>
      <p:ext uri="{BB962C8B-B14F-4D97-AF65-F5344CB8AC3E}">
        <p14:creationId xmlns:p14="http://schemas.microsoft.com/office/powerpoint/2010/main" val="38902226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7071" y="260648"/>
            <a:ext cx="8229600" cy="714078"/>
          </a:xfrm>
        </p:spPr>
        <p:txBody>
          <a:bodyPr>
            <a:noAutofit/>
          </a:bodyPr>
          <a:lstStyle/>
          <a:p>
            <a:r>
              <a:rPr lang="es-ES" sz="4000" i="1" dirty="0" smtClean="0">
                <a:cs typeface="Times New Roman" panose="02020603050405020304" pitchFamily="18" charset="0"/>
              </a:rPr>
              <a:t> </a:t>
            </a:r>
            <a:r>
              <a:rPr lang="es-ES" sz="4000" i="1" dirty="0">
                <a:cs typeface="Times New Roman" panose="02020603050405020304" pitchFamily="18" charset="0"/>
              </a:rPr>
              <a:t>Ámbito de investigación </a:t>
            </a:r>
          </a:p>
        </p:txBody>
      </p:sp>
      <p:graphicFrame>
        <p:nvGraphicFramePr>
          <p:cNvPr id="7" name="Diagrama 6"/>
          <p:cNvGraphicFramePr/>
          <p:nvPr>
            <p:extLst>
              <p:ext uri="{D42A27DB-BD31-4B8C-83A1-F6EECF244321}">
                <p14:modId xmlns:p14="http://schemas.microsoft.com/office/powerpoint/2010/main" val="2704184913"/>
              </p:ext>
            </p:extLst>
          </p:nvPr>
        </p:nvGraphicFramePr>
        <p:xfrm>
          <a:off x="1727261" y="974726"/>
          <a:ext cx="8679481" cy="5078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ángulo 2"/>
          <p:cNvSpPr/>
          <p:nvPr/>
        </p:nvSpPr>
        <p:spPr>
          <a:xfrm>
            <a:off x="154029" y="6163816"/>
            <a:ext cx="11835683" cy="461665"/>
          </a:xfrm>
          <a:prstGeom prst="rect">
            <a:avLst/>
          </a:prstGeom>
        </p:spPr>
        <p:txBody>
          <a:bodyPr wrap="square">
            <a:spAutoFit/>
          </a:bodyPr>
          <a:lstStyle/>
          <a:p>
            <a:pPr algn="ctr"/>
            <a:r>
              <a:rPr lang="es-ES_tradnl" sz="1200" dirty="0"/>
              <a:t>XLII Reunión de Estudios Regionales - AECR. International </a:t>
            </a:r>
            <a:r>
              <a:rPr lang="es-ES_tradnl" sz="1200" dirty="0" err="1"/>
              <a:t>Conference</a:t>
            </a:r>
            <a:r>
              <a:rPr lang="es-ES_tradnl" sz="1200" dirty="0"/>
              <a:t> </a:t>
            </a:r>
            <a:r>
              <a:rPr lang="es-ES_tradnl" sz="1200" dirty="0" err="1"/>
              <a:t>on</a:t>
            </a:r>
            <a:r>
              <a:rPr lang="es-ES_tradnl" sz="1200" dirty="0"/>
              <a:t> Regional </a:t>
            </a:r>
            <a:r>
              <a:rPr lang="es-ES_tradnl" sz="1200" dirty="0" err="1"/>
              <a:t>Sciencie</a:t>
            </a:r>
            <a:r>
              <a:rPr lang="es-ES_tradnl" sz="1200" dirty="0"/>
              <a:t>: Treinta años de integración en Europa desde la perspectiva regional: Balance y nuevos retos. Facultad de CC. Económicas y Empresariales de la Universidad de Santiago de Compostela. 16 a 18 de noviembre de 2016</a:t>
            </a:r>
          </a:p>
        </p:txBody>
      </p:sp>
      <p:sp>
        <p:nvSpPr>
          <p:cNvPr id="4" name="CuadroTexto 3"/>
          <p:cNvSpPr txBox="1"/>
          <p:nvPr/>
        </p:nvSpPr>
        <p:spPr>
          <a:xfrm>
            <a:off x="7328079" y="998382"/>
            <a:ext cx="2962141" cy="1600438"/>
          </a:xfrm>
          <a:prstGeom prst="rect">
            <a:avLst/>
          </a:prstGeom>
          <a:noFill/>
        </p:spPr>
        <p:txBody>
          <a:bodyPr wrap="square" rtlCol="0">
            <a:spAutoFit/>
          </a:bodyPr>
          <a:lstStyle/>
          <a:p>
            <a:r>
              <a:rPr lang="es-ES" sz="1400" b="1" dirty="0" smtClean="0"/>
              <a:t>- </a:t>
            </a:r>
            <a:r>
              <a:rPr lang="es-ES" sz="1400" b="1" u="sng" dirty="0" err="1" smtClean="0"/>
              <a:t>Économies</a:t>
            </a:r>
            <a:r>
              <a:rPr lang="es-ES" sz="1400" b="1" u="sng" dirty="0" smtClean="0"/>
              <a:t> et </a:t>
            </a:r>
            <a:r>
              <a:rPr lang="es-ES" sz="1400" b="1" u="sng" dirty="0" err="1" smtClean="0"/>
              <a:t>société</a:t>
            </a:r>
            <a:r>
              <a:rPr lang="es-ES" sz="1400" dirty="0" smtClean="0"/>
              <a:t>, </a:t>
            </a:r>
            <a:r>
              <a:rPr lang="es-ES" sz="1400" dirty="0" err="1" smtClean="0"/>
              <a:t>Série</a:t>
            </a:r>
            <a:r>
              <a:rPr lang="es-ES" sz="1400" dirty="0" smtClean="0"/>
              <a:t> “</a:t>
            </a:r>
            <a:r>
              <a:rPr lang="es-ES" sz="1400" dirty="0" err="1" smtClean="0"/>
              <a:t>Histoire</a:t>
            </a:r>
            <a:r>
              <a:rPr lang="es-ES" sz="1400" dirty="0" smtClean="0"/>
              <a:t> </a:t>
            </a:r>
            <a:r>
              <a:rPr lang="es-ES" sz="1400" dirty="0" err="1" smtClean="0"/>
              <a:t>économique</a:t>
            </a:r>
            <a:r>
              <a:rPr lang="es-ES" sz="1400" dirty="0" smtClean="0"/>
              <a:t> </a:t>
            </a:r>
            <a:r>
              <a:rPr lang="es-ES" sz="1400" dirty="0" err="1" smtClean="0"/>
              <a:t>quantitative</a:t>
            </a:r>
            <a:r>
              <a:rPr lang="es-ES" sz="1400" dirty="0" smtClean="0"/>
              <a:t>” AF, nº50 6/2015, p.877-1000</a:t>
            </a:r>
          </a:p>
          <a:p>
            <a:r>
              <a:rPr lang="es-ES" sz="1400" b="1" dirty="0" smtClean="0"/>
              <a:t> -</a:t>
            </a:r>
            <a:r>
              <a:rPr lang="es-ES" sz="1400" b="1" u="sng" dirty="0" smtClean="0"/>
              <a:t>Revista de economía mundial</a:t>
            </a:r>
            <a:r>
              <a:rPr lang="es-ES" sz="1400" dirty="0" smtClean="0"/>
              <a:t>, nº42, 2016</a:t>
            </a:r>
          </a:p>
          <a:p>
            <a:r>
              <a:rPr lang="es-ES" sz="1400" dirty="0" smtClean="0"/>
              <a:t>- </a:t>
            </a:r>
            <a:r>
              <a:rPr lang="es-ES" sz="1400" b="1" u="sng" dirty="0" smtClean="0"/>
              <a:t>Congreso “Reunión de Economía Mundial</a:t>
            </a:r>
            <a:r>
              <a:rPr lang="es-ES" sz="1400" b="1" dirty="0" smtClean="0"/>
              <a:t>”. Cádiz</a:t>
            </a:r>
            <a:r>
              <a:rPr lang="es-ES" sz="1400" dirty="0" smtClean="0"/>
              <a:t>. Junio 2014</a:t>
            </a:r>
            <a:endParaRPr lang="es-ES_tradnl" sz="1400" dirty="0"/>
          </a:p>
        </p:txBody>
      </p:sp>
      <p:sp>
        <p:nvSpPr>
          <p:cNvPr id="5" name="CuadroTexto 4"/>
          <p:cNvSpPr txBox="1"/>
          <p:nvPr/>
        </p:nvSpPr>
        <p:spPr>
          <a:xfrm>
            <a:off x="7443989" y="3007403"/>
            <a:ext cx="2846231" cy="954107"/>
          </a:xfrm>
          <a:prstGeom prst="rect">
            <a:avLst/>
          </a:prstGeom>
          <a:noFill/>
        </p:spPr>
        <p:txBody>
          <a:bodyPr wrap="square" rtlCol="0">
            <a:spAutoFit/>
          </a:bodyPr>
          <a:lstStyle/>
          <a:p>
            <a:pPr>
              <a:buFontTx/>
              <a:buChar char="-"/>
            </a:pPr>
            <a:r>
              <a:rPr lang="es-ES" sz="1400" b="1" u="sng" dirty="0" smtClean="0"/>
              <a:t>Congreso </a:t>
            </a:r>
            <a:r>
              <a:rPr lang="es-ES" sz="1400" b="1" u="sng" dirty="0"/>
              <a:t>“Reunión de Economía Mundial”. </a:t>
            </a:r>
            <a:r>
              <a:rPr lang="es-ES" sz="1400" b="1" dirty="0"/>
              <a:t>Cádiz</a:t>
            </a:r>
            <a:r>
              <a:rPr lang="es-ES" sz="1400" dirty="0"/>
              <a:t>. Junio </a:t>
            </a:r>
            <a:r>
              <a:rPr lang="es-ES" sz="1400" dirty="0" smtClean="0"/>
              <a:t>2014</a:t>
            </a:r>
          </a:p>
          <a:p>
            <a:pPr>
              <a:buFontTx/>
              <a:buChar char="-"/>
            </a:pPr>
            <a:r>
              <a:rPr lang="es-ES" sz="1400" dirty="0" smtClean="0">
                <a:solidFill>
                  <a:srgbClr val="FF0000"/>
                </a:solidFill>
              </a:rPr>
              <a:t>“Congreso Ancona, </a:t>
            </a:r>
            <a:r>
              <a:rPr lang="es-ES" sz="1400" dirty="0" err="1" smtClean="0">
                <a:solidFill>
                  <a:srgbClr val="FF0000"/>
                </a:solidFill>
              </a:rPr>
              <a:t>Itália</a:t>
            </a:r>
            <a:r>
              <a:rPr lang="es-ES" sz="1400" dirty="0" smtClean="0">
                <a:solidFill>
                  <a:srgbClr val="FF0000"/>
                </a:solidFill>
              </a:rPr>
              <a:t>, Abril 2016.”</a:t>
            </a:r>
            <a:endParaRPr lang="es-ES_tradnl" sz="1400" dirty="0">
              <a:solidFill>
                <a:srgbClr val="FF0000"/>
              </a:solidFill>
            </a:endParaRPr>
          </a:p>
        </p:txBody>
      </p:sp>
      <p:sp>
        <p:nvSpPr>
          <p:cNvPr id="8" name="CuadroTexto 7"/>
          <p:cNvSpPr txBox="1"/>
          <p:nvPr/>
        </p:nvSpPr>
        <p:spPr>
          <a:xfrm>
            <a:off x="7134378" y="4352705"/>
            <a:ext cx="3052293" cy="1384995"/>
          </a:xfrm>
          <a:prstGeom prst="rect">
            <a:avLst/>
          </a:prstGeom>
          <a:noFill/>
        </p:spPr>
        <p:txBody>
          <a:bodyPr wrap="square" rtlCol="0">
            <a:spAutoFit/>
          </a:bodyPr>
          <a:lstStyle/>
          <a:p>
            <a:pPr marL="285750" indent="-285750">
              <a:buFontTx/>
              <a:buChar char="-"/>
            </a:pPr>
            <a:r>
              <a:rPr lang="es-ES" sz="1400" b="1" u="sng" dirty="0" smtClean="0"/>
              <a:t>Congreso </a:t>
            </a:r>
            <a:r>
              <a:rPr lang="es-ES" sz="1400" b="1" u="sng" dirty="0"/>
              <a:t>“Reunión de Economía Mundial”. </a:t>
            </a:r>
            <a:r>
              <a:rPr lang="es-ES" sz="1400" b="1" dirty="0"/>
              <a:t>Cádiz</a:t>
            </a:r>
            <a:r>
              <a:rPr lang="es-ES" sz="1400" dirty="0"/>
              <a:t>. Junio </a:t>
            </a:r>
            <a:r>
              <a:rPr lang="es-ES" sz="1400" dirty="0" smtClean="0"/>
              <a:t>2014</a:t>
            </a:r>
          </a:p>
          <a:p>
            <a:pPr marL="285750" indent="-285750">
              <a:buFontTx/>
              <a:buChar char="-"/>
            </a:pPr>
            <a:endParaRPr lang="es-ES" sz="1400" dirty="0" smtClean="0"/>
          </a:p>
          <a:p>
            <a:pPr marL="285750" indent="-285750">
              <a:buFontTx/>
              <a:buChar char="-"/>
            </a:pPr>
            <a:r>
              <a:rPr lang="es-ES" sz="1400" b="1" u="sng" dirty="0" smtClean="0"/>
              <a:t>XLII Reunión de Estudios Regionales</a:t>
            </a:r>
            <a:r>
              <a:rPr lang="es-ES" sz="1400" dirty="0" smtClean="0"/>
              <a:t>.</a:t>
            </a:r>
            <a:r>
              <a:rPr lang="es-ES" sz="1400" b="1" dirty="0" smtClean="0"/>
              <a:t> Santiago</a:t>
            </a:r>
            <a:r>
              <a:rPr lang="es-ES" sz="1400" dirty="0" smtClean="0"/>
              <a:t>, Noviembre 2016</a:t>
            </a:r>
            <a:endParaRPr lang="es-ES_tradnl" sz="1400" dirty="0"/>
          </a:p>
        </p:txBody>
      </p:sp>
    </p:spTree>
    <p:extLst>
      <p:ext uri="{BB962C8B-B14F-4D97-AF65-F5344CB8AC3E}">
        <p14:creationId xmlns:p14="http://schemas.microsoft.com/office/powerpoint/2010/main" val="28281470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OBJETIVOS DE LA INVESTIGACIÓN</a:t>
            </a:r>
            <a:endParaRPr lang="es-ES_tradnl" dirty="0"/>
          </a:p>
        </p:txBody>
      </p:sp>
      <p:sp>
        <p:nvSpPr>
          <p:cNvPr id="3" name="Marcador de contenido 2"/>
          <p:cNvSpPr>
            <a:spLocks noGrp="1"/>
          </p:cNvSpPr>
          <p:nvPr>
            <p:ph idx="1"/>
          </p:nvPr>
        </p:nvSpPr>
        <p:spPr>
          <a:xfrm>
            <a:off x="821028" y="1690688"/>
            <a:ext cx="10515600" cy="4351338"/>
          </a:xfrm>
        </p:spPr>
        <p:txBody>
          <a:bodyPr/>
          <a:lstStyle/>
          <a:p>
            <a:pPr marL="514350" indent="-514350">
              <a:buFont typeface="+mj-lt"/>
              <a:buAutoNum type="arabicPeriod"/>
            </a:pPr>
            <a:r>
              <a:rPr lang="es-ES_tradnl" i="1" dirty="0">
                <a:latin typeface="+mj-lt"/>
              </a:rPr>
              <a:t>Identificar las principales </a:t>
            </a:r>
            <a:r>
              <a:rPr lang="es-ES_tradnl" b="1" i="1" dirty="0">
                <a:latin typeface="+mj-lt"/>
              </a:rPr>
              <a:t>tendencias y contra-tendencias </a:t>
            </a:r>
            <a:r>
              <a:rPr lang="es-ES_tradnl" i="1" dirty="0">
                <a:latin typeface="+mj-lt"/>
              </a:rPr>
              <a:t>que interactúan en el comportamiento de la Tasa de </a:t>
            </a:r>
            <a:r>
              <a:rPr lang="es-ES_tradnl" i="1" dirty="0" smtClean="0">
                <a:latin typeface="+mj-lt"/>
              </a:rPr>
              <a:t>Beneficio</a:t>
            </a:r>
          </a:p>
          <a:p>
            <a:pPr marL="514350" indent="-514350">
              <a:buFont typeface="+mj-lt"/>
              <a:buAutoNum type="arabicPeriod"/>
            </a:pPr>
            <a:r>
              <a:rPr lang="es-ES_tradnl" b="1" i="1" dirty="0">
                <a:latin typeface="+mj-lt"/>
              </a:rPr>
              <a:t>Evidencia </a:t>
            </a:r>
            <a:r>
              <a:rPr lang="es-ES_tradnl" b="1" i="1" dirty="0" smtClean="0">
                <a:latin typeface="+mj-lt"/>
              </a:rPr>
              <a:t>Histórica</a:t>
            </a:r>
          </a:p>
          <a:p>
            <a:pPr marL="514350" indent="-514350">
              <a:buFont typeface="+mj-lt"/>
              <a:buAutoNum type="arabicPeriod"/>
            </a:pPr>
            <a:r>
              <a:rPr lang="es-ES_tradnl" i="1" dirty="0" smtClean="0">
                <a:latin typeface="+mj-lt"/>
              </a:rPr>
              <a:t>Determinación del </a:t>
            </a:r>
            <a:r>
              <a:rPr lang="es-ES_tradnl" i="1" dirty="0">
                <a:latin typeface="+mj-lt"/>
              </a:rPr>
              <a:t>parámetro de suavizado </a:t>
            </a:r>
            <a:r>
              <a:rPr lang="es-ES_tradnl" b="1" i="1" dirty="0">
                <a:latin typeface="+mj-lt"/>
              </a:rPr>
              <a:t>lambda (λ</a:t>
            </a:r>
            <a:r>
              <a:rPr lang="es-ES_tradnl" b="1" i="1" dirty="0" smtClean="0">
                <a:latin typeface="+mj-lt"/>
              </a:rPr>
              <a:t>)</a:t>
            </a:r>
          </a:p>
          <a:p>
            <a:pPr marL="514350" indent="-514350">
              <a:buFont typeface="+mj-lt"/>
              <a:buAutoNum type="arabicPeriod"/>
            </a:pPr>
            <a:r>
              <a:rPr lang="es-ES_tradnl" i="1" dirty="0" smtClean="0">
                <a:latin typeface="+mj-lt"/>
              </a:rPr>
              <a:t>Definir </a:t>
            </a:r>
            <a:r>
              <a:rPr lang="es-ES_tradnl" i="1" dirty="0">
                <a:latin typeface="+mj-lt"/>
              </a:rPr>
              <a:t>una </a:t>
            </a:r>
            <a:r>
              <a:rPr lang="es-ES_tradnl" b="1" i="1" dirty="0">
                <a:latin typeface="+mj-lt"/>
              </a:rPr>
              <a:t>tipología de comportamiento </a:t>
            </a:r>
            <a:r>
              <a:rPr lang="es-ES_tradnl" i="1" dirty="0">
                <a:latin typeface="+mj-lt"/>
              </a:rPr>
              <a:t>de las distintas </a:t>
            </a:r>
            <a:r>
              <a:rPr lang="es-ES_tradnl" b="1" i="1" dirty="0">
                <a:latin typeface="+mj-lt"/>
              </a:rPr>
              <a:t>comunidades autónomas </a:t>
            </a:r>
            <a:r>
              <a:rPr lang="es-ES_tradnl" i="1" dirty="0">
                <a:latin typeface="+mj-lt"/>
              </a:rPr>
              <a:t>a partir del análisis de las variables explicativas del comportamiento de la Tasa de Beneficio correspondiente</a:t>
            </a:r>
          </a:p>
        </p:txBody>
      </p:sp>
      <p:sp>
        <p:nvSpPr>
          <p:cNvPr id="4" name="Marcador de pie de página 3"/>
          <p:cNvSpPr>
            <a:spLocks noGrp="1"/>
          </p:cNvSpPr>
          <p:nvPr>
            <p:ph type="ftr" sz="quarter" idx="11"/>
          </p:nvPr>
        </p:nvSpPr>
        <p:spPr>
          <a:xfrm>
            <a:off x="115910" y="6356350"/>
            <a:ext cx="11925836" cy="365125"/>
          </a:xfrm>
        </p:spPr>
        <p:txBody>
          <a:bodyPr/>
          <a:lstStyle/>
          <a:p>
            <a:r>
              <a:rPr lang="es-ES_tradnl" dirty="0" smtClean="0"/>
              <a:t>XLII Reunión de Estudios Regionales - AECR. International </a:t>
            </a:r>
            <a:r>
              <a:rPr lang="es-ES_tradnl" dirty="0" err="1" smtClean="0"/>
              <a:t>Conference</a:t>
            </a:r>
            <a:r>
              <a:rPr lang="es-ES_tradnl" dirty="0" smtClean="0"/>
              <a:t> </a:t>
            </a:r>
            <a:r>
              <a:rPr lang="es-ES_tradnl" dirty="0" err="1" smtClean="0"/>
              <a:t>on</a:t>
            </a:r>
            <a:r>
              <a:rPr lang="es-ES_tradnl" dirty="0" smtClean="0"/>
              <a:t> Regional </a:t>
            </a:r>
            <a:r>
              <a:rPr lang="es-ES_tradnl" dirty="0" err="1" smtClean="0"/>
              <a:t>Sciencie</a:t>
            </a:r>
            <a:r>
              <a:rPr lang="es-ES_tradnl" dirty="0" smtClean="0"/>
              <a:t>: Treinta años de integración en Europa desde la perspectiva regional: Balance y nuevos retos. Facultad de CC. Económicas y Empresariales de la Universidad de Santiago de Compostela. 16 a 18 de noviembre de 2016</a:t>
            </a:r>
            <a:endParaRPr lang="es-ES_tradnl" dirty="0"/>
          </a:p>
        </p:txBody>
      </p:sp>
    </p:spTree>
    <p:extLst>
      <p:ext uri="{BB962C8B-B14F-4D97-AF65-F5344CB8AC3E}">
        <p14:creationId xmlns:p14="http://schemas.microsoft.com/office/powerpoint/2010/main" val="277810836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0455" y="6056366"/>
            <a:ext cx="11874320" cy="461665"/>
          </a:xfrm>
          <a:prstGeom prst="rect">
            <a:avLst/>
          </a:prstGeom>
        </p:spPr>
        <p:txBody>
          <a:bodyPr wrap="square">
            <a:spAutoFit/>
          </a:bodyPr>
          <a:lstStyle/>
          <a:p>
            <a:pPr algn="ctr"/>
            <a:r>
              <a:rPr lang="es-ES_tradnl" sz="1200" dirty="0"/>
              <a:t>XLII Reunión de Estudios Regionales - AECR. International </a:t>
            </a:r>
            <a:r>
              <a:rPr lang="es-ES_tradnl" sz="1200" dirty="0" err="1"/>
              <a:t>Conference</a:t>
            </a:r>
            <a:r>
              <a:rPr lang="es-ES_tradnl" sz="1200" dirty="0"/>
              <a:t> </a:t>
            </a:r>
            <a:r>
              <a:rPr lang="es-ES_tradnl" sz="1200" dirty="0" err="1"/>
              <a:t>on</a:t>
            </a:r>
            <a:r>
              <a:rPr lang="es-ES_tradnl" sz="1200" dirty="0"/>
              <a:t> Regional </a:t>
            </a:r>
            <a:r>
              <a:rPr lang="es-ES_tradnl" sz="1200" dirty="0" err="1"/>
              <a:t>Sciencie</a:t>
            </a:r>
            <a:r>
              <a:rPr lang="es-ES_tradnl" sz="1200" dirty="0"/>
              <a:t>: Treinta años de integración en Europa desde la perspectiva regional: Balance y nuevos retos. Facultad de CC. Económicas y Empresariales de la Universidad de Santiago de Compostela. 16 a 18 de noviembre de 2016</a:t>
            </a:r>
          </a:p>
        </p:txBody>
      </p:sp>
      <mc:AlternateContent xmlns:mc="http://schemas.openxmlformats.org/markup-compatibility/2006" xmlns:a14="http://schemas.microsoft.com/office/drawing/2010/main">
        <mc:Choice Requires="a14">
          <p:sp>
            <p:nvSpPr>
              <p:cNvPr id="4" name="Rectángulo 3"/>
              <p:cNvSpPr/>
              <p:nvPr/>
            </p:nvSpPr>
            <p:spPr>
              <a:xfrm>
                <a:off x="360455" y="1447061"/>
                <a:ext cx="11758411" cy="4562596"/>
              </a:xfrm>
              <a:prstGeom prst="rect">
                <a:avLst/>
              </a:prstGeom>
            </p:spPr>
            <p:txBody>
              <a:bodyPr wrap="square">
                <a:spAutoFit/>
              </a:bodyPr>
              <a:lstStyle/>
              <a:p>
                <a:pPr lvl="0">
                  <a:lnSpc>
                    <a:spcPct val="100000"/>
                  </a:lnSpc>
                </a:pPr>
                <a:r>
                  <a:rPr lang="es-ES" sz="2200" dirty="0" smtClean="0"/>
                  <a:t>- Filtro </a:t>
                </a:r>
                <a:r>
                  <a:rPr lang="es-ES" sz="2200" dirty="0" err="1"/>
                  <a:t>Hodrick</a:t>
                </a:r>
                <a:r>
                  <a:rPr lang="es-ES" sz="2200" dirty="0"/>
                  <a:t>-Prescott</a:t>
                </a:r>
                <a:r>
                  <a:rPr lang="es-ES" sz="2200" dirty="0">
                    <a:sym typeface="Wingdings" panose="05000000000000000000" pitchFamily="2" charset="2"/>
                  </a:rPr>
                  <a:t> Extracción de la </a:t>
                </a:r>
                <a:r>
                  <a:rPr lang="es-ES" sz="2200" dirty="0" err="1">
                    <a:sym typeface="Wingdings" panose="05000000000000000000" pitchFamily="2" charset="2"/>
                  </a:rPr>
                  <a:t>tendecia</a:t>
                </a:r>
                <a:r>
                  <a:rPr lang="es-ES" sz="2200" dirty="0">
                    <a:sym typeface="Wingdings" panose="05000000000000000000" pitchFamily="2" charset="2"/>
                  </a:rPr>
                  <a:t> de las series originales </a:t>
                </a:r>
                <a:endParaRPr lang="es-ES_tradnl" sz="2200" dirty="0"/>
              </a:p>
              <a:p>
                <a:pPr lvl="1">
                  <a:lnSpc>
                    <a:spcPct val="100000"/>
                  </a:lnSpc>
                </a:pPr>
                <a14:m>
                  <m:oMathPara xmlns:m="http://schemas.openxmlformats.org/officeDocument/2006/math" xmlns="">
                    <m:oMathParaPr>
                      <m:jc m:val="centerGroup"/>
                    </m:oMathParaPr>
                    <m:oMath xmlns:m="http://schemas.openxmlformats.org/officeDocument/2006/math">
                      <m:nary>
                        <m:naryPr>
                          <m:chr m:val="∑"/>
                          <m:limLoc m:val="undOvr"/>
                          <m:ctrlPr>
                            <a:rPr lang="es-ES_tradnl" sz="2200" i="1">
                              <a:latin typeface="Cambria Math"/>
                            </a:rPr>
                          </m:ctrlPr>
                        </m:naryPr>
                        <m:sub>
                          <m:r>
                            <a:rPr lang="es-ES" sz="2200" i="1">
                              <a:latin typeface="Cambria Math" panose="02040503050406030204" pitchFamily="18" charset="0"/>
                            </a:rPr>
                            <m:t>𝑡</m:t>
                          </m:r>
                          <m:r>
                            <a:rPr lang="es-ES" sz="2200">
                              <a:latin typeface="Cambria Math" panose="02040503050406030204" pitchFamily="18" charset="0"/>
                            </a:rPr>
                            <m:t>=1</m:t>
                          </m:r>
                        </m:sub>
                        <m:sup>
                          <m:r>
                            <a:rPr lang="es-ES" sz="2200" i="1">
                              <a:latin typeface="Cambria Math" panose="02040503050406030204" pitchFamily="18" charset="0"/>
                            </a:rPr>
                            <m:t>𝑇</m:t>
                          </m:r>
                        </m:sup>
                        <m:e>
                          <m:sSup>
                            <m:sSupPr>
                              <m:ctrlPr>
                                <a:rPr lang="es-ES_tradnl" sz="2200" i="1">
                                  <a:latin typeface="Cambria Math"/>
                                </a:rPr>
                              </m:ctrlPr>
                            </m:sSupPr>
                            <m:e>
                              <m:r>
                                <a:rPr lang="es-ES" sz="2200">
                                  <a:latin typeface="Cambria Math" panose="02040503050406030204" pitchFamily="18" charset="0"/>
                                </a:rPr>
                                <m:t>(</m:t>
                              </m:r>
                              <m:sSub>
                                <m:sSubPr>
                                  <m:ctrlPr>
                                    <a:rPr lang="es-ES_tradnl" sz="2200" i="1">
                                      <a:latin typeface="Cambria Math"/>
                                    </a:rPr>
                                  </m:ctrlPr>
                                </m:sSubPr>
                                <m:e>
                                  <m:r>
                                    <a:rPr lang="es-ES" sz="2200" i="1">
                                      <a:latin typeface="Cambria Math" panose="02040503050406030204" pitchFamily="18" charset="0"/>
                                    </a:rPr>
                                    <m:t>𝑦</m:t>
                                  </m:r>
                                </m:e>
                                <m:sub>
                                  <m:r>
                                    <a:rPr lang="es-ES" sz="2200" i="1">
                                      <a:latin typeface="Cambria Math" panose="02040503050406030204" pitchFamily="18" charset="0"/>
                                    </a:rPr>
                                    <m:t>𝑡</m:t>
                                  </m:r>
                                </m:sub>
                              </m:sSub>
                              <m:r>
                                <a:rPr lang="es-ES" sz="2200" i="1">
                                  <a:latin typeface="Cambria Math" panose="02040503050406030204" pitchFamily="18" charset="0"/>
                                </a:rPr>
                                <m:t>−</m:t>
                              </m:r>
                              <m:sSub>
                                <m:sSubPr>
                                  <m:ctrlPr>
                                    <a:rPr lang="es-ES_tradnl" sz="2200" i="1">
                                      <a:latin typeface="Cambria Math"/>
                                    </a:rPr>
                                  </m:ctrlPr>
                                </m:sSubPr>
                                <m:e>
                                  <m:r>
                                    <a:rPr lang="es-ES" sz="2200" i="1">
                                      <a:latin typeface="Cambria Math" panose="02040503050406030204" pitchFamily="18" charset="0"/>
                                    </a:rPr>
                                    <m:t>𝜏</m:t>
                                  </m:r>
                                </m:e>
                                <m:sub>
                                  <m:r>
                                    <a:rPr lang="es-ES" sz="2200" i="1">
                                      <a:latin typeface="Cambria Math" panose="02040503050406030204" pitchFamily="18" charset="0"/>
                                    </a:rPr>
                                    <m:t>𝑡</m:t>
                                  </m:r>
                                </m:sub>
                              </m:sSub>
                              <m:r>
                                <a:rPr lang="es-ES" sz="2200">
                                  <a:latin typeface="Cambria Math" panose="02040503050406030204" pitchFamily="18" charset="0"/>
                                </a:rPr>
                                <m:t>)</m:t>
                              </m:r>
                            </m:e>
                            <m:sup>
                              <m:r>
                                <a:rPr lang="es-ES" sz="2200">
                                  <a:latin typeface="Cambria Math" panose="02040503050406030204" pitchFamily="18" charset="0"/>
                                </a:rPr>
                                <m:t>2</m:t>
                              </m:r>
                            </m:sup>
                          </m:sSup>
                          <m:r>
                            <a:rPr lang="es-ES" sz="2200">
                              <a:latin typeface="Cambria Math" panose="02040503050406030204" pitchFamily="18" charset="0"/>
                            </a:rPr>
                            <m:t>+</m:t>
                          </m:r>
                          <m:r>
                            <a:rPr lang="es-ES" sz="2200" i="1">
                              <a:latin typeface="Cambria Math" panose="02040503050406030204" pitchFamily="18" charset="0"/>
                            </a:rPr>
                            <m:t>𝜆</m:t>
                          </m:r>
                          <m:nary>
                            <m:naryPr>
                              <m:chr m:val="∑"/>
                              <m:limLoc m:val="undOvr"/>
                              <m:ctrlPr>
                                <a:rPr lang="es-ES_tradnl" sz="2200" i="1">
                                  <a:latin typeface="Cambria Math"/>
                                </a:rPr>
                              </m:ctrlPr>
                            </m:naryPr>
                            <m:sub>
                              <m:r>
                                <a:rPr lang="es-ES" sz="2200" i="1">
                                  <a:latin typeface="Cambria Math" panose="02040503050406030204" pitchFamily="18" charset="0"/>
                                </a:rPr>
                                <m:t>𝑡</m:t>
                              </m:r>
                              <m:r>
                                <a:rPr lang="es-ES" sz="2200">
                                  <a:latin typeface="Cambria Math" panose="02040503050406030204" pitchFamily="18" charset="0"/>
                                </a:rPr>
                                <m:t>=2</m:t>
                              </m:r>
                            </m:sub>
                            <m:sup>
                              <m:r>
                                <a:rPr lang="es-ES" sz="2200" i="1">
                                  <a:latin typeface="Cambria Math" panose="02040503050406030204" pitchFamily="18" charset="0"/>
                                </a:rPr>
                                <m:t>𝑇</m:t>
                              </m:r>
                              <m:r>
                                <a:rPr lang="es-ES" sz="2200" i="1">
                                  <a:latin typeface="Cambria Math" panose="02040503050406030204" pitchFamily="18" charset="0"/>
                                </a:rPr>
                                <m:t>−</m:t>
                              </m:r>
                              <m:r>
                                <a:rPr lang="es-ES" sz="2200">
                                  <a:latin typeface="Cambria Math" panose="02040503050406030204" pitchFamily="18" charset="0"/>
                                </a:rPr>
                                <m:t>1</m:t>
                              </m:r>
                            </m:sup>
                            <m:e>
                              <m:sSup>
                                <m:sSupPr>
                                  <m:ctrlPr>
                                    <a:rPr lang="es-ES_tradnl" sz="2200" i="1">
                                      <a:latin typeface="Cambria Math"/>
                                    </a:rPr>
                                  </m:ctrlPr>
                                </m:sSupPr>
                                <m:e>
                                  <m:r>
                                    <a:rPr lang="es-ES" sz="2200">
                                      <a:latin typeface="Cambria Math" panose="02040503050406030204" pitchFamily="18" charset="0"/>
                                    </a:rPr>
                                    <m:t>(</m:t>
                                  </m:r>
                                  <m:d>
                                    <m:dPr>
                                      <m:begChr m:val="["/>
                                      <m:endChr m:val="]"/>
                                      <m:ctrlPr>
                                        <a:rPr lang="es-ES_tradnl" sz="2200" i="1">
                                          <a:latin typeface="Cambria Math"/>
                                        </a:rPr>
                                      </m:ctrlPr>
                                    </m:dPr>
                                    <m:e>
                                      <m:d>
                                        <m:dPr>
                                          <m:ctrlPr>
                                            <a:rPr lang="es-ES_tradnl" sz="2200" i="1">
                                              <a:latin typeface="Cambria Math"/>
                                            </a:rPr>
                                          </m:ctrlPr>
                                        </m:dPr>
                                        <m:e>
                                          <m:sSub>
                                            <m:sSubPr>
                                              <m:ctrlPr>
                                                <a:rPr lang="es-ES_tradnl" sz="2200" i="1">
                                                  <a:latin typeface="Cambria Math"/>
                                                </a:rPr>
                                              </m:ctrlPr>
                                            </m:sSubPr>
                                            <m:e>
                                              <m:r>
                                                <a:rPr lang="es-ES" sz="2200" i="1">
                                                  <a:latin typeface="Cambria Math" panose="02040503050406030204" pitchFamily="18" charset="0"/>
                                                </a:rPr>
                                                <m:t>𝜏</m:t>
                                              </m:r>
                                            </m:e>
                                            <m:sub>
                                              <m:r>
                                                <a:rPr lang="es-ES" sz="2200" i="1">
                                                  <a:latin typeface="Cambria Math" panose="02040503050406030204" pitchFamily="18" charset="0"/>
                                                </a:rPr>
                                                <m:t>𝑡</m:t>
                                              </m:r>
                                              <m:r>
                                                <a:rPr lang="es-ES" sz="2200">
                                                  <a:latin typeface="Cambria Math" panose="02040503050406030204" pitchFamily="18" charset="0"/>
                                                </a:rPr>
                                                <m:t>+1</m:t>
                                              </m:r>
                                            </m:sub>
                                          </m:sSub>
                                          <m:r>
                                            <a:rPr lang="es-ES" sz="2200" i="1">
                                              <a:latin typeface="Cambria Math" panose="02040503050406030204" pitchFamily="18" charset="0"/>
                                            </a:rPr>
                                            <m:t>−</m:t>
                                          </m:r>
                                          <m:sSub>
                                            <m:sSubPr>
                                              <m:ctrlPr>
                                                <a:rPr lang="es-ES_tradnl" sz="2200" i="1">
                                                  <a:latin typeface="Cambria Math"/>
                                                </a:rPr>
                                              </m:ctrlPr>
                                            </m:sSubPr>
                                            <m:e>
                                              <m:r>
                                                <a:rPr lang="es-ES" sz="2200" i="1">
                                                  <a:latin typeface="Cambria Math" panose="02040503050406030204" pitchFamily="18" charset="0"/>
                                                </a:rPr>
                                                <m:t>𝜏</m:t>
                                              </m:r>
                                            </m:e>
                                            <m:sub>
                                              <m:r>
                                                <a:rPr lang="es-ES" sz="2200" i="1">
                                                  <a:latin typeface="Cambria Math" panose="02040503050406030204" pitchFamily="18" charset="0"/>
                                                </a:rPr>
                                                <m:t>𝑡</m:t>
                                              </m:r>
                                            </m:sub>
                                          </m:sSub>
                                        </m:e>
                                      </m:d>
                                      <m:r>
                                        <a:rPr lang="es-ES" sz="2200" i="1">
                                          <a:latin typeface="Cambria Math" panose="02040503050406030204" pitchFamily="18" charset="0"/>
                                        </a:rPr>
                                        <m:t>−</m:t>
                                      </m:r>
                                      <m:r>
                                        <a:rPr lang="es-ES" sz="2200">
                                          <a:latin typeface="Cambria Math" panose="02040503050406030204" pitchFamily="18" charset="0"/>
                                        </a:rPr>
                                        <m:t>(</m:t>
                                      </m:r>
                                      <m:sSub>
                                        <m:sSubPr>
                                          <m:ctrlPr>
                                            <a:rPr lang="es-ES_tradnl" sz="2200" i="1">
                                              <a:latin typeface="Cambria Math"/>
                                            </a:rPr>
                                          </m:ctrlPr>
                                        </m:sSubPr>
                                        <m:e>
                                          <m:r>
                                            <a:rPr lang="es-ES" sz="2200" i="1">
                                              <a:latin typeface="Cambria Math" panose="02040503050406030204" pitchFamily="18" charset="0"/>
                                            </a:rPr>
                                            <m:t>𝜏</m:t>
                                          </m:r>
                                        </m:e>
                                        <m:sub>
                                          <m:r>
                                            <a:rPr lang="es-ES" sz="2200" i="1">
                                              <a:latin typeface="Cambria Math" panose="02040503050406030204" pitchFamily="18" charset="0"/>
                                            </a:rPr>
                                            <m:t>𝑡</m:t>
                                          </m:r>
                                        </m:sub>
                                      </m:sSub>
                                      <m:r>
                                        <a:rPr lang="es-ES" sz="2200" i="1">
                                          <a:latin typeface="Cambria Math" panose="02040503050406030204" pitchFamily="18" charset="0"/>
                                        </a:rPr>
                                        <m:t>−</m:t>
                                      </m:r>
                                      <m:sSub>
                                        <m:sSubPr>
                                          <m:ctrlPr>
                                            <a:rPr lang="es-ES_tradnl" sz="2200" i="1">
                                              <a:latin typeface="Cambria Math"/>
                                            </a:rPr>
                                          </m:ctrlPr>
                                        </m:sSubPr>
                                        <m:e>
                                          <m:r>
                                            <a:rPr lang="es-ES" sz="2200" i="1">
                                              <a:latin typeface="Cambria Math" panose="02040503050406030204" pitchFamily="18" charset="0"/>
                                            </a:rPr>
                                            <m:t>𝜏</m:t>
                                          </m:r>
                                        </m:e>
                                        <m:sub>
                                          <m:r>
                                            <a:rPr lang="es-ES" sz="2200" i="1">
                                              <a:latin typeface="Cambria Math" panose="02040503050406030204" pitchFamily="18" charset="0"/>
                                            </a:rPr>
                                            <m:t>𝑡</m:t>
                                          </m:r>
                                          <m:r>
                                            <a:rPr lang="es-ES" sz="2200" i="1">
                                              <a:latin typeface="Cambria Math" panose="02040503050406030204" pitchFamily="18" charset="0"/>
                                            </a:rPr>
                                            <m:t>−</m:t>
                                          </m:r>
                                          <m:r>
                                            <a:rPr lang="es-ES" sz="2200">
                                              <a:latin typeface="Cambria Math" panose="02040503050406030204" pitchFamily="18" charset="0"/>
                                            </a:rPr>
                                            <m:t>1</m:t>
                                          </m:r>
                                        </m:sub>
                                      </m:sSub>
                                      <m:r>
                                        <a:rPr lang="es-ES" sz="2200">
                                          <a:latin typeface="Cambria Math" panose="02040503050406030204" pitchFamily="18" charset="0"/>
                                        </a:rPr>
                                        <m:t>)</m:t>
                                      </m:r>
                                    </m:e>
                                  </m:d>
                                </m:e>
                                <m:sup>
                                  <m:r>
                                    <a:rPr lang="es-ES" sz="2200">
                                      <a:latin typeface="Cambria Math" panose="02040503050406030204" pitchFamily="18" charset="0"/>
                                    </a:rPr>
                                    <m:t>2</m:t>
                                  </m:r>
                                </m:sup>
                              </m:sSup>
                              <m:r>
                                <a:rPr lang="es-ES" sz="2200">
                                  <a:latin typeface="Cambria Math" panose="02040503050406030204" pitchFamily="18" charset="0"/>
                                </a:rPr>
                                <m:t>  </m:t>
                              </m:r>
                            </m:e>
                          </m:nary>
                        </m:e>
                      </m:nary>
                    </m:oMath>
                  </m:oMathPara>
                </a14:m>
                <a:endParaRPr lang="es-ES_tradnl" sz="2200" dirty="0"/>
              </a:p>
              <a:p>
                <a:pPr lvl="0"/>
                <a:r>
                  <a:rPr lang="es-ES" sz="2200" dirty="0" smtClean="0"/>
                  <a:t>- Matricialmente </a:t>
                </a:r>
                <a14:m>
                  <m:oMath xmlns:m="http://schemas.openxmlformats.org/officeDocument/2006/math" xmlns="">
                    <m:d>
                      <m:dPr>
                        <m:ctrlPr>
                          <a:rPr lang="es-ES" sz="2200" i="1">
                            <a:latin typeface="Cambria Math"/>
                          </a:rPr>
                        </m:ctrlPr>
                      </m:dPr>
                      <m:e>
                        <m:r>
                          <a:rPr lang="es-ES" sz="2200" i="1">
                            <a:latin typeface="Cambria Math" panose="02040503050406030204" pitchFamily="18" charset="0"/>
                          </a:rPr>
                          <m:t>𝑦</m:t>
                        </m:r>
                        <m:r>
                          <a:rPr lang="es-ES" sz="2200" i="1">
                            <a:latin typeface="Cambria Math" panose="02040503050406030204" pitchFamily="18" charset="0"/>
                          </a:rPr>
                          <m:t>−</m:t>
                        </m:r>
                        <m:r>
                          <a:rPr lang="es-ES" sz="2200" i="1">
                            <a:latin typeface="Cambria Math" panose="02040503050406030204" pitchFamily="18" charset="0"/>
                            <a:ea typeface="Cambria Math" panose="02040503050406030204" pitchFamily="18" charset="0"/>
                          </a:rPr>
                          <m:t>𝜏</m:t>
                        </m:r>
                      </m:e>
                    </m:d>
                    <m:r>
                      <a:rPr lang="es-ES" sz="2200" i="1">
                        <a:latin typeface="Cambria Math" panose="02040503050406030204" pitchFamily="18" charset="0"/>
                        <a:ea typeface="Cambria Math" panose="02040503050406030204" pitchFamily="18" charset="0"/>
                      </a:rPr>
                      <m:t>´</m:t>
                    </m:r>
                    <m:d>
                      <m:dPr>
                        <m:ctrlPr>
                          <a:rPr lang="es-ES" sz="2200" i="1">
                            <a:latin typeface="Cambria Math"/>
                            <a:ea typeface="Cambria Math" panose="02040503050406030204" pitchFamily="18" charset="0"/>
                          </a:rPr>
                        </m:ctrlPr>
                      </m:dPr>
                      <m:e>
                        <m:r>
                          <a:rPr lang="es-ES" sz="2200" i="1">
                            <a:latin typeface="Cambria Math" panose="02040503050406030204" pitchFamily="18" charset="0"/>
                            <a:ea typeface="Cambria Math" panose="02040503050406030204" pitchFamily="18" charset="0"/>
                          </a:rPr>
                          <m:t>𝑦</m:t>
                        </m:r>
                        <m:r>
                          <a:rPr lang="es-ES" sz="2200" i="1">
                            <a:latin typeface="Cambria Math" panose="02040503050406030204" pitchFamily="18" charset="0"/>
                            <a:ea typeface="Cambria Math" panose="02040503050406030204" pitchFamily="18" charset="0"/>
                          </a:rPr>
                          <m:t>−</m:t>
                        </m:r>
                        <m:r>
                          <a:rPr lang="es-ES" sz="2200" i="1">
                            <a:latin typeface="Cambria Math" panose="02040503050406030204" pitchFamily="18" charset="0"/>
                            <a:ea typeface="Cambria Math" panose="02040503050406030204" pitchFamily="18" charset="0"/>
                          </a:rPr>
                          <m:t>𝜏</m:t>
                        </m:r>
                      </m:e>
                    </m:d>
                    <m:r>
                      <a:rPr lang="es-ES" sz="2200" i="1">
                        <a:latin typeface="Cambria Math" panose="02040503050406030204" pitchFamily="18" charset="0"/>
                        <a:ea typeface="Cambria Math" panose="02040503050406030204" pitchFamily="18" charset="0"/>
                      </a:rPr>
                      <m:t>+</m:t>
                    </m:r>
                    <m:r>
                      <a:rPr lang="es-ES" sz="2200" i="1">
                        <a:latin typeface="Cambria Math" panose="02040503050406030204" pitchFamily="18" charset="0"/>
                        <a:ea typeface="Cambria Math" panose="02040503050406030204" pitchFamily="18" charset="0"/>
                      </a:rPr>
                      <m:t>𝜆</m:t>
                    </m:r>
                    <m:d>
                      <m:dPr>
                        <m:ctrlPr>
                          <a:rPr lang="es-ES" sz="2200" i="1">
                            <a:latin typeface="Cambria Math"/>
                            <a:ea typeface="Cambria Math" panose="02040503050406030204" pitchFamily="18" charset="0"/>
                          </a:rPr>
                        </m:ctrlPr>
                      </m:dPr>
                      <m:e>
                        <m:r>
                          <a:rPr lang="es-ES" sz="2200" i="1">
                            <a:latin typeface="Cambria Math" panose="02040503050406030204" pitchFamily="18" charset="0"/>
                            <a:ea typeface="Cambria Math" panose="02040503050406030204" pitchFamily="18" charset="0"/>
                          </a:rPr>
                          <m:t>𝑃</m:t>
                        </m:r>
                        <m:r>
                          <a:rPr lang="es-ES" sz="2200" i="1">
                            <a:latin typeface="Cambria Math" panose="02040503050406030204" pitchFamily="18" charset="0"/>
                            <a:ea typeface="Cambria Math" panose="02040503050406030204" pitchFamily="18" charset="0"/>
                          </a:rPr>
                          <m:t>𝜏</m:t>
                        </m:r>
                      </m:e>
                    </m:d>
                    <m:r>
                      <a:rPr lang="es-ES" sz="2200" i="1">
                        <a:latin typeface="Cambria Math" panose="02040503050406030204" pitchFamily="18" charset="0"/>
                        <a:ea typeface="Cambria Math" panose="02040503050406030204" pitchFamily="18" charset="0"/>
                      </a:rPr>
                      <m:t>´(</m:t>
                    </m:r>
                    <m:r>
                      <a:rPr lang="es-ES" sz="2200" i="1">
                        <a:latin typeface="Cambria Math" panose="02040503050406030204" pitchFamily="18" charset="0"/>
                        <a:ea typeface="Cambria Math" panose="02040503050406030204" pitchFamily="18" charset="0"/>
                      </a:rPr>
                      <m:t>𝑃</m:t>
                    </m:r>
                    <m:r>
                      <a:rPr lang="es-ES" sz="2200" i="1">
                        <a:latin typeface="Cambria Math" panose="02040503050406030204" pitchFamily="18" charset="0"/>
                        <a:ea typeface="Cambria Math" panose="02040503050406030204" pitchFamily="18" charset="0"/>
                      </a:rPr>
                      <m:t>𝜏</m:t>
                    </m:r>
                    <m:r>
                      <a:rPr lang="es-ES" sz="2200" i="1">
                        <a:latin typeface="Cambria Math" panose="02040503050406030204" pitchFamily="18" charset="0"/>
                        <a:ea typeface="Cambria Math" panose="02040503050406030204" pitchFamily="18" charset="0"/>
                      </a:rPr>
                      <m:t>)</m:t>
                    </m:r>
                  </m:oMath>
                </a14:m>
                <a:endParaRPr lang="es-ES_tradnl" sz="2200" dirty="0"/>
              </a:p>
              <a:p>
                <a:pPr lvl="1"/>
                <a14:m>
                  <m:oMathPara xmlns:m="http://schemas.openxmlformats.org/officeDocument/2006/math" xmlns="">
                    <m:oMathParaPr>
                      <m:jc m:val="centerGroup"/>
                    </m:oMathParaPr>
                    <m:oMath xmlns:m="http://schemas.openxmlformats.org/officeDocument/2006/math">
                      <m:d>
                        <m:dPr>
                          <m:begChr m:val="["/>
                          <m:endChr m:val="]"/>
                          <m:ctrlPr>
                            <a:rPr lang="es-ES_tradnl" sz="2200" i="1">
                              <a:latin typeface="Cambria Math"/>
                            </a:rPr>
                          </m:ctrlPr>
                        </m:dPr>
                        <m:e>
                          <m:m>
                            <m:mPr>
                              <m:mcs>
                                <m:mc>
                                  <m:mcPr>
                                    <m:count m:val="3"/>
                                    <m:mcJc m:val="center"/>
                                  </m:mcPr>
                                </m:mc>
                              </m:mcs>
                              <m:ctrlPr>
                                <a:rPr lang="es-ES_tradnl" sz="2200" i="1">
                                  <a:latin typeface="Cambria Math"/>
                                </a:rPr>
                              </m:ctrlPr>
                            </m:mPr>
                            <m:mr>
                              <m:e>
                                <m:r>
                                  <m:rPr>
                                    <m:brk m:alnAt="7"/>
                                  </m:rPr>
                                  <a:rPr lang="es-ES" sz="2200" i="1">
                                    <a:latin typeface="Cambria Math" panose="02040503050406030204" pitchFamily="18" charset="0"/>
                                  </a:rPr>
                                  <m:t>1</m:t>
                                </m:r>
                                <m:r>
                                  <a:rPr lang="es-ES" sz="2200" i="1">
                                    <a:latin typeface="Cambria Math" panose="02040503050406030204" pitchFamily="18" charset="0"/>
                                  </a:rPr>
                                  <m:t>−2−1</m:t>
                                </m:r>
                              </m:e>
                              <m:e>
                                <m:r>
                                  <a:rPr lang="es-ES_tradnl" sz="2200" i="1">
                                    <a:latin typeface="Cambria Math" panose="02040503050406030204" pitchFamily="18" charset="0"/>
                                  </a:rPr>
                                  <m:t>⋯</m:t>
                                </m:r>
                              </m:e>
                              <m:e>
                                <m:r>
                                  <a:rPr lang="es-ES" sz="2200" i="1">
                                    <a:latin typeface="Cambria Math" panose="02040503050406030204" pitchFamily="18" charset="0"/>
                                  </a:rPr>
                                  <m:t>0</m:t>
                                </m:r>
                              </m:e>
                            </m:mr>
                            <m:mr>
                              <m:e>
                                <m:r>
                                  <a:rPr lang="es-ES_tradnl" sz="2200" i="1">
                                    <a:latin typeface="Cambria Math" panose="02040503050406030204" pitchFamily="18" charset="0"/>
                                  </a:rPr>
                                  <m:t>⋮</m:t>
                                </m:r>
                              </m:e>
                              <m:e>
                                <m:r>
                                  <a:rPr lang="es-ES_tradnl" sz="2200" i="1">
                                    <a:latin typeface="Cambria Math" panose="02040503050406030204" pitchFamily="18" charset="0"/>
                                  </a:rPr>
                                  <m:t>⋱</m:t>
                                </m:r>
                              </m:e>
                              <m:e>
                                <m:r>
                                  <a:rPr lang="es-ES_tradnl" sz="2200" i="1">
                                    <a:latin typeface="Cambria Math" panose="02040503050406030204" pitchFamily="18" charset="0"/>
                                  </a:rPr>
                                  <m:t>⋮</m:t>
                                </m:r>
                              </m:e>
                            </m:mr>
                            <m:mr>
                              <m:e>
                                <m:r>
                                  <a:rPr lang="es-ES" sz="2200" i="1">
                                    <a:latin typeface="Cambria Math" panose="02040503050406030204" pitchFamily="18" charset="0"/>
                                  </a:rPr>
                                  <m:t>0</m:t>
                                </m:r>
                              </m:e>
                              <m:e>
                                <m:r>
                                  <a:rPr lang="es-ES_tradnl" sz="2200" i="1">
                                    <a:latin typeface="Cambria Math" panose="02040503050406030204" pitchFamily="18" charset="0"/>
                                  </a:rPr>
                                  <m:t>⋯</m:t>
                                </m:r>
                              </m:e>
                              <m:e>
                                <m:r>
                                  <a:rPr lang="es-ES" sz="2200" i="1">
                                    <a:latin typeface="Cambria Math" panose="02040503050406030204" pitchFamily="18" charset="0"/>
                                  </a:rPr>
                                  <m:t>1−2−1</m:t>
                                </m:r>
                              </m:e>
                            </m:mr>
                          </m:m>
                        </m:e>
                      </m:d>
                      <m:d>
                        <m:dPr>
                          <m:begChr m:val="["/>
                          <m:endChr m:val="]"/>
                          <m:ctrlPr>
                            <a:rPr lang="es-ES_tradnl" sz="2200" i="1">
                              <a:latin typeface="Cambria Math"/>
                            </a:rPr>
                          </m:ctrlPr>
                        </m:dPr>
                        <m:e>
                          <m:m>
                            <m:mPr>
                              <m:mcs>
                                <m:mc>
                                  <m:mcPr>
                                    <m:count m:val="1"/>
                                    <m:mcJc m:val="center"/>
                                  </m:mcPr>
                                </m:mc>
                              </m:mcs>
                              <m:ctrlPr>
                                <a:rPr lang="es-ES_tradnl" sz="2200" i="1">
                                  <a:latin typeface="Cambria Math"/>
                                </a:rPr>
                              </m:ctrlPr>
                            </m:mPr>
                            <m:mr>
                              <m:e>
                                <m:sSub>
                                  <m:sSubPr>
                                    <m:ctrlPr>
                                      <a:rPr lang="es-ES_tradnl" sz="2200" i="1">
                                        <a:latin typeface="Cambria Math"/>
                                      </a:rPr>
                                    </m:ctrlPr>
                                  </m:sSubPr>
                                  <m:e>
                                    <m:r>
                                      <a:rPr lang="es-ES_tradnl" sz="2200" i="1">
                                        <a:latin typeface="Cambria Math" panose="02040503050406030204" pitchFamily="18" charset="0"/>
                                        <a:ea typeface="Cambria Math" panose="02040503050406030204" pitchFamily="18" charset="0"/>
                                      </a:rPr>
                                      <m:t>𝜏</m:t>
                                    </m:r>
                                  </m:e>
                                  <m:sub>
                                    <m:r>
                                      <a:rPr lang="es-ES" sz="2200" i="1">
                                        <a:latin typeface="Cambria Math" panose="02040503050406030204" pitchFamily="18" charset="0"/>
                                      </a:rPr>
                                      <m:t>1</m:t>
                                    </m:r>
                                  </m:sub>
                                </m:sSub>
                              </m:e>
                            </m:mr>
                            <m:mr>
                              <m:e>
                                <m:r>
                                  <a:rPr lang="es-ES_tradnl" sz="2200" i="1">
                                    <a:latin typeface="Cambria Math" panose="02040503050406030204" pitchFamily="18" charset="0"/>
                                  </a:rPr>
                                  <m:t>⋮</m:t>
                                </m:r>
                              </m:e>
                            </m:mr>
                            <m:mr>
                              <m:e>
                                <m:sSub>
                                  <m:sSubPr>
                                    <m:ctrlPr>
                                      <a:rPr lang="es-ES_tradnl" sz="2200" i="1">
                                        <a:latin typeface="Cambria Math"/>
                                      </a:rPr>
                                    </m:ctrlPr>
                                  </m:sSubPr>
                                  <m:e>
                                    <m:r>
                                      <a:rPr lang="es-ES_tradnl" sz="2200" i="1">
                                        <a:latin typeface="Cambria Math" panose="02040503050406030204" pitchFamily="18" charset="0"/>
                                        <a:ea typeface="Cambria Math" panose="02040503050406030204" pitchFamily="18" charset="0"/>
                                      </a:rPr>
                                      <m:t>𝜏</m:t>
                                    </m:r>
                                  </m:e>
                                  <m:sub>
                                    <m:r>
                                      <a:rPr lang="es-ES" sz="2200" i="1">
                                        <a:latin typeface="Cambria Math" panose="02040503050406030204" pitchFamily="18" charset="0"/>
                                      </a:rPr>
                                      <m:t>𝑇</m:t>
                                    </m:r>
                                  </m:sub>
                                </m:sSub>
                              </m:e>
                            </m:mr>
                          </m:m>
                        </m:e>
                      </m:d>
                      <m:r>
                        <a:rPr lang="es-ES" sz="2200" i="1">
                          <a:latin typeface="Cambria Math" panose="02040503050406030204" pitchFamily="18" charset="0"/>
                        </a:rPr>
                        <m:t>=</m:t>
                      </m:r>
                      <m:r>
                        <a:rPr lang="es-ES" sz="2200" i="1">
                          <a:latin typeface="Cambria Math" panose="02040503050406030204" pitchFamily="18" charset="0"/>
                        </a:rPr>
                        <m:t>𝑃</m:t>
                      </m:r>
                      <m:r>
                        <a:rPr lang="es-ES" sz="2200" i="1">
                          <a:latin typeface="Cambria Math" panose="02040503050406030204" pitchFamily="18" charset="0"/>
                          <a:ea typeface="Cambria Math" panose="02040503050406030204" pitchFamily="18" charset="0"/>
                        </a:rPr>
                        <m:t>𝜏</m:t>
                      </m:r>
                    </m:oMath>
                  </m:oMathPara>
                </a14:m>
                <a:endParaRPr lang="es-ES_tradnl" sz="2200" dirty="0"/>
              </a:p>
              <a:p>
                <a:pPr lvl="1"/>
                <a:r>
                  <a:rPr lang="el-GR" sz="2200" dirty="0"/>
                  <a:t>λ</a:t>
                </a:r>
                <a:r>
                  <a:rPr lang="es-ES" sz="2200" dirty="0"/>
                  <a:t> ha de ser positivo para garantizar que su segunda derivada lo sea también y garantizar un </a:t>
                </a:r>
                <a:r>
                  <a:rPr lang="es-ES" sz="2200" dirty="0" smtClean="0"/>
                  <a:t>mínimo</a:t>
                </a:r>
              </a:p>
              <a:p>
                <a:pPr lvl="1"/>
                <a:endParaRPr lang="es-ES_tradnl" sz="2200" dirty="0"/>
              </a:p>
              <a:p>
                <a:pPr lvl="0"/>
                <a:r>
                  <a:rPr lang="es-ES" sz="2000" b="1" dirty="0"/>
                  <a:t>Expresión final </a:t>
                </a:r>
                <a14:m>
                  <m:oMath xmlns:m="http://schemas.openxmlformats.org/officeDocument/2006/math" xmlns="">
                    <m:r>
                      <a:rPr lang="es-ES" sz="2000" b="1" i="1">
                        <a:latin typeface="Cambria Math" panose="02040503050406030204" pitchFamily="18" charset="0"/>
                        <a:ea typeface="Cambria Math" panose="02040503050406030204" pitchFamily="18" charset="0"/>
                      </a:rPr>
                      <m:t>𝝉</m:t>
                    </m:r>
                    <m:r>
                      <a:rPr lang="es-ES" sz="2000" b="1" i="1">
                        <a:latin typeface="Cambria Math" panose="02040503050406030204" pitchFamily="18" charset="0"/>
                        <a:ea typeface="Cambria Math" panose="02040503050406030204" pitchFamily="18" charset="0"/>
                      </a:rPr>
                      <m:t>=</m:t>
                    </m:r>
                    <m:sSup>
                      <m:sSupPr>
                        <m:ctrlPr>
                          <a:rPr lang="es-ES" sz="2000" b="1" i="1">
                            <a:latin typeface="Cambria Math"/>
                            <a:ea typeface="Cambria Math" panose="02040503050406030204" pitchFamily="18" charset="0"/>
                          </a:rPr>
                        </m:ctrlPr>
                      </m:sSupPr>
                      <m:e>
                        <m:d>
                          <m:dPr>
                            <m:ctrlPr>
                              <a:rPr lang="es-ES" sz="2000" b="1" i="1">
                                <a:latin typeface="Cambria Math"/>
                                <a:ea typeface="Cambria Math" panose="02040503050406030204" pitchFamily="18" charset="0"/>
                              </a:rPr>
                            </m:ctrlPr>
                          </m:dPr>
                          <m:e>
                            <m:r>
                              <a:rPr lang="es-ES" sz="2000" b="1" i="1">
                                <a:latin typeface="Cambria Math" panose="02040503050406030204" pitchFamily="18" charset="0"/>
                                <a:ea typeface="Cambria Math" panose="02040503050406030204" pitchFamily="18" charset="0"/>
                              </a:rPr>
                              <m:t>𝑰</m:t>
                            </m:r>
                            <m:r>
                              <a:rPr lang="es-ES" sz="2000" b="1" i="1">
                                <a:latin typeface="Cambria Math" panose="02040503050406030204" pitchFamily="18" charset="0"/>
                                <a:ea typeface="Cambria Math" panose="02040503050406030204" pitchFamily="18" charset="0"/>
                              </a:rPr>
                              <m:t>+</m:t>
                            </m:r>
                            <m:r>
                              <a:rPr lang="es-ES" sz="2000" b="1" i="1">
                                <a:latin typeface="Cambria Math" panose="02040503050406030204" pitchFamily="18" charset="0"/>
                                <a:ea typeface="Cambria Math" panose="02040503050406030204" pitchFamily="18" charset="0"/>
                              </a:rPr>
                              <m:t>𝝀</m:t>
                            </m:r>
                            <m:r>
                              <a:rPr lang="es-ES" sz="2000" b="1" i="1">
                                <a:latin typeface="Cambria Math" panose="02040503050406030204" pitchFamily="18" charset="0"/>
                                <a:ea typeface="Cambria Math" panose="02040503050406030204" pitchFamily="18" charset="0"/>
                              </a:rPr>
                              <m:t>𝑷</m:t>
                            </m:r>
                            <m:r>
                              <a:rPr lang="es-ES" sz="2000" b="1" i="1">
                                <a:latin typeface="Cambria Math" panose="02040503050406030204" pitchFamily="18" charset="0"/>
                                <a:ea typeface="Cambria Math" panose="02040503050406030204" pitchFamily="18" charset="0"/>
                              </a:rPr>
                              <m:t>´</m:t>
                            </m:r>
                            <m:r>
                              <a:rPr lang="es-ES" sz="2000" b="1" i="1">
                                <a:latin typeface="Cambria Math" panose="02040503050406030204" pitchFamily="18" charset="0"/>
                                <a:ea typeface="Cambria Math" panose="02040503050406030204" pitchFamily="18" charset="0"/>
                              </a:rPr>
                              <m:t>𝑷</m:t>
                            </m:r>
                          </m:e>
                        </m:d>
                      </m:e>
                      <m:sup>
                        <m:r>
                          <a:rPr lang="es-ES" sz="2000" b="1" i="1">
                            <a:latin typeface="Cambria Math" panose="02040503050406030204" pitchFamily="18" charset="0"/>
                            <a:ea typeface="Cambria Math" panose="02040503050406030204" pitchFamily="18" charset="0"/>
                          </a:rPr>
                          <m:t>−</m:t>
                        </m:r>
                        <m:r>
                          <a:rPr lang="es-ES" sz="2000" b="1" i="1">
                            <a:latin typeface="Cambria Math" panose="02040503050406030204" pitchFamily="18" charset="0"/>
                            <a:ea typeface="Cambria Math" panose="02040503050406030204" pitchFamily="18" charset="0"/>
                          </a:rPr>
                          <m:t>𝟏</m:t>
                        </m:r>
                      </m:sup>
                    </m:sSup>
                    <m:r>
                      <a:rPr lang="es-ES" sz="2000" b="1" i="1">
                        <a:latin typeface="Cambria Math" panose="02040503050406030204" pitchFamily="18" charset="0"/>
                        <a:ea typeface="Cambria Math" panose="02040503050406030204" pitchFamily="18" charset="0"/>
                      </a:rPr>
                      <m:t>∗</m:t>
                    </m:r>
                    <m:r>
                      <a:rPr lang="es-ES" sz="2000" b="1" i="1">
                        <a:latin typeface="Cambria Math" panose="02040503050406030204" pitchFamily="18" charset="0"/>
                        <a:ea typeface="Cambria Math" panose="02040503050406030204" pitchFamily="18" charset="0"/>
                      </a:rPr>
                      <m:t>𝒚</m:t>
                    </m:r>
                  </m:oMath>
                </a14:m>
                <a:endParaRPr lang="es-ES_tradnl" sz="2000" b="1" dirty="0"/>
              </a:p>
              <a:p>
                <a:pPr lvl="0"/>
                <a:r>
                  <a:rPr lang="es-ES" sz="2000" b="1" u="sng" dirty="0"/>
                  <a:t>Principal crítica</a:t>
                </a:r>
                <a:endParaRPr lang="es-ES_tradnl" sz="2000" b="1" u="sng" dirty="0"/>
              </a:p>
              <a:p>
                <a:pPr lvl="1"/>
                <a:r>
                  <a:rPr lang="es-ES" sz="2000" dirty="0"/>
                  <a:t>Selección subjetiva del valor </a:t>
                </a:r>
                <a:r>
                  <a:rPr lang="el-GR" sz="2000" dirty="0"/>
                  <a:t>λ</a:t>
                </a:r>
                <a:r>
                  <a:rPr lang="es-ES" sz="2000" dirty="0"/>
                  <a:t>.</a:t>
                </a:r>
                <a:endParaRPr lang="es-ES_tradnl" sz="2000" dirty="0"/>
              </a:p>
            </p:txBody>
          </p:sp>
        </mc:Choice>
        <mc:Fallback xmlns="">
          <p:sp>
            <p:nvSpPr>
              <p:cNvPr id="4" name="Rectángulo 3"/>
              <p:cNvSpPr>
                <a:spLocks noRot="1" noChangeAspect="1" noMove="1" noResize="1" noEditPoints="1" noAdjustHandles="1" noChangeArrowheads="1" noChangeShapeType="1" noTextEdit="1"/>
              </p:cNvSpPr>
              <p:nvPr/>
            </p:nvSpPr>
            <p:spPr>
              <a:xfrm>
                <a:off x="360455" y="1447061"/>
                <a:ext cx="11758411" cy="4562596"/>
              </a:xfrm>
              <a:prstGeom prst="rect">
                <a:avLst/>
              </a:prstGeom>
              <a:blipFill rotWithShape="0">
                <a:blip r:embed="rId3"/>
                <a:stretch>
                  <a:fillRect l="-674" t="-935" b="-1335"/>
                </a:stretch>
              </a:blipFill>
            </p:spPr>
            <p:txBody>
              <a:bodyPr/>
              <a:lstStyle/>
              <a:p>
                <a:r>
                  <a:rPr lang="es-ES_tradnl">
                    <a:noFill/>
                  </a:rPr>
                  <a:t> </a:t>
                </a:r>
              </a:p>
            </p:txBody>
          </p:sp>
        </mc:Fallback>
      </mc:AlternateContent>
      <p:sp>
        <p:nvSpPr>
          <p:cNvPr id="5" name="CuadroTexto 4"/>
          <p:cNvSpPr txBox="1"/>
          <p:nvPr/>
        </p:nvSpPr>
        <p:spPr>
          <a:xfrm>
            <a:off x="476518" y="154546"/>
            <a:ext cx="10625071" cy="769441"/>
          </a:xfrm>
          <a:prstGeom prst="rect">
            <a:avLst/>
          </a:prstGeom>
          <a:noFill/>
        </p:spPr>
        <p:txBody>
          <a:bodyPr wrap="square" rtlCol="0">
            <a:spAutoFit/>
          </a:bodyPr>
          <a:lstStyle/>
          <a:p>
            <a:r>
              <a:rPr lang="es-ES" sz="4400" dirty="0" smtClean="0">
                <a:latin typeface="+mj-lt"/>
              </a:rPr>
              <a:t>ESTIMACIÓN VALOR </a:t>
            </a:r>
            <a:r>
              <a:rPr lang="el-GR" sz="4400" dirty="0" smtClean="0">
                <a:latin typeface="+mj-lt"/>
              </a:rPr>
              <a:t>λ</a:t>
            </a:r>
            <a:endParaRPr lang="es-ES_tradnl" sz="4400" dirty="0">
              <a:latin typeface="+mj-lt"/>
            </a:endParaRPr>
          </a:p>
        </p:txBody>
      </p:sp>
    </p:spTree>
    <p:extLst>
      <p:ext uri="{BB962C8B-B14F-4D97-AF65-F5344CB8AC3E}">
        <p14:creationId xmlns:p14="http://schemas.microsoft.com/office/powerpoint/2010/main" val="21983254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170801"/>
            <a:ext cx="11874322" cy="461665"/>
          </a:xfrm>
          <a:prstGeom prst="rect">
            <a:avLst/>
          </a:prstGeom>
        </p:spPr>
        <p:txBody>
          <a:bodyPr wrap="square">
            <a:spAutoFit/>
          </a:bodyPr>
          <a:lstStyle/>
          <a:p>
            <a:pPr algn="ctr"/>
            <a:r>
              <a:rPr lang="es-ES_tradnl" sz="1200" dirty="0"/>
              <a:t>XLII Reunión de Estudios Regionales - AECR. International </a:t>
            </a:r>
            <a:r>
              <a:rPr lang="es-ES_tradnl" sz="1200" dirty="0" err="1"/>
              <a:t>Conference</a:t>
            </a:r>
            <a:r>
              <a:rPr lang="es-ES_tradnl" sz="1200" dirty="0"/>
              <a:t> </a:t>
            </a:r>
            <a:r>
              <a:rPr lang="es-ES_tradnl" sz="1200" dirty="0" err="1"/>
              <a:t>on</a:t>
            </a:r>
            <a:r>
              <a:rPr lang="es-ES_tradnl" sz="1200" dirty="0"/>
              <a:t> Regional </a:t>
            </a:r>
            <a:r>
              <a:rPr lang="es-ES_tradnl" sz="1200" dirty="0" err="1"/>
              <a:t>Sciencie</a:t>
            </a:r>
            <a:r>
              <a:rPr lang="es-ES_tradnl" sz="1200" dirty="0"/>
              <a:t>: Treinta años de integración en Europa desde la perspectiva regional: Balance y nuevos retos. Facultad de CC. Económicas y Empresariales de la Universidad de Santiago de Compostela. 16 a 18 de noviembre de 2016</a:t>
            </a:r>
          </a:p>
        </p:txBody>
      </p:sp>
      <mc:AlternateContent xmlns:mc="http://schemas.openxmlformats.org/markup-compatibility/2006" xmlns:a14="http://schemas.microsoft.com/office/drawing/2010/main">
        <mc:Choice Requires="a14">
          <p:sp>
            <p:nvSpPr>
              <p:cNvPr id="4" name="Rectángulo 3"/>
              <p:cNvSpPr/>
              <p:nvPr/>
            </p:nvSpPr>
            <p:spPr>
              <a:xfrm>
                <a:off x="579548" y="1381291"/>
                <a:ext cx="11191741" cy="3817263"/>
              </a:xfrm>
              <a:prstGeom prst="rect">
                <a:avLst/>
              </a:prstGeom>
            </p:spPr>
            <p:txBody>
              <a:bodyPr wrap="square">
                <a:spAutoFit/>
              </a:bodyPr>
              <a:lstStyle/>
              <a:p>
                <a:pPr lvl="0">
                  <a:lnSpc>
                    <a:spcPct val="100000"/>
                  </a:lnSpc>
                </a:pPr>
                <a:r>
                  <a:rPr lang="es-ES" sz="2800" dirty="0" smtClean="0">
                    <a:latin typeface="+mj-lt"/>
                  </a:rPr>
                  <a:t>Parte </a:t>
                </a:r>
                <a:r>
                  <a:rPr lang="es-ES" sz="2800" dirty="0">
                    <a:latin typeface="+mj-lt"/>
                  </a:rPr>
                  <a:t>del concepto de ERROR RELATIVO</a:t>
                </a:r>
                <a:endParaRPr lang="es-ES_tradnl" sz="2800" dirty="0">
                  <a:latin typeface="+mj-lt"/>
                </a:endParaRPr>
              </a:p>
              <a:p>
                <a:pPr lvl="1">
                  <a:lnSpc>
                    <a:spcPct val="100000"/>
                  </a:lnSpc>
                </a:pPr>
                <a14:m>
                  <m:oMath xmlns:m="http://schemas.openxmlformats.org/officeDocument/2006/math" xmlns="">
                    <m:r>
                      <a:rPr lang="es-ES_tradnl" sz="2800" i="1">
                        <a:latin typeface="Cambria Math"/>
                        <a:ea typeface="Cambria Math" panose="02040503050406030204" pitchFamily="18" charset="0"/>
                      </a:rPr>
                      <m:t>𝛾</m:t>
                    </m:r>
                    <m:r>
                      <a:rPr lang="es-ES" sz="2800" i="1">
                        <a:latin typeface="Cambria Math"/>
                        <a:ea typeface="Cambria Math" panose="02040503050406030204" pitchFamily="18" charset="0"/>
                      </a:rPr>
                      <m:t>=</m:t>
                    </m:r>
                    <m:f>
                      <m:fPr>
                        <m:ctrlPr>
                          <a:rPr lang="es-ES" sz="2800" i="1">
                            <a:latin typeface="Cambria Math"/>
                            <a:ea typeface="Cambria Math" panose="02040503050406030204" pitchFamily="18" charset="0"/>
                          </a:rPr>
                        </m:ctrlPr>
                      </m:fPr>
                      <m:num>
                        <m:nary>
                          <m:naryPr>
                            <m:chr m:val="∑"/>
                            <m:ctrlPr>
                              <a:rPr lang="es-ES" sz="2800" i="1">
                                <a:latin typeface="Cambria Math"/>
                                <a:ea typeface="Cambria Math" panose="02040503050406030204" pitchFamily="18" charset="0"/>
                              </a:rPr>
                            </m:ctrlPr>
                          </m:naryPr>
                          <m:sub>
                            <m:r>
                              <m:rPr>
                                <m:brk m:alnAt="23"/>
                              </m:rPr>
                              <a:rPr lang="es-ES" sz="2800" i="1">
                                <a:latin typeface="Cambria Math"/>
                                <a:ea typeface="Cambria Math" panose="02040503050406030204" pitchFamily="18" charset="0"/>
                              </a:rPr>
                              <m:t>𝑡</m:t>
                            </m:r>
                            <m:r>
                              <a:rPr lang="es-ES" sz="2800" i="1">
                                <a:latin typeface="Cambria Math"/>
                                <a:ea typeface="Cambria Math" panose="02040503050406030204" pitchFamily="18" charset="0"/>
                              </a:rPr>
                              <m:t>=1</m:t>
                            </m:r>
                          </m:sub>
                          <m:sup>
                            <m:r>
                              <a:rPr lang="es-ES" sz="2800" i="1">
                                <a:latin typeface="Cambria Math"/>
                                <a:ea typeface="Cambria Math" panose="02040503050406030204" pitchFamily="18" charset="0"/>
                              </a:rPr>
                              <m:t>𝑇</m:t>
                            </m:r>
                          </m:sup>
                          <m:e>
                            <m:sSup>
                              <m:sSupPr>
                                <m:ctrlPr>
                                  <a:rPr lang="es-ES" sz="2800" i="1">
                                    <a:latin typeface="Cambria Math"/>
                                    <a:ea typeface="Cambria Math" panose="02040503050406030204" pitchFamily="18" charset="0"/>
                                  </a:rPr>
                                </m:ctrlPr>
                              </m:sSupPr>
                              <m:e>
                                <m:r>
                                  <a:rPr lang="es-ES" sz="2800" i="1">
                                    <a:latin typeface="Cambria Math"/>
                                    <a:ea typeface="Cambria Math" panose="02040503050406030204" pitchFamily="18" charset="0"/>
                                  </a:rPr>
                                  <m:t>(</m:t>
                                </m:r>
                                <m:sSub>
                                  <m:sSubPr>
                                    <m:ctrlPr>
                                      <a:rPr lang="es-ES" sz="2800" i="1">
                                        <a:latin typeface="Cambria Math"/>
                                        <a:ea typeface="Cambria Math" panose="02040503050406030204" pitchFamily="18" charset="0"/>
                                      </a:rPr>
                                    </m:ctrlPr>
                                  </m:sSubPr>
                                  <m:e>
                                    <m:r>
                                      <a:rPr lang="es-ES" sz="2800" i="1">
                                        <a:latin typeface="Cambria Math"/>
                                        <a:ea typeface="Cambria Math" panose="02040503050406030204" pitchFamily="18" charset="0"/>
                                      </a:rPr>
                                      <m:t>𝑦</m:t>
                                    </m:r>
                                  </m:e>
                                  <m:sub>
                                    <m:r>
                                      <a:rPr lang="es-ES" sz="2800" i="1">
                                        <a:latin typeface="Cambria Math"/>
                                        <a:ea typeface="Cambria Math" panose="02040503050406030204" pitchFamily="18" charset="0"/>
                                      </a:rPr>
                                      <m:t>𝑡</m:t>
                                    </m:r>
                                  </m:sub>
                                </m:sSub>
                                <m:r>
                                  <a:rPr lang="es-ES" sz="2800" i="1">
                                    <a:latin typeface="Cambria Math"/>
                                    <a:ea typeface="Cambria Math" panose="02040503050406030204" pitchFamily="18" charset="0"/>
                                  </a:rPr>
                                  <m:t>−</m:t>
                                </m:r>
                                <m:sSub>
                                  <m:sSubPr>
                                    <m:ctrlPr>
                                      <a:rPr lang="es-ES" sz="2800" i="1">
                                        <a:latin typeface="Cambria Math"/>
                                        <a:ea typeface="Cambria Math" panose="02040503050406030204" pitchFamily="18" charset="0"/>
                                      </a:rPr>
                                    </m:ctrlPr>
                                  </m:sSubPr>
                                  <m:e>
                                    <m:r>
                                      <a:rPr lang="es-ES" sz="2800" i="1">
                                        <a:latin typeface="Cambria Math"/>
                                        <a:ea typeface="Cambria Math" panose="02040503050406030204" pitchFamily="18" charset="0"/>
                                      </a:rPr>
                                      <m:t>𝜏</m:t>
                                    </m:r>
                                  </m:e>
                                  <m:sub>
                                    <m:r>
                                      <a:rPr lang="es-ES" sz="2800" i="1">
                                        <a:latin typeface="Cambria Math"/>
                                        <a:ea typeface="Cambria Math" panose="02040503050406030204" pitchFamily="18" charset="0"/>
                                      </a:rPr>
                                      <m:t>𝑡</m:t>
                                    </m:r>
                                  </m:sub>
                                </m:sSub>
                                <m:r>
                                  <a:rPr lang="es-ES" sz="2800" i="1">
                                    <a:latin typeface="Cambria Math"/>
                                    <a:ea typeface="Cambria Math" panose="02040503050406030204" pitchFamily="18" charset="0"/>
                                  </a:rPr>
                                  <m:t>)</m:t>
                                </m:r>
                              </m:e>
                              <m:sup>
                                <m:r>
                                  <a:rPr lang="es-ES" sz="2800" i="1">
                                    <a:latin typeface="Cambria Math"/>
                                    <a:ea typeface="Cambria Math" panose="02040503050406030204" pitchFamily="18" charset="0"/>
                                  </a:rPr>
                                  <m:t>2</m:t>
                                </m:r>
                              </m:sup>
                            </m:sSup>
                          </m:e>
                        </m:nary>
                      </m:num>
                      <m:den>
                        <m:nary>
                          <m:naryPr>
                            <m:chr m:val="∑"/>
                            <m:ctrlPr>
                              <a:rPr lang="es-ES" sz="2800" i="1">
                                <a:latin typeface="Cambria Math"/>
                                <a:ea typeface="Cambria Math" panose="02040503050406030204" pitchFamily="18" charset="0"/>
                              </a:rPr>
                            </m:ctrlPr>
                          </m:naryPr>
                          <m:sub>
                            <m:r>
                              <m:rPr>
                                <m:brk m:alnAt="23"/>
                              </m:rPr>
                              <a:rPr lang="es-ES" sz="2800" i="1">
                                <a:latin typeface="Cambria Math"/>
                                <a:ea typeface="Cambria Math" panose="02040503050406030204" pitchFamily="18" charset="0"/>
                              </a:rPr>
                              <m:t>𝑡</m:t>
                            </m:r>
                            <m:r>
                              <a:rPr lang="es-ES" sz="2800" i="1">
                                <a:latin typeface="Cambria Math"/>
                                <a:ea typeface="Cambria Math" panose="02040503050406030204" pitchFamily="18" charset="0"/>
                              </a:rPr>
                              <m:t>=1</m:t>
                            </m:r>
                          </m:sub>
                          <m:sup>
                            <m:r>
                              <a:rPr lang="es-ES" sz="2800" i="1">
                                <a:latin typeface="Cambria Math"/>
                                <a:ea typeface="Cambria Math" panose="02040503050406030204" pitchFamily="18" charset="0"/>
                              </a:rPr>
                              <m:t>𝑇</m:t>
                            </m:r>
                          </m:sup>
                          <m:e>
                            <m:sSup>
                              <m:sSupPr>
                                <m:ctrlPr>
                                  <a:rPr lang="es-ES" sz="2800" i="1">
                                    <a:latin typeface="Cambria Math"/>
                                    <a:ea typeface="Cambria Math" panose="02040503050406030204" pitchFamily="18" charset="0"/>
                                  </a:rPr>
                                </m:ctrlPr>
                              </m:sSupPr>
                              <m:e>
                                <m:r>
                                  <a:rPr lang="es-ES" sz="2800" i="1">
                                    <a:latin typeface="Cambria Math"/>
                                    <a:ea typeface="Cambria Math" panose="02040503050406030204" pitchFamily="18" charset="0"/>
                                  </a:rPr>
                                  <m:t>(</m:t>
                                </m:r>
                                <m:sSub>
                                  <m:sSubPr>
                                    <m:ctrlPr>
                                      <a:rPr lang="es-ES" sz="2800" i="1">
                                        <a:latin typeface="Cambria Math"/>
                                        <a:ea typeface="Cambria Math" panose="02040503050406030204" pitchFamily="18" charset="0"/>
                                      </a:rPr>
                                    </m:ctrlPr>
                                  </m:sSubPr>
                                  <m:e>
                                    <m:r>
                                      <a:rPr lang="es-ES" sz="2800" i="1">
                                        <a:latin typeface="Cambria Math"/>
                                        <a:ea typeface="Cambria Math" panose="02040503050406030204" pitchFamily="18" charset="0"/>
                                      </a:rPr>
                                      <m:t>𝑦</m:t>
                                    </m:r>
                                  </m:e>
                                  <m:sub>
                                    <m:r>
                                      <a:rPr lang="es-ES" sz="2800" i="1">
                                        <a:latin typeface="Cambria Math"/>
                                        <a:ea typeface="Cambria Math" panose="02040503050406030204" pitchFamily="18" charset="0"/>
                                      </a:rPr>
                                      <m:t>𝑡</m:t>
                                    </m:r>
                                    <m:r>
                                      <a:rPr lang="es-ES" sz="2800" i="1">
                                        <a:latin typeface="Cambria Math"/>
                                        <a:ea typeface="Cambria Math" panose="02040503050406030204" pitchFamily="18" charset="0"/>
                                      </a:rPr>
                                      <m:t>−</m:t>
                                    </m:r>
                                  </m:sub>
                                </m:sSub>
                                <m:acc>
                                  <m:accPr>
                                    <m:chr m:val="̂"/>
                                    <m:ctrlPr>
                                      <a:rPr lang="es-ES" sz="2800" i="1">
                                        <a:latin typeface="Cambria Math"/>
                                        <a:ea typeface="Cambria Math" panose="02040503050406030204" pitchFamily="18" charset="0"/>
                                      </a:rPr>
                                    </m:ctrlPr>
                                  </m:accPr>
                                  <m:e>
                                    <m:sSub>
                                      <m:sSubPr>
                                        <m:ctrlPr>
                                          <a:rPr lang="es-ES" sz="2800" i="1">
                                            <a:latin typeface="Cambria Math"/>
                                            <a:ea typeface="Cambria Math" panose="02040503050406030204" pitchFamily="18" charset="0"/>
                                          </a:rPr>
                                        </m:ctrlPr>
                                      </m:sSubPr>
                                      <m:e>
                                        <m:r>
                                          <a:rPr lang="es-ES" sz="2800" i="1">
                                            <a:latin typeface="Cambria Math"/>
                                            <a:ea typeface="Cambria Math" panose="02040503050406030204" pitchFamily="18" charset="0"/>
                                          </a:rPr>
                                          <m:t>𝑦</m:t>
                                        </m:r>
                                      </m:e>
                                      <m:sub>
                                        <m:r>
                                          <a:rPr lang="es-ES" sz="2800" i="1">
                                            <a:latin typeface="Cambria Math"/>
                                            <a:ea typeface="Cambria Math" panose="02040503050406030204" pitchFamily="18" charset="0"/>
                                          </a:rPr>
                                          <m:t>𝑡</m:t>
                                        </m:r>
                                      </m:sub>
                                    </m:sSub>
                                  </m:e>
                                </m:acc>
                                <m:r>
                                  <a:rPr lang="es-ES" sz="2800" i="1">
                                    <a:latin typeface="Cambria Math"/>
                                    <a:ea typeface="Cambria Math" panose="02040503050406030204" pitchFamily="18" charset="0"/>
                                  </a:rPr>
                                  <m:t>)</m:t>
                                </m:r>
                              </m:e>
                              <m:sup>
                                <m:r>
                                  <a:rPr lang="es-ES" sz="2800" i="1">
                                    <a:latin typeface="Cambria Math"/>
                                    <a:ea typeface="Cambria Math" panose="02040503050406030204" pitchFamily="18" charset="0"/>
                                  </a:rPr>
                                  <m:t>2</m:t>
                                </m:r>
                              </m:sup>
                            </m:sSup>
                          </m:e>
                        </m:nary>
                      </m:den>
                    </m:f>
                  </m:oMath>
                </a14:m>
                <a:r>
                  <a:rPr lang="es-ES_tradnl" sz="2800" dirty="0">
                    <a:latin typeface="+mj-lt"/>
                  </a:rPr>
                  <a:t>=&gt; </a:t>
                </a:r>
                <a14:m>
                  <m:oMath xmlns:m="http://schemas.openxmlformats.org/officeDocument/2006/math" xmlns="">
                    <m:nary>
                      <m:naryPr>
                        <m:chr m:val="∑"/>
                        <m:ctrlPr>
                          <a:rPr lang="es-ES_tradnl" sz="2800" i="1">
                            <a:latin typeface="Cambria Math"/>
                          </a:rPr>
                        </m:ctrlPr>
                      </m:naryPr>
                      <m:sub>
                        <m:r>
                          <m:rPr>
                            <m:brk m:alnAt="23"/>
                          </m:rPr>
                          <a:rPr lang="es-ES" sz="2800" i="1">
                            <a:latin typeface="Cambria Math"/>
                          </a:rPr>
                          <m:t>𝑡</m:t>
                        </m:r>
                        <m:r>
                          <a:rPr lang="es-ES" sz="2800" i="1">
                            <a:latin typeface="Cambria Math"/>
                          </a:rPr>
                          <m:t>=1</m:t>
                        </m:r>
                      </m:sub>
                      <m:sup>
                        <m:r>
                          <a:rPr lang="es-ES" sz="2800" i="1">
                            <a:latin typeface="Cambria Math"/>
                          </a:rPr>
                          <m:t>𝑇</m:t>
                        </m:r>
                      </m:sup>
                      <m:e>
                        <m:sSup>
                          <m:sSupPr>
                            <m:ctrlPr>
                              <a:rPr lang="es-ES_tradnl" sz="2800" i="1">
                                <a:latin typeface="Cambria Math"/>
                              </a:rPr>
                            </m:ctrlPr>
                          </m:sSupPr>
                          <m:e>
                            <m:r>
                              <a:rPr lang="es-ES" sz="2800" i="1">
                                <a:latin typeface="Cambria Math"/>
                              </a:rPr>
                              <m:t>(</m:t>
                            </m:r>
                            <m:sSub>
                              <m:sSubPr>
                                <m:ctrlPr>
                                  <a:rPr lang="es-ES" sz="2800" i="1">
                                    <a:latin typeface="Cambria Math"/>
                                  </a:rPr>
                                </m:ctrlPr>
                              </m:sSubPr>
                              <m:e>
                                <m:r>
                                  <a:rPr lang="es-ES" sz="2800" i="1">
                                    <a:latin typeface="Cambria Math"/>
                                  </a:rPr>
                                  <m:t>𝑦</m:t>
                                </m:r>
                              </m:e>
                              <m:sub>
                                <m:r>
                                  <a:rPr lang="es-ES" sz="2800" i="1">
                                    <a:latin typeface="Cambria Math"/>
                                  </a:rPr>
                                  <m:t>𝑡</m:t>
                                </m:r>
                              </m:sub>
                            </m:sSub>
                            <m:r>
                              <a:rPr lang="es-ES" sz="2800" i="1">
                                <a:latin typeface="Cambria Math"/>
                              </a:rPr>
                              <m:t>−</m:t>
                            </m:r>
                            <m:sSub>
                              <m:sSubPr>
                                <m:ctrlPr>
                                  <a:rPr lang="es-ES" sz="2800" i="1">
                                    <a:latin typeface="Cambria Math"/>
                                  </a:rPr>
                                </m:ctrlPr>
                              </m:sSubPr>
                              <m:e>
                                <m:r>
                                  <a:rPr lang="es-ES" sz="2800" i="1">
                                    <a:latin typeface="Cambria Math"/>
                                    <a:ea typeface="Cambria Math" panose="02040503050406030204" pitchFamily="18" charset="0"/>
                                  </a:rPr>
                                  <m:t>𝜏</m:t>
                                </m:r>
                              </m:e>
                              <m:sub>
                                <m:r>
                                  <a:rPr lang="es-ES" sz="2800" i="1">
                                    <a:latin typeface="Cambria Math"/>
                                  </a:rPr>
                                  <m:t>𝑡</m:t>
                                </m:r>
                              </m:sub>
                            </m:sSub>
                            <m:r>
                              <a:rPr lang="es-ES" sz="2800" i="1">
                                <a:latin typeface="Cambria Math"/>
                              </a:rPr>
                              <m:t>)</m:t>
                            </m:r>
                          </m:e>
                          <m:sup>
                            <m:r>
                              <a:rPr lang="es-ES" sz="2800" i="1">
                                <a:latin typeface="Cambria Math"/>
                              </a:rPr>
                              <m:t>2</m:t>
                            </m:r>
                          </m:sup>
                        </m:sSup>
                        <m:r>
                          <a:rPr lang="es-ES" sz="2800" i="1">
                            <a:latin typeface="Cambria Math"/>
                          </a:rPr>
                          <m:t>=</m:t>
                        </m:r>
                        <m:r>
                          <a:rPr lang="es-ES" sz="2800" i="1">
                            <a:latin typeface="Cambria Math"/>
                            <a:ea typeface="Cambria Math" panose="02040503050406030204" pitchFamily="18" charset="0"/>
                          </a:rPr>
                          <m:t>𝛾</m:t>
                        </m:r>
                        <m:nary>
                          <m:naryPr>
                            <m:chr m:val="∑"/>
                            <m:ctrlPr>
                              <a:rPr lang="es-ES" sz="2800" i="1">
                                <a:latin typeface="Cambria Math"/>
                                <a:ea typeface="Cambria Math" panose="02040503050406030204" pitchFamily="18" charset="0"/>
                              </a:rPr>
                            </m:ctrlPr>
                          </m:naryPr>
                          <m:sub>
                            <m:r>
                              <m:rPr>
                                <m:brk m:alnAt="23"/>
                              </m:rPr>
                              <a:rPr lang="es-ES" sz="2800" i="1">
                                <a:latin typeface="Cambria Math"/>
                                <a:ea typeface="Cambria Math" panose="02040503050406030204" pitchFamily="18" charset="0"/>
                              </a:rPr>
                              <m:t>𝑡</m:t>
                            </m:r>
                            <m:r>
                              <a:rPr lang="es-ES" sz="2800" i="1">
                                <a:latin typeface="Cambria Math"/>
                                <a:ea typeface="Cambria Math" panose="02040503050406030204" pitchFamily="18" charset="0"/>
                              </a:rPr>
                              <m:t>−1</m:t>
                            </m:r>
                          </m:sub>
                          <m:sup>
                            <m:r>
                              <a:rPr lang="es-ES" sz="2800" i="1">
                                <a:latin typeface="Cambria Math"/>
                                <a:ea typeface="Cambria Math" panose="02040503050406030204" pitchFamily="18" charset="0"/>
                              </a:rPr>
                              <m:t>𝑇</m:t>
                            </m:r>
                          </m:sup>
                          <m:e>
                            <m:sSup>
                              <m:sSupPr>
                                <m:ctrlPr>
                                  <a:rPr lang="es-ES" sz="2800" i="1">
                                    <a:latin typeface="Cambria Math"/>
                                    <a:ea typeface="Cambria Math" panose="02040503050406030204" pitchFamily="18" charset="0"/>
                                  </a:rPr>
                                </m:ctrlPr>
                              </m:sSupPr>
                              <m:e>
                                <m:r>
                                  <a:rPr lang="es-ES" sz="2800" i="1">
                                    <a:latin typeface="Cambria Math"/>
                                    <a:ea typeface="Cambria Math" panose="02040503050406030204" pitchFamily="18" charset="0"/>
                                  </a:rPr>
                                  <m:t>(</m:t>
                                </m:r>
                                <m:sSub>
                                  <m:sSubPr>
                                    <m:ctrlPr>
                                      <a:rPr lang="es-ES" sz="2800" i="1">
                                        <a:latin typeface="Cambria Math"/>
                                        <a:ea typeface="Cambria Math" panose="02040503050406030204" pitchFamily="18" charset="0"/>
                                      </a:rPr>
                                    </m:ctrlPr>
                                  </m:sSubPr>
                                  <m:e>
                                    <m:r>
                                      <a:rPr lang="es-ES" sz="2800" i="1">
                                        <a:latin typeface="Cambria Math"/>
                                        <a:ea typeface="Cambria Math" panose="02040503050406030204" pitchFamily="18" charset="0"/>
                                      </a:rPr>
                                      <m:t>𝑦</m:t>
                                    </m:r>
                                  </m:e>
                                  <m:sub>
                                    <m:r>
                                      <a:rPr lang="es-ES" sz="2800" i="1">
                                        <a:latin typeface="Cambria Math"/>
                                        <a:ea typeface="Cambria Math" panose="02040503050406030204" pitchFamily="18" charset="0"/>
                                      </a:rPr>
                                      <m:t>𝑡</m:t>
                                    </m:r>
                                  </m:sub>
                                </m:sSub>
                                <m:r>
                                  <a:rPr lang="es-ES" sz="2800" i="1">
                                    <a:latin typeface="Cambria Math"/>
                                    <a:ea typeface="Cambria Math" panose="02040503050406030204" pitchFamily="18" charset="0"/>
                                  </a:rPr>
                                  <m:t>−</m:t>
                                </m:r>
                                <m:acc>
                                  <m:accPr>
                                    <m:chr m:val="̂"/>
                                    <m:ctrlPr>
                                      <a:rPr lang="es-ES" sz="2800" i="1">
                                        <a:latin typeface="Cambria Math"/>
                                        <a:ea typeface="Cambria Math" panose="02040503050406030204" pitchFamily="18" charset="0"/>
                                      </a:rPr>
                                    </m:ctrlPr>
                                  </m:accPr>
                                  <m:e>
                                    <m:sSub>
                                      <m:sSubPr>
                                        <m:ctrlPr>
                                          <a:rPr lang="es-ES" sz="2800" i="1">
                                            <a:latin typeface="Cambria Math"/>
                                            <a:ea typeface="Cambria Math" panose="02040503050406030204" pitchFamily="18" charset="0"/>
                                          </a:rPr>
                                        </m:ctrlPr>
                                      </m:sSubPr>
                                      <m:e>
                                        <m:r>
                                          <a:rPr lang="es-ES" sz="2800" i="1">
                                            <a:latin typeface="Cambria Math"/>
                                            <a:ea typeface="Cambria Math" panose="02040503050406030204" pitchFamily="18" charset="0"/>
                                          </a:rPr>
                                          <m:t>𝑦</m:t>
                                        </m:r>
                                      </m:e>
                                      <m:sub>
                                        <m:r>
                                          <a:rPr lang="es-ES" sz="2800" i="1">
                                            <a:latin typeface="Cambria Math"/>
                                            <a:ea typeface="Cambria Math" panose="02040503050406030204" pitchFamily="18" charset="0"/>
                                          </a:rPr>
                                          <m:t>𝑡</m:t>
                                        </m:r>
                                      </m:sub>
                                    </m:sSub>
                                    <m:r>
                                      <a:rPr lang="es-ES" sz="2800" i="1">
                                        <a:latin typeface="Cambria Math"/>
                                        <a:ea typeface="Cambria Math" panose="02040503050406030204" pitchFamily="18" charset="0"/>
                                      </a:rPr>
                                      <m:t>)</m:t>
                                    </m:r>
                                  </m:e>
                                </m:acc>
                              </m:e>
                              <m:sup>
                                <m:r>
                                  <a:rPr lang="es-ES" sz="2800" i="1">
                                    <a:latin typeface="Cambria Math"/>
                                    <a:ea typeface="Cambria Math" panose="02040503050406030204" pitchFamily="18" charset="0"/>
                                  </a:rPr>
                                  <m:t>2</m:t>
                                </m:r>
                              </m:sup>
                            </m:sSup>
                            <m:r>
                              <a:rPr lang="es-ES" sz="2800" i="1">
                                <a:latin typeface="Cambria Math"/>
                                <a:ea typeface="Cambria Math" panose="02040503050406030204" pitchFamily="18" charset="0"/>
                              </a:rPr>
                              <m:t>=</m:t>
                            </m:r>
                            <m:r>
                              <a:rPr lang="es-ES" sz="2800" i="1">
                                <a:latin typeface="Cambria Math"/>
                                <a:ea typeface="Cambria Math" panose="02040503050406030204" pitchFamily="18" charset="0"/>
                              </a:rPr>
                              <m:t>𝐾</m:t>
                            </m:r>
                          </m:e>
                        </m:nary>
                      </m:e>
                    </m:nary>
                  </m:oMath>
                </a14:m>
                <a:endParaRPr lang="es-ES_tradnl" sz="2800" dirty="0">
                  <a:latin typeface="+mj-lt"/>
                </a:endParaRPr>
              </a:p>
              <a:p>
                <a:pPr lvl="1">
                  <a:lnSpc>
                    <a:spcPct val="100000"/>
                  </a:lnSpc>
                </a:pPr>
                <a:r>
                  <a:rPr lang="es-ES" sz="2800" dirty="0">
                    <a:latin typeface="+mj-lt"/>
                  </a:rPr>
                  <a:t>Función a minimizar </a:t>
                </a:r>
                <a14:m>
                  <m:oMath xmlns:m="http://schemas.openxmlformats.org/officeDocument/2006/math" xmlns="">
                    <m:r>
                      <a:rPr lang="es-ES" sz="2800" i="1">
                        <a:latin typeface="Cambria Math"/>
                      </a:rPr>
                      <m:t>𝑓</m:t>
                    </m:r>
                    <m:d>
                      <m:dPr>
                        <m:ctrlPr>
                          <a:rPr lang="es-ES" sz="2800" i="1">
                            <a:latin typeface="Cambria Math"/>
                          </a:rPr>
                        </m:ctrlPr>
                      </m:dPr>
                      <m:e>
                        <m:r>
                          <a:rPr lang="es-ES" sz="2800" i="1">
                            <a:latin typeface="Cambria Math"/>
                            <a:ea typeface="Cambria Math" panose="02040503050406030204" pitchFamily="18" charset="0"/>
                          </a:rPr>
                          <m:t>𝜏</m:t>
                        </m:r>
                      </m:e>
                    </m:d>
                    <m:r>
                      <a:rPr lang="es-ES" sz="2800" i="1">
                        <a:latin typeface="Cambria Math"/>
                        <a:ea typeface="Cambria Math" panose="02040503050406030204" pitchFamily="18" charset="0"/>
                      </a:rPr>
                      <m:t>=</m:t>
                    </m:r>
                    <m:d>
                      <m:dPr>
                        <m:ctrlPr>
                          <a:rPr lang="es-ES" sz="2800" i="1">
                            <a:latin typeface="Cambria Math"/>
                            <a:ea typeface="Cambria Math" panose="02040503050406030204" pitchFamily="18" charset="0"/>
                          </a:rPr>
                        </m:ctrlPr>
                      </m:dPr>
                      <m:e>
                        <m:r>
                          <a:rPr lang="es-ES" sz="2800" i="1">
                            <a:latin typeface="Cambria Math"/>
                            <a:ea typeface="Cambria Math" panose="02040503050406030204" pitchFamily="18" charset="0"/>
                          </a:rPr>
                          <m:t>𝑃</m:t>
                        </m:r>
                        <m:r>
                          <a:rPr lang="es-ES" sz="2800" i="1">
                            <a:latin typeface="Cambria Math"/>
                            <a:ea typeface="Cambria Math" panose="02040503050406030204" pitchFamily="18" charset="0"/>
                          </a:rPr>
                          <m:t>𝜏</m:t>
                        </m:r>
                      </m:e>
                    </m:d>
                    <m:r>
                      <a:rPr lang="es-ES" sz="2800" i="1">
                        <a:latin typeface="Cambria Math"/>
                        <a:ea typeface="Cambria Math" panose="02040503050406030204" pitchFamily="18" charset="0"/>
                      </a:rPr>
                      <m:t>´(</m:t>
                    </m:r>
                    <m:r>
                      <a:rPr lang="es-ES" sz="2800" i="1">
                        <a:latin typeface="Cambria Math"/>
                        <a:ea typeface="Cambria Math" panose="02040503050406030204" pitchFamily="18" charset="0"/>
                      </a:rPr>
                      <m:t>𝑃</m:t>
                    </m:r>
                    <m:r>
                      <a:rPr lang="es-ES" sz="2800" i="1">
                        <a:latin typeface="Cambria Math"/>
                        <a:ea typeface="Cambria Math" panose="02040503050406030204" pitchFamily="18" charset="0"/>
                      </a:rPr>
                      <m:t>𝜏</m:t>
                    </m:r>
                    <m:r>
                      <a:rPr lang="es-ES" sz="2800" i="1">
                        <a:latin typeface="Cambria Math"/>
                        <a:ea typeface="Cambria Math" panose="02040503050406030204" pitchFamily="18" charset="0"/>
                      </a:rPr>
                      <m:t>)</m:t>
                    </m:r>
                  </m:oMath>
                </a14:m>
                <a:endParaRPr lang="es-ES_tradnl" sz="2800" dirty="0">
                  <a:latin typeface="+mj-lt"/>
                </a:endParaRPr>
              </a:p>
              <a:p>
                <a:pPr lvl="2">
                  <a:lnSpc>
                    <a:spcPct val="100000"/>
                  </a:lnSpc>
                </a:pPr>
                <a:r>
                  <a:rPr lang="es-ES" sz="2800" dirty="0">
                    <a:latin typeface="+mj-lt"/>
                  </a:rPr>
                  <a:t>Sujeto a </a:t>
                </a:r>
                <a14:m>
                  <m:oMath xmlns:m="http://schemas.openxmlformats.org/officeDocument/2006/math" xmlns="">
                    <m:d>
                      <m:dPr>
                        <m:ctrlPr>
                          <a:rPr lang="es-ES" sz="2800" i="1">
                            <a:latin typeface="Cambria Math"/>
                          </a:rPr>
                        </m:ctrlPr>
                      </m:dPr>
                      <m:e>
                        <m:r>
                          <a:rPr lang="es-ES" sz="2800" i="1">
                            <a:latin typeface="Cambria Math"/>
                          </a:rPr>
                          <m:t>𝑦</m:t>
                        </m:r>
                        <m:r>
                          <a:rPr lang="es-ES" sz="2800" i="1">
                            <a:latin typeface="Cambria Math"/>
                          </a:rPr>
                          <m:t>−</m:t>
                        </m:r>
                        <m:r>
                          <a:rPr lang="es-ES" sz="2800" i="1">
                            <a:latin typeface="Cambria Math"/>
                            <a:ea typeface="Cambria Math" panose="02040503050406030204" pitchFamily="18" charset="0"/>
                          </a:rPr>
                          <m:t>𝜏</m:t>
                        </m:r>
                      </m:e>
                    </m:d>
                    <m:r>
                      <a:rPr lang="es-ES" sz="2800" i="1">
                        <a:latin typeface="Cambria Math"/>
                        <a:ea typeface="Cambria Math" panose="02040503050406030204" pitchFamily="18" charset="0"/>
                      </a:rPr>
                      <m:t>´</m:t>
                    </m:r>
                    <m:d>
                      <m:dPr>
                        <m:ctrlPr>
                          <a:rPr lang="es-ES" sz="2800" i="1">
                            <a:latin typeface="Cambria Math"/>
                            <a:ea typeface="Cambria Math" panose="02040503050406030204" pitchFamily="18" charset="0"/>
                          </a:rPr>
                        </m:ctrlPr>
                      </m:dPr>
                      <m:e>
                        <m:r>
                          <a:rPr lang="es-ES" sz="2800" i="1">
                            <a:latin typeface="Cambria Math"/>
                            <a:ea typeface="Cambria Math" panose="02040503050406030204" pitchFamily="18" charset="0"/>
                          </a:rPr>
                          <m:t>𝑦</m:t>
                        </m:r>
                        <m:r>
                          <a:rPr lang="es-ES" sz="2800" i="1">
                            <a:latin typeface="Cambria Math"/>
                            <a:ea typeface="Cambria Math" panose="02040503050406030204" pitchFamily="18" charset="0"/>
                          </a:rPr>
                          <m:t>−</m:t>
                        </m:r>
                        <m:r>
                          <a:rPr lang="es-ES" sz="2800" i="1">
                            <a:latin typeface="Cambria Math"/>
                            <a:ea typeface="Cambria Math" panose="02040503050406030204" pitchFamily="18" charset="0"/>
                          </a:rPr>
                          <m:t>𝜏</m:t>
                        </m:r>
                      </m:e>
                    </m:d>
                    <m:r>
                      <a:rPr lang="es-ES" sz="2800" i="1">
                        <a:latin typeface="Cambria Math"/>
                        <a:ea typeface="Cambria Math" panose="02040503050406030204" pitchFamily="18" charset="0"/>
                      </a:rPr>
                      <m:t>=</m:t>
                    </m:r>
                    <m:r>
                      <a:rPr lang="es-ES" sz="2800" i="1">
                        <a:latin typeface="Cambria Math"/>
                        <a:ea typeface="Cambria Math" panose="02040503050406030204" pitchFamily="18" charset="0"/>
                      </a:rPr>
                      <m:t>𝛾</m:t>
                    </m:r>
                    <m:sSup>
                      <m:sSupPr>
                        <m:ctrlPr>
                          <a:rPr lang="es-ES" sz="2800" i="1">
                            <a:latin typeface="Cambria Math"/>
                            <a:ea typeface="Cambria Math" panose="02040503050406030204" pitchFamily="18" charset="0"/>
                          </a:rPr>
                        </m:ctrlPr>
                      </m:sSupPr>
                      <m:e>
                        <m:d>
                          <m:dPr>
                            <m:ctrlPr>
                              <a:rPr lang="es-ES" sz="2800" i="1">
                                <a:latin typeface="Cambria Math"/>
                                <a:ea typeface="Cambria Math" panose="02040503050406030204" pitchFamily="18" charset="0"/>
                              </a:rPr>
                            </m:ctrlPr>
                          </m:dPr>
                          <m:e>
                            <m:r>
                              <a:rPr lang="es-ES" sz="2800" i="1">
                                <a:latin typeface="Cambria Math"/>
                                <a:ea typeface="Cambria Math" panose="02040503050406030204" pitchFamily="18" charset="0"/>
                              </a:rPr>
                              <m:t>𝑦</m:t>
                            </m:r>
                            <m:r>
                              <a:rPr lang="es-ES" sz="2800" i="1">
                                <a:latin typeface="Cambria Math"/>
                                <a:ea typeface="Cambria Math" panose="02040503050406030204" pitchFamily="18" charset="0"/>
                              </a:rPr>
                              <m:t>−</m:t>
                            </m:r>
                            <m:acc>
                              <m:accPr>
                                <m:chr m:val="̂"/>
                                <m:ctrlPr>
                                  <a:rPr lang="es-ES" sz="2800" i="1">
                                    <a:latin typeface="Cambria Math"/>
                                    <a:ea typeface="Cambria Math" panose="02040503050406030204" pitchFamily="18" charset="0"/>
                                  </a:rPr>
                                </m:ctrlPr>
                              </m:accPr>
                              <m:e>
                                <m:r>
                                  <a:rPr lang="es-ES" sz="2800" i="1">
                                    <a:latin typeface="Cambria Math"/>
                                    <a:ea typeface="Cambria Math" panose="02040503050406030204" pitchFamily="18" charset="0"/>
                                  </a:rPr>
                                  <m:t>𝑦</m:t>
                                </m:r>
                              </m:e>
                            </m:acc>
                          </m:e>
                        </m:d>
                      </m:e>
                      <m:sup>
                        <m:r>
                          <a:rPr lang="es-ES" sz="2800" i="1">
                            <a:latin typeface="Cambria Math"/>
                          </a:rPr>
                          <m:t>′</m:t>
                        </m:r>
                      </m:sup>
                    </m:sSup>
                    <m:d>
                      <m:dPr>
                        <m:ctrlPr>
                          <a:rPr lang="es-ES" sz="2800" i="1">
                            <a:latin typeface="Cambria Math"/>
                          </a:rPr>
                        </m:ctrlPr>
                      </m:dPr>
                      <m:e>
                        <m:r>
                          <a:rPr lang="es-ES" sz="2800" i="1">
                            <a:latin typeface="Cambria Math"/>
                          </a:rPr>
                          <m:t>𝑦</m:t>
                        </m:r>
                        <m:r>
                          <a:rPr lang="es-ES" sz="2800" i="1">
                            <a:latin typeface="Cambria Math"/>
                          </a:rPr>
                          <m:t>−</m:t>
                        </m:r>
                        <m:acc>
                          <m:accPr>
                            <m:chr m:val="̂"/>
                            <m:ctrlPr>
                              <a:rPr lang="es-ES" sz="2800" i="1">
                                <a:latin typeface="Cambria Math"/>
                              </a:rPr>
                            </m:ctrlPr>
                          </m:accPr>
                          <m:e>
                            <m:r>
                              <a:rPr lang="es-ES" sz="2800" i="1">
                                <a:latin typeface="Cambria Math"/>
                              </a:rPr>
                              <m:t>𝑦</m:t>
                            </m:r>
                          </m:e>
                        </m:acc>
                      </m:e>
                    </m:d>
                    <m:r>
                      <a:rPr lang="es-ES" sz="2800" i="1">
                        <a:latin typeface="Cambria Math"/>
                      </a:rPr>
                      <m:t>=</m:t>
                    </m:r>
                    <m:r>
                      <a:rPr lang="es-ES" sz="2800" i="1">
                        <a:latin typeface="Cambria Math"/>
                      </a:rPr>
                      <m:t>𝐾</m:t>
                    </m:r>
                  </m:oMath>
                </a14:m>
                <a:endParaRPr lang="es-ES_tradnl" sz="2800" dirty="0">
                  <a:latin typeface="+mj-lt"/>
                </a:endParaRPr>
              </a:p>
              <a:p>
                <a:pPr lvl="0">
                  <a:lnSpc>
                    <a:spcPct val="100000"/>
                  </a:lnSpc>
                </a:pPr>
                <a14:m>
                  <m:oMathPara xmlns:m="http://schemas.openxmlformats.org/officeDocument/2006/math" xmlns="">
                    <m:oMathParaPr>
                      <m:jc m:val="centerGroup"/>
                    </m:oMathParaPr>
                    <m:oMath xmlns:m="http://schemas.openxmlformats.org/officeDocument/2006/math">
                      <m:r>
                        <a:rPr lang="es-ES" sz="2800" i="1">
                          <a:latin typeface="Cambria Math"/>
                        </a:rPr>
                        <m:t>𝑓</m:t>
                      </m:r>
                      <m:d>
                        <m:dPr>
                          <m:ctrlPr>
                            <a:rPr lang="es-ES" sz="2800" i="1">
                              <a:latin typeface="Cambria Math"/>
                            </a:rPr>
                          </m:ctrlPr>
                        </m:dPr>
                        <m:e>
                          <m:r>
                            <a:rPr lang="es-ES" sz="2800" i="1">
                              <a:latin typeface="Cambria Math"/>
                              <a:ea typeface="Cambria Math" panose="02040503050406030204" pitchFamily="18" charset="0"/>
                            </a:rPr>
                            <m:t>𝜏</m:t>
                          </m:r>
                        </m:e>
                      </m:d>
                      <m:r>
                        <a:rPr lang="es-ES" sz="2800" i="1">
                          <a:latin typeface="Cambria Math"/>
                          <a:ea typeface="Cambria Math" panose="02040503050406030204" pitchFamily="18" charset="0"/>
                        </a:rPr>
                        <m:t>=</m:t>
                      </m:r>
                      <m:d>
                        <m:dPr>
                          <m:ctrlPr>
                            <a:rPr lang="es-ES" sz="2800" i="1">
                              <a:latin typeface="Cambria Math"/>
                              <a:ea typeface="Cambria Math" panose="02040503050406030204" pitchFamily="18" charset="0"/>
                            </a:rPr>
                          </m:ctrlPr>
                        </m:dPr>
                        <m:e>
                          <m:r>
                            <a:rPr lang="es-ES" sz="2800" i="1">
                              <a:latin typeface="Cambria Math"/>
                              <a:ea typeface="Cambria Math" panose="02040503050406030204" pitchFamily="18" charset="0"/>
                            </a:rPr>
                            <m:t>𝑃</m:t>
                          </m:r>
                          <m:r>
                            <a:rPr lang="es-ES" sz="2800" i="1">
                              <a:latin typeface="Cambria Math"/>
                              <a:ea typeface="Cambria Math" panose="02040503050406030204" pitchFamily="18" charset="0"/>
                            </a:rPr>
                            <m:t>𝜏</m:t>
                          </m:r>
                        </m:e>
                      </m:d>
                      <m:r>
                        <a:rPr lang="es-ES" sz="2800" i="1">
                          <a:latin typeface="Cambria Math"/>
                          <a:ea typeface="Cambria Math" panose="02040503050406030204" pitchFamily="18" charset="0"/>
                        </a:rPr>
                        <m:t>´</m:t>
                      </m:r>
                      <m:d>
                        <m:dPr>
                          <m:ctrlPr>
                            <a:rPr lang="es-ES" sz="2800" i="1">
                              <a:latin typeface="Cambria Math"/>
                              <a:ea typeface="Cambria Math" panose="02040503050406030204" pitchFamily="18" charset="0"/>
                            </a:rPr>
                          </m:ctrlPr>
                        </m:dPr>
                        <m:e>
                          <m:r>
                            <a:rPr lang="es-ES" sz="2800" i="1">
                              <a:latin typeface="Cambria Math"/>
                              <a:ea typeface="Cambria Math" panose="02040503050406030204" pitchFamily="18" charset="0"/>
                            </a:rPr>
                            <m:t>𝑃</m:t>
                          </m:r>
                          <m:r>
                            <a:rPr lang="es-ES" sz="2800" i="1">
                              <a:latin typeface="Cambria Math"/>
                              <a:ea typeface="Cambria Math" panose="02040503050406030204" pitchFamily="18" charset="0"/>
                            </a:rPr>
                            <m:t>𝜏</m:t>
                          </m:r>
                        </m:e>
                      </m:d>
                      <m:r>
                        <a:rPr lang="es-ES" sz="2800" i="1">
                          <a:latin typeface="Cambria Math"/>
                          <a:ea typeface="Cambria Math" panose="02040503050406030204" pitchFamily="18" charset="0"/>
                        </a:rPr>
                        <m:t>+</m:t>
                      </m:r>
                      <m:r>
                        <a:rPr lang="es-ES" sz="2800" i="1">
                          <a:latin typeface="Cambria Math"/>
                          <a:ea typeface="Cambria Math" panose="02040503050406030204" pitchFamily="18" charset="0"/>
                        </a:rPr>
                        <m:t>𝜆</m:t>
                      </m:r>
                      <m:r>
                        <a:rPr lang="es-ES" sz="2800" i="1">
                          <a:latin typeface="Cambria Math"/>
                          <a:ea typeface="Cambria Math" panose="02040503050406030204" pitchFamily="18" charset="0"/>
                        </a:rPr>
                        <m:t>´</m:t>
                      </m:r>
                      <m:d>
                        <m:dPr>
                          <m:begChr m:val="["/>
                          <m:endChr m:val="]"/>
                          <m:ctrlPr>
                            <a:rPr lang="es-ES" sz="2800" i="1">
                              <a:latin typeface="Cambria Math"/>
                              <a:ea typeface="Cambria Math" panose="02040503050406030204" pitchFamily="18" charset="0"/>
                            </a:rPr>
                          </m:ctrlPr>
                        </m:dPr>
                        <m:e>
                          <m:d>
                            <m:dPr>
                              <m:ctrlPr>
                                <a:rPr lang="es-ES" sz="2800" i="1">
                                  <a:latin typeface="Cambria Math"/>
                                  <a:ea typeface="Cambria Math" panose="02040503050406030204" pitchFamily="18" charset="0"/>
                                </a:rPr>
                              </m:ctrlPr>
                            </m:dPr>
                            <m:e>
                              <m:r>
                                <a:rPr lang="es-ES" sz="2800" i="1">
                                  <a:latin typeface="Cambria Math"/>
                                  <a:ea typeface="Cambria Math" panose="02040503050406030204" pitchFamily="18" charset="0"/>
                                </a:rPr>
                                <m:t>𝑦</m:t>
                              </m:r>
                              <m:r>
                                <a:rPr lang="es-ES" sz="2800" i="1">
                                  <a:latin typeface="Cambria Math"/>
                                  <a:ea typeface="Cambria Math" panose="02040503050406030204" pitchFamily="18" charset="0"/>
                                </a:rPr>
                                <m:t>−</m:t>
                              </m:r>
                              <m:r>
                                <a:rPr lang="es-ES" sz="2800" i="1">
                                  <a:latin typeface="Cambria Math"/>
                                  <a:ea typeface="Cambria Math" panose="02040503050406030204" pitchFamily="18" charset="0"/>
                                </a:rPr>
                                <m:t>𝜏</m:t>
                              </m:r>
                            </m:e>
                          </m:d>
                          <m:r>
                            <a:rPr lang="es-ES" sz="2800" i="1">
                              <a:latin typeface="Cambria Math"/>
                              <a:ea typeface="Cambria Math" panose="02040503050406030204" pitchFamily="18" charset="0"/>
                            </a:rPr>
                            <m:t>´</m:t>
                          </m:r>
                          <m:d>
                            <m:dPr>
                              <m:ctrlPr>
                                <a:rPr lang="es-ES" sz="2800" i="1">
                                  <a:latin typeface="Cambria Math"/>
                                  <a:ea typeface="Cambria Math" panose="02040503050406030204" pitchFamily="18" charset="0"/>
                                </a:rPr>
                              </m:ctrlPr>
                            </m:dPr>
                            <m:e>
                              <m:r>
                                <a:rPr lang="es-ES" sz="2800" i="1">
                                  <a:latin typeface="Cambria Math"/>
                                  <a:ea typeface="Cambria Math" panose="02040503050406030204" pitchFamily="18" charset="0"/>
                                </a:rPr>
                                <m:t>𝑦</m:t>
                              </m:r>
                              <m:r>
                                <a:rPr lang="es-ES" sz="2800" i="1">
                                  <a:latin typeface="Cambria Math"/>
                                  <a:ea typeface="Cambria Math" panose="02040503050406030204" pitchFamily="18" charset="0"/>
                                </a:rPr>
                                <m:t>−</m:t>
                              </m:r>
                              <m:r>
                                <a:rPr lang="es-ES" sz="2800" i="1">
                                  <a:latin typeface="Cambria Math"/>
                                  <a:ea typeface="Cambria Math" panose="02040503050406030204" pitchFamily="18" charset="0"/>
                                </a:rPr>
                                <m:t>𝜏</m:t>
                              </m:r>
                            </m:e>
                          </m:d>
                          <m:r>
                            <a:rPr lang="es-ES" sz="2800" i="1">
                              <a:latin typeface="Cambria Math"/>
                              <a:ea typeface="Cambria Math" panose="02040503050406030204" pitchFamily="18" charset="0"/>
                            </a:rPr>
                            <m:t>−</m:t>
                          </m:r>
                          <m:r>
                            <a:rPr lang="es-ES" sz="2800" i="1">
                              <a:latin typeface="Cambria Math"/>
                              <a:ea typeface="Cambria Math" panose="02040503050406030204" pitchFamily="18" charset="0"/>
                            </a:rPr>
                            <m:t>𝐾</m:t>
                          </m:r>
                        </m:e>
                      </m:d>
                    </m:oMath>
                  </m:oMathPara>
                </a14:m>
                <a:endParaRPr lang="es-ES_tradnl" sz="2800" dirty="0">
                  <a:latin typeface="+mj-lt"/>
                </a:endParaRPr>
              </a:p>
              <a:p>
                <a:pPr lvl="0">
                  <a:lnSpc>
                    <a:spcPct val="100000"/>
                  </a:lnSpc>
                </a:pPr>
                <a14:m>
                  <m:oMathPara xmlns:m="http://schemas.openxmlformats.org/officeDocument/2006/math" xmlns="">
                    <m:oMathParaPr>
                      <m:jc m:val="centerGroup"/>
                    </m:oMathParaPr>
                    <m:oMath xmlns:m="http://schemas.openxmlformats.org/officeDocument/2006/math">
                      <m:r>
                        <a:rPr lang="es-ES_tradnl" sz="2800" i="1">
                          <a:latin typeface="Cambria Math"/>
                          <a:ea typeface="Cambria Math" panose="02040503050406030204" pitchFamily="18" charset="0"/>
                        </a:rPr>
                        <m:t>𝜏</m:t>
                      </m:r>
                      <m:r>
                        <a:rPr lang="es-ES" sz="2800" i="1">
                          <a:latin typeface="Cambria Math"/>
                          <a:ea typeface="Cambria Math" panose="02040503050406030204" pitchFamily="18" charset="0"/>
                        </a:rPr>
                        <m:t>=</m:t>
                      </m:r>
                      <m:sSup>
                        <m:sSupPr>
                          <m:ctrlPr>
                            <a:rPr lang="es-ES" sz="2800" i="1">
                              <a:latin typeface="Cambria Math"/>
                              <a:ea typeface="Cambria Math" panose="02040503050406030204" pitchFamily="18" charset="0"/>
                            </a:rPr>
                          </m:ctrlPr>
                        </m:sSupPr>
                        <m:e>
                          <m:d>
                            <m:dPr>
                              <m:ctrlPr>
                                <a:rPr lang="es-ES" sz="2800" i="1">
                                  <a:latin typeface="Cambria Math"/>
                                  <a:ea typeface="Cambria Math" panose="02040503050406030204" pitchFamily="18" charset="0"/>
                                </a:rPr>
                              </m:ctrlPr>
                            </m:dPr>
                            <m:e>
                              <m:r>
                                <a:rPr lang="es-ES" sz="2800" i="1">
                                  <a:latin typeface="Cambria Math"/>
                                  <a:ea typeface="Cambria Math" panose="02040503050406030204" pitchFamily="18" charset="0"/>
                                </a:rPr>
                                <m:t>𝐼</m:t>
                              </m:r>
                              <m:r>
                                <a:rPr lang="es-ES" sz="2800" i="1">
                                  <a:latin typeface="Cambria Math"/>
                                  <a:ea typeface="Cambria Math" panose="02040503050406030204" pitchFamily="18" charset="0"/>
                                </a:rPr>
                                <m:t>+</m:t>
                              </m:r>
                              <m:sSup>
                                <m:sSupPr>
                                  <m:ctrlPr>
                                    <a:rPr lang="es-ES" sz="2800" i="1">
                                      <a:latin typeface="Cambria Math"/>
                                      <a:ea typeface="Cambria Math" panose="02040503050406030204" pitchFamily="18" charset="0"/>
                                    </a:rPr>
                                  </m:ctrlPr>
                                </m:sSupPr>
                                <m:e>
                                  <m:r>
                                    <a:rPr lang="es-ES" sz="2800" i="1">
                                      <a:latin typeface="Cambria Math"/>
                                      <a:ea typeface="Cambria Math" panose="02040503050406030204" pitchFamily="18" charset="0"/>
                                    </a:rPr>
                                    <m:t>𝜆</m:t>
                                  </m:r>
                                </m:e>
                                <m:sup>
                                  <m:r>
                                    <a:rPr lang="es-ES" sz="2800" i="1">
                                      <a:latin typeface="Cambria Math"/>
                                      <a:ea typeface="Cambria Math" panose="02040503050406030204" pitchFamily="18" charset="0"/>
                                    </a:rPr>
                                    <m:t>´−1</m:t>
                                  </m:r>
                                </m:sup>
                              </m:sSup>
                              <m:r>
                                <a:rPr lang="es-ES" sz="2800" i="1">
                                  <a:latin typeface="Cambria Math"/>
                                  <a:ea typeface="Cambria Math" panose="02040503050406030204" pitchFamily="18" charset="0"/>
                                </a:rPr>
                                <m:t>𝑃</m:t>
                              </m:r>
                              <m:r>
                                <a:rPr lang="es-ES" sz="2800" i="1">
                                  <a:latin typeface="Cambria Math"/>
                                  <a:ea typeface="Cambria Math" panose="02040503050406030204" pitchFamily="18" charset="0"/>
                                </a:rPr>
                                <m:t>´</m:t>
                              </m:r>
                              <m:r>
                                <a:rPr lang="es-ES" sz="2800" i="1">
                                  <a:latin typeface="Cambria Math"/>
                                  <a:ea typeface="Cambria Math" panose="02040503050406030204" pitchFamily="18" charset="0"/>
                                </a:rPr>
                                <m:t>𝑃</m:t>
                              </m:r>
                            </m:e>
                          </m:d>
                        </m:e>
                        <m:sup>
                          <m:r>
                            <a:rPr lang="es-ES" sz="2800" i="1">
                              <a:latin typeface="Cambria Math"/>
                              <a:ea typeface="Cambria Math" panose="02040503050406030204" pitchFamily="18" charset="0"/>
                            </a:rPr>
                            <m:t>−1</m:t>
                          </m:r>
                        </m:sup>
                      </m:sSup>
                      <m:r>
                        <a:rPr lang="es-ES" sz="2800" i="1">
                          <a:latin typeface="Cambria Math"/>
                          <a:ea typeface="Cambria Math" panose="02040503050406030204" pitchFamily="18" charset="0"/>
                        </a:rPr>
                        <m:t>∗</m:t>
                      </m:r>
                      <m:r>
                        <a:rPr lang="es-ES" sz="2800" i="1">
                          <a:latin typeface="Cambria Math"/>
                          <a:ea typeface="Cambria Math" panose="02040503050406030204" pitchFamily="18" charset="0"/>
                        </a:rPr>
                        <m:t>𝑦</m:t>
                      </m:r>
                    </m:oMath>
                  </m:oMathPara>
                </a14:m>
                <a:endParaRPr lang="es-ES_tradnl" sz="2800" dirty="0">
                  <a:latin typeface="+mj-lt"/>
                </a:endParaRPr>
              </a:p>
              <a:p>
                <a:pPr lvl="1">
                  <a:lnSpc>
                    <a:spcPct val="100000"/>
                  </a:lnSpc>
                </a:pPr>
                <a:r>
                  <a:rPr lang="es-ES" sz="2800" dirty="0">
                    <a:latin typeface="+mj-lt"/>
                  </a:rPr>
                  <a:t>Donde resulta que </a:t>
                </a:r>
                <a14:m>
                  <m:oMath xmlns:m="http://schemas.openxmlformats.org/officeDocument/2006/math" xmlns="">
                    <m:sSup>
                      <m:sSupPr>
                        <m:ctrlPr>
                          <a:rPr lang="es-ES" sz="2800" i="1">
                            <a:latin typeface="Cambria Math"/>
                          </a:rPr>
                        </m:ctrlPr>
                      </m:sSupPr>
                      <m:e>
                        <m:r>
                          <a:rPr lang="es-ES" sz="2800" i="1">
                            <a:latin typeface="Cambria Math"/>
                            <a:ea typeface="Cambria Math" panose="02040503050406030204" pitchFamily="18" charset="0"/>
                          </a:rPr>
                          <m:t>𝜆</m:t>
                        </m:r>
                      </m:e>
                      <m:sup>
                        <m:r>
                          <a:rPr lang="es-ES" sz="2800" i="1">
                            <a:latin typeface="Cambria Math"/>
                          </a:rPr>
                          <m:t>´−1</m:t>
                        </m:r>
                      </m:sup>
                    </m:sSup>
                    <m:r>
                      <a:rPr lang="es-ES" sz="2800" i="1">
                        <a:latin typeface="Cambria Math"/>
                      </a:rPr>
                      <m:t>=</m:t>
                    </m:r>
                    <m:r>
                      <a:rPr lang="es-ES" sz="2800" i="1">
                        <a:latin typeface="Cambria Math"/>
                        <a:ea typeface="Cambria Math" panose="02040503050406030204" pitchFamily="18" charset="0"/>
                      </a:rPr>
                      <m:t>𝜆</m:t>
                    </m:r>
                    <m:r>
                      <a:rPr lang="es-ES" sz="2800" i="1">
                        <a:latin typeface="Cambria Math"/>
                        <a:ea typeface="Cambria Math" panose="02040503050406030204" pitchFamily="18" charset="0"/>
                      </a:rPr>
                      <m:t> </m:t>
                    </m:r>
                  </m:oMath>
                </a14:m>
                <a:endParaRPr lang="es-ES_tradnl" sz="2800" dirty="0">
                  <a:latin typeface="+mj-lt"/>
                </a:endParaRPr>
              </a:p>
            </p:txBody>
          </p:sp>
        </mc:Choice>
        <mc:Fallback xmlns="">
          <p:sp>
            <p:nvSpPr>
              <p:cNvPr id="4" name="Rectángulo 3"/>
              <p:cNvSpPr>
                <a:spLocks noRot="1" noChangeAspect="1" noMove="1" noResize="1" noEditPoints="1" noAdjustHandles="1" noChangeArrowheads="1" noChangeShapeType="1" noTextEdit="1"/>
              </p:cNvSpPr>
              <p:nvPr/>
            </p:nvSpPr>
            <p:spPr>
              <a:xfrm>
                <a:off x="579548" y="1381291"/>
                <a:ext cx="11191741" cy="3817263"/>
              </a:xfrm>
              <a:prstGeom prst="rect">
                <a:avLst/>
              </a:prstGeom>
              <a:blipFill rotWithShape="0">
                <a:blip r:embed="rId3"/>
                <a:stretch>
                  <a:fillRect l="-1089" t="-1597" b="-3674"/>
                </a:stretch>
              </a:blipFill>
            </p:spPr>
            <p:txBody>
              <a:bodyPr/>
              <a:lstStyle/>
              <a:p>
                <a:r>
                  <a:rPr lang="es-ES_tradnl">
                    <a:noFill/>
                  </a:rPr>
                  <a:t> </a:t>
                </a:r>
              </a:p>
            </p:txBody>
          </p:sp>
        </mc:Fallback>
      </mc:AlternateContent>
      <p:sp>
        <p:nvSpPr>
          <p:cNvPr id="7" name="CuadroTexto 6"/>
          <p:cNvSpPr txBox="1"/>
          <p:nvPr/>
        </p:nvSpPr>
        <p:spPr>
          <a:xfrm>
            <a:off x="927279" y="334851"/>
            <a:ext cx="7366715" cy="1046440"/>
          </a:xfrm>
          <a:prstGeom prst="rect">
            <a:avLst/>
          </a:prstGeom>
          <a:noFill/>
        </p:spPr>
        <p:txBody>
          <a:bodyPr wrap="square" rtlCol="0">
            <a:spAutoFit/>
          </a:bodyPr>
          <a:lstStyle/>
          <a:p>
            <a:r>
              <a:rPr lang="es-ES" sz="4400" dirty="0">
                <a:latin typeface="+mj-lt"/>
              </a:rPr>
              <a:t>ESTIMACIÓN VALOR </a:t>
            </a:r>
            <a:r>
              <a:rPr lang="el-GR" sz="4400" dirty="0">
                <a:latin typeface="+mj-lt"/>
              </a:rPr>
              <a:t>λ</a:t>
            </a:r>
            <a:endParaRPr lang="es-ES_tradnl" sz="4400" dirty="0">
              <a:latin typeface="+mj-lt"/>
            </a:endParaRPr>
          </a:p>
          <a:p>
            <a:endParaRPr lang="es-ES_tradnl" dirty="0"/>
          </a:p>
        </p:txBody>
      </p:sp>
    </p:spTree>
    <p:extLst>
      <p:ext uri="{BB962C8B-B14F-4D97-AF65-F5344CB8AC3E}">
        <p14:creationId xmlns:p14="http://schemas.microsoft.com/office/powerpoint/2010/main" val="3415317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91921" y="6056366"/>
            <a:ext cx="11900079" cy="461665"/>
          </a:xfrm>
          <a:prstGeom prst="rect">
            <a:avLst/>
          </a:prstGeom>
        </p:spPr>
        <p:txBody>
          <a:bodyPr wrap="square">
            <a:spAutoFit/>
          </a:bodyPr>
          <a:lstStyle/>
          <a:p>
            <a:pPr algn="ctr"/>
            <a:r>
              <a:rPr lang="es-ES_tradnl" sz="1200" dirty="0"/>
              <a:t>XLII Reunión de Estudios Regionales - AECR. International </a:t>
            </a:r>
            <a:r>
              <a:rPr lang="es-ES_tradnl" sz="1200" dirty="0" err="1"/>
              <a:t>Conference</a:t>
            </a:r>
            <a:r>
              <a:rPr lang="es-ES_tradnl" sz="1200" dirty="0"/>
              <a:t> </a:t>
            </a:r>
            <a:r>
              <a:rPr lang="es-ES_tradnl" sz="1200" dirty="0" err="1"/>
              <a:t>on</a:t>
            </a:r>
            <a:r>
              <a:rPr lang="es-ES_tradnl" sz="1200" dirty="0"/>
              <a:t> Regional </a:t>
            </a:r>
            <a:r>
              <a:rPr lang="es-ES_tradnl" sz="1200" dirty="0" err="1"/>
              <a:t>Sciencie</a:t>
            </a:r>
            <a:r>
              <a:rPr lang="es-ES_tradnl" sz="1200" dirty="0"/>
              <a:t>: Treinta años de integración en Europa desde la perspectiva regional: Balance y nuevos retos. Facultad de CC. Económicas y Empresariales de la Universidad de Santiago de Compostela. 16 a 18 de noviembre de 2016</a:t>
            </a:r>
          </a:p>
        </p:txBody>
      </p:sp>
      <mc:AlternateContent xmlns:mc="http://schemas.openxmlformats.org/markup-compatibility/2006" xmlns:a14="http://schemas.microsoft.com/office/drawing/2010/main">
        <mc:Choice Requires="a14">
          <p:sp>
            <p:nvSpPr>
              <p:cNvPr id="5" name="Rectángulo 4"/>
              <p:cNvSpPr/>
              <p:nvPr/>
            </p:nvSpPr>
            <p:spPr>
              <a:xfrm>
                <a:off x="1339403" y="1770565"/>
                <a:ext cx="9530366" cy="2246769"/>
              </a:xfrm>
              <a:prstGeom prst="rect">
                <a:avLst/>
              </a:prstGeom>
            </p:spPr>
            <p:txBody>
              <a:bodyPr wrap="square">
                <a:spAutoFit/>
              </a:bodyPr>
              <a:lstStyle/>
              <a:p>
                <a:pPr lvl="0">
                  <a:lnSpc>
                    <a:spcPct val="100000"/>
                  </a:lnSpc>
                </a:pPr>
                <a:r>
                  <a:rPr lang="es-ES" sz="2400" dirty="0" smtClean="0"/>
                  <a:t>Atendiendo </a:t>
                </a:r>
                <a:r>
                  <a:rPr lang="es-ES" sz="2400" dirty="0"/>
                  <a:t>a la restricción (en términos matriciales)</a:t>
                </a:r>
                <a:endParaRPr lang="es-ES_tradnl" sz="2400" dirty="0"/>
              </a:p>
              <a:p>
                <a:pPr lvl="1">
                  <a:lnSpc>
                    <a:spcPct val="100000"/>
                  </a:lnSpc>
                </a:pPr>
                <a14:m>
                  <m:oMathPara xmlns:m="http://schemas.openxmlformats.org/officeDocument/2006/math" xmlns="">
                    <m:oMathParaPr>
                      <m:jc m:val="centerGroup"/>
                    </m:oMathParaPr>
                    <m:oMath xmlns:m="http://schemas.openxmlformats.org/officeDocument/2006/math">
                      <m:sSup>
                        <m:sSupPr>
                          <m:ctrlPr>
                            <a:rPr lang="es-ES_tradnl" sz="2000" i="1">
                              <a:latin typeface="Cambria Math"/>
                            </a:rPr>
                          </m:ctrlPr>
                        </m:sSupPr>
                        <m:e>
                          <m:d>
                            <m:dPr>
                              <m:ctrlPr>
                                <a:rPr lang="es-ES_tradnl" sz="2000" i="1">
                                  <a:latin typeface="Cambria Math"/>
                                </a:rPr>
                              </m:ctrlPr>
                            </m:dPr>
                            <m:e>
                              <m:r>
                                <a:rPr lang="es-ES" sz="2000" i="1">
                                  <a:latin typeface="Cambria Math" panose="02040503050406030204" pitchFamily="18" charset="0"/>
                                </a:rPr>
                                <m:t>𝑦</m:t>
                              </m:r>
                              <m:r>
                                <a:rPr lang="es-ES" sz="2000" i="1">
                                  <a:latin typeface="Cambria Math" panose="02040503050406030204" pitchFamily="18" charset="0"/>
                                </a:rPr>
                                <m:t>−</m:t>
                              </m:r>
                              <m:r>
                                <a:rPr lang="es-ES" sz="2000" i="1">
                                  <a:latin typeface="Cambria Math" panose="02040503050406030204" pitchFamily="18" charset="0"/>
                                </a:rPr>
                                <m:t>𝜏</m:t>
                              </m:r>
                            </m:e>
                          </m:d>
                        </m:e>
                        <m:sup>
                          <m:r>
                            <a:rPr lang="es-ES" sz="2000" i="1">
                              <a:latin typeface="Cambria Math" panose="02040503050406030204" pitchFamily="18" charset="0"/>
                            </a:rPr>
                            <m:t>′</m:t>
                          </m:r>
                        </m:sup>
                      </m:sSup>
                      <m:d>
                        <m:dPr>
                          <m:ctrlPr>
                            <a:rPr lang="es-ES_tradnl" sz="2000" i="1">
                              <a:latin typeface="Cambria Math"/>
                            </a:rPr>
                          </m:ctrlPr>
                        </m:dPr>
                        <m:e>
                          <m:r>
                            <a:rPr lang="es-ES" sz="2000" i="1">
                              <a:latin typeface="Cambria Math" panose="02040503050406030204" pitchFamily="18" charset="0"/>
                            </a:rPr>
                            <m:t>𝑦</m:t>
                          </m:r>
                          <m:r>
                            <a:rPr lang="es-ES" sz="2000" i="1">
                              <a:latin typeface="Cambria Math" panose="02040503050406030204" pitchFamily="18" charset="0"/>
                            </a:rPr>
                            <m:t>−</m:t>
                          </m:r>
                          <m:r>
                            <a:rPr lang="es-ES" sz="2000" i="1">
                              <a:latin typeface="Cambria Math" panose="02040503050406030204" pitchFamily="18" charset="0"/>
                            </a:rPr>
                            <m:t>𝜏</m:t>
                          </m:r>
                        </m:e>
                      </m:d>
                      <m:r>
                        <a:rPr lang="es-ES" sz="2000" i="1">
                          <a:latin typeface="Cambria Math" panose="02040503050406030204" pitchFamily="18" charset="0"/>
                        </a:rPr>
                        <m:t>=</m:t>
                      </m:r>
                      <m:d>
                        <m:dPr>
                          <m:ctrlPr>
                            <a:rPr lang="es-ES_tradnl" sz="2000" i="1">
                              <a:latin typeface="Cambria Math"/>
                            </a:rPr>
                          </m:ctrlPr>
                        </m:dPr>
                        <m:e>
                          <m:r>
                            <a:rPr lang="es-ES" sz="2000" i="1">
                              <a:latin typeface="Cambria Math" panose="02040503050406030204" pitchFamily="18" charset="0"/>
                            </a:rPr>
                            <m:t>𝑦</m:t>
                          </m:r>
                          <m:r>
                            <a:rPr lang="es-ES" sz="2000" i="1">
                              <a:latin typeface="Cambria Math" panose="02040503050406030204" pitchFamily="18" charset="0"/>
                            </a:rPr>
                            <m:t>−</m:t>
                          </m:r>
                          <m:sSup>
                            <m:sSupPr>
                              <m:ctrlPr>
                                <a:rPr lang="es-ES_tradnl" sz="2000" i="1">
                                  <a:latin typeface="Cambria Math"/>
                                </a:rPr>
                              </m:ctrlPr>
                            </m:sSupPr>
                            <m:e>
                              <m:d>
                                <m:dPr>
                                  <m:ctrlPr>
                                    <a:rPr lang="es-ES_tradnl" sz="2000" i="1">
                                      <a:latin typeface="Cambria Math"/>
                                    </a:rPr>
                                  </m:ctrlPr>
                                </m:dPr>
                                <m:e>
                                  <m:r>
                                    <a:rPr lang="es-ES" sz="2000" i="1">
                                      <a:latin typeface="Cambria Math" panose="02040503050406030204" pitchFamily="18" charset="0"/>
                                    </a:rPr>
                                    <m:t>𝐼</m:t>
                                  </m:r>
                                  <m:r>
                                    <a:rPr lang="es-ES" sz="2000" i="1">
                                      <a:latin typeface="Cambria Math" panose="02040503050406030204" pitchFamily="18" charset="0"/>
                                    </a:rPr>
                                    <m:t>+</m:t>
                                  </m:r>
                                  <m:r>
                                    <a:rPr lang="es-ES" sz="2000" i="1">
                                      <a:latin typeface="Cambria Math" panose="02040503050406030204" pitchFamily="18" charset="0"/>
                                    </a:rPr>
                                    <m:t>𝜆</m:t>
                                  </m:r>
                                  <m:sSup>
                                    <m:sSupPr>
                                      <m:ctrlPr>
                                        <a:rPr lang="es-ES_tradnl" sz="2000" i="1">
                                          <a:latin typeface="Cambria Math"/>
                                        </a:rPr>
                                      </m:ctrlPr>
                                    </m:sSupPr>
                                    <m:e>
                                      <m:r>
                                        <a:rPr lang="es-ES" sz="2000" i="1">
                                          <a:latin typeface="Cambria Math" panose="02040503050406030204" pitchFamily="18" charset="0"/>
                                        </a:rPr>
                                        <m:t>𝑃</m:t>
                                      </m:r>
                                    </m:e>
                                    <m:sup>
                                      <m:r>
                                        <a:rPr lang="es-ES" sz="2000" i="1">
                                          <a:latin typeface="Cambria Math" panose="02040503050406030204" pitchFamily="18" charset="0"/>
                                        </a:rPr>
                                        <m:t>′</m:t>
                                      </m:r>
                                    </m:sup>
                                  </m:sSup>
                                  <m:r>
                                    <a:rPr lang="es-ES" sz="2000" i="1">
                                      <a:latin typeface="Cambria Math" panose="02040503050406030204" pitchFamily="18" charset="0"/>
                                    </a:rPr>
                                    <m:t>𝑃</m:t>
                                  </m:r>
                                </m:e>
                              </m:d>
                            </m:e>
                            <m:sup>
                              <m:r>
                                <a:rPr lang="es-ES" sz="2000" i="1">
                                  <a:latin typeface="Cambria Math" panose="02040503050406030204" pitchFamily="18" charset="0"/>
                                </a:rPr>
                                <m:t>−1</m:t>
                              </m:r>
                            </m:sup>
                          </m:sSup>
                          <m:r>
                            <a:rPr lang="es-ES" sz="2000" i="1">
                              <a:latin typeface="Cambria Math" panose="02040503050406030204" pitchFamily="18" charset="0"/>
                            </a:rPr>
                            <m:t>𝑦</m:t>
                          </m:r>
                        </m:e>
                      </m:d>
                      <m:r>
                        <a:rPr lang="es-ES" sz="2000" i="1">
                          <a:latin typeface="Cambria Math" panose="02040503050406030204" pitchFamily="18" charset="0"/>
                        </a:rPr>
                        <m:t>′</m:t>
                      </m:r>
                      <m:d>
                        <m:dPr>
                          <m:ctrlPr>
                            <a:rPr lang="es-ES_tradnl" sz="2000" i="1">
                              <a:latin typeface="Cambria Math"/>
                            </a:rPr>
                          </m:ctrlPr>
                        </m:dPr>
                        <m:e>
                          <m:r>
                            <a:rPr lang="es-ES" sz="2000" i="1">
                              <a:latin typeface="Cambria Math" panose="02040503050406030204" pitchFamily="18" charset="0"/>
                            </a:rPr>
                            <m:t>𝑦</m:t>
                          </m:r>
                          <m:r>
                            <a:rPr lang="es-ES" sz="2000" i="1">
                              <a:latin typeface="Cambria Math" panose="02040503050406030204" pitchFamily="18" charset="0"/>
                            </a:rPr>
                            <m:t>−</m:t>
                          </m:r>
                          <m:sSup>
                            <m:sSupPr>
                              <m:ctrlPr>
                                <a:rPr lang="es-ES_tradnl" sz="2000" i="1">
                                  <a:latin typeface="Cambria Math"/>
                                </a:rPr>
                              </m:ctrlPr>
                            </m:sSupPr>
                            <m:e>
                              <m:d>
                                <m:dPr>
                                  <m:ctrlPr>
                                    <a:rPr lang="es-ES_tradnl" sz="2000" i="1">
                                      <a:latin typeface="Cambria Math"/>
                                    </a:rPr>
                                  </m:ctrlPr>
                                </m:dPr>
                                <m:e>
                                  <m:r>
                                    <a:rPr lang="es-ES" sz="2000" i="1">
                                      <a:latin typeface="Cambria Math" panose="02040503050406030204" pitchFamily="18" charset="0"/>
                                    </a:rPr>
                                    <m:t>𝐼</m:t>
                                  </m:r>
                                  <m:r>
                                    <a:rPr lang="es-ES" sz="2000" i="1">
                                      <a:latin typeface="Cambria Math" panose="02040503050406030204" pitchFamily="18" charset="0"/>
                                    </a:rPr>
                                    <m:t>+</m:t>
                                  </m:r>
                                  <m:r>
                                    <a:rPr lang="es-ES" sz="2000" i="1">
                                      <a:latin typeface="Cambria Math" panose="02040503050406030204" pitchFamily="18" charset="0"/>
                                    </a:rPr>
                                    <m:t>𝜆</m:t>
                                  </m:r>
                                  <m:sSup>
                                    <m:sSupPr>
                                      <m:ctrlPr>
                                        <a:rPr lang="es-ES_tradnl" sz="2000" i="1">
                                          <a:latin typeface="Cambria Math"/>
                                        </a:rPr>
                                      </m:ctrlPr>
                                    </m:sSupPr>
                                    <m:e>
                                      <m:r>
                                        <a:rPr lang="es-ES" sz="2000" i="1">
                                          <a:latin typeface="Cambria Math" panose="02040503050406030204" pitchFamily="18" charset="0"/>
                                        </a:rPr>
                                        <m:t>𝑃</m:t>
                                      </m:r>
                                    </m:e>
                                    <m:sup>
                                      <m:r>
                                        <a:rPr lang="es-ES" sz="2000" i="1">
                                          <a:latin typeface="Cambria Math" panose="02040503050406030204" pitchFamily="18" charset="0"/>
                                        </a:rPr>
                                        <m:t>′</m:t>
                                      </m:r>
                                    </m:sup>
                                  </m:sSup>
                                  <m:r>
                                    <a:rPr lang="es-ES" sz="2000" i="1">
                                      <a:latin typeface="Cambria Math" panose="02040503050406030204" pitchFamily="18" charset="0"/>
                                    </a:rPr>
                                    <m:t>𝑃</m:t>
                                  </m:r>
                                </m:e>
                              </m:d>
                            </m:e>
                            <m:sup>
                              <m:r>
                                <a:rPr lang="es-ES" sz="2000" i="1">
                                  <a:latin typeface="Cambria Math" panose="02040503050406030204" pitchFamily="18" charset="0"/>
                                </a:rPr>
                                <m:t>−1</m:t>
                              </m:r>
                            </m:sup>
                          </m:sSup>
                          <m:r>
                            <a:rPr lang="es-ES" sz="2000" i="1">
                              <a:latin typeface="Cambria Math" panose="02040503050406030204" pitchFamily="18" charset="0"/>
                            </a:rPr>
                            <m:t>𝑦</m:t>
                          </m:r>
                        </m:e>
                      </m:d>
                      <m:r>
                        <a:rPr lang="es-ES" sz="2000" i="1">
                          <a:latin typeface="Cambria Math" panose="02040503050406030204" pitchFamily="18" charset="0"/>
                        </a:rPr>
                        <m:t>=</m:t>
                      </m:r>
                      <m:r>
                        <a:rPr lang="es-ES" sz="2000" i="1">
                          <a:latin typeface="Cambria Math" panose="02040503050406030204" pitchFamily="18" charset="0"/>
                        </a:rPr>
                        <m:t>𝑘</m:t>
                      </m:r>
                    </m:oMath>
                  </m:oMathPara>
                </a14:m>
                <a:endParaRPr lang="es-ES_tradnl" sz="2000" dirty="0"/>
              </a:p>
              <a:p>
                <a:pPr lvl="0">
                  <a:lnSpc>
                    <a:spcPct val="100000"/>
                  </a:lnSpc>
                </a:pPr>
                <a:r>
                  <a:rPr lang="es-ES" sz="2400" dirty="0"/>
                  <a:t>Su desarrollo llega a la siguiente expresión</a:t>
                </a:r>
                <a:endParaRPr lang="es-ES_tradnl" sz="2400" dirty="0"/>
              </a:p>
              <a:p>
                <a:pPr lvl="1">
                  <a:lnSpc>
                    <a:spcPct val="100000"/>
                  </a:lnSpc>
                </a:pPr>
                <a14:m>
                  <m:oMathPara xmlns:m="http://schemas.openxmlformats.org/officeDocument/2006/math" xmlns="">
                    <m:oMathParaPr>
                      <m:jc m:val="centerGroup"/>
                    </m:oMathParaPr>
                    <m:oMath xmlns:m="http://schemas.openxmlformats.org/officeDocument/2006/math">
                      <m:r>
                        <a:rPr lang="es-ES" sz="2400" i="1">
                          <a:latin typeface="Cambria Math" panose="02040503050406030204" pitchFamily="18" charset="0"/>
                        </a:rPr>
                        <m:t>𝐾</m:t>
                      </m:r>
                      <m:r>
                        <a:rPr lang="es-ES" sz="2400" i="1">
                          <a:latin typeface="Cambria Math" panose="02040503050406030204" pitchFamily="18" charset="0"/>
                        </a:rPr>
                        <m:t>=</m:t>
                      </m:r>
                      <m:r>
                        <a:rPr lang="es-ES" sz="2400" i="1">
                          <a:latin typeface="Cambria Math" panose="02040503050406030204" pitchFamily="18" charset="0"/>
                        </a:rPr>
                        <m:t>𝑦</m:t>
                      </m:r>
                      <m:r>
                        <a:rPr lang="es-ES" sz="2400" i="1">
                          <a:latin typeface="Cambria Math" panose="02040503050406030204" pitchFamily="18" charset="0"/>
                        </a:rPr>
                        <m:t>´</m:t>
                      </m:r>
                      <m:sSup>
                        <m:sSupPr>
                          <m:ctrlPr>
                            <a:rPr lang="es-ES" sz="2400" i="1">
                              <a:latin typeface="Cambria Math"/>
                            </a:rPr>
                          </m:ctrlPr>
                        </m:sSupPr>
                        <m:e>
                          <m:r>
                            <a:rPr lang="es-ES" sz="2400" i="1">
                              <a:latin typeface="Cambria Math" panose="02040503050406030204" pitchFamily="18" charset="0"/>
                            </a:rPr>
                            <m:t>(</m:t>
                          </m:r>
                          <m:r>
                            <a:rPr lang="es-ES" sz="2400" i="1">
                              <a:latin typeface="Cambria Math" panose="02040503050406030204" pitchFamily="18" charset="0"/>
                            </a:rPr>
                            <m:t>𝐼</m:t>
                          </m:r>
                          <m:r>
                            <a:rPr lang="es-ES" sz="2400" i="1">
                              <a:latin typeface="Cambria Math" panose="02040503050406030204" pitchFamily="18" charset="0"/>
                            </a:rPr>
                            <m:t>−</m:t>
                          </m:r>
                          <m:sSup>
                            <m:sSupPr>
                              <m:ctrlPr>
                                <a:rPr lang="es-ES" sz="2400" i="1">
                                  <a:latin typeface="Cambria Math"/>
                                </a:rPr>
                              </m:ctrlPr>
                            </m:sSupPr>
                            <m:e>
                              <m:d>
                                <m:dPr>
                                  <m:ctrlPr>
                                    <a:rPr lang="es-ES" sz="2400" i="1">
                                      <a:latin typeface="Cambria Math"/>
                                    </a:rPr>
                                  </m:ctrlPr>
                                </m:dPr>
                                <m:e>
                                  <m:r>
                                    <a:rPr lang="es-ES" sz="2400" i="1">
                                      <a:latin typeface="Cambria Math" panose="02040503050406030204" pitchFamily="18" charset="0"/>
                                    </a:rPr>
                                    <m:t>𝐼</m:t>
                                  </m:r>
                                  <m:r>
                                    <a:rPr lang="es-ES" sz="2400" i="1">
                                      <a:latin typeface="Cambria Math" panose="02040503050406030204" pitchFamily="18" charset="0"/>
                                    </a:rPr>
                                    <m:t>+</m:t>
                                  </m:r>
                                  <m:r>
                                    <a:rPr lang="es-ES" sz="2400" b="1" i="1">
                                      <a:solidFill>
                                        <a:srgbClr val="FF0000"/>
                                      </a:solidFill>
                                      <a:latin typeface="Cambria Math" panose="02040503050406030204" pitchFamily="18" charset="0"/>
                                      <a:ea typeface="Cambria Math" panose="02040503050406030204" pitchFamily="18" charset="0"/>
                                    </a:rPr>
                                    <m:t>𝝀</m:t>
                                  </m:r>
                                  <m:r>
                                    <a:rPr lang="es-ES" sz="2400" i="1">
                                      <a:latin typeface="Cambria Math" panose="02040503050406030204" pitchFamily="18" charset="0"/>
                                      <a:ea typeface="Cambria Math" panose="02040503050406030204" pitchFamily="18" charset="0"/>
                                    </a:rPr>
                                    <m:t>𝑃</m:t>
                                  </m:r>
                                  <m:r>
                                    <a:rPr lang="es-ES" sz="2400" i="1">
                                      <a:latin typeface="Cambria Math" panose="02040503050406030204" pitchFamily="18" charset="0"/>
                                      <a:ea typeface="Cambria Math" panose="02040503050406030204" pitchFamily="18" charset="0"/>
                                    </a:rPr>
                                    <m:t>´</m:t>
                                  </m:r>
                                  <m:r>
                                    <a:rPr lang="es-ES" sz="2400" i="1">
                                      <a:latin typeface="Cambria Math" panose="02040503050406030204" pitchFamily="18" charset="0"/>
                                      <a:ea typeface="Cambria Math" panose="02040503050406030204" pitchFamily="18" charset="0"/>
                                    </a:rPr>
                                    <m:t>𝑃</m:t>
                                  </m:r>
                                </m:e>
                              </m:d>
                            </m:e>
                            <m:sup>
                              <m:r>
                                <a:rPr lang="es-ES" sz="2400" i="1">
                                  <a:latin typeface="Cambria Math" panose="02040503050406030204" pitchFamily="18" charset="0"/>
                                </a:rPr>
                                <m:t>−1</m:t>
                              </m:r>
                            </m:sup>
                          </m:sSup>
                          <m:r>
                            <a:rPr lang="es-ES" sz="2400" i="1">
                              <a:latin typeface="Cambria Math" panose="02040503050406030204" pitchFamily="18" charset="0"/>
                            </a:rPr>
                            <m:t>)</m:t>
                          </m:r>
                        </m:e>
                        <m:sup>
                          <m:r>
                            <a:rPr lang="es-ES" sz="2400" i="1">
                              <a:latin typeface="Cambria Math" panose="02040503050406030204" pitchFamily="18" charset="0"/>
                            </a:rPr>
                            <m:t>2</m:t>
                          </m:r>
                        </m:sup>
                      </m:sSup>
                      <m:r>
                        <a:rPr lang="es-ES" sz="2400" i="1">
                          <a:latin typeface="Cambria Math" panose="02040503050406030204" pitchFamily="18" charset="0"/>
                        </a:rPr>
                        <m:t>𝑦</m:t>
                      </m:r>
                    </m:oMath>
                  </m:oMathPara>
                </a14:m>
                <a:endParaRPr lang="es-ES_tradnl" sz="2400" dirty="0"/>
              </a:p>
              <a:p>
                <a:pPr lvl="1">
                  <a:lnSpc>
                    <a:spcPct val="100000"/>
                  </a:lnSpc>
                </a:pPr>
                <a:r>
                  <a:rPr lang="es-ES" sz="2400" dirty="0"/>
                  <a:t>El parámetro </a:t>
                </a:r>
                <a:r>
                  <a:rPr lang="el-GR" sz="2400" dirty="0"/>
                  <a:t>λ</a:t>
                </a:r>
                <a:r>
                  <a:rPr lang="es-ES" sz="2400" dirty="0"/>
                  <a:t> finalmente calculado será aquel que verifique esta expresión</a:t>
                </a:r>
                <a:endParaRPr lang="es-ES_tradnl" sz="2400" dirty="0"/>
              </a:p>
            </p:txBody>
          </p:sp>
        </mc:Choice>
        <mc:Fallback xmlns="">
          <p:sp>
            <p:nvSpPr>
              <p:cNvPr id="5" name="Rectángulo 4"/>
              <p:cNvSpPr>
                <a:spLocks noRot="1" noChangeAspect="1" noMove="1" noResize="1" noEditPoints="1" noAdjustHandles="1" noChangeArrowheads="1" noChangeShapeType="1" noTextEdit="1"/>
              </p:cNvSpPr>
              <p:nvPr/>
            </p:nvSpPr>
            <p:spPr>
              <a:xfrm>
                <a:off x="1339403" y="1770565"/>
                <a:ext cx="9530366" cy="2246769"/>
              </a:xfrm>
              <a:prstGeom prst="rect">
                <a:avLst/>
              </a:prstGeom>
              <a:blipFill rotWithShape="0">
                <a:blip r:embed="rId3"/>
                <a:stretch>
                  <a:fillRect l="-1024" t="-2168" b="-5149"/>
                </a:stretch>
              </a:blipFill>
            </p:spPr>
            <p:txBody>
              <a:bodyPr/>
              <a:lstStyle/>
              <a:p>
                <a:r>
                  <a:rPr lang="es-ES_tradnl">
                    <a:noFill/>
                  </a:rPr>
                  <a:t> </a:t>
                </a:r>
              </a:p>
            </p:txBody>
          </p:sp>
        </mc:Fallback>
      </mc:AlternateContent>
      <p:sp>
        <p:nvSpPr>
          <p:cNvPr id="7" name="CuadroTexto 6"/>
          <p:cNvSpPr txBox="1"/>
          <p:nvPr/>
        </p:nvSpPr>
        <p:spPr>
          <a:xfrm>
            <a:off x="1429555" y="321972"/>
            <a:ext cx="6387921" cy="1046440"/>
          </a:xfrm>
          <a:prstGeom prst="rect">
            <a:avLst/>
          </a:prstGeom>
          <a:noFill/>
        </p:spPr>
        <p:txBody>
          <a:bodyPr wrap="square" rtlCol="0">
            <a:spAutoFit/>
          </a:bodyPr>
          <a:lstStyle/>
          <a:p>
            <a:r>
              <a:rPr lang="es-ES" sz="4400" dirty="0">
                <a:latin typeface="+mj-lt"/>
              </a:rPr>
              <a:t>ESTIMACIÓN VALOR </a:t>
            </a:r>
            <a:r>
              <a:rPr lang="el-GR" sz="4400" dirty="0"/>
              <a:t>λ</a:t>
            </a:r>
            <a:endParaRPr lang="es-ES_tradnl" sz="4400" dirty="0"/>
          </a:p>
          <a:p>
            <a:endParaRPr lang="es-ES_tradnl" dirty="0"/>
          </a:p>
        </p:txBody>
      </p:sp>
    </p:spTree>
    <p:extLst>
      <p:ext uri="{BB962C8B-B14F-4D97-AF65-F5344CB8AC3E}">
        <p14:creationId xmlns:p14="http://schemas.microsoft.com/office/powerpoint/2010/main" val="4996198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85740"/>
            <a:ext cx="10515600" cy="393810"/>
          </a:xfrm>
        </p:spPr>
        <p:txBody>
          <a:bodyPr>
            <a:normAutofit/>
          </a:bodyPr>
          <a:lstStyle/>
          <a:p>
            <a:pPr algn="ctr"/>
            <a:r>
              <a:rPr lang="es-ES" sz="2000" i="1" dirty="0" smtClean="0"/>
              <a:t>RELACIONES FUNDAMENTALES </a:t>
            </a:r>
            <a:endParaRPr lang="es-ES_tradnl" sz="2000" i="1" dirty="0"/>
          </a:p>
        </p:txBody>
      </p:sp>
      <mc:AlternateContent xmlns:mc="http://schemas.openxmlformats.org/markup-compatibility/2006" xmlns:a14="http://schemas.microsoft.com/office/drawing/2010/main">
        <mc:Choice Requires="a14">
          <p:sp>
            <p:nvSpPr>
              <p:cNvPr id="3" name="Marcador de contenido 2"/>
              <p:cNvSpPr>
                <a:spLocks noGrp="1"/>
              </p:cNvSpPr>
              <p:nvPr>
                <p:ph idx="1"/>
              </p:nvPr>
            </p:nvSpPr>
            <p:spPr>
              <a:xfrm>
                <a:off x="838200" y="579550"/>
                <a:ext cx="10800000" cy="5597414"/>
              </a:xfrm>
            </p:spPr>
            <p:txBody>
              <a:bodyPr>
                <a:normAutofit fontScale="77500" lnSpcReduction="20000"/>
              </a:bodyPr>
              <a:lstStyle/>
              <a:p>
                <a:pPr>
                  <a:buFont typeface="Wingdings" panose="05000000000000000000" pitchFamily="2" charset="2"/>
                  <a:buChar char="ü"/>
                </a:pPr>
                <a14:m/>
                <a:endParaRPr lang="es-ES_tradnl" sz="3400" dirty="0" smtClean="0">
                  <a:latin typeface="+mj-lt"/>
                </a:endParaRPr>
              </a:p>
              <a:p>
                <a:pPr marL="0" indent="0">
                  <a:buNone/>
                </a:pPr>
                <a:endParaRPr lang="es-ES_tradnl" sz="3400" dirty="0" smtClean="0">
                  <a:latin typeface="+mj-lt"/>
                </a:endParaRPr>
              </a:p>
              <a:p>
                <a:pPr lvl="1">
                  <a:buFont typeface="Wingdings" panose="05000000000000000000" pitchFamily="2" charset="2"/>
                  <a:buChar char="ü"/>
                </a:pPr>
                <a14:m/>
                <a:r>
                  <a:rPr lang="es-ES_tradnl" sz="3400" dirty="0" smtClean="0">
                    <a:latin typeface="+mj-lt"/>
                  </a:rPr>
                  <a:t> </a:t>
                </a:r>
              </a:p>
              <a:p>
                <a:pPr marL="457200" lvl="1" indent="0">
                  <a:buNone/>
                </a:pPr>
                <a:endParaRPr lang="es-ES_tradnl" sz="3400" dirty="0" smtClean="0">
                  <a:latin typeface="+mj-lt"/>
                </a:endParaRPr>
              </a:p>
              <a:p>
                <a:pPr lvl="1">
                  <a:buFont typeface="Wingdings" panose="05000000000000000000" pitchFamily="2" charset="2"/>
                  <a:buChar char="ü"/>
                </a:pPr>
                <a14:m/>
                <a:endParaRPr lang="es-ES_tradnl" sz="3400" dirty="0" smtClean="0">
                  <a:latin typeface="+mj-lt"/>
                </a:endParaRPr>
              </a:p>
              <a:p>
                <a:pPr marL="457200" lvl="1" indent="0">
                  <a:buNone/>
                </a:pPr>
                <a:endParaRPr lang="es-ES_tradnl" sz="3400" dirty="0" smtClean="0">
                  <a:latin typeface="+mj-lt"/>
                </a:endParaRPr>
              </a:p>
              <a:p>
                <a:pPr lvl="1">
                  <a:buFont typeface="Wingdings" panose="05000000000000000000" pitchFamily="2" charset="2"/>
                  <a:buChar char="ü"/>
                </a:pPr>
                <a14:m/>
                <a:endParaRPr lang="es-ES_tradnl" sz="3400" dirty="0" smtClean="0">
                  <a:latin typeface="+mj-lt"/>
                </a:endParaRPr>
              </a:p>
              <a:p>
                <a:pPr marL="457200" lvl="1" indent="0">
                  <a:buNone/>
                </a:pPr>
                <a:endParaRPr lang="es-ES_tradnl" sz="3000" dirty="0" smtClean="0">
                  <a:latin typeface="+mj-lt"/>
                </a:endParaRPr>
              </a:p>
              <a:p>
                <a:pPr marL="457200" lvl="1" indent="0">
                  <a:buNone/>
                </a:pPr>
                <a:endParaRPr lang="es-ES_tradnl" sz="1800" dirty="0" smtClean="0">
                  <a:latin typeface="+mj-lt"/>
                </a:endParaRPr>
              </a:p>
              <a:p>
                <a:pPr marL="457200" lvl="1" indent="0">
                  <a:buNone/>
                </a:pPr>
                <a:r>
                  <a:rPr lang="es-ES" sz="1200" b="1" u="sng" dirty="0" smtClean="0">
                    <a:latin typeface="+mj-lt"/>
                  </a:rPr>
                  <a:t>Donde:</a:t>
                </a:r>
              </a:p>
              <a:p>
                <a:pPr marL="457200" lvl="1" indent="0">
                  <a:buNone/>
                </a:pPr>
                <a:r>
                  <a:rPr lang="es-ES" sz="1200" dirty="0" smtClean="0">
                    <a:latin typeface="+mj-lt"/>
                  </a:rPr>
                  <a:t>r </a:t>
                </a:r>
                <a:r>
                  <a:rPr lang="es-ES" sz="1200" dirty="0" smtClean="0">
                    <a:latin typeface="+mj-lt"/>
                    <a:sym typeface="Wingdings" panose="05000000000000000000" pitchFamily="2" charset="2"/>
                  </a:rPr>
                  <a:t> Tasa de beneficio de empresas no financieras </a:t>
                </a:r>
              </a:p>
              <a:p>
                <a:pPr marL="457200" lvl="1" indent="0">
                  <a:buNone/>
                </a:pPr>
                <a:r>
                  <a:rPr lang="es-ES" sz="1200" dirty="0" err="1">
                    <a:latin typeface="+mj-lt"/>
                    <a:sym typeface="Wingdings" panose="05000000000000000000" pitchFamily="2" charset="2"/>
                  </a:rPr>
                  <a:t>r</a:t>
                </a:r>
                <a:r>
                  <a:rPr lang="es-ES" sz="1200" dirty="0" err="1" smtClean="0">
                    <a:latin typeface="+mj-lt"/>
                    <a:sym typeface="Wingdings" panose="05000000000000000000" pitchFamily="2" charset="2"/>
                  </a:rPr>
                  <a:t>f</a:t>
                </a:r>
                <a:r>
                  <a:rPr lang="es-ES" sz="1200" dirty="0" smtClean="0">
                    <a:latin typeface="+mj-lt"/>
                    <a:sym typeface="Wingdings" panose="05000000000000000000" pitchFamily="2" charset="2"/>
                  </a:rPr>
                  <a:t>  Tasa de beneficio de empresas financieras</a:t>
                </a:r>
              </a:p>
              <a:p>
                <a:pPr marL="457200" lvl="1" indent="0">
                  <a:buNone/>
                </a:pPr>
                <a:r>
                  <a:rPr lang="es-ES" sz="1200" dirty="0" err="1">
                    <a:sym typeface="Wingdings" panose="05000000000000000000" pitchFamily="2" charset="2"/>
                  </a:rPr>
                  <a:t>r</a:t>
                </a:r>
                <a:r>
                  <a:rPr lang="es-ES" sz="1200" dirty="0" err="1" smtClean="0">
                    <a:sym typeface="Wingdings" panose="05000000000000000000" pitchFamily="2" charset="2"/>
                  </a:rPr>
                  <a:t>t</a:t>
                </a:r>
                <a:r>
                  <a:rPr lang="es-ES" sz="1200" dirty="0" smtClean="0">
                    <a:sym typeface="Wingdings" panose="05000000000000000000" pitchFamily="2" charset="2"/>
                  </a:rPr>
                  <a:t>  Tasa de beneficio total economía</a:t>
                </a:r>
              </a:p>
              <a:p>
                <a:pPr marL="457200" lvl="1" indent="0">
                  <a:buNone/>
                </a:pPr>
                <a:r>
                  <a:rPr lang="el-GR" sz="1200" dirty="0" smtClean="0">
                    <a:latin typeface="Calibri" panose="020F0502020204030204" pitchFamily="34" charset="0"/>
                    <a:cs typeface="Calibri" panose="020F0502020204030204" pitchFamily="34" charset="0"/>
                    <a:sym typeface="Wingdings" panose="05000000000000000000" pitchFamily="2" charset="2"/>
                  </a:rPr>
                  <a:t>α</a:t>
                </a:r>
                <a:r>
                  <a:rPr lang="es-ES" sz="1200" dirty="0" smtClean="0">
                    <a:latin typeface="Calibri" panose="020F0502020204030204" pitchFamily="34" charset="0"/>
                    <a:cs typeface="Calibri" panose="020F0502020204030204" pitchFamily="34" charset="0"/>
                    <a:sym typeface="Wingdings" panose="05000000000000000000" pitchFamily="2" charset="2"/>
                  </a:rPr>
                  <a:t>  Factor de </a:t>
                </a:r>
                <a:r>
                  <a:rPr lang="es-ES" sz="1200" dirty="0" err="1" smtClean="0">
                    <a:latin typeface="Calibri" panose="020F0502020204030204" pitchFamily="34" charset="0"/>
                    <a:cs typeface="Calibri" panose="020F0502020204030204" pitchFamily="34" charset="0"/>
                    <a:sym typeface="Wingdings" panose="05000000000000000000" pitchFamily="2" charset="2"/>
                  </a:rPr>
                  <a:t>financiarización</a:t>
                </a:r>
                <a:endParaRPr lang="es-ES" sz="1200" dirty="0" smtClean="0">
                  <a:latin typeface="Calibri" panose="020F0502020204030204" pitchFamily="34" charset="0"/>
                  <a:cs typeface="Calibri" panose="020F0502020204030204" pitchFamily="34" charset="0"/>
                  <a:sym typeface="Wingdings" panose="05000000000000000000" pitchFamily="2" charset="2"/>
                </a:endParaRPr>
              </a:p>
              <a:p>
                <a:pPr marL="457200" lvl="1" indent="0">
                  <a:buNone/>
                </a:pPr>
                <a:r>
                  <a:rPr lang="es-ES" sz="1200" dirty="0" smtClean="0">
                    <a:latin typeface="Calibri" panose="020F0502020204030204" pitchFamily="34" charset="0"/>
                    <a:cs typeface="Calibri" panose="020F0502020204030204" pitchFamily="34" charset="0"/>
                    <a:sym typeface="Wingdings" panose="05000000000000000000" pitchFamily="2" charset="2"/>
                  </a:rPr>
                  <a:t>P  Beneficios de empresas no financieras</a:t>
                </a:r>
              </a:p>
              <a:p>
                <a:pPr marL="457200" lvl="1" indent="0">
                  <a:buNone/>
                </a:pPr>
                <a:r>
                  <a:rPr lang="es-ES" sz="1200" dirty="0" smtClean="0">
                    <a:latin typeface="Calibri" panose="020F0502020204030204" pitchFamily="34" charset="0"/>
                    <a:cs typeface="Calibri" panose="020F0502020204030204" pitchFamily="34" charset="0"/>
                    <a:sym typeface="Wingdings" panose="05000000000000000000" pitchFamily="2" charset="2"/>
                  </a:rPr>
                  <a:t>R  Beneficios de empresas financieras</a:t>
                </a:r>
              </a:p>
              <a:p>
                <a:pPr marL="457200" lvl="1" indent="0">
                  <a:buNone/>
                </a:pPr>
                <a:r>
                  <a:rPr lang="es-ES" sz="1200" dirty="0" smtClean="0">
                    <a:latin typeface="Calibri" panose="020F0502020204030204" pitchFamily="34" charset="0"/>
                    <a:cs typeface="Calibri" panose="020F0502020204030204" pitchFamily="34" charset="0"/>
                    <a:sym typeface="Wingdings" panose="05000000000000000000" pitchFamily="2" charset="2"/>
                  </a:rPr>
                  <a:t>E  Excedente Bruto de Explotación</a:t>
                </a:r>
              </a:p>
              <a:p>
                <a:pPr marL="457200" lvl="1" indent="0">
                  <a:buNone/>
                </a:pPr>
                <a:r>
                  <a:rPr lang="es-ES" sz="1200" dirty="0" smtClean="0">
                    <a:latin typeface="Calibri" panose="020F0502020204030204" pitchFamily="34" charset="0"/>
                    <a:cs typeface="Calibri" panose="020F0502020204030204" pitchFamily="34" charset="0"/>
                    <a:sym typeface="Wingdings" panose="05000000000000000000" pitchFamily="2" charset="2"/>
                  </a:rPr>
                  <a:t>K  Stock de Capital</a:t>
                </a:r>
              </a:p>
              <a:p>
                <a:pPr marL="457200" lvl="1" indent="0">
                  <a:buNone/>
                </a:pPr>
                <a:r>
                  <a:rPr lang="es-ES" sz="1200" dirty="0" smtClean="0">
                    <a:latin typeface="Calibri" panose="020F0502020204030204" pitchFamily="34" charset="0"/>
                    <a:cs typeface="Calibri" panose="020F0502020204030204" pitchFamily="34" charset="0"/>
                    <a:sym typeface="Wingdings" panose="05000000000000000000" pitchFamily="2" charset="2"/>
                  </a:rPr>
                  <a:t>W  Rentas del Trabajo</a:t>
                </a:r>
              </a:p>
              <a:p>
                <a:pPr marL="457200" lvl="1" indent="0">
                  <a:buNone/>
                </a:pPr>
                <a:r>
                  <a:rPr lang="es-ES" sz="1200" dirty="0" smtClean="0">
                    <a:latin typeface="Calibri" panose="020F0502020204030204" pitchFamily="34" charset="0"/>
                    <a:cs typeface="Calibri" panose="020F0502020204030204" pitchFamily="34" charset="0"/>
                    <a:sym typeface="Wingdings" panose="05000000000000000000" pitchFamily="2" charset="2"/>
                  </a:rPr>
                  <a:t>L  Ocupados</a:t>
                </a:r>
              </a:p>
              <a:p>
                <a:pPr marL="457200" lvl="1" indent="0">
                  <a:buNone/>
                </a:pPr>
                <a:r>
                  <a:rPr lang="es-ES" sz="1200" dirty="0" smtClean="0">
                    <a:latin typeface="Calibri" panose="020F0502020204030204" pitchFamily="34" charset="0"/>
                    <a:cs typeface="Calibri" panose="020F0502020204030204" pitchFamily="34" charset="0"/>
                    <a:sym typeface="Wingdings" panose="05000000000000000000" pitchFamily="2" charset="2"/>
                  </a:rPr>
                  <a:t>Y  PIB</a:t>
                </a:r>
              </a:p>
              <a:p>
                <a:pPr marL="457200" lvl="1" indent="0">
                  <a:buNone/>
                </a:pPr>
                <a:r>
                  <a:rPr lang="es-ES" sz="1200" dirty="0" smtClean="0">
                    <a:latin typeface="Calibri" panose="020F0502020204030204" pitchFamily="34" charset="0"/>
                    <a:cs typeface="Calibri" panose="020F0502020204030204" pitchFamily="34" charset="0"/>
                    <a:sym typeface="Wingdings" panose="05000000000000000000" pitchFamily="2" charset="2"/>
                  </a:rPr>
                  <a:t>W*  Coste Laboral Unitario</a:t>
                </a:r>
              </a:p>
              <a:p>
                <a:pPr marL="457200" lvl="1" indent="0">
                  <a:buNone/>
                </a:pPr>
                <a:r>
                  <a:rPr lang="es-ES" sz="1200" dirty="0" smtClean="0">
                    <a:latin typeface="Calibri" panose="020F0502020204030204" pitchFamily="34" charset="0"/>
                    <a:cs typeface="Calibri" panose="020F0502020204030204" pitchFamily="34" charset="0"/>
                    <a:sym typeface="Wingdings" panose="05000000000000000000" pitchFamily="2" charset="2"/>
                  </a:rPr>
                  <a:t>πL  Productividad del Trabajo</a:t>
                </a:r>
              </a:p>
              <a:p>
                <a:pPr marL="457200" lvl="1" indent="0">
                  <a:buNone/>
                </a:pPr>
                <a:r>
                  <a:rPr lang="es-ES" sz="1200" dirty="0" smtClean="0">
                    <a:latin typeface="Calibri" panose="020F0502020204030204" pitchFamily="34" charset="0"/>
                    <a:cs typeface="Calibri" panose="020F0502020204030204" pitchFamily="34" charset="0"/>
                    <a:sym typeface="Wingdings" panose="05000000000000000000" pitchFamily="2" charset="2"/>
                  </a:rPr>
                  <a:t>πK  Productividad del Capital</a:t>
                </a:r>
              </a:p>
              <a:p>
                <a:pPr marL="457200" lvl="1" indent="0">
                  <a:buNone/>
                </a:pPr>
                <a:endParaRPr lang="es-ES" sz="1400" dirty="0" smtClean="0">
                  <a:latin typeface="+mj-lt"/>
                </a:endParaRPr>
              </a:p>
            </p:txBody>
          </p:sp>
        </mc:Choice>
        <mc:Fallback xmlns="">
          <p:sp>
            <p:nvSpPr>
              <p:cNvPr id="3" name="Marcador de contenido 2"/>
              <p:cNvSpPr>
                <a:spLocks noGrp="1" noRot="1" noChangeAspect="1" noMove="1" noResize="1" noEditPoints="1" noAdjustHandles="1" noChangeArrowheads="1" noChangeShapeType="1" noTextEdit="1"/>
              </p:cNvSpPr>
              <p:nvPr>
                <p:ph idx="1"/>
              </p:nvPr>
            </p:nvSpPr>
            <p:spPr>
              <a:xfrm>
                <a:off x="838200" y="579550"/>
                <a:ext cx="10800000" cy="5597414"/>
              </a:xfrm>
              <a:blipFill rotWithShape="0">
                <a:blip r:embed="rId2"/>
                <a:stretch>
                  <a:fillRect l="-565" t="-1852"/>
                </a:stretch>
              </a:blipFill>
            </p:spPr>
            <p:txBody>
              <a:bodyPr/>
              <a:lstStyle/>
              <a:p>
                <a:r>
                  <a:rPr lang="es-ES_tradnl">
                    <a:noFill/>
                  </a:rPr>
                  <a:t> </a:t>
                </a:r>
              </a:p>
            </p:txBody>
          </p:sp>
        </mc:Fallback>
      </mc:AlternateContent>
      <p:sp>
        <p:nvSpPr>
          <p:cNvPr id="4" name="Marcador de pie de página 3"/>
          <p:cNvSpPr>
            <a:spLocks noGrp="1"/>
          </p:cNvSpPr>
          <p:nvPr>
            <p:ph type="ftr" sz="quarter" idx="11"/>
          </p:nvPr>
        </p:nvSpPr>
        <p:spPr>
          <a:xfrm>
            <a:off x="154546" y="6356350"/>
            <a:ext cx="11874322" cy="365125"/>
          </a:xfrm>
        </p:spPr>
        <p:txBody>
          <a:bodyPr/>
          <a:lstStyle/>
          <a:p>
            <a:r>
              <a:rPr lang="es-ES_tradnl" dirty="0" smtClean="0"/>
              <a:t>XLII Reunión de Estudios Regionales - AECR. International </a:t>
            </a:r>
            <a:r>
              <a:rPr lang="es-ES_tradnl" dirty="0" err="1" smtClean="0"/>
              <a:t>Conference</a:t>
            </a:r>
            <a:r>
              <a:rPr lang="es-ES_tradnl" dirty="0" smtClean="0"/>
              <a:t> </a:t>
            </a:r>
            <a:r>
              <a:rPr lang="es-ES_tradnl" dirty="0" err="1" smtClean="0"/>
              <a:t>on</a:t>
            </a:r>
            <a:r>
              <a:rPr lang="es-ES_tradnl" dirty="0" smtClean="0"/>
              <a:t> Regional </a:t>
            </a:r>
            <a:r>
              <a:rPr lang="es-ES_tradnl" dirty="0" err="1" smtClean="0"/>
              <a:t>Sciencie</a:t>
            </a:r>
            <a:r>
              <a:rPr lang="es-ES_tradnl" dirty="0" smtClean="0"/>
              <a:t>: Treinta años de integración en Europa desde la perspectiva regional: Balance y nuevos retos. Facultad de CC. Económicas y Empresariales de la Universidad de Santiago de Compostela. 16 a 18 de noviembre de 2016</a:t>
            </a:r>
            <a:endParaRPr lang="es-ES_tradnl" dirty="0"/>
          </a:p>
        </p:txBody>
      </p:sp>
    </p:spTree>
    <p:extLst>
      <p:ext uri="{BB962C8B-B14F-4D97-AF65-F5344CB8AC3E}">
        <p14:creationId xmlns:p14="http://schemas.microsoft.com/office/powerpoint/2010/main" val="402055090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lvl="0"/>
            <a:r>
              <a:rPr lang="es-ES" sz="3200" dirty="0"/>
              <a:t>Incorporar la Desigualdad </a:t>
            </a:r>
            <a:r>
              <a:rPr lang="es-ES" sz="3200" dirty="0" smtClean="0">
                <a:solidFill>
                  <a:srgbClr val="FF0000"/>
                </a:solidFill>
              </a:rPr>
              <a:t>y la </a:t>
            </a:r>
            <a:r>
              <a:rPr lang="es-ES" sz="3200" dirty="0" err="1" smtClean="0">
                <a:solidFill>
                  <a:srgbClr val="FF0000"/>
                </a:solidFill>
              </a:rPr>
              <a:t>financiarización</a:t>
            </a:r>
            <a:r>
              <a:rPr lang="es-ES" sz="3200" dirty="0" smtClean="0">
                <a:solidFill>
                  <a:srgbClr val="FF0000"/>
                </a:solidFill>
              </a:rPr>
              <a:t> </a:t>
            </a:r>
            <a:r>
              <a:rPr lang="es-ES" sz="3200" dirty="0" smtClean="0"/>
              <a:t>como las principales contra-tendencias </a:t>
            </a:r>
            <a:r>
              <a:rPr lang="es-ES" sz="3200" dirty="0" smtClean="0">
                <a:solidFill>
                  <a:srgbClr val="FF0000"/>
                </a:solidFill>
              </a:rPr>
              <a:t>a la caída </a:t>
            </a:r>
            <a:r>
              <a:rPr lang="es-ES" sz="3200" dirty="0">
                <a:solidFill>
                  <a:srgbClr val="FF0000"/>
                </a:solidFill>
              </a:rPr>
              <a:t>de </a:t>
            </a:r>
            <a:r>
              <a:rPr lang="es-ES" sz="3200" dirty="0"/>
              <a:t>la Tasa de Beneficios</a:t>
            </a:r>
            <a:endParaRPr lang="es-ES_tradnl" sz="3200" dirty="0"/>
          </a:p>
        </p:txBody>
      </p:sp>
      <p:sp>
        <p:nvSpPr>
          <p:cNvPr id="3" name="Marcador de contenido 2"/>
          <p:cNvSpPr>
            <a:spLocks noGrp="1"/>
          </p:cNvSpPr>
          <p:nvPr>
            <p:ph idx="1"/>
          </p:nvPr>
        </p:nvSpPr>
        <p:spPr/>
        <p:txBody>
          <a:bodyPr>
            <a:normAutofit fontScale="77500" lnSpcReduction="20000"/>
          </a:bodyPr>
          <a:lstStyle/>
          <a:p>
            <a:pPr lvl="0">
              <a:lnSpc>
                <a:spcPct val="200000"/>
              </a:lnSpc>
            </a:pPr>
            <a:r>
              <a:rPr lang="el-GR" dirty="0"/>
              <a:t>π</a:t>
            </a:r>
            <a:r>
              <a:rPr lang="es-ES" baseline="-25000" dirty="0"/>
              <a:t>K</a:t>
            </a:r>
            <a:r>
              <a:rPr lang="es-ES" dirty="0">
                <a:sym typeface="Wingdings" panose="05000000000000000000" pitchFamily="2" charset="2"/>
              </a:rPr>
              <a:t></a:t>
            </a:r>
            <a:r>
              <a:rPr lang="es-ES" baseline="-25000" dirty="0">
                <a:sym typeface="Wingdings" panose="05000000000000000000" pitchFamily="2" charset="2"/>
              </a:rPr>
              <a:t> </a:t>
            </a:r>
            <a:r>
              <a:rPr lang="es-ES" dirty="0">
                <a:sym typeface="Wingdings" panose="05000000000000000000" pitchFamily="2" charset="2"/>
              </a:rPr>
              <a:t>Representa el cambio tecnológico (</a:t>
            </a:r>
            <a:r>
              <a:rPr lang="es-ES" dirty="0" smtClean="0">
                <a:sym typeface="Wingdings" panose="05000000000000000000" pitchFamily="2" charset="2"/>
              </a:rPr>
              <a:t>Tendencia </a:t>
            </a:r>
            <a:r>
              <a:rPr lang="es-ES" dirty="0" smtClean="0">
                <a:solidFill>
                  <a:srgbClr val="FF0000"/>
                </a:solidFill>
                <a:sym typeface="Wingdings" panose="05000000000000000000" pitchFamily="2" charset="2"/>
              </a:rPr>
              <a:t>Principal</a:t>
            </a:r>
            <a:r>
              <a:rPr lang="es-ES" dirty="0" smtClean="0">
                <a:sym typeface="Wingdings" panose="05000000000000000000" pitchFamily="2" charset="2"/>
              </a:rPr>
              <a:t>)</a:t>
            </a:r>
            <a:endParaRPr lang="es-ES_tradnl" dirty="0"/>
          </a:p>
          <a:p>
            <a:pPr lvl="0">
              <a:lnSpc>
                <a:spcPct val="150000"/>
              </a:lnSpc>
            </a:pPr>
            <a:r>
              <a:rPr lang="es-ES" dirty="0"/>
              <a:t>“q” </a:t>
            </a:r>
            <a:r>
              <a:rPr lang="es-ES" dirty="0">
                <a:sym typeface="Wingdings" panose="05000000000000000000" pitchFamily="2" charset="2"/>
              </a:rPr>
              <a:t> Grado de desigualdad (</a:t>
            </a:r>
            <a:r>
              <a:rPr lang="es-ES" dirty="0" smtClean="0">
                <a:sym typeface="Wingdings" panose="05000000000000000000" pitchFamily="2" charset="2"/>
              </a:rPr>
              <a:t>Contra-tendencia </a:t>
            </a:r>
            <a:r>
              <a:rPr lang="es-ES" dirty="0" smtClean="0">
                <a:solidFill>
                  <a:srgbClr val="FF0000"/>
                </a:solidFill>
                <a:sym typeface="Wingdings" panose="05000000000000000000" pitchFamily="2" charset="2"/>
              </a:rPr>
              <a:t>Institucional que opera vía cambios en la regulación del mercado de trabajo</a:t>
            </a:r>
            <a:r>
              <a:rPr lang="es-ES" dirty="0" smtClean="0">
                <a:sym typeface="Wingdings" panose="05000000000000000000" pitchFamily="2" charset="2"/>
              </a:rPr>
              <a:t>)</a:t>
            </a:r>
            <a:endParaRPr lang="es-ES_tradnl" dirty="0"/>
          </a:p>
          <a:p>
            <a:pPr lvl="0">
              <a:lnSpc>
                <a:spcPct val="150000"/>
              </a:lnSpc>
            </a:pPr>
            <a:r>
              <a:rPr lang="es-ES" dirty="0"/>
              <a:t>“</a:t>
            </a:r>
            <a:r>
              <a:rPr lang="el-GR" dirty="0"/>
              <a:t>α</a:t>
            </a:r>
            <a:r>
              <a:rPr lang="es-ES" dirty="0"/>
              <a:t>” </a:t>
            </a:r>
            <a:r>
              <a:rPr lang="es-ES" dirty="0">
                <a:sym typeface="Wingdings" panose="05000000000000000000" pitchFamily="2" charset="2"/>
              </a:rPr>
              <a:t> Factor Institucional (</a:t>
            </a:r>
            <a:r>
              <a:rPr lang="es-ES" dirty="0" smtClean="0">
                <a:sym typeface="Wingdings" panose="05000000000000000000" pitchFamily="2" charset="2"/>
              </a:rPr>
              <a:t>Contra-tendencia </a:t>
            </a:r>
            <a:r>
              <a:rPr lang="es-ES" dirty="0" smtClean="0">
                <a:solidFill>
                  <a:srgbClr val="FF0000"/>
                </a:solidFill>
                <a:sym typeface="Wingdings" panose="05000000000000000000" pitchFamily="2" charset="2"/>
              </a:rPr>
              <a:t>Institucional que opera vía cambios en la regulación de los mercados financieros  </a:t>
            </a:r>
            <a:r>
              <a:rPr lang="es-ES" dirty="0" smtClean="0">
                <a:sym typeface="Wingdings" panose="05000000000000000000" pitchFamily="2" charset="2"/>
              </a:rPr>
              <a:t>).            </a:t>
            </a:r>
            <a:r>
              <a:rPr lang="es-ES" dirty="0">
                <a:sym typeface="Wingdings" panose="05000000000000000000" pitchFamily="2" charset="2"/>
              </a:rPr>
              <a:t>	 	</a:t>
            </a:r>
            <a:endParaRPr lang="es-ES" dirty="0" smtClean="0">
              <a:sym typeface="Wingdings" panose="05000000000000000000" pitchFamily="2" charset="2"/>
            </a:endParaRPr>
          </a:p>
          <a:p>
            <a:pPr lvl="0">
              <a:lnSpc>
                <a:spcPct val="150000"/>
              </a:lnSpc>
            </a:pPr>
            <a:r>
              <a:rPr lang="es-ES" dirty="0" smtClean="0">
                <a:solidFill>
                  <a:srgbClr val="FF0000"/>
                </a:solidFill>
                <a:sym typeface="Wingdings" panose="05000000000000000000" pitchFamily="2" charset="2"/>
              </a:rPr>
              <a:t>La desregulación </a:t>
            </a:r>
            <a:r>
              <a:rPr lang="es-ES" dirty="0">
                <a:solidFill>
                  <a:srgbClr val="FF0000"/>
                </a:solidFill>
                <a:sym typeface="Wingdings" panose="05000000000000000000" pitchFamily="2" charset="2"/>
              </a:rPr>
              <a:t>de los </a:t>
            </a:r>
            <a:r>
              <a:rPr lang="es-ES" dirty="0" smtClean="0">
                <a:solidFill>
                  <a:srgbClr val="FF0000"/>
                </a:solidFill>
                <a:sym typeface="Wingdings" panose="05000000000000000000" pitchFamily="2" charset="2"/>
              </a:rPr>
              <a:t>mercados de trabajo y financieros se produce especialmente a partir de los años 80 del siglo pasado con el paso de la regulación keynesiana a la regulación neoliberal de la economía.</a:t>
            </a:r>
            <a:endParaRPr lang="es-ES_tradnl" dirty="0">
              <a:solidFill>
                <a:srgbClr val="FF0000"/>
              </a:solidFill>
            </a:endParaRPr>
          </a:p>
        </p:txBody>
      </p:sp>
      <p:sp>
        <p:nvSpPr>
          <p:cNvPr id="4" name="Marcador de pie de página 3"/>
          <p:cNvSpPr>
            <a:spLocks noGrp="1"/>
          </p:cNvSpPr>
          <p:nvPr>
            <p:ph type="ftr" sz="quarter" idx="11"/>
          </p:nvPr>
        </p:nvSpPr>
        <p:spPr>
          <a:xfrm>
            <a:off x="244699" y="6356350"/>
            <a:ext cx="11732653" cy="365125"/>
          </a:xfrm>
        </p:spPr>
        <p:txBody>
          <a:bodyPr/>
          <a:lstStyle/>
          <a:p>
            <a:r>
              <a:rPr lang="es-ES_tradnl" dirty="0" smtClean="0"/>
              <a:t>XLII Reunión de Estudios Regionales - AECR. International </a:t>
            </a:r>
            <a:r>
              <a:rPr lang="es-ES_tradnl" dirty="0" err="1" smtClean="0"/>
              <a:t>Conference</a:t>
            </a:r>
            <a:r>
              <a:rPr lang="es-ES_tradnl" dirty="0" smtClean="0"/>
              <a:t> </a:t>
            </a:r>
            <a:r>
              <a:rPr lang="es-ES_tradnl" dirty="0" err="1" smtClean="0"/>
              <a:t>on</a:t>
            </a:r>
            <a:r>
              <a:rPr lang="es-ES_tradnl" dirty="0" smtClean="0"/>
              <a:t> Regional </a:t>
            </a:r>
            <a:r>
              <a:rPr lang="es-ES_tradnl" dirty="0" err="1" smtClean="0"/>
              <a:t>Sciencie</a:t>
            </a:r>
            <a:r>
              <a:rPr lang="es-ES_tradnl" dirty="0" smtClean="0"/>
              <a:t>: Treinta años de integración en Europa desde la perspectiva regional: Balance y nuevos retos. Facultad de CC. Económicas y Empresariales de la Universidad de Santiago de Compostela. 16 a 18 de noviembre de 2016</a:t>
            </a:r>
            <a:endParaRPr lang="es-ES_tradnl" dirty="0"/>
          </a:p>
        </p:txBody>
      </p:sp>
    </p:spTree>
    <p:extLst>
      <p:ext uri="{BB962C8B-B14F-4D97-AF65-F5344CB8AC3E}">
        <p14:creationId xmlns:p14="http://schemas.microsoft.com/office/powerpoint/2010/main" val="281423137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2035" y="326429"/>
            <a:ext cx="11714922" cy="975642"/>
          </a:xfrm>
        </p:spPr>
        <p:txBody>
          <a:bodyPr>
            <a:normAutofit/>
          </a:bodyPr>
          <a:lstStyle/>
          <a:p>
            <a:r>
              <a:rPr lang="es-ES" sz="3200" dirty="0" smtClean="0"/>
              <a:t>ANTECEDENTES: Ciclo </a:t>
            </a:r>
            <a:r>
              <a:rPr lang="es-ES" sz="3200" dirty="0"/>
              <a:t>económico y distribución de la Renta: EE.UU</a:t>
            </a:r>
            <a:r>
              <a:rPr lang="es-ES" sz="2800" dirty="0"/>
              <a:t>.</a:t>
            </a:r>
            <a:endParaRPr lang="es-ES_tradnl" sz="2800" dirty="0"/>
          </a:p>
        </p:txBody>
      </p:sp>
      <p:sp>
        <p:nvSpPr>
          <p:cNvPr id="5" name="Rectangle 2"/>
          <p:cNvSpPr>
            <a:spLocks noChangeArrowheads="1"/>
          </p:cNvSpPr>
          <p:nvPr/>
        </p:nvSpPr>
        <p:spPr bwMode="auto">
          <a:xfrm>
            <a:off x="1666741" y="1278988"/>
            <a:ext cx="1414621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ES" altLang="es-ES_tradnl" sz="1200" b="1" dirty="0">
                <a:solidFill>
                  <a:srgbClr val="4F81BD"/>
                </a:solidFill>
                <a:latin typeface="Times New Roman" panose="02020603050405020304" pitchFamily="18" charset="0"/>
                <a:ea typeface="MS PMincho"/>
                <a:cs typeface="Times New Roman" panose="02020603050405020304" pitchFamily="18" charset="0"/>
              </a:rPr>
              <a:t>EE.UU. CUOTA DE EXCEDENTES (q) Y CRECIMIENTO DEL PIB (1929-2013). (SERIES EN TENDENCIA, </a:t>
            </a:r>
            <a:r>
              <a:rPr lang="es-ES" altLang="es-ES_tradnl" sz="1200" b="1" dirty="0">
                <a:solidFill>
                  <a:srgbClr val="4F81BD"/>
                </a:solidFill>
                <a:latin typeface="Calibri" panose="020F0502020204030204" pitchFamily="34" charset="0"/>
                <a:ea typeface="MS PMincho"/>
                <a:cs typeface="Times New Roman" panose="02020603050405020304" pitchFamily="18" charset="0"/>
              </a:rPr>
              <a:t>γ</a:t>
            </a:r>
            <a:r>
              <a:rPr lang="es-ES" altLang="es-ES_tradnl" sz="1200" b="1" dirty="0">
                <a:solidFill>
                  <a:srgbClr val="4F81BD"/>
                </a:solidFill>
                <a:latin typeface="Times New Roman" panose="02020603050405020304" pitchFamily="18" charset="0"/>
                <a:ea typeface="MS PMincho"/>
                <a:cs typeface="Times New Roman" panose="02020603050405020304" pitchFamily="18" charset="0"/>
              </a:rPr>
              <a:t>= 50%; </a:t>
            </a:r>
            <a:r>
              <a:rPr lang="es-ES" altLang="es-ES_tradnl" sz="1200" b="1" dirty="0" err="1">
                <a:solidFill>
                  <a:srgbClr val="4F81BD"/>
                </a:solidFill>
                <a:latin typeface="Calibri" panose="020F0502020204030204" pitchFamily="34" charset="0"/>
                <a:ea typeface="MS PMincho"/>
                <a:cs typeface="Times New Roman" panose="02020603050405020304" pitchFamily="18" charset="0"/>
              </a:rPr>
              <a:t>λ</a:t>
            </a:r>
            <a:r>
              <a:rPr lang="es-ES" altLang="es-ES_tradnl" sz="1200" b="1" baseline="-30000" dirty="0" err="1">
                <a:solidFill>
                  <a:srgbClr val="4F81BD"/>
                </a:solidFill>
                <a:latin typeface="Calibri" panose="020F0502020204030204" pitchFamily="34" charset="0"/>
                <a:ea typeface="MS PMincho"/>
                <a:cs typeface="Times New Roman" panose="02020603050405020304" pitchFamily="18" charset="0"/>
              </a:rPr>
              <a:t>q</a:t>
            </a:r>
            <a:r>
              <a:rPr lang="es-ES" altLang="es-ES_tradnl" sz="1200" b="1" dirty="0">
                <a:solidFill>
                  <a:srgbClr val="4F81BD"/>
                </a:solidFill>
                <a:latin typeface="Calibri" panose="020F0502020204030204" pitchFamily="34" charset="0"/>
                <a:ea typeface="MS PMincho"/>
                <a:cs typeface="Times New Roman" panose="02020603050405020304" pitchFamily="18" charset="0"/>
              </a:rPr>
              <a:t>= 46,35; </a:t>
            </a:r>
            <a:r>
              <a:rPr lang="es-ES" altLang="es-ES_tradnl" sz="1200" b="1" dirty="0" err="1">
                <a:solidFill>
                  <a:srgbClr val="4F81BD"/>
                </a:solidFill>
                <a:latin typeface="Calibri" panose="020F0502020204030204" pitchFamily="34" charset="0"/>
                <a:ea typeface="MS PMincho"/>
                <a:cs typeface="Times New Roman" panose="02020603050405020304" pitchFamily="18" charset="0"/>
              </a:rPr>
              <a:t>λ</a:t>
            </a:r>
            <a:r>
              <a:rPr lang="es-ES" altLang="es-ES_tradnl" sz="1200" b="1" baseline="-30000" dirty="0" err="1">
                <a:solidFill>
                  <a:srgbClr val="4F81BD"/>
                </a:solidFill>
                <a:latin typeface="Calibri" panose="020F0502020204030204" pitchFamily="34" charset="0"/>
                <a:ea typeface="MS PMincho"/>
                <a:cs typeface="Times New Roman" panose="02020603050405020304" pitchFamily="18" charset="0"/>
              </a:rPr>
              <a:t>y</a:t>
            </a:r>
            <a:r>
              <a:rPr lang="es-ES" altLang="es-ES_tradnl" sz="1200" b="1" dirty="0">
                <a:solidFill>
                  <a:srgbClr val="4F81BD"/>
                </a:solidFill>
                <a:latin typeface="Calibri" panose="020F0502020204030204" pitchFamily="34" charset="0"/>
                <a:ea typeface="MS PMincho"/>
                <a:cs typeface="Times New Roman" panose="02020603050405020304" pitchFamily="18" charset="0"/>
              </a:rPr>
              <a:t>=102,00)</a:t>
            </a:r>
            <a:endParaRPr lang="es-ES" altLang="es-ES_tradnl" sz="1200" dirty="0">
              <a:latin typeface="Arial" panose="020B0604020202020204" pitchFamily="34" charset="0"/>
            </a:endParaRPr>
          </a:p>
        </p:txBody>
      </p:sp>
      <p:pic>
        <p:nvPicPr>
          <p:cNvPr id="3073"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428" y="1494204"/>
            <a:ext cx="10792496" cy="4680520"/>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493690" y="6275312"/>
            <a:ext cx="11204619" cy="461665"/>
          </a:xfrm>
          <a:prstGeom prst="rect">
            <a:avLst/>
          </a:prstGeom>
        </p:spPr>
        <p:txBody>
          <a:bodyPr wrap="square">
            <a:spAutoFit/>
          </a:bodyPr>
          <a:lstStyle/>
          <a:p>
            <a:r>
              <a:rPr lang="es-ES_tradnl" sz="1200" dirty="0"/>
              <a:t>XLII Reunión de Estudios Regionales - AECR. International </a:t>
            </a:r>
            <a:r>
              <a:rPr lang="es-ES_tradnl" sz="1200" dirty="0" err="1"/>
              <a:t>Conference</a:t>
            </a:r>
            <a:r>
              <a:rPr lang="es-ES_tradnl" sz="1200" dirty="0"/>
              <a:t> </a:t>
            </a:r>
            <a:r>
              <a:rPr lang="es-ES_tradnl" sz="1200" dirty="0" err="1"/>
              <a:t>on</a:t>
            </a:r>
            <a:r>
              <a:rPr lang="es-ES_tradnl" sz="1200" dirty="0"/>
              <a:t> Regional </a:t>
            </a:r>
            <a:r>
              <a:rPr lang="es-ES_tradnl" sz="1200" dirty="0" err="1"/>
              <a:t>Sciencie</a:t>
            </a:r>
            <a:r>
              <a:rPr lang="es-ES_tradnl" sz="1200" dirty="0"/>
              <a:t>: Treinta años de integración en Europa desde la perspectiva regional: Balance y nuevos retos. Facultad de CC. Económicas y Empresariales de la Universidad de Santiago de Compostela. 16 a 18 de noviembre de 2016</a:t>
            </a:r>
          </a:p>
        </p:txBody>
      </p:sp>
    </p:spTree>
    <p:extLst>
      <p:ext uri="{BB962C8B-B14F-4D97-AF65-F5344CB8AC3E}">
        <p14:creationId xmlns:p14="http://schemas.microsoft.com/office/powerpoint/2010/main" val="16500684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497760"/>
          </a:xfrm>
        </p:spPr>
        <p:txBody>
          <a:bodyPr>
            <a:normAutofit fontScale="90000"/>
          </a:bodyPr>
          <a:lstStyle/>
          <a:p>
            <a:r>
              <a:rPr lang="es-ES" dirty="0" smtClean="0"/>
              <a:t>ANTECEDENTES</a:t>
            </a:r>
            <a:endParaRPr lang="es-ES_tradnl" dirty="0"/>
          </a:p>
        </p:txBody>
      </p:sp>
      <p:sp>
        <p:nvSpPr>
          <p:cNvPr id="4" name="Marcador de pie de página 3"/>
          <p:cNvSpPr>
            <a:spLocks noGrp="1"/>
          </p:cNvSpPr>
          <p:nvPr>
            <p:ph type="ftr" sz="quarter" idx="11"/>
          </p:nvPr>
        </p:nvSpPr>
        <p:spPr>
          <a:xfrm>
            <a:off x="180303" y="6356350"/>
            <a:ext cx="11809927" cy="365125"/>
          </a:xfrm>
        </p:spPr>
        <p:txBody>
          <a:bodyPr/>
          <a:lstStyle/>
          <a:p>
            <a:r>
              <a:rPr lang="es-ES_tradnl" dirty="0" smtClean="0"/>
              <a:t>XLII Reunión de Estudios Regionales - AECR. International </a:t>
            </a:r>
            <a:r>
              <a:rPr lang="es-ES_tradnl" dirty="0" err="1" smtClean="0"/>
              <a:t>Conference</a:t>
            </a:r>
            <a:r>
              <a:rPr lang="es-ES_tradnl" dirty="0" smtClean="0"/>
              <a:t> </a:t>
            </a:r>
            <a:r>
              <a:rPr lang="es-ES_tradnl" dirty="0" err="1" smtClean="0"/>
              <a:t>on</a:t>
            </a:r>
            <a:r>
              <a:rPr lang="es-ES_tradnl" dirty="0" smtClean="0"/>
              <a:t> Regional </a:t>
            </a:r>
            <a:r>
              <a:rPr lang="es-ES_tradnl" dirty="0" err="1" smtClean="0"/>
              <a:t>Sciencie</a:t>
            </a:r>
            <a:r>
              <a:rPr lang="es-ES_tradnl" dirty="0" smtClean="0"/>
              <a:t>: Treinta años de integración en Europa desde la perspectiva regional: Balance y nuevos retos. Facultad de CC. Económicas y Empresariales de la Universidad de Santiago de Compostela. 16 a 18 de noviembre de 2016</a:t>
            </a:r>
            <a:endParaRPr lang="es-ES_tradnl" dirty="0"/>
          </a:p>
        </p:txBody>
      </p:sp>
      <p:pic>
        <p:nvPicPr>
          <p:cNvPr id="5" name="Imagen 4"/>
          <p:cNvPicPr>
            <a:picLocks noChangeAspect="1"/>
          </p:cNvPicPr>
          <p:nvPr/>
        </p:nvPicPr>
        <p:blipFill>
          <a:blip r:embed="rId2"/>
          <a:stretch>
            <a:fillRect/>
          </a:stretch>
        </p:blipFill>
        <p:spPr>
          <a:xfrm>
            <a:off x="1828800" y="1168076"/>
            <a:ext cx="8075054" cy="4884993"/>
          </a:xfrm>
          <a:prstGeom prst="rect">
            <a:avLst/>
          </a:prstGeom>
        </p:spPr>
      </p:pic>
    </p:spTree>
    <p:extLst>
      <p:ext uri="{BB962C8B-B14F-4D97-AF65-F5344CB8AC3E}">
        <p14:creationId xmlns:p14="http://schemas.microsoft.com/office/powerpoint/2010/main" val="252021701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66669" y="365127"/>
            <a:ext cx="10277341" cy="687610"/>
          </a:xfrm>
        </p:spPr>
        <p:txBody>
          <a:bodyPr>
            <a:normAutofit fontScale="90000"/>
          </a:bodyPr>
          <a:lstStyle/>
          <a:p>
            <a:r>
              <a:rPr lang="es-ES" dirty="0" smtClean="0"/>
              <a:t>ANTECEDENTES: </a:t>
            </a:r>
            <a:r>
              <a:rPr lang="es-ES" sz="2800" dirty="0" smtClean="0"/>
              <a:t>Tasa </a:t>
            </a:r>
            <a:r>
              <a:rPr lang="es-ES" sz="2800" dirty="0"/>
              <a:t>de Beneficios y sus variables explicativas</a:t>
            </a:r>
            <a:endParaRPr lang="es-ES_tradnl" sz="2800" dirty="0"/>
          </a:p>
        </p:txBody>
      </p:sp>
      <mc:AlternateContent xmlns:mc="http://schemas.openxmlformats.org/markup-compatibility/2006" xmlns:a14="http://schemas.microsoft.com/office/drawing/2010/main">
        <mc:Choice Requires="a14">
          <p:sp>
            <p:nvSpPr>
              <p:cNvPr id="3" name="CuadroTexto 2"/>
              <p:cNvSpPr txBox="1"/>
              <p:nvPr/>
            </p:nvSpPr>
            <p:spPr>
              <a:xfrm>
                <a:off x="2332954" y="1146033"/>
                <a:ext cx="6391622" cy="646331"/>
              </a:xfrm>
              <a:prstGeom prst="rect">
                <a:avLst/>
              </a:prstGeom>
              <a:noFill/>
            </p:spPr>
            <p:txBody>
              <a:bodyPr wrap="square" rtlCol="0">
                <a:spAutoFit/>
              </a:bodyPr>
              <a:lstStyle/>
              <a:p>
                <a14:m>
                  <m:oMathPara xmlns:m="http://schemas.openxmlformats.org/officeDocument/2006/math" xmlns="">
                    <m:oMathParaPr>
                      <m:jc m:val="centerGroup"/>
                    </m:oMathParaPr>
                    <m:oMath xmlns:m="http://schemas.openxmlformats.org/officeDocument/2006/math">
                      <m:r>
                        <a:rPr lang="es-ES" sz="3600" i="1">
                          <a:latin typeface="Cambria Math" panose="02040503050406030204" pitchFamily="18" charset="0"/>
                        </a:rPr>
                        <m:t>𝑟</m:t>
                      </m:r>
                      <m:r>
                        <a:rPr lang="es-ES" sz="3600" i="1">
                          <a:latin typeface="Cambria Math" panose="02040503050406030204" pitchFamily="18" charset="0"/>
                        </a:rPr>
                        <m:t>=</m:t>
                      </m:r>
                      <m:r>
                        <a:rPr lang="es-ES" sz="3600" i="1">
                          <a:latin typeface="Cambria Math" panose="02040503050406030204" pitchFamily="18" charset="0"/>
                        </a:rPr>
                        <m:t>𝑞</m:t>
                      </m:r>
                      <m:r>
                        <a:rPr lang="es-ES" sz="3600" i="1">
                          <a:latin typeface="Cambria Math" panose="02040503050406030204" pitchFamily="18" charset="0"/>
                        </a:rPr>
                        <m:t>∗</m:t>
                      </m:r>
                      <m:r>
                        <a:rPr lang="es-ES" sz="3600" i="1">
                          <a:latin typeface="Cambria Math" panose="02040503050406030204" pitchFamily="18" charset="0"/>
                          <a:ea typeface="Cambria Math" panose="02040503050406030204" pitchFamily="18" charset="0"/>
                        </a:rPr>
                        <m:t>𝛼</m:t>
                      </m:r>
                      <m:r>
                        <a:rPr lang="es-ES" sz="3600" i="1">
                          <a:latin typeface="Cambria Math" panose="02040503050406030204" pitchFamily="18" charset="0"/>
                          <a:ea typeface="Cambria Math" panose="02040503050406030204" pitchFamily="18" charset="0"/>
                        </a:rPr>
                        <m:t>∗</m:t>
                      </m:r>
                      <m:sSub>
                        <m:sSubPr>
                          <m:ctrlPr>
                            <a:rPr lang="es-ES" sz="3600" i="1">
                              <a:latin typeface="Cambria Math"/>
                              <a:ea typeface="Cambria Math" panose="02040503050406030204" pitchFamily="18" charset="0"/>
                            </a:rPr>
                          </m:ctrlPr>
                        </m:sSubPr>
                        <m:e>
                          <m:r>
                            <a:rPr lang="es-ES" sz="3600" i="1">
                              <a:latin typeface="Cambria Math" panose="02040503050406030204" pitchFamily="18" charset="0"/>
                              <a:ea typeface="Cambria Math" panose="02040503050406030204" pitchFamily="18" charset="0"/>
                            </a:rPr>
                            <m:t>𝜋</m:t>
                          </m:r>
                        </m:e>
                        <m:sub>
                          <m:r>
                            <a:rPr lang="es-ES" sz="3600" i="1">
                              <a:latin typeface="Cambria Math" panose="02040503050406030204" pitchFamily="18" charset="0"/>
                              <a:ea typeface="Cambria Math" panose="02040503050406030204" pitchFamily="18" charset="0"/>
                            </a:rPr>
                            <m:t>𝐾</m:t>
                          </m:r>
                        </m:sub>
                      </m:sSub>
                    </m:oMath>
                  </m:oMathPara>
                </a14:m>
                <a:endParaRPr lang="es-ES_tradnl" sz="3600" dirty="0"/>
              </a:p>
            </p:txBody>
          </p:sp>
        </mc:Choice>
        <mc:Fallback xmlns="">
          <p:sp>
            <p:nvSpPr>
              <p:cNvPr id="3" name="CuadroTexto 2"/>
              <p:cNvSpPr txBox="1">
                <a:spLocks noRot="1" noChangeAspect="1" noMove="1" noResize="1" noEditPoints="1" noAdjustHandles="1" noChangeArrowheads="1" noChangeShapeType="1" noTextEdit="1"/>
              </p:cNvSpPr>
              <p:nvPr/>
            </p:nvSpPr>
            <p:spPr>
              <a:xfrm>
                <a:off x="2332954" y="1146033"/>
                <a:ext cx="6391622" cy="646331"/>
              </a:xfrm>
              <a:prstGeom prst="rect">
                <a:avLst/>
              </a:prstGeom>
              <a:blipFill rotWithShape="0">
                <a:blip r:embed="rId3"/>
                <a:stretch>
                  <a:fillRect/>
                </a:stretch>
              </a:blipFill>
            </p:spPr>
            <p:txBody>
              <a:bodyPr/>
              <a:lstStyle/>
              <a:p>
                <a:r>
                  <a:rPr lang="es-ES_tradnl">
                    <a:noFill/>
                  </a:rPr>
                  <a:t> </a:t>
                </a:r>
              </a:p>
            </p:txBody>
          </p:sp>
        </mc:Fallback>
      </mc:AlternateContent>
      <p:pic>
        <p:nvPicPr>
          <p:cNvPr id="4" name="Imagen 3"/>
          <p:cNvPicPr>
            <a:picLocks noChangeAspect="1"/>
          </p:cNvPicPr>
          <p:nvPr/>
        </p:nvPicPr>
        <p:blipFill>
          <a:blip r:embed="rId4"/>
          <a:stretch>
            <a:fillRect/>
          </a:stretch>
        </p:blipFill>
        <p:spPr>
          <a:xfrm>
            <a:off x="2112135" y="2001074"/>
            <a:ext cx="8152327" cy="4104456"/>
          </a:xfrm>
          <a:prstGeom prst="rect">
            <a:avLst/>
          </a:prstGeom>
        </p:spPr>
      </p:pic>
      <p:sp>
        <p:nvSpPr>
          <p:cNvPr id="5" name="Rectángulo 4"/>
          <p:cNvSpPr/>
          <p:nvPr/>
        </p:nvSpPr>
        <p:spPr>
          <a:xfrm>
            <a:off x="369194" y="6198826"/>
            <a:ext cx="11822806" cy="461665"/>
          </a:xfrm>
          <a:prstGeom prst="rect">
            <a:avLst/>
          </a:prstGeom>
        </p:spPr>
        <p:txBody>
          <a:bodyPr wrap="square">
            <a:spAutoFit/>
          </a:bodyPr>
          <a:lstStyle/>
          <a:p>
            <a:pPr algn="ctr"/>
            <a:r>
              <a:rPr lang="es-ES_tradnl" sz="1200" dirty="0"/>
              <a:t>XLII Reunión de Estudios Regionales - AECR. International </a:t>
            </a:r>
            <a:r>
              <a:rPr lang="es-ES_tradnl" sz="1200" dirty="0" err="1"/>
              <a:t>Conference</a:t>
            </a:r>
            <a:r>
              <a:rPr lang="es-ES_tradnl" sz="1200" dirty="0"/>
              <a:t> </a:t>
            </a:r>
            <a:r>
              <a:rPr lang="es-ES_tradnl" sz="1200" dirty="0" err="1"/>
              <a:t>on</a:t>
            </a:r>
            <a:r>
              <a:rPr lang="es-ES_tradnl" sz="1200" dirty="0"/>
              <a:t> Regional </a:t>
            </a:r>
            <a:r>
              <a:rPr lang="es-ES_tradnl" sz="1200" dirty="0" err="1"/>
              <a:t>Sciencie</a:t>
            </a:r>
            <a:r>
              <a:rPr lang="es-ES_tradnl" sz="1200" dirty="0"/>
              <a:t>: Treinta años de integración en Europa desde la perspectiva regional: Balance y nuevos retos. Facultad de CC. Económicas y Empresariales de la Universidad de Santiago de Compostela. 16 a 18 de noviembre de 2016</a:t>
            </a:r>
          </a:p>
        </p:txBody>
      </p:sp>
    </p:spTree>
    <p:extLst>
      <p:ext uri="{BB962C8B-B14F-4D97-AF65-F5344CB8AC3E}">
        <p14:creationId xmlns:p14="http://schemas.microsoft.com/office/powerpoint/2010/main" val="25544255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a:stretch>
            <a:fillRect/>
          </a:stretch>
        </p:blipFill>
        <p:spPr>
          <a:xfrm>
            <a:off x="2325826" y="1215336"/>
            <a:ext cx="7704856" cy="5040559"/>
          </a:xfrm>
          <a:prstGeom prst="rect">
            <a:avLst/>
          </a:prstGeom>
        </p:spPr>
      </p:pic>
      <mc:AlternateContent xmlns:mc="http://schemas.openxmlformats.org/markup-compatibility/2006" xmlns:a14="http://schemas.microsoft.com/office/drawing/2010/main">
        <mc:Choice Requires="a14">
          <p:sp>
            <p:nvSpPr>
              <p:cNvPr id="2" name="CuadroTexto 1"/>
              <p:cNvSpPr txBox="1"/>
              <p:nvPr/>
            </p:nvSpPr>
            <p:spPr>
              <a:xfrm>
                <a:off x="2639616" y="2276872"/>
                <a:ext cx="1224136" cy="369332"/>
              </a:xfrm>
              <a:prstGeom prst="rect">
                <a:avLst/>
              </a:prstGeom>
              <a:noFill/>
            </p:spPr>
            <p:txBody>
              <a:bodyPr wrap="square" rtlCol="0">
                <a:spAutoFit/>
              </a:bodyPr>
              <a:lstStyle/>
              <a:p>
                <a14:m>
                  <m:oMathPara xmlns:m="http://schemas.openxmlformats.org/officeDocument/2006/math" xmlns="">
                    <m:oMathParaPr>
                      <m:jc m:val="centerGroup"/>
                    </m:oMathParaPr>
                    <m:oMath xmlns:m="http://schemas.openxmlformats.org/officeDocument/2006/math">
                      <m:acc>
                        <m:accPr>
                          <m:chr m:val="̅"/>
                          <m:ctrlPr>
                            <a:rPr lang="es-ES_tradnl" b="1" i="1">
                              <a:latin typeface="Cambria Math"/>
                            </a:rPr>
                          </m:ctrlPr>
                        </m:accPr>
                        <m:e>
                          <m:r>
                            <a:rPr lang="es-ES" b="1" i="1">
                              <a:latin typeface="Cambria Math" panose="02040503050406030204" pitchFamily="18" charset="0"/>
                            </a:rPr>
                            <m:t>𝒓</m:t>
                          </m:r>
                        </m:e>
                      </m:acc>
                      <m:r>
                        <a:rPr lang="es-ES" b="1" i="1">
                          <a:latin typeface="Cambria Math" panose="02040503050406030204" pitchFamily="18" charset="0"/>
                        </a:rPr>
                        <m:t>=</m:t>
                      </m:r>
                      <m:r>
                        <a:rPr lang="es-ES" b="1" i="1">
                          <a:latin typeface="Cambria Math" panose="02040503050406030204" pitchFamily="18" charset="0"/>
                        </a:rPr>
                        <m:t>𝟏𝟑</m:t>
                      </m:r>
                      <m:r>
                        <a:rPr lang="es-ES" b="1" i="1">
                          <a:latin typeface="Cambria Math" panose="02040503050406030204" pitchFamily="18" charset="0"/>
                        </a:rPr>
                        <m:t>%</m:t>
                      </m:r>
                    </m:oMath>
                  </m:oMathPara>
                </a14:m>
                <a:endParaRPr lang="es-ES_tradnl" b="1" dirty="0"/>
              </a:p>
            </p:txBody>
          </p:sp>
        </mc:Choice>
        <mc:Fallback xmlns="">
          <p:sp>
            <p:nvSpPr>
              <p:cNvPr id="2" name="CuadroTexto 1"/>
              <p:cNvSpPr txBox="1">
                <a:spLocks noRot="1" noChangeAspect="1" noMove="1" noResize="1" noEditPoints="1" noAdjustHandles="1" noChangeArrowheads="1" noChangeShapeType="1" noTextEdit="1"/>
              </p:cNvSpPr>
              <p:nvPr/>
            </p:nvSpPr>
            <p:spPr>
              <a:xfrm>
                <a:off x="1115616" y="2276872"/>
                <a:ext cx="1224136" cy="369332"/>
              </a:xfrm>
              <a:prstGeom prst="rect">
                <a:avLst/>
              </a:prstGeom>
              <a:blipFill rotWithShape="0">
                <a:blip r:embed="rId4"/>
                <a:stretch>
                  <a:fillRect/>
                </a:stretch>
              </a:blipFill>
            </p:spPr>
            <p:txBody>
              <a:bodyPr/>
              <a:lstStyle/>
              <a:p>
                <a:r>
                  <a:rPr lang="es-ES_tradnl">
                    <a:noFill/>
                  </a:rPr>
                  <a:t> </a:t>
                </a:r>
              </a:p>
            </p:txBody>
          </p:sp>
        </mc:Fallback>
      </mc:AlternateContent>
      <mc:AlternateContent xmlns:mc="http://schemas.openxmlformats.org/markup-compatibility/2006" xmlns:a14="http://schemas.microsoft.com/office/drawing/2010/main">
        <mc:Choice Requires="a14">
          <p:sp>
            <p:nvSpPr>
              <p:cNvPr id="3" name="Rectángulo 2"/>
              <p:cNvSpPr/>
              <p:nvPr/>
            </p:nvSpPr>
            <p:spPr>
              <a:xfrm>
                <a:off x="7410290" y="3082948"/>
                <a:ext cx="1005403" cy="369332"/>
              </a:xfrm>
              <a:prstGeom prst="rect">
                <a:avLst/>
              </a:prstGeom>
            </p:spPr>
            <p:txBody>
              <a:bodyPr wrap="none">
                <a:spAutoFit/>
              </a:bodyPr>
              <a:lstStyle/>
              <a:p>
                <a14:m>
                  <m:oMathPara xmlns:m="http://schemas.openxmlformats.org/officeDocument/2006/math" xmlns="">
                    <m:oMathParaPr>
                      <m:jc m:val="centerGroup"/>
                    </m:oMathParaPr>
                    <m:oMath xmlns:m="http://schemas.openxmlformats.org/officeDocument/2006/math">
                      <m:acc>
                        <m:accPr>
                          <m:chr m:val="̅"/>
                          <m:ctrlPr>
                            <a:rPr lang="es-ES_tradnl" b="1" i="1">
                              <a:latin typeface="Cambria Math"/>
                            </a:rPr>
                          </m:ctrlPr>
                        </m:accPr>
                        <m:e>
                          <m:r>
                            <a:rPr lang="es-ES" b="1" i="1">
                              <a:latin typeface="Cambria Math" panose="02040503050406030204" pitchFamily="18" charset="0"/>
                            </a:rPr>
                            <m:t>𝒓</m:t>
                          </m:r>
                        </m:e>
                      </m:acc>
                      <m:r>
                        <a:rPr lang="es-ES" b="1" i="1">
                          <a:latin typeface="Cambria Math" panose="02040503050406030204" pitchFamily="18" charset="0"/>
                        </a:rPr>
                        <m:t>=</m:t>
                      </m:r>
                      <m:r>
                        <a:rPr lang="es-ES" b="1" i="1">
                          <a:latin typeface="Cambria Math" panose="02040503050406030204" pitchFamily="18" charset="0"/>
                        </a:rPr>
                        <m:t>𝟖</m:t>
                      </m:r>
                      <m:r>
                        <a:rPr lang="es-ES" b="1" i="1">
                          <a:latin typeface="Cambria Math" panose="02040503050406030204" pitchFamily="18" charset="0"/>
                        </a:rPr>
                        <m:t>%</m:t>
                      </m:r>
                    </m:oMath>
                  </m:oMathPara>
                </a14:m>
                <a:endParaRPr lang="es-ES_tradnl" b="1" dirty="0"/>
              </a:p>
            </p:txBody>
          </p:sp>
        </mc:Choice>
        <mc:Fallback xmlns="">
          <p:sp>
            <p:nvSpPr>
              <p:cNvPr id="3" name="Rectángulo 2"/>
              <p:cNvSpPr>
                <a:spLocks noRot="1" noChangeAspect="1" noMove="1" noResize="1" noEditPoints="1" noAdjustHandles="1" noChangeArrowheads="1" noChangeShapeType="1" noTextEdit="1"/>
              </p:cNvSpPr>
              <p:nvPr/>
            </p:nvSpPr>
            <p:spPr>
              <a:xfrm>
                <a:off x="7410290" y="3082948"/>
                <a:ext cx="1005403" cy="369332"/>
              </a:xfrm>
              <a:prstGeom prst="rect">
                <a:avLst/>
              </a:prstGeom>
              <a:blipFill rotWithShape="0">
                <a:blip r:embed="rId5"/>
                <a:stretch>
                  <a:fillRect/>
                </a:stretch>
              </a:blipFill>
            </p:spPr>
            <p:txBody>
              <a:bodyPr/>
              <a:lstStyle/>
              <a:p>
                <a:r>
                  <a:rPr lang="es-ES_tradnl">
                    <a:noFill/>
                  </a:rPr>
                  <a:t> </a:t>
                </a:r>
              </a:p>
            </p:txBody>
          </p:sp>
        </mc:Fallback>
      </mc:AlternateContent>
      <p:sp>
        <p:nvSpPr>
          <p:cNvPr id="4" name="CuadroTexto 3"/>
          <p:cNvSpPr txBox="1"/>
          <p:nvPr/>
        </p:nvSpPr>
        <p:spPr>
          <a:xfrm>
            <a:off x="2163651" y="296214"/>
            <a:ext cx="7662929" cy="584775"/>
          </a:xfrm>
          <a:prstGeom prst="rect">
            <a:avLst/>
          </a:prstGeom>
          <a:noFill/>
        </p:spPr>
        <p:txBody>
          <a:bodyPr wrap="square" rtlCol="0">
            <a:spAutoFit/>
          </a:bodyPr>
          <a:lstStyle/>
          <a:p>
            <a:r>
              <a:rPr lang="es-ES" sz="3200" dirty="0" smtClean="0">
                <a:latin typeface="+mj-lt"/>
              </a:rPr>
              <a:t>ANTECEDENTES: Periodos de Regulación</a:t>
            </a:r>
            <a:endParaRPr lang="es-ES_tradnl" sz="3200" dirty="0">
              <a:latin typeface="+mj-lt"/>
            </a:endParaRPr>
          </a:p>
        </p:txBody>
      </p:sp>
      <p:sp>
        <p:nvSpPr>
          <p:cNvPr id="6" name="Rectángulo 5"/>
          <p:cNvSpPr/>
          <p:nvPr/>
        </p:nvSpPr>
        <p:spPr>
          <a:xfrm>
            <a:off x="356316" y="6255895"/>
            <a:ext cx="11835684" cy="461665"/>
          </a:xfrm>
          <a:prstGeom prst="rect">
            <a:avLst/>
          </a:prstGeom>
        </p:spPr>
        <p:txBody>
          <a:bodyPr wrap="square">
            <a:spAutoFit/>
          </a:bodyPr>
          <a:lstStyle/>
          <a:p>
            <a:pPr algn="ctr"/>
            <a:r>
              <a:rPr lang="es-ES_tradnl" sz="1200" dirty="0"/>
              <a:t>XLII Reunión de Estudios Regionales - AECR. International </a:t>
            </a:r>
            <a:r>
              <a:rPr lang="es-ES_tradnl" sz="1200" dirty="0" err="1"/>
              <a:t>Conference</a:t>
            </a:r>
            <a:r>
              <a:rPr lang="es-ES_tradnl" sz="1200" dirty="0"/>
              <a:t> </a:t>
            </a:r>
            <a:r>
              <a:rPr lang="es-ES_tradnl" sz="1200" dirty="0" err="1"/>
              <a:t>on</a:t>
            </a:r>
            <a:r>
              <a:rPr lang="es-ES_tradnl" sz="1200" dirty="0"/>
              <a:t> Regional </a:t>
            </a:r>
            <a:r>
              <a:rPr lang="es-ES_tradnl" sz="1200" dirty="0" err="1"/>
              <a:t>Sciencie</a:t>
            </a:r>
            <a:r>
              <a:rPr lang="es-ES_tradnl" sz="1200" dirty="0"/>
              <a:t>: Treinta años de integración en Europa desde la perspectiva regional: Balance y nuevos retos. Facultad de CC. Económicas y Empresariales de la Universidad de Santiago de Compostela. 16 a 18 de noviembre de 2016</a:t>
            </a:r>
          </a:p>
        </p:txBody>
      </p:sp>
    </p:spTree>
    <p:extLst>
      <p:ext uri="{BB962C8B-B14F-4D97-AF65-F5344CB8AC3E}">
        <p14:creationId xmlns:p14="http://schemas.microsoft.com/office/powerpoint/2010/main" val="2548965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30310" y="365128"/>
            <a:ext cx="10715222" cy="742197"/>
          </a:xfrm>
        </p:spPr>
        <p:txBody>
          <a:bodyPr>
            <a:normAutofit fontScale="90000"/>
          </a:bodyPr>
          <a:lstStyle/>
          <a:p>
            <a:r>
              <a:rPr lang="es-ES" dirty="0" smtClean="0"/>
              <a:t>ANTECEDENTES: Modelo del Norte de Europa</a:t>
            </a:r>
            <a:endParaRPr lang="es-ES_tradnl" dirty="0"/>
          </a:p>
        </p:txBody>
      </p:sp>
      <p:pic>
        <p:nvPicPr>
          <p:cNvPr id="4" name="Imagen 3"/>
          <p:cNvPicPr>
            <a:picLocks noChangeAspect="1"/>
          </p:cNvPicPr>
          <p:nvPr/>
        </p:nvPicPr>
        <p:blipFill>
          <a:blip r:embed="rId3"/>
          <a:stretch>
            <a:fillRect/>
          </a:stretch>
        </p:blipFill>
        <p:spPr>
          <a:xfrm>
            <a:off x="1872807" y="3687570"/>
            <a:ext cx="4253690" cy="2473351"/>
          </a:xfrm>
          <a:prstGeom prst="rect">
            <a:avLst/>
          </a:prstGeom>
        </p:spPr>
      </p:pic>
      <p:pic>
        <p:nvPicPr>
          <p:cNvPr id="5" name="Imagen 4"/>
          <p:cNvPicPr>
            <a:picLocks noChangeAspect="1"/>
          </p:cNvPicPr>
          <p:nvPr/>
        </p:nvPicPr>
        <p:blipFill>
          <a:blip r:embed="rId4"/>
          <a:stretch>
            <a:fillRect/>
          </a:stretch>
        </p:blipFill>
        <p:spPr>
          <a:xfrm>
            <a:off x="6420321" y="2452720"/>
            <a:ext cx="4192695" cy="2469700"/>
          </a:xfrm>
          <a:prstGeom prst="rect">
            <a:avLst/>
          </a:prstGeom>
        </p:spPr>
      </p:pic>
      <p:pic>
        <p:nvPicPr>
          <p:cNvPr id="7" name="Imagen 6"/>
          <p:cNvPicPr>
            <a:picLocks noChangeAspect="1"/>
          </p:cNvPicPr>
          <p:nvPr/>
        </p:nvPicPr>
        <p:blipFill>
          <a:blip r:embed="rId5"/>
          <a:stretch>
            <a:fillRect/>
          </a:stretch>
        </p:blipFill>
        <p:spPr>
          <a:xfrm>
            <a:off x="1872807" y="1214171"/>
            <a:ext cx="4192695" cy="2170359"/>
          </a:xfrm>
          <a:prstGeom prst="rect">
            <a:avLst/>
          </a:prstGeom>
        </p:spPr>
      </p:pic>
      <p:sp>
        <p:nvSpPr>
          <p:cNvPr id="3" name="Rectángulo 2"/>
          <p:cNvSpPr/>
          <p:nvPr/>
        </p:nvSpPr>
        <p:spPr>
          <a:xfrm>
            <a:off x="343436" y="6233128"/>
            <a:ext cx="11848564" cy="461665"/>
          </a:xfrm>
          <a:prstGeom prst="rect">
            <a:avLst/>
          </a:prstGeom>
        </p:spPr>
        <p:txBody>
          <a:bodyPr wrap="square">
            <a:spAutoFit/>
          </a:bodyPr>
          <a:lstStyle/>
          <a:p>
            <a:pPr algn="ctr"/>
            <a:r>
              <a:rPr lang="es-ES_tradnl" sz="1200" dirty="0"/>
              <a:t>XLII Reunión de Estudios Regionales - AECR. International </a:t>
            </a:r>
            <a:r>
              <a:rPr lang="es-ES_tradnl" sz="1200" dirty="0" err="1"/>
              <a:t>Conference</a:t>
            </a:r>
            <a:r>
              <a:rPr lang="es-ES_tradnl" sz="1200" dirty="0"/>
              <a:t> </a:t>
            </a:r>
            <a:r>
              <a:rPr lang="es-ES_tradnl" sz="1200" dirty="0" err="1"/>
              <a:t>on</a:t>
            </a:r>
            <a:r>
              <a:rPr lang="es-ES_tradnl" sz="1200" dirty="0"/>
              <a:t> Regional </a:t>
            </a:r>
            <a:r>
              <a:rPr lang="es-ES_tradnl" sz="1200" dirty="0" err="1"/>
              <a:t>Sciencie</a:t>
            </a:r>
            <a:r>
              <a:rPr lang="es-ES_tradnl" sz="1200" dirty="0"/>
              <a:t>: Treinta años de integración en Europa desde la perspectiva regional: Balance y nuevos retos. Facultad de CC. Económicas y Empresariales de la Universidad de Santiago de Compostela. 16 a 18 de noviembre de 2016</a:t>
            </a:r>
          </a:p>
        </p:txBody>
      </p:sp>
    </p:spTree>
    <p:extLst>
      <p:ext uri="{BB962C8B-B14F-4D97-AF65-F5344CB8AC3E}">
        <p14:creationId xmlns:p14="http://schemas.microsoft.com/office/powerpoint/2010/main" val="32871039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01521" y="365127"/>
            <a:ext cx="9813702" cy="759618"/>
          </a:xfrm>
        </p:spPr>
        <p:txBody>
          <a:bodyPr>
            <a:normAutofit fontScale="90000"/>
          </a:bodyPr>
          <a:lstStyle/>
          <a:p>
            <a:r>
              <a:rPr lang="es-ES" dirty="0" smtClean="0"/>
              <a:t>ANTECEDENTES: Modelo de Sur de Europa</a:t>
            </a:r>
            <a:endParaRPr lang="es-ES_tradnl" dirty="0"/>
          </a:p>
        </p:txBody>
      </p:sp>
      <p:pic>
        <p:nvPicPr>
          <p:cNvPr id="4" name="Imagen 3"/>
          <p:cNvPicPr>
            <a:picLocks noChangeAspect="1"/>
          </p:cNvPicPr>
          <p:nvPr/>
        </p:nvPicPr>
        <p:blipFill>
          <a:blip r:embed="rId3"/>
          <a:stretch>
            <a:fillRect/>
          </a:stretch>
        </p:blipFill>
        <p:spPr>
          <a:xfrm>
            <a:off x="2650257" y="1033191"/>
            <a:ext cx="6316229" cy="2592287"/>
          </a:xfrm>
          <a:prstGeom prst="rect">
            <a:avLst/>
          </a:prstGeom>
        </p:spPr>
      </p:pic>
      <p:pic>
        <p:nvPicPr>
          <p:cNvPr id="5" name="Imagen 4"/>
          <p:cNvPicPr>
            <a:picLocks noChangeAspect="1"/>
          </p:cNvPicPr>
          <p:nvPr/>
        </p:nvPicPr>
        <p:blipFill>
          <a:blip r:embed="rId4"/>
          <a:stretch>
            <a:fillRect/>
          </a:stretch>
        </p:blipFill>
        <p:spPr>
          <a:xfrm>
            <a:off x="2650257" y="3774231"/>
            <a:ext cx="6316230" cy="2473350"/>
          </a:xfrm>
          <a:prstGeom prst="rect">
            <a:avLst/>
          </a:prstGeom>
        </p:spPr>
      </p:pic>
      <p:sp>
        <p:nvSpPr>
          <p:cNvPr id="7" name="Rectángulo 6"/>
          <p:cNvSpPr/>
          <p:nvPr/>
        </p:nvSpPr>
        <p:spPr>
          <a:xfrm>
            <a:off x="656822" y="6396335"/>
            <a:ext cx="11797048" cy="461665"/>
          </a:xfrm>
          <a:prstGeom prst="rect">
            <a:avLst/>
          </a:prstGeom>
        </p:spPr>
        <p:txBody>
          <a:bodyPr wrap="square">
            <a:spAutoFit/>
          </a:bodyPr>
          <a:lstStyle/>
          <a:p>
            <a:pPr algn="ctr"/>
            <a:r>
              <a:rPr lang="es-ES_tradnl" sz="1200" dirty="0"/>
              <a:t>XLII Reunión de Estudios Regionales - AECR. International </a:t>
            </a:r>
            <a:r>
              <a:rPr lang="es-ES_tradnl" sz="1200" dirty="0" err="1"/>
              <a:t>Conference</a:t>
            </a:r>
            <a:r>
              <a:rPr lang="es-ES_tradnl" sz="1200" dirty="0"/>
              <a:t> </a:t>
            </a:r>
            <a:r>
              <a:rPr lang="es-ES_tradnl" sz="1200" dirty="0" err="1"/>
              <a:t>on</a:t>
            </a:r>
            <a:r>
              <a:rPr lang="es-ES_tradnl" sz="1200" dirty="0"/>
              <a:t> Regional </a:t>
            </a:r>
            <a:r>
              <a:rPr lang="es-ES_tradnl" sz="1200" dirty="0" err="1"/>
              <a:t>Sciencie</a:t>
            </a:r>
            <a:r>
              <a:rPr lang="es-ES_tradnl" sz="1200" dirty="0"/>
              <a:t>: Treinta años de integración en Europa desde la perspectiva regional: Balance y nuevos retos. Facultad de CC. Económicas y Empresariales de la Universidad de Santiago de Compostela. 16 a 18 de noviembre de 2016</a:t>
            </a:r>
          </a:p>
        </p:txBody>
      </p:sp>
    </p:spTree>
    <p:extLst>
      <p:ext uri="{BB962C8B-B14F-4D97-AF65-F5344CB8AC3E}">
        <p14:creationId xmlns:p14="http://schemas.microsoft.com/office/powerpoint/2010/main" val="3188211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60926" y="133307"/>
            <a:ext cx="10515600" cy="742458"/>
          </a:xfrm>
        </p:spPr>
        <p:txBody>
          <a:bodyPr/>
          <a:lstStyle/>
          <a:p>
            <a:r>
              <a:rPr lang="es-ES" dirty="0" smtClean="0"/>
              <a:t>CASO DE ESPAÑA: FUENTE</a:t>
            </a:r>
            <a:endParaRPr lang="es-ES_tradnl" dirty="0"/>
          </a:p>
        </p:txBody>
      </p:sp>
      <p:sp>
        <p:nvSpPr>
          <p:cNvPr id="4" name="Marcador de pie de página 3"/>
          <p:cNvSpPr>
            <a:spLocks noGrp="1"/>
          </p:cNvSpPr>
          <p:nvPr>
            <p:ph type="ftr" sz="quarter" idx="11"/>
          </p:nvPr>
        </p:nvSpPr>
        <p:spPr>
          <a:xfrm>
            <a:off x="141669" y="6356350"/>
            <a:ext cx="11874320" cy="365125"/>
          </a:xfrm>
        </p:spPr>
        <p:txBody>
          <a:bodyPr/>
          <a:lstStyle/>
          <a:p>
            <a:r>
              <a:rPr lang="es-ES_tradnl" dirty="0" smtClean="0"/>
              <a:t>XLII Reunión de Estudios Regionales - AECR. International </a:t>
            </a:r>
            <a:r>
              <a:rPr lang="es-ES_tradnl" dirty="0" err="1" smtClean="0"/>
              <a:t>Conference</a:t>
            </a:r>
            <a:r>
              <a:rPr lang="es-ES_tradnl" dirty="0" smtClean="0"/>
              <a:t> </a:t>
            </a:r>
            <a:r>
              <a:rPr lang="es-ES_tradnl" dirty="0" err="1" smtClean="0"/>
              <a:t>on</a:t>
            </a:r>
            <a:r>
              <a:rPr lang="es-ES_tradnl" dirty="0" smtClean="0"/>
              <a:t> Regional </a:t>
            </a:r>
            <a:r>
              <a:rPr lang="es-ES_tradnl" dirty="0" err="1" smtClean="0"/>
              <a:t>Sciencie</a:t>
            </a:r>
            <a:r>
              <a:rPr lang="es-ES_tradnl" dirty="0" smtClean="0"/>
              <a:t>: Treinta años de integración en Europa desde la perspectiva regional: Balance y nuevos retos. Facultad de CC. Económicas y Empresariales de la Universidad de Santiago de Compostela. 16 a 18 de noviembre de 2016</a:t>
            </a:r>
            <a:endParaRPr lang="es-ES_tradnl" dirty="0"/>
          </a:p>
        </p:txBody>
      </p:sp>
      <p:pic>
        <p:nvPicPr>
          <p:cNvPr id="5" name="Imagen 4"/>
          <p:cNvPicPr>
            <a:picLocks noChangeAspect="1"/>
          </p:cNvPicPr>
          <p:nvPr/>
        </p:nvPicPr>
        <p:blipFill>
          <a:blip r:embed="rId2"/>
          <a:stretch>
            <a:fillRect/>
          </a:stretch>
        </p:blipFill>
        <p:spPr>
          <a:xfrm>
            <a:off x="213775" y="791714"/>
            <a:ext cx="11609902" cy="5564636"/>
          </a:xfrm>
          <a:prstGeom prst="rect">
            <a:avLst/>
          </a:prstGeom>
        </p:spPr>
      </p:pic>
    </p:spTree>
    <p:extLst>
      <p:ext uri="{BB962C8B-B14F-4D97-AF65-F5344CB8AC3E}">
        <p14:creationId xmlns:p14="http://schemas.microsoft.com/office/powerpoint/2010/main" val="223041191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9868" y="159063"/>
            <a:ext cx="10515600" cy="1325563"/>
          </a:xfrm>
        </p:spPr>
        <p:txBody>
          <a:bodyPr/>
          <a:lstStyle/>
          <a:p>
            <a:r>
              <a:rPr lang="es-ES" dirty="0" smtClean="0"/>
              <a:t>CASO DE ESPAÑA</a:t>
            </a:r>
            <a:endParaRPr lang="es-ES_tradnl" dirty="0"/>
          </a:p>
        </p:txBody>
      </p:sp>
      <p:sp>
        <p:nvSpPr>
          <p:cNvPr id="4" name="Marcador de pie de página 3"/>
          <p:cNvSpPr>
            <a:spLocks noGrp="1"/>
          </p:cNvSpPr>
          <p:nvPr>
            <p:ph type="ftr" sz="quarter" idx="11"/>
          </p:nvPr>
        </p:nvSpPr>
        <p:spPr>
          <a:xfrm>
            <a:off x="218941" y="6356350"/>
            <a:ext cx="11797047" cy="365125"/>
          </a:xfrm>
        </p:spPr>
        <p:txBody>
          <a:bodyPr/>
          <a:lstStyle/>
          <a:p>
            <a:r>
              <a:rPr lang="es-ES_tradnl" dirty="0" smtClean="0"/>
              <a:t>XLII Reunión de Estudios Regionales - AECR. International </a:t>
            </a:r>
            <a:r>
              <a:rPr lang="es-ES_tradnl" dirty="0" err="1" smtClean="0"/>
              <a:t>Conference</a:t>
            </a:r>
            <a:r>
              <a:rPr lang="es-ES_tradnl" dirty="0" smtClean="0"/>
              <a:t> </a:t>
            </a:r>
            <a:r>
              <a:rPr lang="es-ES_tradnl" dirty="0" err="1" smtClean="0"/>
              <a:t>on</a:t>
            </a:r>
            <a:r>
              <a:rPr lang="es-ES_tradnl" dirty="0" smtClean="0"/>
              <a:t> Regional </a:t>
            </a:r>
            <a:r>
              <a:rPr lang="es-ES_tradnl" dirty="0" err="1" smtClean="0"/>
              <a:t>Sciencie</a:t>
            </a:r>
            <a:r>
              <a:rPr lang="es-ES_tradnl" dirty="0" smtClean="0"/>
              <a:t>: Treinta años de integración en Europa desde la perspectiva regional: Balance y nuevos retos. Facultad de CC. Económicas y Empresariales de la Universidad de Santiago de Compostela. 16 a 18 de noviembre de 2016</a:t>
            </a:r>
            <a:endParaRPr lang="es-ES_tradnl" dirty="0"/>
          </a:p>
        </p:txBody>
      </p:sp>
      <p:pic>
        <p:nvPicPr>
          <p:cNvPr id="6" name="Imagen 5"/>
          <p:cNvPicPr>
            <a:picLocks noChangeAspect="1"/>
          </p:cNvPicPr>
          <p:nvPr/>
        </p:nvPicPr>
        <p:blipFill>
          <a:blip r:embed="rId2"/>
          <a:stretch>
            <a:fillRect/>
          </a:stretch>
        </p:blipFill>
        <p:spPr>
          <a:xfrm>
            <a:off x="1707713" y="1339401"/>
            <a:ext cx="8819501" cy="4636395"/>
          </a:xfrm>
          <a:prstGeom prst="rect">
            <a:avLst/>
          </a:prstGeom>
        </p:spPr>
      </p:pic>
    </p:spTree>
    <p:extLst>
      <p:ext uri="{BB962C8B-B14F-4D97-AF65-F5344CB8AC3E}">
        <p14:creationId xmlns:p14="http://schemas.microsoft.com/office/powerpoint/2010/main" val="398059756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51325" y="258300"/>
            <a:ext cx="7886700" cy="543594"/>
          </a:xfrm>
        </p:spPr>
        <p:txBody>
          <a:bodyPr>
            <a:normAutofit fontScale="90000"/>
          </a:bodyPr>
          <a:lstStyle/>
          <a:p>
            <a:r>
              <a:rPr lang="es-ES" dirty="0" smtClean="0"/>
              <a:t>CASO DE ESPAÑA</a:t>
            </a:r>
            <a:endParaRPr lang="es-ES_tradnl" dirty="0"/>
          </a:p>
        </p:txBody>
      </p:sp>
      <p:pic>
        <p:nvPicPr>
          <p:cNvPr id="5" name="Imagen 4"/>
          <p:cNvPicPr>
            <a:picLocks noChangeAspect="1"/>
          </p:cNvPicPr>
          <p:nvPr/>
        </p:nvPicPr>
        <p:blipFill>
          <a:blip r:embed="rId3"/>
          <a:stretch>
            <a:fillRect/>
          </a:stretch>
        </p:blipFill>
        <p:spPr>
          <a:xfrm>
            <a:off x="1481071" y="1004551"/>
            <a:ext cx="9027208" cy="5048519"/>
          </a:xfrm>
          <a:prstGeom prst="rect">
            <a:avLst/>
          </a:prstGeom>
        </p:spPr>
      </p:pic>
      <p:graphicFrame>
        <p:nvGraphicFramePr>
          <p:cNvPr id="10" name="Tabla 9"/>
          <p:cNvGraphicFramePr>
            <a:graphicFrameLocks noGrp="1"/>
          </p:cNvGraphicFramePr>
          <p:nvPr>
            <p:extLst/>
          </p:nvPr>
        </p:nvGraphicFramePr>
        <p:xfrm>
          <a:off x="8650069" y="1916832"/>
          <a:ext cx="1708385" cy="2286000"/>
        </p:xfrm>
        <a:graphic>
          <a:graphicData uri="http://schemas.openxmlformats.org/drawingml/2006/table">
            <a:tbl>
              <a:tblPr firstRow="1" bandRow="1">
                <a:tableStyleId>{5C22544A-7EE6-4342-B048-85BDC9FD1C3A}</a:tableStyleId>
              </a:tblPr>
              <a:tblGrid>
                <a:gridCol w="971867"/>
                <a:gridCol w="736518"/>
              </a:tblGrid>
              <a:tr h="347436">
                <a:tc>
                  <a:txBody>
                    <a:bodyPr/>
                    <a:lstStyle/>
                    <a:p>
                      <a:pPr algn="ctr"/>
                      <a:r>
                        <a:rPr lang="es-ES" dirty="0" smtClean="0"/>
                        <a:t>Periodo</a:t>
                      </a:r>
                      <a:endParaRPr lang="es-ES_tradnl" dirty="0"/>
                    </a:p>
                  </a:txBody>
                  <a:tcPr/>
                </a:tc>
                <a:tc>
                  <a:txBody>
                    <a:bodyPr/>
                    <a:lstStyle/>
                    <a:p>
                      <a:pPr algn="ctr"/>
                      <a:r>
                        <a:rPr lang="es-ES" sz="900" dirty="0" smtClean="0"/>
                        <a:t>Tasa media de </a:t>
                      </a:r>
                      <a:r>
                        <a:rPr lang="es-ES" sz="900" dirty="0" err="1" smtClean="0"/>
                        <a:t>Benef</a:t>
                      </a:r>
                      <a:endParaRPr lang="es-ES_tradnl" sz="900" dirty="0"/>
                    </a:p>
                  </a:txBody>
                  <a:tcPr/>
                </a:tc>
              </a:tr>
              <a:tr h="347436">
                <a:tc>
                  <a:txBody>
                    <a:bodyPr/>
                    <a:lstStyle/>
                    <a:p>
                      <a:pPr algn="ctr"/>
                      <a:r>
                        <a:rPr lang="es-ES" dirty="0" smtClean="0"/>
                        <a:t>1965-1968</a:t>
                      </a:r>
                      <a:endParaRPr lang="es-ES_tradnl" dirty="0"/>
                    </a:p>
                  </a:txBody>
                  <a:tcPr/>
                </a:tc>
                <a:tc>
                  <a:txBody>
                    <a:bodyPr/>
                    <a:lstStyle/>
                    <a:p>
                      <a:pPr algn="ctr"/>
                      <a:r>
                        <a:rPr lang="es-ES" dirty="0" smtClean="0"/>
                        <a:t>14,99</a:t>
                      </a:r>
                      <a:endParaRPr lang="es-ES_tradnl" dirty="0"/>
                    </a:p>
                  </a:txBody>
                  <a:tcPr/>
                </a:tc>
              </a:tr>
              <a:tr h="347436">
                <a:tc>
                  <a:txBody>
                    <a:bodyPr/>
                    <a:lstStyle/>
                    <a:p>
                      <a:pPr algn="ctr"/>
                      <a:r>
                        <a:rPr lang="es-ES" dirty="0" smtClean="0"/>
                        <a:t>1980-2000</a:t>
                      </a:r>
                      <a:endParaRPr lang="es-ES_tradnl" dirty="0"/>
                    </a:p>
                  </a:txBody>
                  <a:tcPr/>
                </a:tc>
                <a:tc>
                  <a:txBody>
                    <a:bodyPr/>
                    <a:lstStyle/>
                    <a:p>
                      <a:pPr algn="ctr"/>
                      <a:r>
                        <a:rPr lang="es-ES" dirty="0" smtClean="0"/>
                        <a:t>9,45</a:t>
                      </a:r>
                      <a:endParaRPr lang="es-ES_tradnl" dirty="0"/>
                    </a:p>
                  </a:txBody>
                  <a:tcPr/>
                </a:tc>
              </a:tr>
              <a:tr h="347436">
                <a:tc>
                  <a:txBody>
                    <a:bodyPr/>
                    <a:lstStyle/>
                    <a:p>
                      <a:pPr algn="ctr"/>
                      <a:r>
                        <a:rPr lang="es-ES" dirty="0" smtClean="0"/>
                        <a:t>2000-2013</a:t>
                      </a:r>
                      <a:endParaRPr lang="es-ES_tradnl" dirty="0"/>
                    </a:p>
                  </a:txBody>
                  <a:tcPr/>
                </a:tc>
                <a:tc>
                  <a:txBody>
                    <a:bodyPr/>
                    <a:lstStyle/>
                    <a:p>
                      <a:pPr algn="ctr"/>
                      <a:r>
                        <a:rPr lang="es-ES" dirty="0" smtClean="0"/>
                        <a:t>7,87</a:t>
                      </a:r>
                      <a:endParaRPr lang="es-ES_tradnl" dirty="0"/>
                    </a:p>
                  </a:txBody>
                  <a:tcPr/>
                </a:tc>
              </a:tr>
            </a:tbl>
          </a:graphicData>
        </a:graphic>
      </p:graphicFrame>
      <p:sp>
        <p:nvSpPr>
          <p:cNvPr id="4" name="Rectángulo 3"/>
          <p:cNvSpPr/>
          <p:nvPr/>
        </p:nvSpPr>
        <p:spPr>
          <a:xfrm>
            <a:off x="463639" y="6255727"/>
            <a:ext cx="11848564" cy="461665"/>
          </a:xfrm>
          <a:prstGeom prst="rect">
            <a:avLst/>
          </a:prstGeom>
        </p:spPr>
        <p:txBody>
          <a:bodyPr wrap="square">
            <a:spAutoFit/>
          </a:bodyPr>
          <a:lstStyle/>
          <a:p>
            <a:pPr algn="ctr"/>
            <a:r>
              <a:rPr lang="es-ES_tradnl" sz="1200" dirty="0"/>
              <a:t>XLII Reunión de Estudios Regionales - AECR. International </a:t>
            </a:r>
            <a:r>
              <a:rPr lang="es-ES_tradnl" sz="1200" dirty="0" err="1"/>
              <a:t>Conference</a:t>
            </a:r>
            <a:r>
              <a:rPr lang="es-ES_tradnl" sz="1200" dirty="0"/>
              <a:t> </a:t>
            </a:r>
            <a:r>
              <a:rPr lang="es-ES_tradnl" sz="1200" dirty="0" err="1"/>
              <a:t>on</a:t>
            </a:r>
            <a:r>
              <a:rPr lang="es-ES_tradnl" sz="1200" dirty="0"/>
              <a:t> Regional </a:t>
            </a:r>
            <a:r>
              <a:rPr lang="es-ES_tradnl" sz="1200" dirty="0" err="1"/>
              <a:t>Sciencie</a:t>
            </a:r>
            <a:r>
              <a:rPr lang="es-ES_tradnl" sz="1200" dirty="0"/>
              <a:t>: Treinta años de integración en Europa desde la perspectiva regional: Balance y nuevos retos. Facultad de CC. Económicas y Empresariales de la Universidad de Santiago de Compostela. 16 a 18 de noviembre de 2016</a:t>
            </a:r>
          </a:p>
        </p:txBody>
      </p:sp>
    </p:spTree>
    <p:extLst>
      <p:ext uri="{BB962C8B-B14F-4D97-AF65-F5344CB8AC3E}">
        <p14:creationId xmlns:p14="http://schemas.microsoft.com/office/powerpoint/2010/main" val="1911277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3"/>
          <p:cNvSpPr/>
          <p:nvPr/>
        </p:nvSpPr>
        <p:spPr>
          <a:xfrm>
            <a:off x="463639" y="6255727"/>
            <a:ext cx="11848564" cy="461665"/>
          </a:xfrm>
          <a:prstGeom prst="rect">
            <a:avLst/>
          </a:prstGeom>
        </p:spPr>
        <p:txBody>
          <a:bodyPr wrap="square">
            <a:spAutoFit/>
          </a:bodyPr>
          <a:lstStyle/>
          <a:p>
            <a:pPr algn="ctr"/>
            <a:r>
              <a:rPr lang="es-ES_tradnl" sz="1200" dirty="0"/>
              <a:t>XLII Reunión de Estudios Regionales - AECR. International </a:t>
            </a:r>
            <a:r>
              <a:rPr lang="es-ES_tradnl" sz="1200" dirty="0" err="1"/>
              <a:t>Conference</a:t>
            </a:r>
            <a:r>
              <a:rPr lang="es-ES_tradnl" sz="1200" dirty="0"/>
              <a:t> </a:t>
            </a:r>
            <a:r>
              <a:rPr lang="es-ES_tradnl" sz="1200" dirty="0" err="1"/>
              <a:t>on</a:t>
            </a:r>
            <a:r>
              <a:rPr lang="es-ES_tradnl" sz="1200" dirty="0"/>
              <a:t> Regional </a:t>
            </a:r>
            <a:r>
              <a:rPr lang="es-ES_tradnl" sz="1200" dirty="0" err="1" smtClean="0"/>
              <a:t>Sciencie</a:t>
            </a:r>
            <a:r>
              <a:rPr lang="es-ES_tradnl" sz="1200" dirty="0"/>
              <a:t>: Treinta años de integración en Europa desde la perspectiva regional: Balance y nuevos retos. Facultad de CC. Económicas y Empresariales de la Universidad de Santiago de Compostela. 16 a 18 de noviembre de 2016</a:t>
            </a:r>
          </a:p>
        </p:txBody>
      </p:sp>
      <p:sp>
        <p:nvSpPr>
          <p:cNvPr id="8" name="Título 1"/>
          <p:cNvSpPr>
            <a:spLocks noGrp="1"/>
          </p:cNvSpPr>
          <p:nvPr>
            <p:ph type="title"/>
          </p:nvPr>
        </p:nvSpPr>
        <p:spPr>
          <a:xfrm>
            <a:off x="2051325" y="258300"/>
            <a:ext cx="7886700" cy="543594"/>
          </a:xfrm>
        </p:spPr>
        <p:txBody>
          <a:bodyPr>
            <a:normAutofit fontScale="90000"/>
          </a:bodyPr>
          <a:lstStyle/>
          <a:p>
            <a:r>
              <a:rPr lang="es-ES" dirty="0" smtClean="0"/>
              <a:t>CASO DE ESPAÑA</a:t>
            </a:r>
            <a:endParaRPr lang="es-ES_tradnl" dirty="0"/>
          </a:p>
        </p:txBody>
      </p:sp>
      <p:graphicFrame>
        <p:nvGraphicFramePr>
          <p:cNvPr id="10" name="1 Gráfico"/>
          <p:cNvGraphicFramePr>
            <a:graphicFrameLocks/>
          </p:cNvGraphicFramePr>
          <p:nvPr>
            <p:extLst>
              <p:ext uri="{D42A27DB-BD31-4B8C-83A1-F6EECF244321}">
                <p14:modId xmlns:p14="http://schemas.microsoft.com/office/powerpoint/2010/main" val="4212614953"/>
              </p:ext>
            </p:extLst>
          </p:nvPr>
        </p:nvGraphicFramePr>
        <p:xfrm>
          <a:off x="501650" y="1305983"/>
          <a:ext cx="5278967" cy="42460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2 Gráfico"/>
          <p:cNvGraphicFramePr>
            <a:graphicFrameLocks/>
          </p:cNvGraphicFramePr>
          <p:nvPr>
            <p:extLst>
              <p:ext uri="{D42A27DB-BD31-4B8C-83A1-F6EECF244321}">
                <p14:modId xmlns:p14="http://schemas.microsoft.com/office/powerpoint/2010/main" val="2069780459"/>
              </p:ext>
            </p:extLst>
          </p:nvPr>
        </p:nvGraphicFramePr>
        <p:xfrm>
          <a:off x="6419851" y="1322915"/>
          <a:ext cx="5270499" cy="422910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7056059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stretch>
            <a:fillRect/>
          </a:stretch>
        </p:blipFill>
        <p:spPr>
          <a:xfrm>
            <a:off x="1223493" y="988382"/>
            <a:ext cx="9813701" cy="5280748"/>
          </a:xfrm>
          <a:prstGeom prst="rect">
            <a:avLst/>
          </a:prstGeom>
        </p:spPr>
      </p:pic>
      <p:sp>
        <p:nvSpPr>
          <p:cNvPr id="2" name="Rectángulo 1"/>
          <p:cNvSpPr/>
          <p:nvPr/>
        </p:nvSpPr>
        <p:spPr>
          <a:xfrm>
            <a:off x="343436" y="6388331"/>
            <a:ext cx="11848564" cy="461665"/>
          </a:xfrm>
          <a:prstGeom prst="rect">
            <a:avLst/>
          </a:prstGeom>
        </p:spPr>
        <p:txBody>
          <a:bodyPr wrap="square">
            <a:spAutoFit/>
          </a:bodyPr>
          <a:lstStyle/>
          <a:p>
            <a:pPr algn="ctr"/>
            <a:r>
              <a:rPr lang="es-ES_tradnl" sz="1200" dirty="0"/>
              <a:t>XLII Reunión de Estudios Regionales - AECR. International </a:t>
            </a:r>
            <a:r>
              <a:rPr lang="es-ES_tradnl" sz="1200" dirty="0" err="1"/>
              <a:t>Conference</a:t>
            </a:r>
            <a:r>
              <a:rPr lang="es-ES_tradnl" sz="1200" dirty="0"/>
              <a:t> </a:t>
            </a:r>
            <a:r>
              <a:rPr lang="es-ES_tradnl" sz="1200" dirty="0" err="1"/>
              <a:t>on</a:t>
            </a:r>
            <a:r>
              <a:rPr lang="es-ES_tradnl" sz="1200" dirty="0"/>
              <a:t> Regional </a:t>
            </a:r>
            <a:r>
              <a:rPr lang="es-ES_tradnl" sz="1200" dirty="0" err="1"/>
              <a:t>Sciencie</a:t>
            </a:r>
            <a:r>
              <a:rPr lang="es-ES_tradnl" sz="1200" dirty="0"/>
              <a:t>: Treinta años de integración en Europa desde la perspectiva regional: Balance y nuevos retos. Facultad de CC. Económicas y Empresariales de la Universidad de Santiago de Compostela. 16 a 18 de noviembre de 2016</a:t>
            </a:r>
          </a:p>
        </p:txBody>
      </p:sp>
      <p:sp>
        <p:nvSpPr>
          <p:cNvPr id="3" name="CuadroTexto 2"/>
          <p:cNvSpPr txBox="1"/>
          <p:nvPr/>
        </p:nvSpPr>
        <p:spPr>
          <a:xfrm>
            <a:off x="1828800" y="218941"/>
            <a:ext cx="7997780" cy="769441"/>
          </a:xfrm>
          <a:prstGeom prst="rect">
            <a:avLst/>
          </a:prstGeom>
          <a:noFill/>
        </p:spPr>
        <p:txBody>
          <a:bodyPr wrap="square" rtlCol="0">
            <a:spAutoFit/>
          </a:bodyPr>
          <a:lstStyle/>
          <a:p>
            <a:r>
              <a:rPr lang="es-ES" sz="4400" dirty="0" smtClean="0">
                <a:latin typeface="+mj-lt"/>
              </a:rPr>
              <a:t>CASO DE ESPAÑA</a:t>
            </a:r>
            <a:endParaRPr lang="es-ES_tradnl" sz="4400" dirty="0">
              <a:latin typeface="+mj-lt"/>
            </a:endParaRPr>
          </a:p>
        </p:txBody>
      </p:sp>
    </p:spTree>
    <p:extLst>
      <p:ext uri="{BB962C8B-B14F-4D97-AF65-F5344CB8AC3E}">
        <p14:creationId xmlns:p14="http://schemas.microsoft.com/office/powerpoint/2010/main" val="10761163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CCAA: CLASIFICACION</a:t>
            </a:r>
            <a:endParaRPr lang="es-ES_tradnl" dirty="0"/>
          </a:p>
        </p:txBody>
      </p:sp>
      <p:sp>
        <p:nvSpPr>
          <p:cNvPr id="4" name="Marcador de pie de página 3"/>
          <p:cNvSpPr>
            <a:spLocks noGrp="1"/>
          </p:cNvSpPr>
          <p:nvPr>
            <p:ph type="ftr" sz="quarter" idx="11"/>
          </p:nvPr>
        </p:nvSpPr>
        <p:spPr>
          <a:xfrm>
            <a:off x="193183" y="6356350"/>
            <a:ext cx="11809927" cy="365125"/>
          </a:xfrm>
        </p:spPr>
        <p:txBody>
          <a:bodyPr/>
          <a:lstStyle/>
          <a:p>
            <a:r>
              <a:rPr lang="es-ES_tradnl" dirty="0" smtClean="0"/>
              <a:t>XLII Reunión de Estudios Regionales - AECR. International </a:t>
            </a:r>
            <a:r>
              <a:rPr lang="es-ES_tradnl" dirty="0" err="1" smtClean="0"/>
              <a:t>Conference</a:t>
            </a:r>
            <a:r>
              <a:rPr lang="es-ES_tradnl" dirty="0" smtClean="0"/>
              <a:t> </a:t>
            </a:r>
            <a:r>
              <a:rPr lang="es-ES_tradnl" dirty="0" err="1" smtClean="0"/>
              <a:t>on</a:t>
            </a:r>
            <a:r>
              <a:rPr lang="es-ES_tradnl" dirty="0" smtClean="0"/>
              <a:t> Regional </a:t>
            </a:r>
            <a:r>
              <a:rPr lang="es-ES_tradnl" dirty="0" err="1" smtClean="0"/>
              <a:t>Sciencie</a:t>
            </a:r>
            <a:r>
              <a:rPr lang="es-ES_tradnl" dirty="0" smtClean="0"/>
              <a:t>: Treinta años de integración en Europa desde la perspectiva regional: Balance y nuevos retos. Facultad de CC. Económicas y Empresariales de la Universidad de Santiago de Compostela. 16 a 18 de noviembre de 2016</a:t>
            </a:r>
            <a:endParaRPr lang="es-ES_tradnl" dirty="0"/>
          </a:p>
        </p:txBody>
      </p:sp>
      <p:pic>
        <p:nvPicPr>
          <p:cNvPr id="5" name="Imagen 4"/>
          <p:cNvPicPr>
            <a:picLocks noChangeAspect="1"/>
          </p:cNvPicPr>
          <p:nvPr/>
        </p:nvPicPr>
        <p:blipFill rotWithShape="1">
          <a:blip r:embed="rId2"/>
          <a:srcRect l="28488" t="24780" r="25485" b="22579"/>
          <a:stretch/>
        </p:blipFill>
        <p:spPr>
          <a:xfrm>
            <a:off x="1893195" y="1378039"/>
            <a:ext cx="8822028" cy="4662153"/>
          </a:xfrm>
          <a:prstGeom prst="rect">
            <a:avLst/>
          </a:prstGeom>
        </p:spPr>
      </p:pic>
    </p:spTree>
    <p:extLst>
      <p:ext uri="{BB962C8B-B14F-4D97-AF65-F5344CB8AC3E}">
        <p14:creationId xmlns:p14="http://schemas.microsoft.com/office/powerpoint/2010/main" val="89974939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CC.AA.: CLASIFICACIÓN</a:t>
            </a:r>
            <a:endParaRPr lang="es-ES_tradnl" dirty="0"/>
          </a:p>
        </p:txBody>
      </p:sp>
      <p:sp>
        <p:nvSpPr>
          <p:cNvPr id="4" name="Marcador de pie de página 3"/>
          <p:cNvSpPr>
            <a:spLocks noGrp="1"/>
          </p:cNvSpPr>
          <p:nvPr>
            <p:ph type="ftr" sz="quarter" idx="11"/>
          </p:nvPr>
        </p:nvSpPr>
        <p:spPr>
          <a:xfrm>
            <a:off x="218941" y="6356350"/>
            <a:ext cx="11797047" cy="365125"/>
          </a:xfrm>
        </p:spPr>
        <p:txBody>
          <a:bodyPr/>
          <a:lstStyle/>
          <a:p>
            <a:r>
              <a:rPr lang="es-ES_tradnl" dirty="0" smtClean="0"/>
              <a:t>XLII Reunión de Estudios Regionales - AECR. International </a:t>
            </a:r>
            <a:r>
              <a:rPr lang="es-ES_tradnl" dirty="0" err="1" smtClean="0"/>
              <a:t>Conference</a:t>
            </a:r>
            <a:r>
              <a:rPr lang="es-ES_tradnl" dirty="0" smtClean="0"/>
              <a:t> </a:t>
            </a:r>
            <a:r>
              <a:rPr lang="es-ES_tradnl" dirty="0" err="1" smtClean="0"/>
              <a:t>on</a:t>
            </a:r>
            <a:r>
              <a:rPr lang="es-ES_tradnl" dirty="0" smtClean="0"/>
              <a:t> Regional </a:t>
            </a:r>
            <a:r>
              <a:rPr lang="es-ES_tradnl" dirty="0" err="1" smtClean="0"/>
              <a:t>Sciencie</a:t>
            </a:r>
            <a:r>
              <a:rPr lang="es-ES_tradnl" dirty="0" smtClean="0"/>
              <a:t>: Treinta años de integración en Europa desde la perspectiva regional: Balance y nuevos retos. Facultad de CC. Económicas y Empresariales de la Universidad de Santiago de Compostela. 16 a 18 de noviembre de 2016</a:t>
            </a:r>
            <a:endParaRPr lang="es-ES_tradnl" dirty="0"/>
          </a:p>
        </p:txBody>
      </p:sp>
      <p:sp>
        <p:nvSpPr>
          <p:cNvPr id="5" name="Rectangle 2"/>
          <p:cNvSpPr>
            <a:spLocks noChangeArrowheads="1"/>
          </p:cNvSpPr>
          <p:nvPr/>
        </p:nvSpPr>
        <p:spPr bwMode="auto">
          <a:xfrm>
            <a:off x="2047740" y="1951895"/>
            <a:ext cx="683868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_tradnl" sz="2400" b="1" i="0" u="none" strike="noStrike" cap="none" normalizeH="0" baseline="0" dirty="0" smtClean="0">
                <a:ln>
                  <a:noFill/>
                </a:ln>
                <a:solidFill>
                  <a:srgbClr val="4F81BD"/>
                </a:solidFill>
                <a:effectLst/>
                <a:latin typeface="Arial" panose="020B0604020202020204" pitchFamily="34" charset="0"/>
                <a:ea typeface="MS PMincho"/>
              </a:rPr>
              <a:t>Medidas de ajuste y stress</a:t>
            </a:r>
            <a:endParaRPr kumimoji="0" lang="es-ES" altLang="es-ES_tradnl" sz="2400" b="0" i="0" u="none" strike="noStrike" cap="none" normalizeH="0" baseline="0" dirty="0" smtClean="0">
              <a:ln>
                <a:noFill/>
              </a:ln>
              <a:solidFill>
                <a:schemeClr val="tx1"/>
              </a:solidFill>
              <a:effectLst/>
              <a:latin typeface="Arial" panose="020B0604020202020204" pitchFamily="34" charset="0"/>
            </a:endParaRPr>
          </a:p>
        </p:txBody>
      </p:sp>
      <p:pic>
        <p:nvPicPr>
          <p:cNvPr id="2049" name="Picture 1"/>
          <p:cNvPicPr>
            <a:picLocks noChangeAspect="1" noChangeArrowheads="1"/>
          </p:cNvPicPr>
          <p:nvPr/>
        </p:nvPicPr>
        <p:blipFill>
          <a:blip r:embed="rId2">
            <a:extLst>
              <a:ext uri="{28A0092B-C50C-407E-A947-70E740481C1C}">
                <a14:useLocalDpi xmlns:a14="http://schemas.microsoft.com/office/drawing/2010/main" val="0"/>
              </a:ext>
            </a:extLst>
          </a:blip>
          <a:srcRect t="11433"/>
          <a:stretch>
            <a:fillRect/>
          </a:stretch>
        </p:blipFill>
        <p:spPr bwMode="auto">
          <a:xfrm>
            <a:off x="1880315" y="2485623"/>
            <a:ext cx="8171255" cy="3550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674406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CC.AA.: CLASIFICACIÓN</a:t>
            </a:r>
            <a:endParaRPr lang="es-ES_tradnl" dirty="0"/>
          </a:p>
        </p:txBody>
      </p:sp>
      <p:sp>
        <p:nvSpPr>
          <p:cNvPr id="4" name="Marcador de pie de página 3"/>
          <p:cNvSpPr>
            <a:spLocks noGrp="1"/>
          </p:cNvSpPr>
          <p:nvPr>
            <p:ph type="ftr" sz="quarter" idx="11"/>
          </p:nvPr>
        </p:nvSpPr>
        <p:spPr>
          <a:xfrm>
            <a:off x="180304" y="6356350"/>
            <a:ext cx="11861442" cy="365125"/>
          </a:xfrm>
        </p:spPr>
        <p:txBody>
          <a:bodyPr/>
          <a:lstStyle/>
          <a:p>
            <a:r>
              <a:rPr lang="es-ES_tradnl" dirty="0" smtClean="0"/>
              <a:t>XLII Reunión de Estudios Regionales - AECR. International </a:t>
            </a:r>
            <a:r>
              <a:rPr lang="es-ES_tradnl" dirty="0" err="1" smtClean="0"/>
              <a:t>Conference</a:t>
            </a:r>
            <a:r>
              <a:rPr lang="es-ES_tradnl" dirty="0" smtClean="0"/>
              <a:t> </a:t>
            </a:r>
            <a:r>
              <a:rPr lang="es-ES_tradnl" dirty="0" err="1" smtClean="0"/>
              <a:t>on</a:t>
            </a:r>
            <a:r>
              <a:rPr lang="es-ES_tradnl" dirty="0" smtClean="0"/>
              <a:t> Regional </a:t>
            </a:r>
            <a:r>
              <a:rPr lang="es-ES_tradnl" dirty="0" err="1" smtClean="0"/>
              <a:t>Sciencie</a:t>
            </a:r>
            <a:r>
              <a:rPr lang="es-ES_tradnl" dirty="0" smtClean="0"/>
              <a:t>: Treinta años de integración en Europa desde la perspectiva regional: Balance y nuevos retos. Facultad de CC. Económicas y Empresariales de la Universidad de Santiago de Compostela. 16 a 18 de noviembre de 2016</a:t>
            </a:r>
            <a:endParaRPr lang="es-ES_tradnl" dirty="0"/>
          </a:p>
        </p:txBody>
      </p:sp>
      <p:pic>
        <p:nvPicPr>
          <p:cNvPr id="5" name="Imagen 4"/>
          <p:cNvPicPr>
            <a:picLocks noChangeAspect="1"/>
          </p:cNvPicPr>
          <p:nvPr/>
        </p:nvPicPr>
        <p:blipFill rotWithShape="1">
          <a:blip r:embed="rId2"/>
          <a:srcRect l="28883" t="34111" r="37759" b="15185"/>
          <a:stretch/>
        </p:blipFill>
        <p:spPr>
          <a:xfrm>
            <a:off x="2305319" y="1429556"/>
            <a:ext cx="6323526" cy="4546242"/>
          </a:xfrm>
          <a:prstGeom prst="rect">
            <a:avLst/>
          </a:prstGeom>
        </p:spPr>
      </p:pic>
    </p:spTree>
    <p:extLst>
      <p:ext uri="{BB962C8B-B14F-4D97-AF65-F5344CB8AC3E}">
        <p14:creationId xmlns:p14="http://schemas.microsoft.com/office/powerpoint/2010/main" val="417807529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CC.AA.: CLASIFICACIÓN</a:t>
            </a:r>
            <a:endParaRPr lang="es-ES_tradnl" dirty="0"/>
          </a:p>
        </p:txBody>
      </p:sp>
      <p:sp>
        <p:nvSpPr>
          <p:cNvPr id="4" name="Marcador de pie de página 3"/>
          <p:cNvSpPr>
            <a:spLocks noGrp="1"/>
          </p:cNvSpPr>
          <p:nvPr>
            <p:ph type="ftr" sz="quarter" idx="11"/>
          </p:nvPr>
        </p:nvSpPr>
        <p:spPr>
          <a:xfrm>
            <a:off x="154546" y="6356350"/>
            <a:ext cx="11887200" cy="365125"/>
          </a:xfrm>
        </p:spPr>
        <p:txBody>
          <a:bodyPr/>
          <a:lstStyle/>
          <a:p>
            <a:r>
              <a:rPr lang="es-ES_tradnl" dirty="0" smtClean="0"/>
              <a:t>XLII Reunión de Estudios Regionales - AECR. International </a:t>
            </a:r>
            <a:r>
              <a:rPr lang="es-ES_tradnl" dirty="0" err="1" smtClean="0"/>
              <a:t>Conference</a:t>
            </a:r>
            <a:r>
              <a:rPr lang="es-ES_tradnl" dirty="0" smtClean="0"/>
              <a:t> </a:t>
            </a:r>
            <a:r>
              <a:rPr lang="es-ES_tradnl" dirty="0" err="1" smtClean="0"/>
              <a:t>on</a:t>
            </a:r>
            <a:r>
              <a:rPr lang="es-ES_tradnl" dirty="0" smtClean="0"/>
              <a:t> Regional </a:t>
            </a:r>
            <a:r>
              <a:rPr lang="es-ES_tradnl" dirty="0" err="1" smtClean="0"/>
              <a:t>Sciencie</a:t>
            </a:r>
            <a:r>
              <a:rPr lang="es-ES_tradnl" dirty="0" smtClean="0"/>
              <a:t>: Treinta años de integración en Europa desde la perspectiva regional: Balance y nuevos retos. Facultad de CC. Económicas y Empresariales de la Universidad de Santiago de Compostela. 16 a 18 de noviembre de 2016</a:t>
            </a:r>
            <a:endParaRPr lang="es-ES_tradnl"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23" y="2553002"/>
            <a:ext cx="5279104" cy="1172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22" y="1298566"/>
            <a:ext cx="5279104" cy="1164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23" y="3829401"/>
            <a:ext cx="5279104" cy="1172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23" y="5080268"/>
            <a:ext cx="5279104" cy="1172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4187" y="1489166"/>
            <a:ext cx="5876519" cy="4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154789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36337"/>
            <a:ext cx="10515600" cy="806852"/>
          </a:xfrm>
        </p:spPr>
        <p:txBody>
          <a:bodyPr/>
          <a:lstStyle/>
          <a:p>
            <a:r>
              <a:rPr lang="es-ES" dirty="0" smtClean="0"/>
              <a:t>CONCLUSIONES</a:t>
            </a:r>
            <a:endParaRPr lang="es-ES_tradnl" dirty="0"/>
          </a:p>
        </p:txBody>
      </p:sp>
      <p:sp>
        <p:nvSpPr>
          <p:cNvPr id="3" name="Marcador de contenido 2"/>
          <p:cNvSpPr>
            <a:spLocks noGrp="1"/>
          </p:cNvSpPr>
          <p:nvPr>
            <p:ph idx="1"/>
          </p:nvPr>
        </p:nvSpPr>
        <p:spPr>
          <a:xfrm>
            <a:off x="838200" y="850006"/>
            <a:ext cx="10515600" cy="5383369"/>
          </a:xfrm>
        </p:spPr>
        <p:txBody>
          <a:bodyPr>
            <a:noAutofit/>
          </a:bodyPr>
          <a:lstStyle/>
          <a:p>
            <a:r>
              <a:rPr lang="es-ES_tradnl" sz="1400" dirty="0" smtClean="0">
                <a:latin typeface="+mj-lt"/>
              </a:rPr>
              <a:t>Se observa </a:t>
            </a:r>
            <a:r>
              <a:rPr lang="es-ES_tradnl" sz="1400" dirty="0">
                <a:latin typeface="+mj-lt"/>
              </a:rPr>
              <a:t>la presencia de un </a:t>
            </a:r>
            <a:r>
              <a:rPr lang="es-ES_tradnl" sz="1400" b="1" dirty="0">
                <a:latin typeface="+mj-lt"/>
              </a:rPr>
              <a:t>patrón común </a:t>
            </a:r>
            <a:r>
              <a:rPr lang="es-ES_tradnl" sz="1400" dirty="0">
                <a:latin typeface="+mj-lt"/>
              </a:rPr>
              <a:t>en las distintas comunidades autónomas y a nivel nacional en el comportamiento de la Tasa de Beneficios, que refleja la presencia de periodos bien definidos desde un punto de vista </a:t>
            </a:r>
            <a:r>
              <a:rPr lang="es-ES_tradnl" sz="1400" dirty="0" err="1" smtClean="0">
                <a:latin typeface="+mj-lt"/>
              </a:rPr>
              <a:t>regulacionista</a:t>
            </a:r>
            <a:r>
              <a:rPr lang="es-ES_tradnl" sz="1400" dirty="0">
                <a:solidFill>
                  <a:srgbClr val="FF0000"/>
                </a:solidFill>
                <a:latin typeface="+mj-lt"/>
              </a:rPr>
              <a:t> </a:t>
            </a:r>
            <a:r>
              <a:rPr lang="es-ES_tradnl" sz="1400" dirty="0" smtClean="0">
                <a:solidFill>
                  <a:srgbClr val="FF0000"/>
                </a:solidFill>
                <a:latin typeface="+mj-lt"/>
              </a:rPr>
              <a:t>y que se ajusta con los </a:t>
            </a:r>
            <a:r>
              <a:rPr lang="es-ES_tradnl" sz="1400" i="1" dirty="0" smtClean="0">
                <a:solidFill>
                  <a:srgbClr val="FF0000"/>
                </a:solidFill>
                <a:latin typeface="+mj-lt"/>
              </a:rPr>
              <a:t>gaps </a:t>
            </a:r>
            <a:r>
              <a:rPr lang="es-ES_tradnl" sz="1400" dirty="0" smtClean="0">
                <a:solidFill>
                  <a:srgbClr val="FF0000"/>
                </a:solidFill>
                <a:latin typeface="+mj-lt"/>
              </a:rPr>
              <a:t>correspondientes con las tendencias ya estudiadas en otros trabajos nuestros de investigación, con el comportamiento de la economía de los EEUU, RU, Alemania, Francia y Italia.</a:t>
            </a:r>
            <a:endParaRPr lang="es-ES_tradnl" sz="1400" i="1" dirty="0">
              <a:latin typeface="+mj-lt"/>
            </a:endParaRPr>
          </a:p>
          <a:p>
            <a:r>
              <a:rPr lang="es-ES_tradnl" sz="1400" dirty="0">
                <a:latin typeface="+mj-lt"/>
              </a:rPr>
              <a:t>Centrándonos en España, se constata la consecución de los objetivos propuestos ya que </a:t>
            </a:r>
            <a:r>
              <a:rPr lang="es-ES_tradnl" sz="1400" b="1" dirty="0">
                <a:latin typeface="+mj-lt"/>
              </a:rPr>
              <a:t>se identifica a la Tasa de Beneficios </a:t>
            </a:r>
            <a:r>
              <a:rPr lang="es-ES_tradnl" sz="1400" dirty="0">
                <a:latin typeface="+mj-lt"/>
              </a:rPr>
              <a:t>con su tendencia principal, la Productividad del Capital, y sus </a:t>
            </a:r>
            <a:r>
              <a:rPr lang="es-ES_tradnl" sz="1400" dirty="0" err="1">
                <a:latin typeface="+mj-lt"/>
              </a:rPr>
              <a:t>contratendencias</a:t>
            </a:r>
            <a:r>
              <a:rPr lang="es-ES_tradnl" sz="1400" dirty="0">
                <a:latin typeface="+mj-lt"/>
              </a:rPr>
              <a:t>, la Cuota de Excedentes y el Factor de </a:t>
            </a:r>
            <a:r>
              <a:rPr lang="es-ES_tradnl" sz="1400" dirty="0" err="1">
                <a:latin typeface="+mj-lt"/>
              </a:rPr>
              <a:t>Financiarización</a:t>
            </a:r>
            <a:r>
              <a:rPr lang="es-ES_tradnl" sz="1400" dirty="0">
                <a:latin typeface="+mj-lt"/>
              </a:rPr>
              <a:t>.</a:t>
            </a:r>
            <a:endParaRPr lang="es-ES_tradnl" sz="1400" i="1" dirty="0">
              <a:latin typeface="+mj-lt"/>
            </a:endParaRPr>
          </a:p>
          <a:p>
            <a:r>
              <a:rPr lang="es-ES_tradnl" sz="1400" dirty="0">
                <a:latin typeface="+mj-lt"/>
              </a:rPr>
              <a:t>Se consigue la </a:t>
            </a:r>
            <a:r>
              <a:rPr lang="es-ES_tradnl" sz="1400" b="1" dirty="0">
                <a:latin typeface="+mj-lt"/>
              </a:rPr>
              <a:t>evidencia histórica </a:t>
            </a:r>
            <a:r>
              <a:rPr lang="es-ES_tradnl" sz="1400" dirty="0">
                <a:latin typeface="+mj-lt"/>
              </a:rPr>
              <a:t>del marco teórico propuesto gracias a la utilización de series temporales de amplio rango obtenidas de la base </a:t>
            </a:r>
            <a:r>
              <a:rPr lang="es-ES_tradnl" sz="1400" dirty="0" err="1">
                <a:latin typeface="+mj-lt"/>
              </a:rPr>
              <a:t>BdMores</a:t>
            </a:r>
            <a:r>
              <a:rPr lang="es-ES_tradnl" sz="1400" dirty="0">
                <a:latin typeface="+mj-lt"/>
              </a:rPr>
              <a:t>.</a:t>
            </a:r>
            <a:endParaRPr lang="es-ES_tradnl" sz="1400" i="1" dirty="0">
              <a:latin typeface="+mj-lt"/>
            </a:endParaRPr>
          </a:p>
          <a:p>
            <a:r>
              <a:rPr lang="es-ES_tradnl" sz="1400" dirty="0">
                <a:latin typeface="+mj-lt"/>
              </a:rPr>
              <a:t>Desde el punto de vista metodológico, se ha aplicado la selección del valor del </a:t>
            </a:r>
            <a:r>
              <a:rPr lang="es-ES_tradnl" sz="1400" b="1" dirty="0">
                <a:latin typeface="+mj-lt"/>
              </a:rPr>
              <a:t>estimador lambda </a:t>
            </a:r>
            <a:r>
              <a:rPr lang="es-ES_tradnl" sz="1400" dirty="0">
                <a:latin typeface="+mj-lt"/>
              </a:rPr>
              <a:t>del filtro temporal </a:t>
            </a:r>
            <a:r>
              <a:rPr lang="es-ES_tradnl" sz="1400" dirty="0" err="1">
                <a:latin typeface="+mj-lt"/>
              </a:rPr>
              <a:t>Hodrick</a:t>
            </a:r>
            <a:r>
              <a:rPr lang="es-ES_tradnl" sz="1400" dirty="0">
                <a:latin typeface="+mj-lt"/>
              </a:rPr>
              <a:t>-Prescott mediante el procedimiento expuesto que permite la elección con carácter previo y resultado común para todas las series, del mismo error respecto a la recta de regresión con lo que las hace perfectamente comparables.</a:t>
            </a:r>
            <a:endParaRPr lang="es-ES_tradnl" sz="1400" i="1" dirty="0">
              <a:latin typeface="+mj-lt"/>
            </a:endParaRPr>
          </a:p>
          <a:p>
            <a:r>
              <a:rPr lang="es-ES_tradnl" sz="1400" dirty="0">
                <a:latin typeface="+mj-lt"/>
              </a:rPr>
              <a:t>Por último, </a:t>
            </a:r>
            <a:r>
              <a:rPr lang="es-ES_tradnl" sz="1400" b="1" dirty="0">
                <a:latin typeface="+mj-lt"/>
              </a:rPr>
              <a:t>se ha tipificado en cuatro perfiles </a:t>
            </a:r>
            <a:r>
              <a:rPr lang="es-ES_tradnl" sz="1400" dirty="0">
                <a:latin typeface="+mj-lt"/>
              </a:rPr>
              <a:t>diferentes a las distintas comunidades autónomas en virtud de su comportamiento medio, tendencias y dispersión a partir de un clúster jerárquico mediante un escalamiento multidimensional previo, habiendo podido discriminar las tipologías 1 (Andalucía, Valencia, Madrid y Murcia) y 4 (Cataluña, País Vasco y La Rioja) como las que presentan un mejor comportamiento en sus tasas de rentabilidad o beneficio y por lo tanto con mayor capacidad para continuar atrayendo futuras inversiones (obsérvese que a lo largo del período de crisis (2007-2013) prácticamente presentan el mismo comportamiento de su tasa de beneficio), mientras la tipología 3 (Canarias, Galicia y Navarra) presentan un comportamiento intermedio y la tipología 2 (Aragón, Asturias, Cantabria, Castilla y León, Castilla-La Mancha, Extremadura y Baleares) presentan el peor comportamiento en términos de rentabilidad relativa, si bien, en el caso de Baleares, este comportamiento se ha visto sensiblemente modificado por la fuerte recuperación de la demanda turística a partir del período 2013-2016 que se encuentra fuera del ámbito temporal de este trabajo de investigación. </a:t>
            </a:r>
            <a:endParaRPr lang="es-ES_tradnl" sz="1400" i="1" dirty="0">
              <a:latin typeface="+mj-lt"/>
            </a:endParaRPr>
          </a:p>
        </p:txBody>
      </p:sp>
      <p:sp>
        <p:nvSpPr>
          <p:cNvPr id="4" name="Marcador de pie de página 3"/>
          <p:cNvSpPr>
            <a:spLocks noGrp="1"/>
          </p:cNvSpPr>
          <p:nvPr>
            <p:ph type="ftr" sz="quarter" idx="11"/>
          </p:nvPr>
        </p:nvSpPr>
        <p:spPr>
          <a:xfrm>
            <a:off x="231820" y="6356350"/>
            <a:ext cx="11771290" cy="365125"/>
          </a:xfrm>
        </p:spPr>
        <p:txBody>
          <a:bodyPr/>
          <a:lstStyle/>
          <a:p>
            <a:r>
              <a:rPr lang="es-ES_tradnl" dirty="0" smtClean="0"/>
              <a:t>XLII Reunión de Estudios Regionales - AECR. International </a:t>
            </a:r>
            <a:r>
              <a:rPr lang="es-ES_tradnl" dirty="0" err="1" smtClean="0"/>
              <a:t>Conference</a:t>
            </a:r>
            <a:r>
              <a:rPr lang="es-ES_tradnl" dirty="0" smtClean="0"/>
              <a:t> </a:t>
            </a:r>
            <a:r>
              <a:rPr lang="es-ES_tradnl" dirty="0" err="1" smtClean="0"/>
              <a:t>on</a:t>
            </a:r>
            <a:r>
              <a:rPr lang="es-ES_tradnl" dirty="0" smtClean="0"/>
              <a:t> Regional </a:t>
            </a:r>
            <a:r>
              <a:rPr lang="es-ES_tradnl" dirty="0" err="1" smtClean="0"/>
              <a:t>Sciencie</a:t>
            </a:r>
            <a:r>
              <a:rPr lang="es-ES_tradnl" dirty="0" smtClean="0"/>
              <a:t>: Treinta años de integración en Europa desde la perspectiva regional: Balance y nuevos retos. Facultad de CC. Económicas y Empresariales de la Universidad de Santiago de Compostela. 16 a 18 de noviembre de 2016</a:t>
            </a:r>
            <a:endParaRPr lang="es-ES_tradnl" dirty="0"/>
          </a:p>
        </p:txBody>
      </p:sp>
    </p:spTree>
    <p:extLst>
      <p:ext uri="{BB962C8B-B14F-4D97-AF65-F5344CB8AC3E}">
        <p14:creationId xmlns:p14="http://schemas.microsoft.com/office/powerpoint/2010/main" val="288295769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973</TotalTime>
  <Words>4380</Words>
  <Application>Microsoft Macintosh PowerPoint</Application>
  <PresentationFormat>Personalizado</PresentationFormat>
  <Paragraphs>374</Paragraphs>
  <Slides>28</Slides>
  <Notes>15</Notes>
  <HiddenSlides>0</HiddenSlides>
  <MMClips>0</MMClips>
  <ScaleCrop>false</ScaleCrop>
  <HeadingPairs>
    <vt:vector size="4" baseType="variant">
      <vt:variant>
        <vt:lpstr>Tema</vt:lpstr>
      </vt:variant>
      <vt:variant>
        <vt:i4>1</vt:i4>
      </vt:variant>
      <vt:variant>
        <vt:lpstr>Títulos de diapositiva</vt:lpstr>
      </vt:variant>
      <vt:variant>
        <vt:i4>28</vt:i4>
      </vt:variant>
    </vt:vector>
  </HeadingPairs>
  <TitlesOfParts>
    <vt:vector size="29" baseType="lpstr">
      <vt:lpstr>Tema de Office</vt:lpstr>
      <vt:lpstr>Un Modelo de Crecimiento Regional basado en el comportamiento de la Tasa de Beneficio </vt:lpstr>
      <vt:lpstr>Introducción</vt:lpstr>
      <vt:lpstr>Presentación de PowerPoint</vt:lpstr>
      <vt:lpstr>Presentación de PowerPoint</vt:lpstr>
      <vt:lpstr>Líneas metodológicas</vt:lpstr>
      <vt:lpstr> Ámbito de investigación </vt:lpstr>
      <vt:lpstr>OBJETIVOS DE LA INVESTIGACIÓN</vt:lpstr>
      <vt:lpstr>Presentación de PowerPoint</vt:lpstr>
      <vt:lpstr>Presentación de PowerPoint</vt:lpstr>
      <vt:lpstr>Presentación de PowerPoint</vt:lpstr>
      <vt:lpstr>RELACIONES FUNDAMENTALES </vt:lpstr>
      <vt:lpstr>Incorporar la Desigualdad y la financiarización como las principales contra-tendencias a la caída de la Tasa de Beneficios</vt:lpstr>
      <vt:lpstr>ANTECEDENTES: Ciclo económico y distribución de la Renta: EE.UU.</vt:lpstr>
      <vt:lpstr>ANTECEDENTES</vt:lpstr>
      <vt:lpstr>ANTECEDENTES: Tasa de Beneficios y sus variables explicativas</vt:lpstr>
      <vt:lpstr>Presentación de PowerPoint</vt:lpstr>
      <vt:lpstr>ANTECEDENTES: Modelo del Norte de Europa</vt:lpstr>
      <vt:lpstr>ANTECEDENTES: Modelo de Sur de Europa</vt:lpstr>
      <vt:lpstr>CASO DE ESPAÑA: FUENTE</vt:lpstr>
      <vt:lpstr>CASO DE ESPAÑA</vt:lpstr>
      <vt:lpstr>CASO DE ESPAÑA</vt:lpstr>
      <vt:lpstr>CASO DE ESPAÑA</vt:lpstr>
      <vt:lpstr>Presentación de PowerPoint</vt:lpstr>
      <vt:lpstr>CCAA: CLASIFICACION</vt:lpstr>
      <vt:lpstr>CC.AA.: CLASIFICACIÓN</vt:lpstr>
      <vt:lpstr>CC.AA.: CLASIFICACIÓN</vt:lpstr>
      <vt:lpstr>CC.AA.: CLASIFICACIÓN</vt:lpstr>
      <vt:lpstr>CONCLUSIONES</vt:lpstr>
    </vt:vector>
  </TitlesOfParts>
  <Company>Dell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Modelo de Crecimiento Regional basado en el comportamiento de la Tasa de Beneficio</dc:title>
  <dc:creator>javierfranconetti</dc:creator>
  <cp:lastModifiedBy>Carlos Manera</cp:lastModifiedBy>
  <cp:revision>49</cp:revision>
  <dcterms:created xsi:type="dcterms:W3CDTF">2016-11-04T07:19:57Z</dcterms:created>
  <dcterms:modified xsi:type="dcterms:W3CDTF">2016-12-17T20:33:14Z</dcterms:modified>
</cp:coreProperties>
</file>