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handoutMasterIdLst>
    <p:handoutMasterId r:id="rId53"/>
  </p:handoutMasterIdLst>
  <p:sldIdLst>
    <p:sldId id="256" r:id="rId2"/>
    <p:sldId id="270" r:id="rId3"/>
    <p:sldId id="272" r:id="rId4"/>
    <p:sldId id="257" r:id="rId5"/>
    <p:sldId id="258" r:id="rId6"/>
    <p:sldId id="259" r:id="rId7"/>
    <p:sldId id="260" r:id="rId8"/>
    <p:sldId id="261" r:id="rId9"/>
    <p:sldId id="262" r:id="rId10"/>
    <p:sldId id="263" r:id="rId11"/>
    <p:sldId id="264" r:id="rId12"/>
    <p:sldId id="265" r:id="rId13"/>
    <p:sldId id="266" r:id="rId14"/>
    <p:sldId id="267" r:id="rId15"/>
    <p:sldId id="268" r:id="rId16"/>
    <p:sldId id="273" r:id="rId17"/>
    <p:sldId id="295" r:id="rId18"/>
    <p:sldId id="296" r:id="rId19"/>
    <p:sldId id="297" r:id="rId20"/>
    <p:sldId id="298" r:id="rId21"/>
    <p:sldId id="307" r:id="rId22"/>
    <p:sldId id="299" r:id="rId23"/>
    <p:sldId id="301" r:id="rId24"/>
    <p:sldId id="302" r:id="rId25"/>
    <p:sldId id="300" r:id="rId26"/>
    <p:sldId id="294" r:id="rId27"/>
    <p:sldId id="274" r:id="rId28"/>
    <p:sldId id="278" r:id="rId29"/>
    <p:sldId id="279" r:id="rId30"/>
    <p:sldId id="303" r:id="rId31"/>
    <p:sldId id="304" r:id="rId32"/>
    <p:sldId id="275" r:id="rId33"/>
    <p:sldId id="276" r:id="rId34"/>
    <p:sldId id="277"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305" r:id="rId50"/>
    <p:sldId id="306" r:id="rId51"/>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129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87CF45-0F81-7B43-A177-6471B29B0A2F}" type="datetimeFigureOut">
              <a:rPr lang="es-ES" smtClean="0"/>
              <a:t>20/3/17</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9F87CB9-89EC-C840-87A1-5594B871F503}" type="slidenum">
              <a:rPr lang="es-ES" smtClean="0"/>
              <a:t>‹Nr.›</a:t>
            </a:fld>
            <a:endParaRPr lang="es-ES"/>
          </a:p>
        </p:txBody>
      </p:sp>
    </p:spTree>
    <p:extLst>
      <p:ext uri="{BB962C8B-B14F-4D97-AF65-F5344CB8AC3E}">
        <p14:creationId xmlns:p14="http://schemas.microsoft.com/office/powerpoint/2010/main" val="10141984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2C1061-2EB2-BF42-B3FF-73067DD58B28}" type="datetimeFigureOut">
              <a:rPr lang="es-ES" smtClean="0"/>
              <a:t>20/3/17</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B0F00E-87B5-6845-84BF-195FBB6C6A09}" type="slidenum">
              <a:rPr lang="es-ES" smtClean="0"/>
              <a:t>‹Nr.›</a:t>
            </a:fld>
            <a:endParaRPr lang="es-ES"/>
          </a:p>
        </p:txBody>
      </p:sp>
    </p:spTree>
    <p:extLst>
      <p:ext uri="{BB962C8B-B14F-4D97-AF65-F5344CB8AC3E}">
        <p14:creationId xmlns:p14="http://schemas.microsoft.com/office/powerpoint/2010/main" val="381315939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A7F49021-867C-E041-A09C-AF77F9FA8B8B}" type="datetime1">
              <a:rPr lang="es-ES" smtClean="0"/>
              <a:t>20/3/17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385210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4F4B703-5477-424B-BF54-3895D2ADF7E8}" type="datetime1">
              <a:rPr lang="es-ES" smtClean="0"/>
              <a:t>20/3/17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881912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CD9BF34A-2F8B-9949-BE39-34D4FD072FEB}" type="datetime1">
              <a:rPr lang="es-ES" smtClean="0"/>
              <a:t>20/3/17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202578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710B9030-82ED-E944-A94C-4C2FB11AF85D}" type="datetime1">
              <a:rPr lang="es-ES" smtClean="0"/>
              <a:t>20/3/17</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182123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F9C381A-0A75-3F4A-B421-B3D93A7D1A7F}" type="datetime1">
              <a:rPr lang="es-ES" smtClean="0"/>
              <a:t>20/3/17</a:t>
            </a:fld>
            <a:endParaRPr lang="es-ES"/>
          </a:p>
        </p:txBody>
      </p:sp>
      <p:sp>
        <p:nvSpPr>
          <p:cNvPr id="8" name="Marcador de pie de página 7"/>
          <p:cNvSpPr>
            <a:spLocks noGrp="1"/>
          </p:cNvSpPr>
          <p:nvPr>
            <p:ph type="ftr" sz="quarter" idx="11"/>
          </p:nvPr>
        </p:nvSpPr>
        <p:spPr/>
        <p:txBody>
          <a:bodyPr/>
          <a:lstStyle/>
          <a:p>
            <a:r>
              <a:rPr lang="fr-FR" smtClean="0"/>
              <a:t>Prof. Carles Manera</a:t>
            </a:r>
            <a:endParaRPr lang="es-ES"/>
          </a:p>
        </p:txBody>
      </p:sp>
      <p:sp>
        <p:nvSpPr>
          <p:cNvPr id="9" name="Marcador de número de diapositiva 8"/>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4020694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F4D46787-9BBF-0548-9D94-C9548B7CAA51}" type="datetime1">
              <a:rPr lang="es-ES" smtClean="0"/>
              <a:t>20/3/17</a:t>
            </a:fld>
            <a:endParaRPr lang="es-ES"/>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1858303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469DA2-AD37-5B45-AE52-BD2718688425}" type="datetime1">
              <a:rPr lang="es-ES" smtClean="0"/>
              <a:t>20/3/17</a:t>
            </a:fld>
            <a:endParaRPr lang="es-ES"/>
          </a:p>
        </p:txBody>
      </p:sp>
      <p:sp>
        <p:nvSpPr>
          <p:cNvPr id="3" name="Marcador de pie de página 2"/>
          <p:cNvSpPr>
            <a:spLocks noGrp="1"/>
          </p:cNvSpPr>
          <p:nvPr>
            <p:ph type="ftr" sz="quarter" idx="11"/>
          </p:nvPr>
        </p:nvSpPr>
        <p:spPr/>
        <p:txBody>
          <a:bodyPr/>
          <a:lstStyle/>
          <a:p>
            <a:r>
              <a:rPr lang="fr-FR" smtClean="0"/>
              <a:t>Prof. Carles Manera</a:t>
            </a:r>
            <a:endParaRPr lang="es-ES"/>
          </a:p>
        </p:txBody>
      </p:sp>
      <p:sp>
        <p:nvSpPr>
          <p:cNvPr id="4" name="Marcador de número de diapositiva 3"/>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341977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99DA03FE-5D22-D041-AC08-0D93D2BC1F21}" type="datetime1">
              <a:rPr lang="es-ES" smtClean="0"/>
              <a:t>20/3/17</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211004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3161761F-C88A-BB4D-A84D-DF2A928E1A37}" type="datetime1">
              <a:rPr lang="es-ES" smtClean="0"/>
              <a:t>20/3/17</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2190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68589FA-3FFB-384F-87D1-E4092CDBE514}" type="datetime1">
              <a:rPr lang="es-ES" smtClean="0"/>
              <a:t>20/3/17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3723109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E9485E8-6101-324C-87B3-DEC5FC02B28A}" type="datetime1">
              <a:rPr lang="es-ES" smtClean="0"/>
              <a:t>20/3/17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85917690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312C4-4463-8343-B562-7E74B35B9652}" type="datetime1">
              <a:rPr lang="es-ES" smtClean="0"/>
              <a:t>20/3/17</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A7E7D-6906-5F40-8660-0A972E824A8F}" type="slidenum">
              <a:rPr lang="es-ES" smtClean="0"/>
              <a:t>‹Nr.›</a:t>
            </a:fld>
            <a:endParaRPr lang="es-ES"/>
          </a:p>
        </p:txBody>
      </p:sp>
    </p:spTree>
    <p:extLst>
      <p:ext uri="{BB962C8B-B14F-4D97-AF65-F5344CB8AC3E}">
        <p14:creationId xmlns:p14="http://schemas.microsoft.com/office/powerpoint/2010/main" val="1456904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anacion.com.ar/1740682-en-marcha-una-nueva-revolucion-industrial-40-que-cambiara-la-manera-de-trabajar" TargetMode="External"/><Relationship Id="rId3" Type="http://schemas.openxmlformats.org/officeDocument/2006/relationships/hyperlink" Target="http://www.lanacion.com.ar/1758936-una-revolucion-que-podria-dejar-muchos-excluido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weforum.org/es/agenda/2016/10/cuatro-principios-de-liderazgo-de-la-cuarta-revolucion-industria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s.wikipedia.org/wiki/Economista" TargetMode="External"/><Relationship Id="rId4" Type="http://schemas.openxmlformats.org/officeDocument/2006/relationships/hyperlink" Target="https://es.wikipedia.org/wiki/Marxismo" TargetMode="External"/><Relationship Id="rId5" Type="http://schemas.openxmlformats.org/officeDocument/2006/relationships/hyperlink" Target="https://es.wikipedia.org/wiki/Estados_Unidos" TargetMode="External"/><Relationship Id="rId6" Type="http://schemas.openxmlformats.org/officeDocument/2006/relationships/hyperlink" Target="https://es.wikipedia.org/wiki/La_Nueva_Escuela" TargetMode="External"/><Relationship Id="rId7" Type="http://schemas.openxmlformats.org/officeDocument/2006/relationships/hyperlink" Target="https://es.wikipedia.org/wiki/Capitalismo" TargetMode="External"/><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gif"/><Relationship Id="rId3" Type="http://schemas.openxmlformats.org/officeDocument/2006/relationships/image" Target="../media/image1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carles.manera@uib.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252537"/>
            <a:ext cx="7772400" cy="1755775"/>
          </a:xfrm>
        </p:spPr>
        <p:txBody>
          <a:bodyPr>
            <a:normAutofit fontScale="90000"/>
          </a:bodyPr>
          <a:lstStyle/>
          <a:p>
            <a:r>
              <a:rPr lang="es-ES" dirty="0" smtClean="0"/>
              <a:t>Aportaciones medulares recientes sobre la dinámica del capitalismo</a:t>
            </a:r>
            <a:br>
              <a:rPr lang="es-ES" dirty="0" smtClean="0"/>
            </a:br>
            <a:r>
              <a:rPr lang="es-ES" sz="3100" dirty="0" smtClean="0"/>
              <a:t>(revisiones con alguna contribución propia)</a:t>
            </a:r>
            <a:endParaRPr lang="es-ES" sz="3100" dirty="0"/>
          </a:p>
        </p:txBody>
      </p:sp>
      <p:sp>
        <p:nvSpPr>
          <p:cNvPr id="3" name="Subtítulo 2"/>
          <p:cNvSpPr>
            <a:spLocks noGrp="1"/>
          </p:cNvSpPr>
          <p:nvPr>
            <p:ph type="subTitle" idx="1"/>
          </p:nvPr>
        </p:nvSpPr>
        <p:spPr/>
        <p:txBody>
          <a:bodyPr>
            <a:normAutofit fontScale="77500" lnSpcReduction="20000"/>
          </a:bodyPr>
          <a:lstStyle/>
          <a:p>
            <a:r>
              <a:rPr lang="es-ES" dirty="0" smtClean="0"/>
              <a:t>Carles Manera</a:t>
            </a:r>
          </a:p>
          <a:p>
            <a:r>
              <a:rPr lang="es-ES" sz="2600" dirty="0" smtClean="0"/>
              <a:t>Catedrático de Historia Económica</a:t>
            </a:r>
          </a:p>
          <a:p>
            <a:r>
              <a:rPr lang="es-ES" sz="2600" dirty="0" smtClean="0"/>
              <a:t>Departamento de Economía Aplicada</a:t>
            </a:r>
          </a:p>
          <a:p>
            <a:r>
              <a:rPr lang="es-ES" sz="2600" dirty="0" err="1" smtClean="0"/>
              <a:t>Universitat</a:t>
            </a:r>
            <a:r>
              <a:rPr lang="es-ES" sz="2600" dirty="0" smtClean="0"/>
              <a:t> de les Illes Balears,</a:t>
            </a:r>
          </a:p>
          <a:p>
            <a:r>
              <a:rPr lang="es-ES" sz="2600"/>
              <a:t>m</a:t>
            </a:r>
            <a:r>
              <a:rPr lang="es-ES" sz="2600" smtClean="0"/>
              <a:t>arzo </a:t>
            </a:r>
            <a:r>
              <a:rPr lang="es-ES" sz="2600" dirty="0" smtClean="0"/>
              <a:t>de 2017</a:t>
            </a:r>
          </a:p>
          <a:p>
            <a:endParaRPr lang="es-ES" sz="2600" dirty="0" smtClean="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a:t>
            </a:fld>
            <a:endParaRPr lang="es-ES"/>
          </a:p>
        </p:txBody>
      </p:sp>
    </p:spTree>
    <p:extLst>
      <p:ext uri="{BB962C8B-B14F-4D97-AF65-F5344CB8AC3E}">
        <p14:creationId xmlns:p14="http://schemas.microsoft.com/office/powerpoint/2010/main" val="3030137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57" name="Group 113"/>
          <p:cNvGraphicFramePr>
            <a:graphicFrameLocks noGrp="1"/>
          </p:cNvGraphicFramePr>
          <p:nvPr/>
        </p:nvGraphicFramePr>
        <p:xfrm>
          <a:off x="0" y="-42863"/>
          <a:ext cx="9144000" cy="6780213"/>
        </p:xfrm>
        <a:graphic>
          <a:graphicData uri="http://schemas.openxmlformats.org/drawingml/2006/table">
            <a:tbl>
              <a:tblPr/>
              <a:tblGrid>
                <a:gridCol w="1797050"/>
                <a:gridCol w="3489325"/>
                <a:gridCol w="3857625"/>
              </a:tblGrid>
              <a:tr h="30481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a:ln>
                            <a:noFill/>
                          </a:ln>
                          <a:solidFill>
                            <a:srgbClr val="000000"/>
                          </a:solidFill>
                          <a:effectLst/>
                          <a:latin typeface="Arial" charset="0"/>
                          <a:ea typeface="Times New Roman" charset="0"/>
                          <a:cs typeface="Arial" charset="0"/>
                        </a:rPr>
                        <a:t>LAS  INDUSTRIAS E INFRAESTRUCTURAS DE CADA REVOLUCIÓN TECNOLÓGICA (según C.Pérez)</a:t>
                      </a:r>
                      <a:endParaRPr kumimoji="0" lang="es-ES" sz="1400" b="1"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r>
              <a:tr h="3962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Revolución tecnológica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Países-núcleo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a-ES" sz="1000" b="0" i="1" u="none" strike="noStrike" cap="none" normalizeH="0" baseline="0">
                          <a:ln>
                            <a:noFill/>
                          </a:ln>
                          <a:solidFill>
                            <a:srgbClr val="000000"/>
                          </a:solidFill>
                          <a:effectLst/>
                          <a:latin typeface="Arial" charset="0"/>
                          <a:ea typeface="Times New Roman" charset="0"/>
                          <a:cs typeface="Arial" charset="0"/>
                        </a:rPr>
                        <a:t>Nuevas tecnologías e industrias nuevas o redefinidas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Infraestructuras nuevas o redefinidas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028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PRIMERA: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1711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Industrial.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Mecanización de la industria del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algodón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forjado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Maquinaria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Canales y vías fluviales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Carreteras con peaje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hidráulica (con molinos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agua muy mejorados)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SEGUNDA: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1829.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vapor y los ferrocarriles.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   (difundiéndose hacia Europa y EUA)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Máquinas de vapor y maquinaria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movida con carbón)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y minería del carbón (ahora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 un rol central en el crecimiento)*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Construcción de ferrocarriles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de locomotoras y vagones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de vapor para numerosas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industrias (incluyendo la textil)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Ferrocarriles (uso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Servicio postal estandarizado de plena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(sobre todo nacional, a lo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largo de las líneas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puertos, grandes depósitos, y</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barcos para la navegación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Gas urbano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84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TERCERA: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1875</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acero, la electricidad i la ingeniería pesada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i Alemania sobrepasando a 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Acero barato (especialmente Bessemer)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Pleno desarrollo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barcos de acero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Ingeniería pesada química y civil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 de equipos eléctricos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Cobre y cables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enlatados y embotellados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Papel y empaques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Navegación mundial en veloces barcos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 acero (uso del Canal de Suez)</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transnacionales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(uso de acero barato para la fabricación de rieles y pernos de tamaño estándar)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puentes y túneles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mundial, Teléfono (sobre todo nacional)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(para iluminación y uso industrial)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CUARTA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1908</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petroleo, el automóvil i la producción en masa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(con Alemania rivalizando por el liderazgo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Difusión hacia Europa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en masa de automóviles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Petróleo barato y sus derivados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Petroquímica (sintéticos)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Motor de combustión interna para automóviles, transporte de carga, tractores, aviones, tanques de guerra y generación eléctrica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Electrodomésticos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refrigerados y congelados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caminos, autopistas, 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y aeropuertos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oleoductos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Electricidad de plena 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(industrial y doméstica)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Telecomunicación analógica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teléfono, télex y cablegramas)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alámbrica e inalámbrica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541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QUINTA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 la informática i las telecomunicaciones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(difundiéndose hacia Europa i Asia)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de la información: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Microelectrónica barata, Computadoras, software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Telecomunicaciones, Instrumentos de control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Desarrollo por computadora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biotecnología y nuevos materiales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Comunicación digital mundial (cable, fibra óptica, radio y satélite)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Internet/Correo y otros servicios electrónicos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de fuentes múltiples y de uso flexible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FF0000"/>
                          </a:solidFill>
                          <a:effectLst/>
                          <a:latin typeface="Arial" charset="0"/>
                          <a:ea typeface="Times New Roman" charset="0"/>
                          <a:cs typeface="Arial" charset="0"/>
                        </a:rPr>
                        <a:t>Transporte físico de alta velocidad (por tierra, mar y aire)</a:t>
                      </a:r>
                      <a:endParaRPr kumimoji="0" lang="es-ES" sz="1800" b="0" i="0" u="none" strike="noStrike" cap="none" normalizeH="0" baseline="0">
                        <a:ln>
                          <a:noFill/>
                        </a:ln>
                        <a:solidFill>
                          <a:srgbClr val="FF0000"/>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9537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smtClean="0"/>
              <a:t>Cuatro obras básicas y desiguales</a:t>
            </a:r>
            <a:endParaRPr lang="es-ES" dirty="0"/>
          </a:p>
        </p:txBody>
      </p:sp>
      <p:sp>
        <p:nvSpPr>
          <p:cNvPr id="5" name="Marcador de contenido 4"/>
          <p:cNvSpPr>
            <a:spLocks noGrp="1"/>
          </p:cNvSpPr>
          <p:nvPr>
            <p:ph idx="1"/>
          </p:nvPr>
        </p:nvSpPr>
        <p:spPr/>
        <p:txBody>
          <a:bodyPr>
            <a:normAutofit/>
          </a:bodyPr>
          <a:lstStyle/>
          <a:p>
            <a:pPr algn="ctr"/>
            <a:r>
              <a:rPr lang="es-ES" sz="5400" dirty="0" smtClean="0"/>
              <a:t>1. </a:t>
            </a:r>
            <a:r>
              <a:rPr lang="es-ES" sz="5400" dirty="0" err="1" smtClean="0"/>
              <a:t>Ryfkin</a:t>
            </a:r>
            <a:r>
              <a:rPr lang="es-ES" sz="5400" dirty="0" smtClean="0"/>
              <a:t>,</a:t>
            </a:r>
          </a:p>
          <a:p>
            <a:pPr algn="ctr"/>
            <a:r>
              <a:rPr lang="es-ES" sz="5400" dirty="0" smtClean="0"/>
              <a:t>2. Schwab,</a:t>
            </a:r>
          </a:p>
          <a:p>
            <a:pPr algn="ctr"/>
            <a:r>
              <a:rPr lang="es-ES" sz="5400" dirty="0" smtClean="0"/>
              <a:t>3. </a:t>
            </a:r>
            <a:r>
              <a:rPr lang="es-ES" sz="5400" dirty="0" err="1" smtClean="0"/>
              <a:t>Shaikh</a:t>
            </a:r>
            <a:r>
              <a:rPr lang="es-ES" sz="5400" dirty="0" smtClean="0"/>
              <a:t>,</a:t>
            </a:r>
          </a:p>
          <a:p>
            <a:pPr algn="ctr"/>
            <a:r>
              <a:rPr lang="es-ES" sz="5400" dirty="0" smtClean="0"/>
              <a:t>4. </a:t>
            </a:r>
            <a:r>
              <a:rPr lang="es-ES" sz="5400" dirty="0" err="1" smtClean="0"/>
              <a:t>Keen</a:t>
            </a:r>
            <a:r>
              <a:rPr lang="es-ES" sz="5400" dirty="0" smtClean="0"/>
              <a:t>.</a:t>
            </a:r>
            <a:endParaRPr lang="es-ES" sz="5400" dirty="0"/>
          </a:p>
        </p:txBody>
      </p:sp>
      <p:sp>
        <p:nvSpPr>
          <p:cNvPr id="2" name="Marcador de pie de página 1"/>
          <p:cNvSpPr>
            <a:spLocks noGrp="1"/>
          </p:cNvSpPr>
          <p:nvPr>
            <p:ph type="ftr" sz="quarter" idx="11"/>
          </p:nvPr>
        </p:nvSpPr>
        <p:spPr/>
        <p:txBody>
          <a:bodyPr/>
          <a:lstStyle/>
          <a:p>
            <a:r>
              <a:rPr lang="fr-FR" smtClean="0"/>
              <a:t>Prof. Carles Manera</a:t>
            </a:r>
            <a:endParaRPr lang="es-ES"/>
          </a:p>
        </p:txBody>
      </p:sp>
      <p:sp>
        <p:nvSpPr>
          <p:cNvPr id="3" name="Marcador de número de diapositiva 2"/>
          <p:cNvSpPr>
            <a:spLocks noGrp="1"/>
          </p:cNvSpPr>
          <p:nvPr>
            <p:ph type="sldNum" sz="quarter" idx="12"/>
          </p:nvPr>
        </p:nvSpPr>
        <p:spPr/>
        <p:txBody>
          <a:bodyPr/>
          <a:lstStyle/>
          <a:p>
            <a:fld id="{025A7E7D-6906-5F40-8660-0A972E824A8F}" type="slidenum">
              <a:rPr lang="es-ES" smtClean="0"/>
              <a:t>3</a:t>
            </a:fld>
            <a:endParaRPr lang="es-ES"/>
          </a:p>
        </p:txBody>
      </p:sp>
    </p:spTree>
    <p:extLst>
      <p:ext uri="{BB962C8B-B14F-4D97-AF65-F5344CB8AC3E}">
        <p14:creationId xmlns:p14="http://schemas.microsoft.com/office/powerpoint/2010/main" val="254363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TERCERA REVOLUCIÓN INDUSTRIAL:</a:t>
            </a:r>
            <a:br>
              <a:rPr lang="es-ES" dirty="0" smtClean="0"/>
            </a:br>
            <a:r>
              <a:rPr lang="es-ES" dirty="0" smtClean="0"/>
              <a:t>JEREMY RIFKIN</a:t>
            </a:r>
            <a:endParaRPr lang="es-ES" dirty="0"/>
          </a:p>
        </p:txBody>
      </p:sp>
      <p:sp>
        <p:nvSpPr>
          <p:cNvPr id="4" name="Marcador de texto 3"/>
          <p:cNvSpPr>
            <a:spLocks noGrp="1"/>
          </p:cNvSpPr>
          <p:nvPr>
            <p:ph type="body" idx="1"/>
          </p:nvPr>
        </p:nvSpPr>
        <p:spPr/>
        <p:txBody>
          <a:bodyPr/>
          <a:lstStyle/>
          <a:p>
            <a:r>
              <a:rPr lang="es-ES" dirty="0" smtClean="0"/>
              <a:t>Un libro polémico, 2011</a:t>
            </a:r>
            <a:endParaRPr lang="es-ES" dirty="0"/>
          </a:p>
        </p:txBody>
      </p:sp>
      <p:pic>
        <p:nvPicPr>
          <p:cNvPr id="8" name="Marcador de contenido 7"/>
          <p:cNvPicPr>
            <a:picLocks noGrp="1" noChangeAspect="1"/>
          </p:cNvPicPr>
          <p:nvPr>
            <p:ph sz="half" idx="2"/>
          </p:nvPr>
        </p:nvPicPr>
        <p:blipFill>
          <a:blip r:embed="rId2"/>
          <a:srcRect l="-26827" r="-26827"/>
          <a:stretch>
            <a:fillRect/>
          </a:stretch>
        </p:blipFill>
        <p:spPr/>
      </p:pic>
      <p:sp>
        <p:nvSpPr>
          <p:cNvPr id="6" name="Marcador de texto 5"/>
          <p:cNvSpPr>
            <a:spLocks noGrp="1"/>
          </p:cNvSpPr>
          <p:nvPr>
            <p:ph type="body" sz="quarter" idx="3"/>
          </p:nvPr>
        </p:nvSpPr>
        <p:spPr/>
        <p:txBody>
          <a:bodyPr/>
          <a:lstStyle/>
          <a:p>
            <a:r>
              <a:rPr lang="es-ES" dirty="0" smtClean="0"/>
              <a:t>Ideas básicas</a:t>
            </a:r>
            <a:endParaRPr lang="es-ES" dirty="0"/>
          </a:p>
        </p:txBody>
      </p:sp>
      <p:sp>
        <p:nvSpPr>
          <p:cNvPr id="7" name="Marcador de contenido 6"/>
          <p:cNvSpPr>
            <a:spLocks noGrp="1"/>
          </p:cNvSpPr>
          <p:nvPr>
            <p:ph sz="quarter" idx="4"/>
          </p:nvPr>
        </p:nvSpPr>
        <p:spPr/>
        <p:txBody>
          <a:bodyPr/>
          <a:lstStyle/>
          <a:p>
            <a:pPr algn="just"/>
            <a:r>
              <a:rPr lang="es-ES" dirty="0" smtClean="0"/>
              <a:t>1. Nuevas tecnologías de la información y la comunicación.</a:t>
            </a:r>
          </a:p>
          <a:p>
            <a:pPr algn="just"/>
            <a:r>
              <a:rPr lang="es-ES" dirty="0" smtClean="0"/>
              <a:t>2. Energías renovables.</a:t>
            </a:r>
          </a:p>
          <a:p>
            <a:pPr algn="just"/>
            <a:r>
              <a:rPr lang="es-ES" dirty="0" smtClean="0"/>
              <a:t>3. Información fluida y revolución tecnológica.</a:t>
            </a:r>
          </a:p>
          <a:p>
            <a:pPr algn="just"/>
            <a:r>
              <a:rPr lang="es-ES" dirty="0" smtClean="0"/>
              <a:t>4. Mundo en red: poder distribuido.</a:t>
            </a:r>
          </a:p>
          <a:p>
            <a:endParaRPr lang="es-ES" dirty="0"/>
          </a:p>
        </p:txBody>
      </p:sp>
      <p:sp>
        <p:nvSpPr>
          <p:cNvPr id="9" name="Marcador de pie de página 8"/>
          <p:cNvSpPr>
            <a:spLocks noGrp="1"/>
          </p:cNvSpPr>
          <p:nvPr>
            <p:ph type="ftr" sz="quarter" idx="11"/>
          </p:nvPr>
        </p:nvSpPr>
        <p:spPr/>
        <p:txBody>
          <a:bodyPr/>
          <a:lstStyle/>
          <a:p>
            <a:r>
              <a:rPr lang="fr-FR" smtClean="0"/>
              <a:t>Prof. Carles Manera</a:t>
            </a:r>
            <a:endParaRPr lang="es-ES"/>
          </a:p>
        </p:txBody>
      </p:sp>
      <p:sp>
        <p:nvSpPr>
          <p:cNvPr id="10" name="Marcador de número de diapositiva 9"/>
          <p:cNvSpPr>
            <a:spLocks noGrp="1"/>
          </p:cNvSpPr>
          <p:nvPr>
            <p:ph type="sldNum" sz="quarter" idx="12"/>
          </p:nvPr>
        </p:nvSpPr>
        <p:spPr/>
        <p:txBody>
          <a:bodyPr/>
          <a:lstStyle/>
          <a:p>
            <a:fld id="{025A7E7D-6906-5F40-8660-0A972E824A8F}" type="slidenum">
              <a:rPr lang="es-ES" smtClean="0"/>
              <a:t>4</a:t>
            </a:fld>
            <a:endParaRPr lang="es-ES"/>
          </a:p>
        </p:txBody>
      </p:sp>
    </p:spTree>
    <p:extLst>
      <p:ext uri="{BB962C8B-B14F-4D97-AF65-F5344CB8AC3E}">
        <p14:creationId xmlns:p14="http://schemas.microsoft.com/office/powerpoint/2010/main" val="85266157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Síntesis</a:t>
            </a:r>
            <a:endParaRPr lang="es-ES" dirty="0"/>
          </a:p>
        </p:txBody>
      </p:sp>
      <p:sp>
        <p:nvSpPr>
          <p:cNvPr id="12" name="Marcador de contenido 11"/>
          <p:cNvSpPr>
            <a:spLocks noGrp="1"/>
          </p:cNvSpPr>
          <p:nvPr>
            <p:ph idx="1"/>
          </p:nvPr>
        </p:nvSpPr>
        <p:spPr/>
        <p:txBody>
          <a:bodyPr>
            <a:normAutofit fontScale="92500" lnSpcReduction="20000"/>
          </a:bodyPr>
          <a:lstStyle/>
          <a:p>
            <a:pPr algn="just"/>
            <a:r>
              <a:rPr lang="es-ES_tradnl" dirty="0" smtClean="0"/>
              <a:t>Apuesta </a:t>
            </a:r>
            <a:r>
              <a:rPr lang="es-ES_tradnl" dirty="0"/>
              <a:t>clara por una </a:t>
            </a:r>
            <a:r>
              <a:rPr lang="es-ES_tradnl" dirty="0" err="1"/>
              <a:t>economía</a:t>
            </a:r>
            <a:r>
              <a:rPr lang="es-ES_tradnl" dirty="0"/>
              <a:t> verde, por una sociedad donde la </a:t>
            </a:r>
            <a:r>
              <a:rPr lang="es-ES_tradnl" dirty="0" err="1"/>
              <a:t>generación</a:t>
            </a:r>
            <a:r>
              <a:rPr lang="es-ES_tradnl" dirty="0"/>
              <a:t> de la </a:t>
            </a:r>
            <a:r>
              <a:rPr lang="es-ES_tradnl" dirty="0" err="1"/>
              <a:t>energía</a:t>
            </a:r>
            <a:r>
              <a:rPr lang="es-ES_tradnl" dirty="0"/>
              <a:t> provenga de fuentes renovables que, al estar al alcance de todos, </a:t>
            </a:r>
            <a:r>
              <a:rPr lang="es-ES_tradnl" dirty="0" err="1"/>
              <a:t>cambiarán</a:t>
            </a:r>
            <a:r>
              <a:rPr lang="es-ES_tradnl" dirty="0"/>
              <a:t> el modelo </a:t>
            </a:r>
            <a:r>
              <a:rPr lang="es-ES_tradnl" dirty="0" err="1"/>
              <a:t>económico</a:t>
            </a:r>
            <a:r>
              <a:rPr lang="es-ES_tradnl" dirty="0"/>
              <a:t> y </a:t>
            </a:r>
            <a:r>
              <a:rPr lang="es-ES_tradnl" dirty="0" err="1"/>
              <a:t>generarán</a:t>
            </a:r>
            <a:r>
              <a:rPr lang="es-ES_tradnl" dirty="0"/>
              <a:t> una sociedad horizontal y distributiva, que </a:t>
            </a:r>
            <a:r>
              <a:rPr lang="es-ES_tradnl" dirty="0" err="1"/>
              <a:t>vendra</a:t>
            </a:r>
            <a:r>
              <a:rPr lang="es-ES_tradnl" dirty="0"/>
              <a:t>́ a sustituir el actual </a:t>
            </a:r>
            <a:r>
              <a:rPr lang="es-ES_tradnl" dirty="0" smtClean="0"/>
              <a:t>modelo </a:t>
            </a:r>
            <a:r>
              <a:rPr lang="es-ES_tradnl" dirty="0"/>
              <a:t>vertical. </a:t>
            </a:r>
            <a:endParaRPr lang="es-ES_tradnl" dirty="0" smtClean="0"/>
          </a:p>
          <a:p>
            <a:pPr algn="just"/>
            <a:r>
              <a:rPr lang="es-ES_tradnl" dirty="0" smtClean="0"/>
              <a:t>El </a:t>
            </a:r>
            <a:r>
              <a:rPr lang="es-ES_tradnl" dirty="0"/>
              <a:t>nuevo modelo de relaciones y de sociedad que preconiza </a:t>
            </a:r>
            <a:r>
              <a:rPr lang="es-ES_tradnl" dirty="0" err="1"/>
              <a:t>Rifkin</a:t>
            </a:r>
            <a:r>
              <a:rPr lang="es-ES_tradnl" dirty="0"/>
              <a:t>, es </a:t>
            </a:r>
            <a:r>
              <a:rPr lang="es-ES_tradnl" dirty="0" err="1"/>
              <a:t>ecológico</a:t>
            </a:r>
            <a:r>
              <a:rPr lang="es-ES_tradnl" dirty="0"/>
              <a:t>, sostenible, y parece </a:t>
            </a:r>
            <a:r>
              <a:rPr lang="es-ES_tradnl" dirty="0" err="1"/>
              <a:t>más</a:t>
            </a:r>
            <a:r>
              <a:rPr lang="es-ES_tradnl" dirty="0"/>
              <a:t> justo tanto para las personas como para el </a:t>
            </a:r>
            <a:r>
              <a:rPr lang="es-ES_tradnl" dirty="0" smtClean="0"/>
              <a:t>entorno. </a:t>
            </a:r>
            <a:endParaRPr lang="es-ES_tradnl" dirty="0" smtClean="0">
              <a:effectLst/>
            </a:endParaRPr>
          </a:p>
          <a:p>
            <a:pPr algn="just"/>
            <a:endParaRPr lang="es-ES" dirty="0"/>
          </a:p>
        </p:txBody>
      </p:sp>
      <p:sp>
        <p:nvSpPr>
          <p:cNvPr id="13" name="Marcador de pie de página 12"/>
          <p:cNvSpPr>
            <a:spLocks noGrp="1"/>
          </p:cNvSpPr>
          <p:nvPr>
            <p:ph type="ftr" sz="quarter" idx="11"/>
          </p:nvPr>
        </p:nvSpPr>
        <p:spPr/>
        <p:txBody>
          <a:bodyPr/>
          <a:lstStyle/>
          <a:p>
            <a:r>
              <a:rPr lang="fr-FR" smtClean="0"/>
              <a:t>Prof. Carles Manera</a:t>
            </a:r>
            <a:endParaRPr lang="es-ES"/>
          </a:p>
        </p:txBody>
      </p:sp>
      <p:sp>
        <p:nvSpPr>
          <p:cNvPr id="14" name="Marcador de número de diapositiva 13"/>
          <p:cNvSpPr>
            <a:spLocks noGrp="1"/>
          </p:cNvSpPr>
          <p:nvPr>
            <p:ph type="sldNum" sz="quarter" idx="12"/>
          </p:nvPr>
        </p:nvSpPr>
        <p:spPr/>
        <p:txBody>
          <a:bodyPr/>
          <a:lstStyle/>
          <a:p>
            <a:fld id="{025A7E7D-6906-5F40-8660-0A972E824A8F}" type="slidenum">
              <a:rPr lang="es-ES" smtClean="0"/>
              <a:t>5</a:t>
            </a:fld>
            <a:endParaRPr lang="es-ES"/>
          </a:p>
        </p:txBody>
      </p:sp>
    </p:spTree>
    <p:extLst>
      <p:ext uri="{BB962C8B-B14F-4D97-AF65-F5344CB8AC3E}">
        <p14:creationId xmlns:p14="http://schemas.microsoft.com/office/powerpoint/2010/main" val="13962722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Cambio en el modelo energético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err="1"/>
              <a:t>Rifkin</a:t>
            </a:r>
            <a:r>
              <a:rPr lang="es-ES_tradnl" dirty="0"/>
              <a:t> habla de una tercera </a:t>
            </a:r>
            <a:r>
              <a:rPr lang="es-ES_tradnl" dirty="0" err="1"/>
              <a:t>revolución</a:t>
            </a:r>
            <a:r>
              <a:rPr lang="es-ES_tradnl" dirty="0"/>
              <a:t> industrial que, al igual que la primera y la segunda, viene marcada por un cambio en el modelo </a:t>
            </a:r>
            <a:r>
              <a:rPr lang="es-ES_tradnl" dirty="0" err="1"/>
              <a:t>energético</a:t>
            </a:r>
            <a:r>
              <a:rPr lang="es-ES_tradnl" dirty="0"/>
              <a:t>, y en el motor de la sociedad. </a:t>
            </a:r>
            <a:endParaRPr lang="es-ES_tradnl" dirty="0" smtClean="0"/>
          </a:p>
          <a:p>
            <a:pPr algn="just"/>
            <a:r>
              <a:rPr lang="es-ES_tradnl" dirty="0" err="1" smtClean="0"/>
              <a:t>Asi</a:t>
            </a:r>
            <a:r>
              <a:rPr lang="es-ES_tradnl" dirty="0" smtClean="0"/>
              <a:t>́</a:t>
            </a:r>
            <a:r>
              <a:rPr lang="es-ES_tradnl" dirty="0"/>
              <a:t>, si la primera </a:t>
            </a:r>
            <a:r>
              <a:rPr lang="es-ES_tradnl" dirty="0" err="1"/>
              <a:t>revolución</a:t>
            </a:r>
            <a:r>
              <a:rPr lang="es-ES_tradnl" dirty="0"/>
              <a:t> se basó en la </a:t>
            </a:r>
            <a:r>
              <a:rPr lang="es-ES_tradnl" dirty="0" err="1"/>
              <a:t>máquina</a:t>
            </a:r>
            <a:r>
              <a:rPr lang="es-ES_tradnl" dirty="0"/>
              <a:t> de vapor </a:t>
            </a:r>
            <a:r>
              <a:rPr lang="es-ES_tradnl" dirty="0" smtClean="0"/>
              <a:t>alimentada </a:t>
            </a:r>
            <a:r>
              <a:rPr lang="es-ES_tradnl" dirty="0"/>
              <a:t>por </a:t>
            </a:r>
            <a:r>
              <a:rPr lang="es-ES_tradnl" dirty="0" err="1"/>
              <a:t>carbón</a:t>
            </a:r>
            <a:r>
              <a:rPr lang="es-ES_tradnl" dirty="0"/>
              <a:t>, y la segunda en el motor de </a:t>
            </a:r>
            <a:r>
              <a:rPr lang="es-ES_tradnl" dirty="0" err="1"/>
              <a:t>combustión</a:t>
            </a:r>
            <a:r>
              <a:rPr lang="es-ES_tradnl" dirty="0"/>
              <a:t> interna alimentado por el </a:t>
            </a:r>
            <a:r>
              <a:rPr lang="es-ES_tradnl" dirty="0" err="1"/>
              <a:t>petróleo</a:t>
            </a:r>
            <a:r>
              <a:rPr lang="es-ES_tradnl" dirty="0"/>
              <a:t> y sus derivados, la tercera </a:t>
            </a:r>
            <a:r>
              <a:rPr lang="es-ES_tradnl" dirty="0" err="1"/>
              <a:t>revolución</a:t>
            </a:r>
            <a:r>
              <a:rPr lang="es-ES_tradnl" dirty="0"/>
              <a:t> debe basarse en las fuentes renovables: el sol , el aire, el agua, la </a:t>
            </a:r>
            <a:r>
              <a:rPr lang="es-ES_tradnl" dirty="0" err="1"/>
              <a:t>geotérmica</a:t>
            </a:r>
            <a:r>
              <a:rPr lang="es-ES_tradnl" dirty="0"/>
              <a:t> y en una nueva forma tanto de </a:t>
            </a:r>
            <a:r>
              <a:rPr lang="es-ES_tradnl" dirty="0" err="1"/>
              <a:t>generación</a:t>
            </a:r>
            <a:r>
              <a:rPr lang="es-ES_tradnl" dirty="0"/>
              <a:t> (</a:t>
            </a:r>
            <a:r>
              <a:rPr lang="es-ES_tradnl" dirty="0" err="1"/>
              <a:t>más</a:t>
            </a:r>
            <a:r>
              <a:rPr lang="es-ES_tradnl" dirty="0"/>
              <a:t> local ya partir de </a:t>
            </a:r>
            <a:r>
              <a:rPr lang="es-ES_tradnl" dirty="0" err="1"/>
              <a:t>microcentrales</a:t>
            </a:r>
            <a:r>
              <a:rPr lang="es-ES_tradnl" dirty="0"/>
              <a:t> generadoras) como de </a:t>
            </a:r>
            <a:r>
              <a:rPr lang="es-ES_tradnl" dirty="0" err="1"/>
              <a:t>distribución</a:t>
            </a:r>
            <a:r>
              <a:rPr lang="es-ES_tradnl" dirty="0"/>
              <a:t> de esta </a:t>
            </a:r>
            <a:r>
              <a:rPr lang="es-ES_tradnl" dirty="0" err="1"/>
              <a:t>energía</a:t>
            </a:r>
            <a:r>
              <a:rPr lang="es-ES_tradnl" dirty="0"/>
              <a:t>: una </a:t>
            </a:r>
            <a:r>
              <a:rPr lang="es-ES_tradnl" dirty="0" err="1"/>
              <a:t>distribución</a:t>
            </a:r>
            <a:r>
              <a:rPr lang="es-ES_tradnl" dirty="0"/>
              <a:t> horizontal y descentralizada en lugar de la vertical y centralizada que </a:t>
            </a:r>
            <a:r>
              <a:rPr lang="es-ES_tradnl" dirty="0" err="1"/>
              <a:t>aún</a:t>
            </a:r>
            <a:r>
              <a:rPr lang="es-ES_tradnl" dirty="0"/>
              <a:t> tenemos hoy. </a:t>
            </a:r>
            <a:endParaRPr lang="es-ES_tradnl" dirty="0" smtClean="0">
              <a:effectLst/>
            </a:endParaRP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6</a:t>
            </a:fld>
            <a:endParaRPr lang="es-ES"/>
          </a:p>
        </p:txBody>
      </p:sp>
    </p:spTree>
    <p:extLst>
      <p:ext uri="{BB962C8B-B14F-4D97-AF65-F5344CB8AC3E}">
        <p14:creationId xmlns:p14="http://schemas.microsoft.com/office/powerpoint/2010/main" val="2514703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Cinco ejes básicos del libro de </a:t>
            </a:r>
            <a:r>
              <a:rPr lang="es-ES" dirty="0" err="1" smtClean="0"/>
              <a:t>Ryfkin</a:t>
            </a:r>
            <a:endParaRPr lang="es-ES" dirty="0"/>
          </a:p>
        </p:txBody>
      </p:sp>
      <p:sp>
        <p:nvSpPr>
          <p:cNvPr id="3" name="Marcador de contenido 2"/>
          <p:cNvSpPr>
            <a:spLocks noGrp="1"/>
          </p:cNvSpPr>
          <p:nvPr>
            <p:ph idx="1"/>
          </p:nvPr>
        </p:nvSpPr>
        <p:spPr/>
        <p:txBody>
          <a:bodyPr>
            <a:normAutofit fontScale="62500" lnSpcReduction="20000"/>
          </a:bodyPr>
          <a:lstStyle/>
          <a:p>
            <a:pPr algn="just"/>
            <a:r>
              <a:rPr lang="es-ES_tradnl" dirty="0"/>
              <a:t>1) </a:t>
            </a:r>
            <a:r>
              <a:rPr lang="es-ES_tradnl" dirty="0" smtClean="0"/>
              <a:t>La </a:t>
            </a:r>
            <a:r>
              <a:rPr lang="es-ES_tradnl" dirty="0" err="1"/>
              <a:t>transición</a:t>
            </a:r>
            <a:r>
              <a:rPr lang="es-ES_tradnl" dirty="0"/>
              <a:t> hacia la </a:t>
            </a:r>
            <a:r>
              <a:rPr lang="es-ES_tradnl" dirty="0" err="1"/>
              <a:t>energía</a:t>
            </a:r>
            <a:r>
              <a:rPr lang="es-ES_tradnl" dirty="0"/>
              <a:t> renovable, </a:t>
            </a:r>
            <a:endParaRPr lang="es-ES_tradnl" dirty="0" smtClean="0"/>
          </a:p>
          <a:p>
            <a:pPr algn="just"/>
            <a:r>
              <a:rPr lang="es-ES_tradnl" dirty="0" smtClean="0"/>
              <a:t>2</a:t>
            </a:r>
            <a:r>
              <a:rPr lang="es-ES_tradnl" dirty="0"/>
              <a:t>) </a:t>
            </a:r>
            <a:r>
              <a:rPr lang="es-ES_tradnl" dirty="0" smtClean="0"/>
              <a:t>La </a:t>
            </a:r>
            <a:r>
              <a:rPr lang="es-ES_tradnl" dirty="0" err="1"/>
              <a:t>transformación</a:t>
            </a:r>
            <a:r>
              <a:rPr lang="es-ES_tradnl" dirty="0"/>
              <a:t> de </a:t>
            </a:r>
            <a:r>
              <a:rPr lang="es-ES_tradnl" dirty="0" smtClean="0"/>
              <a:t>los </a:t>
            </a:r>
            <a:r>
              <a:rPr lang="es-ES_tradnl" dirty="0"/>
              <a:t>edificios en </a:t>
            </a:r>
            <a:r>
              <a:rPr lang="es-ES_tradnl" dirty="0" err="1"/>
              <a:t>microcentrales</a:t>
            </a:r>
            <a:r>
              <a:rPr lang="es-ES_tradnl" dirty="0"/>
              <a:t> </a:t>
            </a:r>
            <a:r>
              <a:rPr lang="es-ES_tradnl" dirty="0" err="1"/>
              <a:t>eléctricas</a:t>
            </a:r>
            <a:r>
              <a:rPr lang="es-ES_tradnl" dirty="0"/>
              <a:t> que generen, recojan y reaprovechar in situ las </a:t>
            </a:r>
            <a:r>
              <a:rPr lang="es-ES_tradnl" dirty="0" err="1"/>
              <a:t>energías</a:t>
            </a:r>
            <a:r>
              <a:rPr lang="es-ES_tradnl" dirty="0"/>
              <a:t> renovables, </a:t>
            </a:r>
            <a:endParaRPr lang="es-ES_tradnl" dirty="0" smtClean="0"/>
          </a:p>
          <a:p>
            <a:pPr algn="just"/>
            <a:r>
              <a:rPr lang="es-ES_tradnl" dirty="0" smtClean="0"/>
              <a:t>3</a:t>
            </a:r>
            <a:r>
              <a:rPr lang="es-ES_tradnl" dirty="0"/>
              <a:t>) </a:t>
            </a:r>
            <a:r>
              <a:rPr lang="es-ES_tradnl" dirty="0" smtClean="0"/>
              <a:t>El </a:t>
            </a:r>
            <a:r>
              <a:rPr lang="es-ES_tradnl" dirty="0"/>
              <a:t>despliegue de la </a:t>
            </a:r>
            <a:r>
              <a:rPr lang="es-ES_tradnl" dirty="0" err="1"/>
              <a:t>tecnología</a:t>
            </a:r>
            <a:r>
              <a:rPr lang="es-ES_tradnl" dirty="0"/>
              <a:t> del </a:t>
            </a:r>
            <a:r>
              <a:rPr lang="es-ES_tradnl" dirty="0" err="1"/>
              <a:t>hidrógeno</a:t>
            </a:r>
            <a:r>
              <a:rPr lang="es-ES_tradnl" dirty="0"/>
              <a:t> y de otros </a:t>
            </a:r>
            <a:r>
              <a:rPr lang="es-ES_tradnl" dirty="0" smtClean="0"/>
              <a:t>sistemas </a:t>
            </a:r>
            <a:r>
              <a:rPr lang="es-ES_tradnl" dirty="0"/>
              <a:t>de almacenamiento </a:t>
            </a:r>
            <a:r>
              <a:rPr lang="es-ES_tradnl" dirty="0" err="1"/>
              <a:t>energético</a:t>
            </a:r>
            <a:r>
              <a:rPr lang="es-ES_tradnl" dirty="0"/>
              <a:t> en los edificios y en las redes de </a:t>
            </a:r>
            <a:r>
              <a:rPr lang="es-ES_tradnl" dirty="0" smtClean="0"/>
              <a:t>infraestructuras</a:t>
            </a:r>
            <a:r>
              <a:rPr lang="es-ES_tradnl" dirty="0"/>
              <a:t>, para acumular </a:t>
            </a:r>
            <a:r>
              <a:rPr lang="es-ES_tradnl" dirty="0" err="1"/>
              <a:t>energías</a:t>
            </a:r>
            <a:r>
              <a:rPr lang="es-ES_tradnl" dirty="0"/>
              <a:t> renovables que son de flujo intermitente, </a:t>
            </a:r>
            <a:endParaRPr lang="es-ES_tradnl" dirty="0" smtClean="0"/>
          </a:p>
          <a:p>
            <a:pPr algn="just"/>
            <a:r>
              <a:rPr lang="es-ES_tradnl" dirty="0" smtClean="0"/>
              <a:t>4</a:t>
            </a:r>
            <a:r>
              <a:rPr lang="es-ES_tradnl" dirty="0"/>
              <a:t>) </a:t>
            </a:r>
            <a:r>
              <a:rPr lang="es-ES_tradnl" dirty="0" smtClean="0"/>
              <a:t>El </a:t>
            </a:r>
            <a:r>
              <a:rPr lang="es-ES_tradnl" dirty="0"/>
              <a:t>uso de la </a:t>
            </a:r>
            <a:r>
              <a:rPr lang="es-ES_tradnl" dirty="0" err="1"/>
              <a:t>tecnología</a:t>
            </a:r>
            <a:r>
              <a:rPr lang="es-ES_tradnl" dirty="0"/>
              <a:t> de Internet para transformar la red </a:t>
            </a:r>
            <a:r>
              <a:rPr lang="es-ES_tradnl" dirty="0" err="1"/>
              <a:t>eléctrica</a:t>
            </a:r>
            <a:r>
              <a:rPr lang="es-ES_tradnl" dirty="0"/>
              <a:t> en una "Inter redes" de </a:t>
            </a:r>
            <a:r>
              <a:rPr lang="es-ES_tradnl" dirty="0" err="1"/>
              <a:t>energía</a:t>
            </a:r>
            <a:r>
              <a:rPr lang="es-ES_tradnl" dirty="0"/>
              <a:t> compartida que funcione exactamente igual que Internet (millones de edificios </a:t>
            </a:r>
            <a:r>
              <a:rPr lang="es-ES_tradnl" dirty="0" err="1"/>
              <a:t>podrán</a:t>
            </a:r>
            <a:r>
              <a:rPr lang="es-ES_tradnl" dirty="0"/>
              <a:t> generar </a:t>
            </a:r>
            <a:r>
              <a:rPr lang="es-ES_tradnl" dirty="0" smtClean="0"/>
              <a:t>localmente -</a:t>
            </a:r>
            <a:r>
              <a:rPr lang="es-ES_tradnl" dirty="0"/>
              <a:t>in </a:t>
            </a:r>
            <a:r>
              <a:rPr lang="es-ES_tradnl" dirty="0" err="1"/>
              <a:t>situ-pequeñas</a:t>
            </a:r>
            <a:r>
              <a:rPr lang="es-ES_tradnl" dirty="0"/>
              <a:t> cantidades de </a:t>
            </a:r>
            <a:r>
              <a:rPr lang="es-ES_tradnl" dirty="0" err="1"/>
              <a:t>energía</a:t>
            </a:r>
            <a:r>
              <a:rPr lang="es-ES_tradnl" dirty="0"/>
              <a:t> y </a:t>
            </a:r>
            <a:r>
              <a:rPr lang="es-ES_tradnl" dirty="0" err="1"/>
              <a:t>podrán</a:t>
            </a:r>
            <a:r>
              <a:rPr lang="es-ES_tradnl" dirty="0"/>
              <a:t> vender los </a:t>
            </a:r>
            <a:r>
              <a:rPr lang="es-ES_tradnl" dirty="0" smtClean="0"/>
              <a:t>excedentes </a:t>
            </a:r>
            <a:r>
              <a:rPr lang="es-ES_tradnl" dirty="0"/>
              <a:t>que reingresen en la red, compartiendo esa electricidad con sus vecinos), </a:t>
            </a:r>
            <a:endParaRPr lang="es-ES_tradnl" dirty="0" smtClean="0"/>
          </a:p>
          <a:p>
            <a:pPr algn="just"/>
            <a:r>
              <a:rPr lang="es-ES_tradnl" dirty="0" smtClean="0"/>
              <a:t>5</a:t>
            </a:r>
            <a:r>
              <a:rPr lang="es-ES_tradnl" dirty="0"/>
              <a:t>) </a:t>
            </a:r>
            <a:r>
              <a:rPr lang="es-ES_tradnl" dirty="0" smtClean="0"/>
              <a:t>La </a:t>
            </a:r>
            <a:r>
              <a:rPr lang="es-ES_tradnl" dirty="0" err="1"/>
              <a:t>transición</a:t>
            </a:r>
            <a:r>
              <a:rPr lang="es-ES_tradnl" dirty="0"/>
              <a:t> de la actual flota de transportes hacia </a:t>
            </a:r>
            <a:r>
              <a:rPr lang="es-ES_tradnl" dirty="0" err="1"/>
              <a:t>vehículos</a:t>
            </a:r>
            <a:r>
              <a:rPr lang="es-ES_tradnl" dirty="0"/>
              <a:t> de motor </a:t>
            </a:r>
            <a:r>
              <a:rPr lang="es-ES_tradnl" dirty="0" err="1"/>
              <a:t>eléctrico</a:t>
            </a:r>
            <a:r>
              <a:rPr lang="es-ES_tradnl" dirty="0"/>
              <a:t> con </a:t>
            </a:r>
            <a:r>
              <a:rPr lang="es-ES_tradnl" dirty="0" err="1" smtClean="0"/>
              <a:t>alimentación</a:t>
            </a:r>
            <a:r>
              <a:rPr lang="es-ES_tradnl" dirty="0" smtClean="0"/>
              <a:t> </a:t>
            </a:r>
            <a:r>
              <a:rPr lang="es-ES_tradnl" dirty="0"/>
              <a:t>de red y / o con pilas de combustible, capaz de comprar y vender </a:t>
            </a:r>
            <a:r>
              <a:rPr lang="es-ES_tradnl" dirty="0" smtClean="0"/>
              <a:t>electricidad </a:t>
            </a:r>
            <a:r>
              <a:rPr lang="es-ES_tradnl" dirty="0"/>
              <a:t>en una red </a:t>
            </a:r>
            <a:r>
              <a:rPr lang="es-ES_tradnl" dirty="0" err="1"/>
              <a:t>eléctrica</a:t>
            </a:r>
            <a:r>
              <a:rPr lang="es-ES_tradnl" dirty="0"/>
              <a:t> interactiva e </a:t>
            </a:r>
            <a:r>
              <a:rPr lang="es-ES_tradnl" dirty="0" smtClean="0"/>
              <a:t>inteligente. </a:t>
            </a:r>
            <a:endParaRPr lang="es-ES_tradnl" dirty="0" smtClean="0">
              <a:effectLst/>
            </a:endParaRP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7</a:t>
            </a:fld>
            <a:endParaRPr lang="es-ES"/>
          </a:p>
        </p:txBody>
      </p:sp>
    </p:spTree>
    <p:extLst>
      <p:ext uri="{BB962C8B-B14F-4D97-AF65-F5344CB8AC3E}">
        <p14:creationId xmlns:p14="http://schemas.microsoft.com/office/powerpoint/2010/main" val="487845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CUARTA REVOLUCIÓN INDUSTRIAL: </a:t>
            </a:r>
            <a:br>
              <a:rPr lang="es-ES" dirty="0" smtClean="0"/>
            </a:br>
            <a:r>
              <a:rPr lang="es-ES" dirty="0" smtClean="0"/>
              <a:t>KLAUS SCHWAB</a:t>
            </a:r>
            <a:endParaRPr lang="es-ES" dirty="0"/>
          </a:p>
        </p:txBody>
      </p:sp>
      <p:sp>
        <p:nvSpPr>
          <p:cNvPr id="7" name="Marcador de texto 6"/>
          <p:cNvSpPr>
            <a:spLocks noGrp="1"/>
          </p:cNvSpPr>
          <p:nvPr>
            <p:ph type="body" idx="1"/>
          </p:nvPr>
        </p:nvSpPr>
        <p:spPr/>
        <p:txBody>
          <a:bodyPr/>
          <a:lstStyle/>
          <a:p>
            <a:r>
              <a:rPr lang="es-ES" dirty="0" smtClean="0"/>
              <a:t>Sigue la polémica, 2016</a:t>
            </a:r>
            <a:endParaRPr lang="es-ES" dirty="0"/>
          </a:p>
        </p:txBody>
      </p:sp>
      <p:pic>
        <p:nvPicPr>
          <p:cNvPr id="6" name="Marcador de contenido 5"/>
          <p:cNvPicPr>
            <a:picLocks noGrp="1" noChangeAspect="1"/>
          </p:cNvPicPr>
          <p:nvPr>
            <p:ph sz="half" idx="2"/>
          </p:nvPr>
        </p:nvPicPr>
        <p:blipFill>
          <a:blip r:embed="rId2"/>
          <a:srcRect l="23118" r="23118"/>
          <a:stretch>
            <a:fillRect/>
          </a:stretch>
        </p:blipFill>
        <p:spPr>
          <a:xfrm>
            <a:off x="457200" y="2191155"/>
            <a:ext cx="4040188" cy="3951288"/>
          </a:xfrm>
        </p:spPr>
      </p:pic>
      <p:sp>
        <p:nvSpPr>
          <p:cNvPr id="8" name="Marcador de texto 7"/>
          <p:cNvSpPr>
            <a:spLocks noGrp="1"/>
          </p:cNvSpPr>
          <p:nvPr>
            <p:ph type="body" sz="quarter" idx="3"/>
          </p:nvPr>
        </p:nvSpPr>
        <p:spPr/>
        <p:txBody>
          <a:bodyPr/>
          <a:lstStyle/>
          <a:p>
            <a:r>
              <a:rPr lang="es-ES" dirty="0" smtClean="0"/>
              <a:t>Ideas básicas</a:t>
            </a:r>
            <a:endParaRPr lang="es-ES" dirty="0"/>
          </a:p>
        </p:txBody>
      </p:sp>
      <p:sp>
        <p:nvSpPr>
          <p:cNvPr id="9" name="Marcador de contenido 8"/>
          <p:cNvSpPr>
            <a:spLocks noGrp="1"/>
          </p:cNvSpPr>
          <p:nvPr>
            <p:ph sz="quarter" idx="4"/>
          </p:nvPr>
        </p:nvSpPr>
        <p:spPr/>
        <p:txBody>
          <a:bodyPr/>
          <a:lstStyle/>
          <a:p>
            <a:pPr algn="just"/>
            <a:r>
              <a:rPr lang="es-ES" dirty="0" smtClean="0"/>
              <a:t>1. Avances en inteligencia artificial: robótica.</a:t>
            </a:r>
          </a:p>
          <a:p>
            <a:pPr algn="just"/>
            <a:r>
              <a:rPr lang="es-ES" dirty="0" smtClean="0"/>
              <a:t>2. Nanotecnología, biotecnología, </a:t>
            </a:r>
            <a:r>
              <a:rPr lang="es-ES" dirty="0" err="1" smtClean="0"/>
              <a:t>neurotecnología</a:t>
            </a:r>
            <a:r>
              <a:rPr lang="es-ES" dirty="0" smtClean="0"/>
              <a:t>, personalización de organismos (ADN).</a:t>
            </a:r>
          </a:p>
          <a:p>
            <a:pPr algn="just"/>
            <a:r>
              <a:rPr lang="es-ES" dirty="0" smtClean="0"/>
              <a:t>3. No necesariamente la descentralización (diferente a </a:t>
            </a:r>
            <a:r>
              <a:rPr lang="es-ES" dirty="0" err="1" smtClean="0"/>
              <a:t>Ryfkin</a:t>
            </a:r>
            <a:r>
              <a:rPr lang="es-ES" dirty="0" smtClean="0"/>
              <a:t>).</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8</a:t>
            </a:fld>
            <a:endParaRPr lang="es-ES"/>
          </a:p>
        </p:txBody>
      </p:sp>
    </p:spTree>
    <p:extLst>
      <p:ext uri="{BB962C8B-B14F-4D97-AF65-F5344CB8AC3E}">
        <p14:creationId xmlns:p14="http://schemas.microsoft.com/office/powerpoint/2010/main" val="4241160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lstStyle/>
          <a:p>
            <a:r>
              <a:rPr lang="es-ES" dirty="0" smtClean="0"/>
              <a:t>Síntesis</a:t>
            </a:r>
            <a:endParaRPr lang="es-ES" dirty="0"/>
          </a:p>
        </p:txBody>
      </p:sp>
      <p:sp>
        <p:nvSpPr>
          <p:cNvPr id="10" name="Marcador de contenido 9"/>
          <p:cNvSpPr>
            <a:spLocks noGrp="1"/>
          </p:cNvSpPr>
          <p:nvPr>
            <p:ph idx="1"/>
          </p:nvPr>
        </p:nvSpPr>
        <p:spPr/>
        <p:txBody>
          <a:bodyPr/>
          <a:lstStyle/>
          <a:p>
            <a:pPr algn="just"/>
            <a:r>
              <a:rPr lang="es-ES_tradnl" dirty="0"/>
              <a:t>La cuarta revolución industrial no se define por un conjunto de tecnologías emergentes en sí mismas, sino por la transición hacia nuevos sistemas que están construidos sobre la infraestructura de la revolución digital (</a:t>
            </a:r>
            <a:r>
              <a:rPr lang="es-ES_tradnl" dirty="0" smtClean="0"/>
              <a:t>anterior). </a:t>
            </a:r>
            <a:endParaRPr lang="es-ES" dirty="0"/>
          </a:p>
        </p:txBody>
      </p:sp>
      <p:sp>
        <p:nvSpPr>
          <p:cNvPr id="7" name="Marcador de pie de página 6"/>
          <p:cNvSpPr>
            <a:spLocks noGrp="1"/>
          </p:cNvSpPr>
          <p:nvPr>
            <p:ph type="ftr" sz="quarter" idx="11"/>
          </p:nvPr>
        </p:nvSpPr>
        <p:spPr/>
        <p:txBody>
          <a:bodyPr/>
          <a:lstStyle/>
          <a:p>
            <a:r>
              <a:rPr lang="fr-FR" smtClean="0"/>
              <a:t>Prof. Carles Manera</a:t>
            </a:r>
            <a:endParaRPr lang="es-ES"/>
          </a:p>
        </p:txBody>
      </p:sp>
      <p:sp>
        <p:nvSpPr>
          <p:cNvPr id="8" name="Marcador de número de diapositiva 7"/>
          <p:cNvSpPr>
            <a:spLocks noGrp="1"/>
          </p:cNvSpPr>
          <p:nvPr>
            <p:ph type="sldNum" sz="quarter" idx="12"/>
          </p:nvPr>
        </p:nvSpPr>
        <p:spPr/>
        <p:txBody>
          <a:bodyPr/>
          <a:lstStyle/>
          <a:p>
            <a:fld id="{025A7E7D-6906-5F40-8660-0A972E824A8F}" type="slidenum">
              <a:rPr lang="es-ES" smtClean="0"/>
              <a:t>9</a:t>
            </a:fld>
            <a:endParaRPr lang="es-ES"/>
          </a:p>
        </p:txBody>
      </p:sp>
    </p:spTree>
    <p:extLst>
      <p:ext uri="{BB962C8B-B14F-4D97-AF65-F5344CB8AC3E}">
        <p14:creationId xmlns:p14="http://schemas.microsoft.com/office/powerpoint/2010/main" val="1197272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a:t>También llamada 4.0, la revolución sigue a los otros tres procesos históricos transformadores: la primera marcó el paso de la producción manual a la mecanizada, entre 1760 y 1830; la segunda, alrededor de 1850, trajo la electricidad y permitió la manufactura en masa. Para la tercera hubo que esperar a mediados del siglo XX, con la llegada de la electrónica y la tecnología de la información y las telecomunicaciones.</a:t>
            </a:r>
          </a:p>
          <a:p>
            <a:pPr algn="just"/>
            <a:r>
              <a:rPr lang="es-ES_tradnl" dirty="0"/>
              <a:t>Ahora, el cuarto giro trae consigo una tendencia a la automatización total de la </a:t>
            </a:r>
            <a:r>
              <a:rPr lang="es-ES_tradnl" dirty="0" smtClean="0"/>
              <a:t>manufactura. </a:t>
            </a:r>
            <a:r>
              <a:rPr lang="es-ES_tradnl" dirty="0"/>
              <a:t>S</a:t>
            </a:r>
            <a:r>
              <a:rPr lang="es-ES_tradnl" dirty="0" smtClean="0"/>
              <a:t>u </a:t>
            </a:r>
            <a:r>
              <a:rPr lang="es-ES_tradnl" dirty="0"/>
              <a:t>nombre proviene, de hecho, de un proyecto de estrategia de alta tecnología del gobierno de Alemania, sobre el que trabajan desde 2013 para llevar su producción a una total independencia de la mano de obra humana.</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10</a:t>
            </a:fld>
            <a:endParaRPr lang="es-ES"/>
          </a:p>
        </p:txBody>
      </p:sp>
    </p:spTree>
    <p:extLst>
      <p:ext uri="{BB962C8B-B14F-4D97-AF65-F5344CB8AC3E}">
        <p14:creationId xmlns:p14="http://schemas.microsoft.com/office/powerpoint/2010/main" val="1082816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a:t>La automatización corre por cuenta de sistemas </a:t>
            </a:r>
            <a:r>
              <a:rPr lang="es-ES_tradnl" dirty="0" err="1"/>
              <a:t>ciberfísicos</a:t>
            </a:r>
            <a:r>
              <a:rPr lang="es-ES_tradnl" dirty="0"/>
              <a:t>, hechos posibles por la internet de la cosas y el</a:t>
            </a:r>
            <a:r>
              <a:rPr lang="es-ES_tradnl" i="1" dirty="0"/>
              <a:t> </a:t>
            </a:r>
            <a:r>
              <a:rPr lang="es-ES_tradnl" i="1" dirty="0" err="1"/>
              <a:t>cloud</a:t>
            </a:r>
            <a:r>
              <a:rPr lang="es-ES_tradnl" i="1" dirty="0"/>
              <a:t> </a:t>
            </a:r>
            <a:r>
              <a:rPr lang="es-ES_tradnl" i="1" dirty="0" err="1"/>
              <a:t>computing</a:t>
            </a:r>
            <a:r>
              <a:rPr lang="es-ES_tradnl" dirty="0"/>
              <a:t> o computación en la nube. Los sistemas </a:t>
            </a:r>
            <a:r>
              <a:rPr lang="es-ES_tradnl" dirty="0" err="1"/>
              <a:t>ciberfísicos</a:t>
            </a:r>
            <a:r>
              <a:rPr lang="es-ES_tradnl" dirty="0"/>
              <a:t>, que combinan maquinaria física y tangible con procesos digitales, son capaces de tomar decisiones descentralizadas y de cooperar -entre ellos y con los humanos- mediante la internet de las cosas</a:t>
            </a:r>
            <a:r>
              <a:rPr lang="es-ES_tradnl" dirty="0" smtClean="0"/>
              <a:t>.</a:t>
            </a:r>
          </a:p>
          <a:p>
            <a:pPr algn="just"/>
            <a:r>
              <a:rPr lang="es-ES_tradnl" dirty="0"/>
              <a:t>El principio básico es que las empresas podrán crear redes inteligentes que podrán controlarse a sí mismas, a lo largo de toda la cadena de valor.</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11</a:t>
            </a:fld>
            <a:endParaRPr lang="es-ES"/>
          </a:p>
        </p:txBody>
      </p:sp>
    </p:spTree>
    <p:extLst>
      <p:ext uri="{BB962C8B-B14F-4D97-AF65-F5344CB8AC3E}">
        <p14:creationId xmlns:p14="http://schemas.microsoft.com/office/powerpoint/2010/main" val="111718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smtClean="0"/>
              <a:t>Según </a:t>
            </a:r>
            <a:r>
              <a:rPr lang="es-ES_tradnl" dirty="0"/>
              <a:t>calculó la consultora </a:t>
            </a:r>
            <a:r>
              <a:rPr lang="es-ES_tradnl" i="1" dirty="0" err="1"/>
              <a:t>Accenture</a:t>
            </a:r>
            <a:r>
              <a:rPr lang="es-ES_tradnl" dirty="0"/>
              <a:t> en 2015, una versión a escala industrial de esta revolución podría agregar US$14,2 billones a la economía mundial en los próximos 15 años</a:t>
            </a:r>
            <a:r>
              <a:rPr lang="es-ES_tradnl" dirty="0" smtClean="0"/>
              <a:t>.</a:t>
            </a:r>
          </a:p>
          <a:p>
            <a:pPr algn="just"/>
            <a:r>
              <a:rPr lang="es-ES_tradnl" dirty="0"/>
              <a:t>En el Foro de </a:t>
            </a:r>
            <a:r>
              <a:rPr lang="es-ES_tradnl" dirty="0" err="1"/>
              <a:t>Davos</a:t>
            </a:r>
            <a:r>
              <a:rPr lang="es-ES_tradnl" dirty="0"/>
              <a:t>, en enero de este año, hubo un anticipo de lo que los académicos más entusiastas tienen en la cabeza cuando hablan de Revolución 4.0: nanotecnologías, </a:t>
            </a:r>
            <a:r>
              <a:rPr lang="es-ES_tradnl" dirty="0" err="1"/>
              <a:t>neurotecnologías</a:t>
            </a:r>
            <a:r>
              <a:rPr lang="es-ES_tradnl" dirty="0"/>
              <a:t>, robots, inteligencia artificial, biotecnología, sistemas de almacenamiento de energía, </a:t>
            </a:r>
            <a:r>
              <a:rPr lang="es-ES_tradnl" dirty="0" err="1"/>
              <a:t>drones</a:t>
            </a:r>
            <a:r>
              <a:rPr lang="es-ES_tradnl" dirty="0"/>
              <a:t> e impresoras 3D serán sus artífices</a:t>
            </a:r>
            <a:r>
              <a:rPr lang="es-ES_tradnl" dirty="0" smtClean="0"/>
              <a:t>.</a:t>
            </a:r>
          </a:p>
          <a:p>
            <a:pPr algn="just"/>
            <a:r>
              <a:rPr lang="es-ES_tradnl" dirty="0" smtClean="0"/>
              <a:t>La </a:t>
            </a:r>
            <a:r>
              <a:rPr lang="es-ES_tradnl" dirty="0"/>
              <a:t>cuarta revolución podría acabar con cinco millones de puestos de trabajo en los 15 países más industrializados del mundo.</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12</a:t>
            </a:fld>
            <a:endParaRPr lang="es-ES"/>
          </a:p>
        </p:txBody>
      </p:sp>
    </p:spTree>
    <p:extLst>
      <p:ext uri="{BB962C8B-B14F-4D97-AF65-F5344CB8AC3E}">
        <p14:creationId xmlns:p14="http://schemas.microsoft.com/office/powerpoint/2010/main" val="3580547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a:bodyPr>
          <a:lstStyle/>
          <a:p>
            <a:pPr marL="0" indent="0" algn="just">
              <a:buNone/>
            </a:pPr>
            <a:r>
              <a:rPr lang="es-ES_tradnl" dirty="0" smtClean="0">
                <a:hlinkClick r:id="rId2"/>
              </a:rPr>
              <a:t>El </a:t>
            </a:r>
            <a:r>
              <a:rPr lang="es-ES_tradnl" dirty="0">
                <a:hlinkClick r:id="rId2"/>
              </a:rPr>
              <a:t>proceso de transformación sólo beneficiará a quienes sean capaces de innovar y adaptarse</a:t>
            </a:r>
            <a:r>
              <a:rPr lang="es-ES_tradnl" dirty="0" smtClean="0">
                <a:hlinkClick r:id="rId2"/>
              </a:rPr>
              <a:t>.</a:t>
            </a:r>
            <a:endParaRPr lang="es-ES_tradnl" dirty="0" smtClean="0"/>
          </a:p>
          <a:p>
            <a:pPr marL="0" indent="0" algn="just">
              <a:buNone/>
            </a:pPr>
            <a:r>
              <a:rPr lang="es-ES_tradnl" dirty="0" smtClean="0">
                <a:hlinkClick r:id="rId3"/>
              </a:rPr>
              <a:t> “Darwinismo </a:t>
            </a:r>
            <a:r>
              <a:rPr lang="es-ES_tradnl" dirty="0">
                <a:hlinkClick r:id="rId3"/>
              </a:rPr>
              <a:t>tecnológico", donde aquellos que no se adapten no lograrán sobrevivir</a:t>
            </a:r>
            <a:r>
              <a:rPr lang="es-ES_tradnl" dirty="0" smtClean="0">
                <a:hlinkClick r:id="rId3"/>
              </a:rPr>
              <a:t>.</a:t>
            </a:r>
          </a:p>
          <a:p>
            <a:pPr marL="0" indent="0" algn="just">
              <a:buNone/>
            </a:pPr>
            <a:r>
              <a:rPr lang="es-ES_tradnl" dirty="0" smtClean="0"/>
              <a:t>Pero</a:t>
            </a:r>
            <a:r>
              <a:rPr lang="es-ES" dirty="0" smtClean="0"/>
              <a:t>… </a:t>
            </a:r>
            <a:r>
              <a:rPr lang="es-ES_tradnl" dirty="0" smtClean="0"/>
              <a:t>La </a:t>
            </a:r>
            <a:r>
              <a:rPr lang="es-ES_tradnl" dirty="0"/>
              <a:t>cuarta revolución no hará sino aumentar la desigualdad en el reparto del ingreso y traerá consigo toda clase de dilemas de seguridad geopolítica.</a:t>
            </a:r>
            <a:endParaRPr lang="es-ES_tradnl" dirty="0">
              <a:hlinkClick r:id="rId3"/>
            </a:endParaRPr>
          </a:p>
          <a:p>
            <a:pPr marL="0" indent="0">
              <a:buNone/>
            </a:pP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13</a:t>
            </a:fld>
            <a:endParaRPr lang="es-ES"/>
          </a:p>
        </p:txBody>
      </p:sp>
    </p:spTree>
    <p:extLst>
      <p:ext uri="{BB962C8B-B14F-4D97-AF65-F5344CB8AC3E}">
        <p14:creationId xmlns:p14="http://schemas.microsoft.com/office/powerpoint/2010/main" val="68912198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0000" lnSpcReduction="20000"/>
          </a:bodyPr>
          <a:lstStyle/>
          <a:p>
            <a:r>
              <a:rPr lang="es-ES_tradnl" dirty="0" smtClean="0">
                <a:hlinkClick r:id="rId2"/>
              </a:rPr>
              <a:t>https://www.weforum.org/es/agenda/2016/10/cuatro-principios-de-liderazgo-de-la-cuarta-revolucion-industrial</a:t>
            </a:r>
            <a:r>
              <a:rPr lang="es-ES_tradnl" dirty="0" smtClean="0"/>
              <a:t>. </a:t>
            </a:r>
          </a:p>
          <a:p>
            <a:pPr algn="just"/>
            <a:r>
              <a:rPr lang="es-ES_tradnl" dirty="0"/>
              <a:t>La Cuarta Revolución Industrial traerá transformaciones no menos importantes: si bien cada una de las tecnologías tendrá un impacto por separado, lo que más definirá nuestras vidas en el futuro serán los cambios en los sistemas sociales y económicos. En esta etapa, no hay un consenso en relación con temas tan básicos como la propiedad de los datos personales, la seguridad de las infraestructuras y los derechos y responsabilidades de las nuevas empresas disruptivas. Se necesita un marco conceptual que ayude a empresas, gobiernos y personas a anticiparse a los cambios radicales con base tecnológica que se avecinan en los modelos de negocios y en cuestiones éticas y sociales</a:t>
            </a:r>
            <a:r>
              <a:rPr lang="es-ES_tradnl" dirty="0" smtClean="0"/>
              <a:t>.</a:t>
            </a:r>
          </a:p>
          <a:p>
            <a:pPr marL="0" indent="0" algn="r">
              <a:buNone/>
            </a:pPr>
            <a:r>
              <a:rPr lang="es-ES_tradnl" dirty="0" smtClean="0"/>
              <a:t>(Schwab)</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14</a:t>
            </a:fld>
            <a:endParaRPr lang="es-ES"/>
          </a:p>
        </p:txBody>
      </p:sp>
    </p:spTree>
    <p:extLst>
      <p:ext uri="{BB962C8B-B14F-4D97-AF65-F5344CB8AC3E}">
        <p14:creationId xmlns:p14="http://schemas.microsoft.com/office/powerpoint/2010/main" val="180543783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smtClean="0"/>
              <a:t>Debemos </a:t>
            </a:r>
            <a:r>
              <a:rPr lang="es-ES_tradnl" dirty="0"/>
              <a:t>oponernos a la muy extendida visión fatalista según la cual el progreso está predeterminado. Hay que educar y empoderar a comunidades e individuos para que dominen las tecnologías con fines productivos, en vez de ser dominados por ellas al servicio de fines ajenos. Si no controlamos las nuevas tecnologías en provecho propio, habremos entregado el poder de decisión personal y colectivo, y quedarán pocas razones para el optimismo</a:t>
            </a:r>
            <a:r>
              <a:rPr lang="es-ES_tradnl" dirty="0" smtClean="0"/>
              <a:t>.</a:t>
            </a:r>
          </a:p>
          <a:p>
            <a:pPr marL="0" indent="0" algn="r">
              <a:buNone/>
            </a:pPr>
            <a:r>
              <a:rPr lang="es-ES_tradnl" dirty="0" smtClean="0"/>
              <a:t>(Schwab)</a:t>
            </a:r>
            <a:endParaRPr lang="es-ES_tradnl" dirty="0"/>
          </a:p>
          <a:p>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15</a:t>
            </a:fld>
            <a:endParaRPr lang="es-ES"/>
          </a:p>
        </p:txBody>
      </p:sp>
    </p:spTree>
    <p:extLst>
      <p:ext uri="{BB962C8B-B14F-4D97-AF65-F5344CB8AC3E}">
        <p14:creationId xmlns:p14="http://schemas.microsoft.com/office/powerpoint/2010/main" val="447378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El análisis marxista de </a:t>
            </a:r>
            <a:r>
              <a:rPr lang="es-ES" dirty="0" err="1" smtClean="0"/>
              <a:t>Anwar</a:t>
            </a:r>
            <a:r>
              <a:rPr lang="es-ES" dirty="0" smtClean="0"/>
              <a:t> </a:t>
            </a:r>
            <a:r>
              <a:rPr lang="es-ES" dirty="0" err="1" smtClean="0"/>
              <a:t>Shaikh</a:t>
            </a:r>
            <a:r>
              <a:rPr lang="es-ES" dirty="0" smtClean="0"/>
              <a:t/>
            </a:r>
            <a:br>
              <a:rPr lang="es-ES" dirty="0" smtClean="0"/>
            </a:br>
            <a:r>
              <a:rPr lang="es-ES" sz="2700" dirty="0" smtClean="0"/>
              <a:t>(</a:t>
            </a:r>
            <a:r>
              <a:rPr lang="es-ES" sz="2700" dirty="0" err="1" smtClean="0"/>
              <a:t>The</a:t>
            </a:r>
            <a:r>
              <a:rPr lang="es-ES" sz="2700" dirty="0" smtClean="0"/>
              <a:t> New </a:t>
            </a:r>
            <a:r>
              <a:rPr lang="es-ES" sz="2700" dirty="0" err="1" smtClean="0"/>
              <a:t>School</a:t>
            </a:r>
            <a:r>
              <a:rPr lang="es-ES" sz="2700" dirty="0" smtClean="0"/>
              <a:t> </a:t>
            </a:r>
            <a:r>
              <a:rPr lang="es-ES" sz="2700" dirty="0" err="1" smtClean="0"/>
              <a:t>for</a:t>
            </a:r>
            <a:r>
              <a:rPr lang="es-ES" sz="2700" dirty="0" smtClean="0"/>
              <a:t> Social </a:t>
            </a:r>
            <a:r>
              <a:rPr lang="es-ES" sz="2700" dirty="0" err="1" smtClean="0"/>
              <a:t>Research</a:t>
            </a:r>
            <a:r>
              <a:rPr lang="es-ES" sz="2700" dirty="0" smtClean="0"/>
              <a:t>, Nueva York)</a:t>
            </a:r>
            <a:endParaRPr lang="es-ES" sz="2700" dirty="0"/>
          </a:p>
        </p:txBody>
      </p:sp>
      <p:pic>
        <p:nvPicPr>
          <p:cNvPr id="6" name="Marcador de contenido 5"/>
          <p:cNvPicPr>
            <a:picLocks noGrp="1" noChangeAspect="1"/>
          </p:cNvPicPr>
          <p:nvPr>
            <p:ph idx="1"/>
          </p:nvPr>
        </p:nvPicPr>
        <p:blipFill>
          <a:blip r:embed="rId2"/>
          <a:srcRect l="-88394" r="-88394"/>
          <a:stretch>
            <a:fillRect/>
          </a:stretch>
        </p:blipFill>
        <p:spPr>
          <a:xfrm>
            <a:off x="-2209800" y="1600200"/>
            <a:ext cx="8229600" cy="4525963"/>
          </a:xfrm>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16</a:t>
            </a:fld>
            <a:endParaRPr lang="es-ES"/>
          </a:p>
        </p:txBody>
      </p:sp>
      <p:sp>
        <p:nvSpPr>
          <p:cNvPr id="7" name="Rectángulo 6"/>
          <p:cNvSpPr/>
          <p:nvPr/>
        </p:nvSpPr>
        <p:spPr>
          <a:xfrm>
            <a:off x="3470301" y="1642886"/>
            <a:ext cx="4572000" cy="2308324"/>
          </a:xfrm>
          <a:prstGeom prst="rect">
            <a:avLst/>
          </a:prstGeom>
        </p:spPr>
        <p:txBody>
          <a:bodyPr>
            <a:spAutoFit/>
          </a:bodyPr>
          <a:lstStyle/>
          <a:p>
            <a:pPr algn="just"/>
            <a:r>
              <a:rPr lang="es-ES_tradnl" dirty="0">
                <a:hlinkClick r:id="rId3"/>
              </a:rPr>
              <a:t>E</a:t>
            </a:r>
            <a:r>
              <a:rPr lang="es-ES_tradnl" dirty="0" smtClean="0">
                <a:hlinkClick r:id="rId3"/>
              </a:rPr>
              <a:t>conomista </a:t>
            </a:r>
            <a:r>
              <a:rPr lang="es-ES_tradnl" dirty="0">
                <a:hlinkClick r:id="rId3"/>
              </a:rPr>
              <a:t>de orientación principalmente </a:t>
            </a:r>
            <a:r>
              <a:rPr lang="es-ES_tradnl" dirty="0">
                <a:hlinkClick r:id="rId4"/>
              </a:rPr>
              <a:t>marxista. Estudió en los </a:t>
            </a:r>
            <a:r>
              <a:rPr lang="es-ES_tradnl" dirty="0">
                <a:hlinkClick r:id="rId5"/>
              </a:rPr>
              <a:t>Estados Unidos, país en el que reside y donde es profesor en </a:t>
            </a:r>
            <a:r>
              <a:rPr lang="es-ES_tradnl" dirty="0">
                <a:hlinkClick r:id="rId6"/>
              </a:rPr>
              <a:t>New School University. Es un economista heterodoxo ya que sostiene que los modelos neoclásicos que se enseñan en las universidades son herramientas pésimas para analizar el </a:t>
            </a:r>
            <a:r>
              <a:rPr lang="es-ES_tradnl" dirty="0">
                <a:hlinkClick r:id="rId7"/>
              </a:rPr>
              <a:t>capitalismo</a:t>
            </a:r>
            <a:endParaRPr lang="es-ES" dirty="0"/>
          </a:p>
        </p:txBody>
      </p:sp>
    </p:spTree>
    <p:extLst>
      <p:ext uri="{BB962C8B-B14F-4D97-AF65-F5344CB8AC3E}">
        <p14:creationId xmlns:p14="http://schemas.microsoft.com/office/powerpoint/2010/main" val="202842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Libro clave: ¿una nueva Teoría General en 2016?</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 dirty="0" err="1"/>
              <a:t>Shaikh</a:t>
            </a:r>
            <a:r>
              <a:rPr lang="es-ES" dirty="0"/>
              <a:t> toma la realidad como punto de partida y luego vuelve a ella para probar la teoría propuesta, lejos del mundo imaginario, para no decir mundo delirante, de la teoría neoclásica</a:t>
            </a:r>
            <a:r>
              <a:rPr lang="es-ES" dirty="0" smtClean="0"/>
              <a:t>.</a:t>
            </a:r>
          </a:p>
          <a:p>
            <a:pPr algn="just"/>
            <a:r>
              <a:rPr lang="es-ES" dirty="0"/>
              <a:t>El capitalismo es un libro sobresaliente, ya que propone una teoría general -que abarca tanto la microeconomía como la macroeconomía- que se confronta sistemáticamente con la evidencia empírica. </a:t>
            </a:r>
            <a:r>
              <a:rPr lang="es-ES" dirty="0" err="1"/>
              <a:t>Shaikh</a:t>
            </a:r>
            <a:r>
              <a:rPr lang="es-ES" dirty="0"/>
              <a:t> describe su marco teórico como "clásico", ya que se inspira en gran medida en la obra de Smith, Ricardo y, sobre todo, de Marx. Su teoría se compara constantemente con las otras teorías económicas principales: neoclásica, keynesiana y </a:t>
            </a:r>
            <a:r>
              <a:rPr lang="es-ES" dirty="0" err="1"/>
              <a:t>poskeynesiana</a:t>
            </a:r>
            <a:r>
              <a:rPr lang="es-ES" dirty="0"/>
              <a:t>. La importancia dada a la confrontación de cada supuesto con la evidencia empírica es una característica principal del libro.</a:t>
            </a:r>
            <a:endParaRPr lang="es-ES_tradnl" dirty="0"/>
          </a:p>
          <a:p>
            <a:pPr algn="just"/>
            <a:endParaRPr lang="es-ES_tradnl" dirty="0"/>
          </a:p>
          <a:p>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17</a:t>
            </a:fld>
            <a:endParaRPr lang="es-ES"/>
          </a:p>
        </p:txBody>
      </p:sp>
    </p:spTree>
    <p:extLst>
      <p:ext uri="{BB962C8B-B14F-4D97-AF65-F5344CB8AC3E}">
        <p14:creationId xmlns:p14="http://schemas.microsoft.com/office/powerpoint/2010/main" val="2819894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Ataque a la economía ortodoxa</a:t>
            </a:r>
            <a:endParaRPr lang="es-ES" dirty="0"/>
          </a:p>
        </p:txBody>
      </p:sp>
      <p:sp>
        <p:nvSpPr>
          <p:cNvPr id="3" name="Marcador de contenido 2"/>
          <p:cNvSpPr>
            <a:spLocks noGrp="1"/>
          </p:cNvSpPr>
          <p:nvPr>
            <p:ph idx="1"/>
          </p:nvPr>
        </p:nvSpPr>
        <p:spPr/>
        <p:txBody>
          <a:bodyPr>
            <a:normAutofit fontScale="85000" lnSpcReduction="20000"/>
          </a:bodyPr>
          <a:lstStyle/>
          <a:p>
            <a:pPr marL="0" indent="0" algn="just">
              <a:buNone/>
            </a:pPr>
            <a:r>
              <a:rPr lang="es-ES" dirty="0"/>
              <a:t>"La economía ortodoxa opera dentro de un mundo </a:t>
            </a:r>
            <a:r>
              <a:rPr lang="es-ES" dirty="0" err="1"/>
              <a:t>hipotetizado</a:t>
            </a:r>
            <a:r>
              <a:rPr lang="es-ES" dirty="0"/>
              <a:t> de competencia perfecta en el cual los consumidores y las empresas perfectos actúan para lograr resultados supuestamente óptimos. Las discrepancias entre este modelo y la realidad que pretende abordar se atribuyen entonces a imperfecciones particulares en la realidad misma. La mayoría de los economistas heterodoxos aprovechan este hecho e insisten en que el mundo se caracteriza por una competencia imperfecta. Pero esto sólo los une a la noción de competencia perfecta, que sigue siendo su punto de partida y base de comparación ".</a:t>
            </a:r>
            <a:r>
              <a:rPr lang="es-ES_tradnl" dirty="0"/>
              <a:t>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18</a:t>
            </a:fld>
            <a:endParaRPr lang="es-ES"/>
          </a:p>
        </p:txBody>
      </p:sp>
    </p:spTree>
    <p:extLst>
      <p:ext uri="{BB962C8B-B14F-4D97-AF65-F5344CB8AC3E}">
        <p14:creationId xmlns:p14="http://schemas.microsoft.com/office/powerpoint/2010/main" val="2521930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Crítica también a la heterodoxia</a:t>
            </a:r>
            <a:endParaRPr lang="es-ES" dirty="0"/>
          </a:p>
        </p:txBody>
      </p:sp>
      <p:sp>
        <p:nvSpPr>
          <p:cNvPr id="3" name="Marcador de contenido 2"/>
          <p:cNvSpPr>
            <a:spLocks noGrp="1"/>
          </p:cNvSpPr>
          <p:nvPr>
            <p:ph idx="1"/>
          </p:nvPr>
        </p:nvSpPr>
        <p:spPr/>
        <p:txBody>
          <a:bodyPr>
            <a:normAutofit lnSpcReduction="10000"/>
          </a:bodyPr>
          <a:lstStyle/>
          <a:p>
            <a:pPr marL="0" indent="0" algn="just">
              <a:buNone/>
            </a:pPr>
            <a:r>
              <a:rPr lang="es-ES" dirty="0"/>
              <a:t>"La economía heterodoxa generalmente acepta la visión perfeccionista como adecuada a alguna etapa anterior del capitalismo, pero argumenta que las imperfecciones gobiernan el mundo moderno. En cualquier caso, tales enfoques sirven para proteger y preservar los fundamentos teóricos básicos, que siguen siendo el punto de partida necesario y la referencia primaria a una lista siempre creciente de desviaciones del mundo real "</a:t>
            </a:r>
            <a:r>
              <a:rPr lang="es-ES_tradnl" dirty="0"/>
              <a:t>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19</a:t>
            </a:fld>
            <a:endParaRPr lang="es-ES"/>
          </a:p>
        </p:txBody>
      </p:sp>
    </p:spTree>
    <p:extLst>
      <p:ext uri="{BB962C8B-B14F-4D97-AF65-F5344CB8AC3E}">
        <p14:creationId xmlns:p14="http://schemas.microsoft.com/office/powerpoint/2010/main" val="85406401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Lucha entre trabajo y capital</a:t>
            </a:r>
            <a:endParaRPr lang="es-ES" dirty="0"/>
          </a:p>
        </p:txBody>
      </p:sp>
      <p:sp>
        <p:nvSpPr>
          <p:cNvPr id="3" name="Marcador de contenido 2"/>
          <p:cNvSpPr>
            <a:spLocks noGrp="1"/>
          </p:cNvSpPr>
          <p:nvPr>
            <p:ph idx="1"/>
          </p:nvPr>
        </p:nvSpPr>
        <p:spPr/>
        <p:txBody>
          <a:bodyPr>
            <a:normAutofit fontScale="77500" lnSpcReduction="20000"/>
          </a:bodyPr>
          <a:lstStyle/>
          <a:p>
            <a:pPr marL="0" indent="0" algn="just">
              <a:buNone/>
            </a:pPr>
            <a:r>
              <a:rPr lang="es-ES" dirty="0"/>
              <a:t>Un parámetro decisivo: la lucha entre el trabajo y el </a:t>
            </a:r>
            <a:r>
              <a:rPr lang="es-ES" dirty="0" smtClean="0"/>
              <a:t>capital</a:t>
            </a:r>
            <a:r>
              <a:rPr lang="es-ES_tradnl" dirty="0" smtClean="0"/>
              <a:t>. </a:t>
            </a:r>
            <a:r>
              <a:rPr lang="es-ES" dirty="0" smtClean="0"/>
              <a:t>El </a:t>
            </a:r>
            <a:r>
              <a:rPr lang="es-ES" dirty="0"/>
              <a:t>trabajo es el único "bien" que no puede ser producido por el capital:</a:t>
            </a:r>
            <a:endParaRPr lang="es-ES_tradnl" dirty="0"/>
          </a:p>
          <a:p>
            <a:pPr algn="just"/>
            <a:r>
              <a:rPr lang="es-ES" dirty="0"/>
              <a:t>"La capacidad de trabajo es utilizada por el capital pero no es producida por el capital" (p.639).</a:t>
            </a:r>
            <a:endParaRPr lang="es-ES_tradnl" dirty="0"/>
          </a:p>
          <a:p>
            <a:pPr algn="just"/>
            <a:r>
              <a:rPr lang="es-ES" dirty="0"/>
              <a:t>Como capitalistas, los trabajadores tienen un poder autónomo de decisión. Más específicamente, las luchas laborales desempeñan un papel significativo en la división del valor añadido.</a:t>
            </a:r>
            <a:endParaRPr lang="es-ES_tradnl" dirty="0"/>
          </a:p>
          <a:p>
            <a:pPr algn="just"/>
            <a:r>
              <a:rPr lang="es-ES" dirty="0"/>
              <a:t>El desempleo es una característica inherente de la competencia en el capitalismo:</a:t>
            </a:r>
            <a:endParaRPr lang="es-ES_tradnl" dirty="0"/>
          </a:p>
          <a:p>
            <a:pPr algn="just"/>
            <a:r>
              <a:rPr lang="es-ES" dirty="0"/>
              <a:t>"La competencia crea una reserva persistente </a:t>
            </a:r>
            <a:r>
              <a:rPr lang="es-ES" dirty="0" smtClean="0"/>
              <a:t>(ejército </a:t>
            </a:r>
            <a:r>
              <a:rPr lang="es-ES" dirty="0"/>
              <a:t>de reserva) de paro de </a:t>
            </a:r>
            <a:r>
              <a:rPr lang="es-ES" dirty="0" smtClean="0"/>
              <a:t>trabajo”.</a:t>
            </a:r>
            <a:r>
              <a:rPr lang="es-ES_tradnl" dirty="0" smtClean="0"/>
              <a:t>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20</a:t>
            </a:fld>
            <a:endParaRPr lang="es-ES"/>
          </a:p>
        </p:txBody>
      </p:sp>
    </p:spTree>
    <p:extLst>
      <p:ext uri="{BB962C8B-B14F-4D97-AF65-F5344CB8AC3E}">
        <p14:creationId xmlns:p14="http://schemas.microsoft.com/office/powerpoint/2010/main" val="393733102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Tendencia decreciente de la tasa de beneficio</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_tradnl" dirty="0" smtClean="0"/>
              <a:t>Marx </a:t>
            </a:r>
            <a:r>
              <a:rPr lang="es-ES_tradnl" dirty="0"/>
              <a:t>analizó con detalle diversos aspectos del cambio </a:t>
            </a:r>
            <a:r>
              <a:rPr lang="es-ES_tradnl" dirty="0" err="1"/>
              <a:t>tecnológico</a:t>
            </a:r>
            <a:r>
              <a:rPr lang="es-ES_tradnl" dirty="0"/>
              <a:t> en el </a:t>
            </a:r>
            <a:r>
              <a:rPr lang="es-ES_tradnl" dirty="0" smtClean="0"/>
              <a:t>capitalismo. </a:t>
            </a:r>
            <a:r>
              <a:rPr lang="es-ES_tradnl" dirty="0"/>
              <a:t>El rasgo en el que el cambio </a:t>
            </a:r>
            <a:r>
              <a:rPr lang="es-ES_tradnl" dirty="0" err="1"/>
              <a:t>técnico</a:t>
            </a:r>
            <a:r>
              <a:rPr lang="es-ES_tradnl" dirty="0"/>
              <a:t> resulta crucial -desde su perspectiva- es su </a:t>
            </a:r>
            <a:r>
              <a:rPr lang="es-ES_tradnl" dirty="0" err="1"/>
              <a:t>relación</a:t>
            </a:r>
            <a:r>
              <a:rPr lang="es-ES_tradnl" dirty="0"/>
              <a:t> con la denominada tendencia decreciente de la </a:t>
            </a:r>
            <a:r>
              <a:rPr lang="es-ES_tradnl" dirty="0" err="1"/>
              <a:t>taxa</a:t>
            </a:r>
            <a:r>
              <a:rPr lang="es-ES_tradnl" dirty="0"/>
              <a:t> de beneficio, la cual juega una papel muy importante en la </a:t>
            </a:r>
            <a:r>
              <a:rPr lang="es-ES_tradnl" dirty="0" err="1"/>
              <a:t>concepción</a:t>
            </a:r>
            <a:r>
              <a:rPr lang="es-ES_tradnl" dirty="0"/>
              <a:t> marxiana de la </a:t>
            </a:r>
            <a:r>
              <a:rPr lang="es-ES_tradnl" dirty="0" err="1"/>
              <a:t>dinámica</a:t>
            </a:r>
            <a:r>
              <a:rPr lang="es-ES_tradnl" dirty="0"/>
              <a:t> capitalista a </a:t>
            </a:r>
            <a:r>
              <a:rPr lang="es-ES_tradnl"/>
              <a:t>largo </a:t>
            </a:r>
            <a:r>
              <a:rPr lang="es-ES_tradnl" smtClean="0"/>
              <a:t>plazo. </a:t>
            </a:r>
            <a:endParaRPr lang="es-ES_tradnl" dirty="0"/>
          </a:p>
          <a:p>
            <a:pPr algn="just"/>
            <a:r>
              <a:rPr lang="es-ES_tradnl" dirty="0"/>
              <a:t>En este marco, Marx identifica varias </a:t>
            </a:r>
            <a:r>
              <a:rPr lang="es-ES_tradnl" dirty="0" err="1"/>
              <a:t>contratendencias</a:t>
            </a:r>
            <a:r>
              <a:rPr lang="es-ES_tradnl" dirty="0"/>
              <a:t> que </a:t>
            </a:r>
            <a:r>
              <a:rPr lang="es-ES_tradnl" dirty="0" err="1"/>
              <a:t>tenían</a:t>
            </a:r>
            <a:r>
              <a:rPr lang="es-ES_tradnl" dirty="0"/>
              <a:t> el efecto inverso; se </a:t>
            </a:r>
            <a:r>
              <a:rPr lang="es-ES_tradnl" dirty="0" err="1"/>
              <a:t>refería</a:t>
            </a:r>
            <a:r>
              <a:rPr lang="es-ES_tradnl" dirty="0"/>
              <a:t> al aumento de la tasa de </a:t>
            </a:r>
            <a:r>
              <a:rPr lang="es-ES_tradnl" dirty="0" err="1"/>
              <a:t>plusvalía</a:t>
            </a:r>
            <a:r>
              <a:rPr lang="es-ES_tradnl" dirty="0"/>
              <a:t>, la </a:t>
            </a:r>
            <a:r>
              <a:rPr lang="es-ES_tradnl" dirty="0" err="1"/>
              <a:t>reducción</a:t>
            </a:r>
            <a:r>
              <a:rPr lang="es-ES_tradnl" dirty="0"/>
              <a:t> del salario por debajo de su valor, la </a:t>
            </a:r>
            <a:r>
              <a:rPr lang="es-ES_tradnl" dirty="0" err="1"/>
              <a:t>reducción</a:t>
            </a:r>
            <a:r>
              <a:rPr lang="es-ES_tradnl" dirty="0"/>
              <a:t> del coste de los elementos del capital constante, la </a:t>
            </a:r>
            <a:r>
              <a:rPr lang="es-ES_tradnl" dirty="0" err="1"/>
              <a:t>sobreexplotación</a:t>
            </a:r>
            <a:r>
              <a:rPr lang="es-ES_tradnl" dirty="0"/>
              <a:t> relativa, el </a:t>
            </a:r>
            <a:r>
              <a:rPr lang="es-ES_tradnl" dirty="0" err="1"/>
              <a:t>comerio</a:t>
            </a:r>
            <a:r>
              <a:rPr lang="es-ES_tradnl" dirty="0"/>
              <a:t> exterior y el aumento del capital en forma de acciones. Estas </a:t>
            </a:r>
            <a:r>
              <a:rPr lang="es-ES_tradnl" dirty="0" err="1"/>
              <a:t>contratendencias</a:t>
            </a:r>
            <a:r>
              <a:rPr lang="es-ES_tradnl" dirty="0"/>
              <a:t> </a:t>
            </a:r>
            <a:r>
              <a:rPr lang="es-ES_tradnl" dirty="0" err="1"/>
              <a:t>contribuirían</a:t>
            </a:r>
            <a:r>
              <a:rPr lang="es-ES_tradnl" dirty="0"/>
              <a:t> a explicar por qué la baja no es mayor o </a:t>
            </a:r>
            <a:r>
              <a:rPr lang="es-ES_tradnl" dirty="0" err="1"/>
              <a:t>más</a:t>
            </a:r>
            <a:r>
              <a:rPr lang="es-ES_tradnl" dirty="0"/>
              <a:t> </a:t>
            </a:r>
            <a:r>
              <a:rPr lang="es-ES_tradnl" dirty="0" err="1"/>
              <a:t>rápida</a:t>
            </a:r>
            <a:r>
              <a:rPr lang="es-ES_tradnl" dirty="0"/>
              <a:t> </a:t>
            </a:r>
            <a:r>
              <a:rPr lang="es-ES_tradnl" dirty="0" err="1"/>
              <a:t>asi</a:t>
            </a:r>
            <a:r>
              <a:rPr lang="es-ES_tradnl" dirty="0"/>
              <a:t>́ como por qué los efectos de la ley se manifiestan en forma contundente en determinadas circunstancias y en </a:t>
            </a:r>
            <a:r>
              <a:rPr lang="es-ES_tradnl" dirty="0" err="1"/>
              <a:t>períodos</a:t>
            </a:r>
            <a:r>
              <a:rPr lang="es-ES_tradnl" dirty="0"/>
              <a:t> prolongados </a:t>
            </a:r>
            <a:endParaRPr lang="es-ES_tradnl" dirty="0"/>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21</a:t>
            </a:fld>
            <a:endParaRPr lang="es-ES"/>
          </a:p>
        </p:txBody>
      </p:sp>
    </p:spTree>
    <p:extLst>
      <p:ext uri="{BB962C8B-B14F-4D97-AF65-F5344CB8AC3E}">
        <p14:creationId xmlns:p14="http://schemas.microsoft.com/office/powerpoint/2010/main" val="3010562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Inspirándonos en Marx…y en </a:t>
            </a:r>
            <a:r>
              <a:rPr lang="es-ES" dirty="0" err="1" smtClean="0"/>
              <a:t>Shaikh</a:t>
            </a:r>
            <a:r>
              <a:rPr lang="es-ES" dirty="0" smtClean="0"/>
              <a:t>:</a:t>
            </a:r>
            <a:br>
              <a:rPr lang="es-ES" dirty="0" smtClean="0"/>
            </a:br>
            <a:r>
              <a:rPr lang="es-ES" dirty="0" smtClean="0"/>
              <a:t>La caída de la tasa de beneficio…</a:t>
            </a:r>
            <a:endParaRPr lang="es-ES" dirty="0"/>
          </a:p>
        </p:txBody>
      </p:sp>
      <p:pic>
        <p:nvPicPr>
          <p:cNvPr id="6" name="Marcador de contenido 5" descr="world-rate-of-profit-maito.png"/>
          <p:cNvPicPr>
            <a:picLocks noGrp="1" noChangeAspect="1"/>
          </p:cNvPicPr>
          <p:nvPr>
            <p:ph idx="1"/>
          </p:nvPr>
        </p:nvPicPr>
        <p:blipFill>
          <a:blip r:embed="rId2">
            <a:extLst>
              <a:ext uri="{28A0092B-C50C-407E-A947-70E740481C1C}">
                <a14:useLocalDpi xmlns:a14="http://schemas.microsoft.com/office/drawing/2010/main" val="0"/>
              </a:ext>
            </a:extLst>
          </a:blip>
          <a:srcRect l="-9398" r="-9398"/>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22</a:t>
            </a:fld>
            <a:endParaRPr lang="es-ES"/>
          </a:p>
        </p:txBody>
      </p:sp>
    </p:spTree>
    <p:extLst>
      <p:ext uri="{BB962C8B-B14F-4D97-AF65-F5344CB8AC3E}">
        <p14:creationId xmlns:p14="http://schemas.microsoft.com/office/powerpoint/2010/main" val="66039593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Cálculos para la economía americana </a:t>
            </a:r>
            <a:br>
              <a:rPr lang="es-ES" dirty="0"/>
            </a:br>
            <a:r>
              <a:rPr lang="es-ES" dirty="0"/>
              <a:t>(Manera-</a:t>
            </a:r>
            <a:r>
              <a:rPr lang="es-ES" dirty="0" err="1"/>
              <a:t>Navinés</a:t>
            </a:r>
            <a:r>
              <a:rPr lang="es-ES" dirty="0"/>
              <a:t>-</a:t>
            </a:r>
            <a:r>
              <a:rPr lang="es-ES" dirty="0" err="1"/>
              <a:t>Franconetti</a:t>
            </a:r>
            <a:r>
              <a:rPr lang="es-ES" dirty="0"/>
              <a:t>, 2016)</a:t>
            </a:r>
          </a:p>
        </p:txBody>
      </p:sp>
      <p:pic>
        <p:nvPicPr>
          <p:cNvPr id="6" name="Marcador de contenido 5"/>
          <p:cNvPicPr>
            <a:picLocks noGrp="1" noChangeAspect="1"/>
          </p:cNvPicPr>
          <p:nvPr>
            <p:ph idx="1"/>
          </p:nvPr>
        </p:nvPicPr>
        <p:blipFill>
          <a:blip r:embed="rId2"/>
          <a:srcRect l="17" r="17"/>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23</a:t>
            </a:fld>
            <a:endParaRPr lang="es-ES"/>
          </a:p>
        </p:txBody>
      </p:sp>
    </p:spTree>
    <p:extLst>
      <p:ext uri="{BB962C8B-B14F-4D97-AF65-F5344CB8AC3E}">
        <p14:creationId xmlns:p14="http://schemas.microsoft.com/office/powerpoint/2010/main" val="639317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Cálculos para la economía americana </a:t>
            </a:r>
            <a:br>
              <a:rPr lang="es-ES" dirty="0" smtClean="0"/>
            </a:br>
            <a:r>
              <a:rPr lang="es-ES" dirty="0" smtClean="0"/>
              <a:t>(Manera-</a:t>
            </a:r>
            <a:r>
              <a:rPr lang="es-ES" dirty="0" err="1" smtClean="0"/>
              <a:t>Navinés</a:t>
            </a:r>
            <a:r>
              <a:rPr lang="es-ES" dirty="0" smtClean="0"/>
              <a:t>-</a:t>
            </a:r>
            <a:r>
              <a:rPr lang="es-ES" dirty="0" err="1" smtClean="0"/>
              <a:t>Franconetti</a:t>
            </a:r>
            <a:r>
              <a:rPr lang="es-ES" dirty="0" smtClean="0"/>
              <a:t>, 2016)</a:t>
            </a:r>
            <a:endParaRPr lang="es-ES" dirty="0"/>
          </a:p>
        </p:txBody>
      </p:sp>
      <p:pic>
        <p:nvPicPr>
          <p:cNvPr id="6" name="Marcador de contenido 5"/>
          <p:cNvPicPr>
            <a:picLocks noGrp="1" noChangeAspect="1"/>
          </p:cNvPicPr>
          <p:nvPr>
            <p:ph idx="1"/>
          </p:nvPr>
        </p:nvPicPr>
        <p:blipFill>
          <a:blip r:embed="rId2"/>
          <a:srcRect t="-1164" b="-1164"/>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24</a:t>
            </a:fld>
            <a:endParaRPr lang="es-ES"/>
          </a:p>
        </p:txBody>
      </p:sp>
    </p:spTree>
    <p:extLst>
      <p:ext uri="{BB962C8B-B14F-4D97-AF65-F5344CB8AC3E}">
        <p14:creationId xmlns:p14="http://schemas.microsoft.com/office/powerpoint/2010/main" val="3851476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…comporta caídas salariales</a:t>
            </a:r>
            <a:endParaRPr lang="es-ES" dirty="0"/>
          </a:p>
        </p:txBody>
      </p:sp>
      <p:pic>
        <p:nvPicPr>
          <p:cNvPr id="6" name="Marcador de contenido 5" descr="real-wages.png"/>
          <p:cNvPicPr>
            <a:picLocks noGrp="1" noChangeAspect="1"/>
          </p:cNvPicPr>
          <p:nvPr>
            <p:ph idx="1"/>
          </p:nvPr>
        </p:nvPicPr>
        <p:blipFill>
          <a:blip r:embed="rId2">
            <a:extLst>
              <a:ext uri="{28A0092B-C50C-407E-A947-70E740481C1C}">
                <a14:useLocalDpi xmlns:a14="http://schemas.microsoft.com/office/drawing/2010/main" val="0"/>
              </a:ext>
            </a:extLst>
          </a:blip>
          <a:srcRect l="1914" r="1914"/>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25</a:t>
            </a:fld>
            <a:endParaRPr lang="es-ES"/>
          </a:p>
        </p:txBody>
      </p:sp>
    </p:spTree>
    <p:extLst>
      <p:ext uri="{BB962C8B-B14F-4D97-AF65-F5344CB8AC3E}">
        <p14:creationId xmlns:p14="http://schemas.microsoft.com/office/powerpoint/2010/main" val="344701111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Steve </a:t>
            </a:r>
            <a:r>
              <a:rPr lang="es-ES" dirty="0" err="1" smtClean="0"/>
              <a:t>Keen</a:t>
            </a:r>
            <a:r>
              <a:rPr lang="es-ES" dirty="0" smtClean="0"/>
              <a:t>: la demolición de los neoclásicos</a:t>
            </a:r>
            <a:endParaRPr lang="es-ES" dirty="0"/>
          </a:p>
        </p:txBody>
      </p:sp>
      <p:pic>
        <p:nvPicPr>
          <p:cNvPr id="6" name="Marcador de contenido 5"/>
          <p:cNvPicPr>
            <a:picLocks noGrp="1" noChangeAspect="1"/>
          </p:cNvPicPr>
          <p:nvPr>
            <p:ph idx="1"/>
          </p:nvPr>
        </p:nvPicPr>
        <p:blipFill>
          <a:blip r:embed="rId2"/>
          <a:srcRect l="-91828" r="-91828"/>
          <a:stretch>
            <a:fillRect/>
          </a:stretch>
        </p:blipFill>
        <p:spPr>
          <a:xfrm>
            <a:off x="-2049926" y="1600200"/>
            <a:ext cx="8069726" cy="4525963"/>
          </a:xfrm>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26</a:t>
            </a:fld>
            <a:endParaRPr lang="es-ES"/>
          </a:p>
        </p:txBody>
      </p:sp>
      <p:sp>
        <p:nvSpPr>
          <p:cNvPr id="7" name="Rectángulo 6"/>
          <p:cNvSpPr/>
          <p:nvPr/>
        </p:nvSpPr>
        <p:spPr>
          <a:xfrm>
            <a:off x="3521792" y="1795538"/>
            <a:ext cx="4572000" cy="2031325"/>
          </a:xfrm>
          <a:prstGeom prst="rect">
            <a:avLst/>
          </a:prstGeom>
        </p:spPr>
        <p:txBody>
          <a:bodyPr>
            <a:spAutoFit/>
          </a:bodyPr>
          <a:lstStyle/>
          <a:p>
            <a:pPr algn="just"/>
            <a:r>
              <a:rPr lang="es-ES_tradnl" dirty="0"/>
              <a:t>Es profesor de economía y finanzas en la </a:t>
            </a:r>
            <a:r>
              <a:rPr lang="es-ES_tradnl" dirty="0" err="1"/>
              <a:t>University</a:t>
            </a:r>
            <a:r>
              <a:rPr lang="es-ES_tradnl" dirty="0"/>
              <a:t> of Western </a:t>
            </a:r>
            <a:r>
              <a:rPr lang="es-ES_tradnl" dirty="0" err="1"/>
              <a:t>Sydney</a:t>
            </a:r>
            <a:r>
              <a:rPr lang="es-ES_tradnl" dirty="0"/>
              <a:t>, Australia. De formación keynesiano-marxista, ha trabajado en los últimos años en modelar matemáticamente las premonitorias intuiciones de </a:t>
            </a:r>
            <a:r>
              <a:rPr lang="es-ES_tradnl" dirty="0" err="1"/>
              <a:t>Hyman</a:t>
            </a:r>
            <a:r>
              <a:rPr lang="es-ES_tradnl" dirty="0"/>
              <a:t> </a:t>
            </a:r>
            <a:r>
              <a:rPr lang="es-ES_tradnl" dirty="0" err="1"/>
              <a:t>Minsky</a:t>
            </a:r>
            <a:r>
              <a:rPr lang="es-ES_tradnl" dirty="0"/>
              <a:t> sobre la dinámica del capitalismo financiero actual. </a:t>
            </a:r>
            <a:endParaRPr lang="es-ES" dirty="0"/>
          </a:p>
        </p:txBody>
      </p:sp>
    </p:spTree>
    <p:extLst>
      <p:ext uri="{BB962C8B-B14F-4D97-AF65-F5344CB8AC3E}">
        <p14:creationId xmlns:p14="http://schemas.microsoft.com/office/powerpoint/2010/main" val="397533512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7"/>
            <a:ext cx="8229600" cy="1506875"/>
          </a:xfrm>
        </p:spPr>
        <p:txBody>
          <a:bodyPr>
            <a:normAutofit fontScale="90000"/>
          </a:bodyPr>
          <a:lstStyle/>
          <a:p>
            <a:r>
              <a:rPr lang="es-ES" dirty="0" smtClean="0"/>
              <a:t>Steve </a:t>
            </a:r>
            <a:r>
              <a:rPr lang="es-ES" dirty="0" err="1" smtClean="0"/>
              <a:t>Keen</a:t>
            </a:r>
            <a:r>
              <a:rPr lang="es-ES" dirty="0" smtClean="0"/>
              <a:t>: la demolición de la economía neoclásica</a:t>
            </a:r>
            <a:br>
              <a:rPr lang="es-ES" dirty="0" smtClean="0"/>
            </a:br>
            <a:r>
              <a:rPr lang="es-ES" sz="2200" dirty="0" smtClean="0"/>
              <a:t>(Albert Recio: </a:t>
            </a:r>
            <a:r>
              <a:rPr lang="es-ES" sz="2200" i="1" dirty="0" smtClean="0"/>
              <a:t>Economía Crítica</a:t>
            </a:r>
            <a:r>
              <a:rPr lang="es-ES" sz="2200" dirty="0" smtClean="0"/>
              <a:t>, núm. 21; y análisis del libro en cuestión) </a:t>
            </a:r>
            <a:endParaRPr lang="es-ES" sz="2200" dirty="0"/>
          </a:p>
        </p:txBody>
      </p:sp>
      <p:sp>
        <p:nvSpPr>
          <p:cNvPr id="3" name="Marcador de contenido 2"/>
          <p:cNvSpPr>
            <a:spLocks noGrp="1"/>
          </p:cNvSpPr>
          <p:nvPr>
            <p:ph idx="1"/>
          </p:nvPr>
        </p:nvSpPr>
        <p:spPr>
          <a:xfrm>
            <a:off x="457200" y="1847020"/>
            <a:ext cx="8229600" cy="4525963"/>
          </a:xfrm>
        </p:spPr>
        <p:txBody>
          <a:bodyPr>
            <a:normAutofit lnSpcReduction="10000"/>
          </a:bodyPr>
          <a:lstStyle/>
          <a:p>
            <a:pPr algn="just"/>
            <a:r>
              <a:rPr lang="es-ES_tradnl" dirty="0"/>
              <a:t>En la </a:t>
            </a:r>
            <a:r>
              <a:rPr lang="es-ES_tradnl" dirty="0" err="1"/>
              <a:t>introducción</a:t>
            </a:r>
            <a:r>
              <a:rPr lang="es-ES_tradnl" dirty="0"/>
              <a:t>, </a:t>
            </a:r>
            <a:r>
              <a:rPr lang="es-ES_tradnl" dirty="0" err="1"/>
              <a:t>Keen</a:t>
            </a:r>
            <a:r>
              <a:rPr lang="es-ES_tradnl" dirty="0"/>
              <a:t> muestra la incapacidad de la ciencia dominante para predecir la crisis debido a sus propios fallos </a:t>
            </a:r>
            <a:r>
              <a:rPr lang="es-ES_tradnl" dirty="0" err="1"/>
              <a:t>teóricos</a:t>
            </a:r>
            <a:r>
              <a:rPr lang="es-ES_tradnl" dirty="0"/>
              <a:t>. Su credencial es que </a:t>
            </a:r>
            <a:r>
              <a:rPr lang="es-ES_tradnl" dirty="0" err="1"/>
              <a:t>él</a:t>
            </a:r>
            <a:r>
              <a:rPr lang="es-ES_tradnl" dirty="0"/>
              <a:t> fue uno de los pocos economistas que hicieron un </a:t>
            </a:r>
            <a:r>
              <a:rPr lang="es-ES_tradnl" dirty="0" err="1"/>
              <a:t>pronóstico</a:t>
            </a:r>
            <a:r>
              <a:rPr lang="es-ES_tradnl" dirty="0"/>
              <a:t> bastante preciso de lo que iba a ocurrir. Y culpa no </a:t>
            </a:r>
            <a:r>
              <a:rPr lang="es-ES_tradnl" dirty="0" err="1"/>
              <a:t>sólo</a:t>
            </a:r>
            <a:r>
              <a:rPr lang="es-ES_tradnl" dirty="0"/>
              <a:t> la </a:t>
            </a:r>
            <a:r>
              <a:rPr lang="es-ES_tradnl" dirty="0" err="1"/>
              <a:t>economía</a:t>
            </a:r>
            <a:r>
              <a:rPr lang="es-ES_tradnl" dirty="0"/>
              <a:t> ortodoxa de falta de capacidad de </a:t>
            </a:r>
            <a:r>
              <a:rPr lang="es-ES_tradnl" dirty="0" err="1"/>
              <a:t>anticipación</a:t>
            </a:r>
            <a:r>
              <a:rPr lang="es-ES_tradnl" dirty="0"/>
              <a:t>, sino de promover unas medidas que han agravado la </a:t>
            </a:r>
            <a:r>
              <a:rPr lang="es-ES_tradnl" dirty="0" err="1"/>
              <a:t>situación</a:t>
            </a:r>
            <a:r>
              <a:rPr lang="es-ES_tradnl" dirty="0"/>
              <a:t>. </a:t>
            </a:r>
          </a:p>
          <a:p>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27</a:t>
            </a:fld>
            <a:endParaRPr lang="es-ES"/>
          </a:p>
        </p:txBody>
      </p:sp>
    </p:spTree>
    <p:extLst>
      <p:ext uri="{BB962C8B-B14F-4D97-AF65-F5344CB8AC3E}">
        <p14:creationId xmlns:p14="http://schemas.microsoft.com/office/powerpoint/2010/main" val="154574704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Crítica al análisis neoclásico</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_tradnl" dirty="0" smtClean="0"/>
              <a:t>Muestra</a:t>
            </a:r>
            <a:r>
              <a:rPr lang="es-ES_tradnl" dirty="0"/>
              <a:t>, </a:t>
            </a:r>
            <a:r>
              <a:rPr lang="es-ES_tradnl" dirty="0" err="1"/>
              <a:t>además</a:t>
            </a:r>
            <a:r>
              <a:rPr lang="es-ES_tradnl" dirty="0"/>
              <a:t>, que sus pensadores </a:t>
            </a:r>
            <a:r>
              <a:rPr lang="es-ES_tradnl" dirty="0" err="1"/>
              <a:t>más</a:t>
            </a:r>
            <a:r>
              <a:rPr lang="es-ES_tradnl" dirty="0"/>
              <a:t> insignes han llegado a formular teoremas donde reconocen su fracaso, pero estos teoremas y formulaciones han sido habitualmente ignorados por la </a:t>
            </a:r>
            <a:r>
              <a:rPr lang="es-ES_tradnl" dirty="0" err="1"/>
              <a:t>mayoría</a:t>
            </a:r>
            <a:r>
              <a:rPr lang="es-ES_tradnl" dirty="0"/>
              <a:t> de la </a:t>
            </a:r>
            <a:r>
              <a:rPr lang="es-ES_tradnl" dirty="0" err="1"/>
              <a:t>profesión</a:t>
            </a:r>
            <a:r>
              <a:rPr lang="es-ES_tradnl" dirty="0"/>
              <a:t> y han </a:t>
            </a:r>
            <a:r>
              <a:rPr lang="es-ES_tradnl" dirty="0" smtClean="0"/>
              <a:t>desaparecido </a:t>
            </a:r>
            <a:r>
              <a:rPr lang="es-ES_tradnl" dirty="0"/>
              <a:t>completamente de los manuales y cursos generales de </a:t>
            </a:r>
            <a:r>
              <a:rPr lang="es-ES_tradnl" dirty="0" err="1"/>
              <a:t>economía</a:t>
            </a:r>
            <a:r>
              <a:rPr lang="es-ES_tradnl" dirty="0"/>
              <a:t>. </a:t>
            </a:r>
            <a:endParaRPr lang="es-ES_tradnl" dirty="0" smtClean="0"/>
          </a:p>
          <a:p>
            <a:pPr algn="just"/>
            <a:r>
              <a:rPr lang="es-ES_tradnl" dirty="0" smtClean="0"/>
              <a:t>El </a:t>
            </a:r>
            <a:r>
              <a:rPr lang="es-ES_tradnl" dirty="0"/>
              <a:t>objetivo de los mismos es demostrar </a:t>
            </a:r>
            <a:r>
              <a:rPr lang="es-ES_tradnl" dirty="0" smtClean="0"/>
              <a:t>que </a:t>
            </a:r>
            <a:r>
              <a:rPr lang="es-ES_tradnl" dirty="0"/>
              <a:t>no existe una curva de oferta y demanda agregada construible a partir de curvas de oferta individuales; que es poco </a:t>
            </a:r>
            <a:r>
              <a:rPr lang="es-ES_tradnl" dirty="0" err="1"/>
              <a:t>creíble</a:t>
            </a:r>
            <a:r>
              <a:rPr lang="es-ES_tradnl" dirty="0"/>
              <a:t> el supuesto de productividad marginal decreciente, y que la </a:t>
            </a:r>
            <a:r>
              <a:rPr lang="es-ES_tradnl" dirty="0" err="1"/>
              <a:t>teoría</a:t>
            </a:r>
            <a:r>
              <a:rPr lang="es-ES_tradnl" dirty="0"/>
              <a:t> convencional de la </a:t>
            </a:r>
            <a:r>
              <a:rPr lang="es-ES_tradnl" dirty="0" err="1"/>
              <a:t>distribución</a:t>
            </a:r>
            <a:r>
              <a:rPr lang="es-ES_tradnl" dirty="0"/>
              <a:t> en </a:t>
            </a:r>
            <a:r>
              <a:rPr lang="es-ES_tradnl" dirty="0" err="1"/>
              <a:t>función</a:t>
            </a:r>
            <a:r>
              <a:rPr lang="es-ES_tradnl" dirty="0"/>
              <a:t> de la </a:t>
            </a:r>
            <a:r>
              <a:rPr lang="es-ES_tradnl" dirty="0" err="1"/>
              <a:t>aportación</a:t>
            </a:r>
            <a:r>
              <a:rPr lang="es-ES_tradnl" dirty="0"/>
              <a:t> marginal de los factores no funciona. </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28</a:t>
            </a:fld>
            <a:endParaRPr lang="es-ES"/>
          </a:p>
        </p:txBody>
      </p:sp>
    </p:spTree>
    <p:extLst>
      <p:ext uri="{BB962C8B-B14F-4D97-AF65-F5344CB8AC3E}">
        <p14:creationId xmlns:p14="http://schemas.microsoft.com/office/powerpoint/2010/main" val="1733695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Macroeconomía en crisis</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_tradnl" dirty="0"/>
              <a:t>D</a:t>
            </a:r>
            <a:r>
              <a:rPr lang="es-ES_tradnl" dirty="0" smtClean="0"/>
              <a:t>enuncia el </a:t>
            </a:r>
            <a:r>
              <a:rPr lang="es-ES_tradnl" dirty="0"/>
              <a:t>trabajo de la </a:t>
            </a:r>
            <a:r>
              <a:rPr lang="es-ES_tradnl" dirty="0" err="1"/>
              <a:t>mayoría</a:t>
            </a:r>
            <a:r>
              <a:rPr lang="es-ES_tradnl" dirty="0"/>
              <a:t> de </a:t>
            </a:r>
            <a:r>
              <a:rPr lang="es-ES_tradnl" dirty="0" err="1"/>
              <a:t>académicos</a:t>
            </a:r>
            <a:r>
              <a:rPr lang="es-ES_tradnl" dirty="0"/>
              <a:t> </a:t>
            </a:r>
            <a:r>
              <a:rPr lang="es-ES_tradnl" dirty="0" err="1"/>
              <a:t>neoclásicos</a:t>
            </a:r>
            <a:r>
              <a:rPr lang="es-ES_tradnl" dirty="0"/>
              <a:t> por esconder los teoremas y los trabajos que ponen en serios apuros sus postulados. </a:t>
            </a:r>
            <a:endParaRPr lang="es-ES_tradnl" dirty="0" smtClean="0"/>
          </a:p>
          <a:p>
            <a:pPr algn="just"/>
            <a:r>
              <a:rPr lang="es-ES_tradnl" dirty="0" smtClean="0"/>
              <a:t>Crítica a la </a:t>
            </a:r>
            <a:r>
              <a:rPr lang="es-ES_tradnl" dirty="0"/>
              <a:t>insistencia en que del funcionamiento social se derivan propiedades emergentes, globales, </a:t>
            </a:r>
            <a:r>
              <a:rPr lang="es-ES_tradnl" dirty="0" smtClean="0"/>
              <a:t>pero que </a:t>
            </a:r>
            <a:r>
              <a:rPr lang="es-ES_tradnl" dirty="0"/>
              <a:t>no pueden reducirse a la </a:t>
            </a:r>
            <a:r>
              <a:rPr lang="es-ES_tradnl" dirty="0" err="1"/>
              <a:t>agregación</a:t>
            </a:r>
            <a:r>
              <a:rPr lang="es-ES_tradnl" dirty="0"/>
              <a:t> de comportamientos individuales. Son precisamente estas propiedades emergentes las que justifican el </a:t>
            </a:r>
            <a:r>
              <a:rPr lang="es-ES_tradnl" dirty="0" err="1"/>
              <a:t>análisis</a:t>
            </a:r>
            <a:r>
              <a:rPr lang="es-ES_tradnl" dirty="0"/>
              <a:t> </a:t>
            </a:r>
            <a:r>
              <a:rPr lang="es-ES_tradnl" dirty="0" err="1"/>
              <a:t>macroeconómico</a:t>
            </a:r>
            <a:r>
              <a:rPr lang="es-ES_tradnl" dirty="0"/>
              <a:t>. </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29</a:t>
            </a:fld>
            <a:endParaRPr lang="es-ES"/>
          </a:p>
        </p:txBody>
      </p:sp>
    </p:spTree>
    <p:extLst>
      <p:ext uri="{BB962C8B-B14F-4D97-AF65-F5344CB8AC3E}">
        <p14:creationId xmlns:p14="http://schemas.microsoft.com/office/powerpoint/2010/main" val="566687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6205" y="274638"/>
            <a:ext cx="8229600" cy="1143000"/>
          </a:xfrm>
        </p:spPr>
        <p:txBody>
          <a:bodyPr>
            <a:noAutofit/>
          </a:bodyPr>
          <a:lstStyle/>
          <a:p>
            <a:r>
              <a:rPr lang="es-ES" sz="3200" dirty="0" smtClean="0"/>
              <a:t>Prueba empírica: productividad y evolución salarial </a:t>
            </a:r>
            <a:br>
              <a:rPr lang="es-ES" sz="3200" dirty="0" smtClean="0"/>
            </a:br>
            <a:r>
              <a:rPr lang="es-ES" sz="3200" dirty="0" smtClean="0"/>
              <a:t>(extraído de José Pérez Montiel)</a:t>
            </a:r>
            <a:endParaRPr lang="es-ES" sz="3200" dirty="0"/>
          </a:p>
        </p:txBody>
      </p:sp>
      <p:pic>
        <p:nvPicPr>
          <p:cNvPr id="7" name="Marcador de contenido 6"/>
          <p:cNvPicPr>
            <a:picLocks noGrp="1" noChangeAspect="1"/>
          </p:cNvPicPr>
          <p:nvPr>
            <p:ph idx="1"/>
          </p:nvPr>
        </p:nvPicPr>
        <p:blipFill>
          <a:blip r:embed="rId2"/>
          <a:srcRect l="-5688" r="-5688"/>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30</a:t>
            </a:fld>
            <a:endParaRPr lang="es-ES"/>
          </a:p>
        </p:txBody>
      </p:sp>
    </p:spTree>
    <p:extLst>
      <p:ext uri="{BB962C8B-B14F-4D97-AF65-F5344CB8AC3E}">
        <p14:creationId xmlns:p14="http://schemas.microsoft.com/office/powerpoint/2010/main" val="1872859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dirty="0" smtClean="0"/>
              <a:t>Prueba empírica: Salarios como % del PIB</a:t>
            </a:r>
            <a:br>
              <a:rPr lang="es-ES" sz="3200" dirty="0" smtClean="0"/>
            </a:br>
            <a:r>
              <a:rPr lang="es-ES" sz="3200" dirty="0" smtClean="0"/>
              <a:t>(extraído de José Pérez Montiel)</a:t>
            </a:r>
            <a:endParaRPr lang="es-ES" sz="3200" dirty="0"/>
          </a:p>
        </p:txBody>
      </p:sp>
      <p:pic>
        <p:nvPicPr>
          <p:cNvPr id="6" name="Marcador de contenido 5"/>
          <p:cNvPicPr>
            <a:picLocks noGrp="1" noChangeAspect="1"/>
          </p:cNvPicPr>
          <p:nvPr>
            <p:ph idx="1"/>
          </p:nvPr>
        </p:nvPicPr>
        <p:blipFill>
          <a:blip r:embed="rId2"/>
          <a:srcRect l="-4144" r="-4144"/>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31</a:t>
            </a:fld>
            <a:endParaRPr lang="es-ES"/>
          </a:p>
        </p:txBody>
      </p:sp>
    </p:spTree>
    <p:extLst>
      <p:ext uri="{BB962C8B-B14F-4D97-AF65-F5344CB8AC3E}">
        <p14:creationId xmlns:p14="http://schemas.microsoft.com/office/powerpoint/2010/main" val="1877311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Incertidumbre frente a certeza</a:t>
            </a:r>
            <a:endParaRPr lang="es-ES" dirty="0"/>
          </a:p>
        </p:txBody>
      </p:sp>
      <p:sp>
        <p:nvSpPr>
          <p:cNvPr id="3" name="Marcador de contenido 2"/>
          <p:cNvSpPr>
            <a:spLocks noGrp="1"/>
          </p:cNvSpPr>
          <p:nvPr>
            <p:ph idx="1"/>
          </p:nvPr>
        </p:nvSpPr>
        <p:spPr/>
        <p:txBody>
          <a:bodyPr>
            <a:normAutofit fontScale="92500"/>
          </a:bodyPr>
          <a:lstStyle/>
          <a:p>
            <a:pPr algn="just"/>
            <a:r>
              <a:rPr lang="es-ES_tradnl" dirty="0"/>
              <a:t>L</a:t>
            </a:r>
            <a:r>
              <a:rPr lang="es-ES_tradnl" dirty="0" smtClean="0"/>
              <a:t>os </a:t>
            </a:r>
            <a:r>
              <a:rPr lang="es-ES_tradnl" dirty="0"/>
              <a:t>supuestos </a:t>
            </a:r>
            <a:r>
              <a:rPr lang="es-ES_tradnl" dirty="0" err="1"/>
              <a:t>neoclásicos</a:t>
            </a:r>
            <a:r>
              <a:rPr lang="es-ES_tradnl" dirty="0"/>
              <a:t> solo funcionan para sociedades con personas </a:t>
            </a:r>
            <a:r>
              <a:rPr lang="es-ES_tradnl" dirty="0" err="1"/>
              <a:t>clónicas</a:t>
            </a:r>
            <a:r>
              <a:rPr lang="es-ES_tradnl" dirty="0"/>
              <a:t>, con gustos invariables en suma en sociedades irreales, en la </a:t>
            </a:r>
            <a:r>
              <a:rPr lang="es-ES_tradnl" dirty="0" err="1"/>
              <a:t>práctica</a:t>
            </a:r>
            <a:r>
              <a:rPr lang="es-ES_tradnl" dirty="0"/>
              <a:t> sociedades de un solo individuo. </a:t>
            </a:r>
            <a:endParaRPr lang="es-ES_tradnl" dirty="0" smtClean="0"/>
          </a:p>
          <a:p>
            <a:pPr algn="just"/>
            <a:r>
              <a:rPr lang="es-ES_tradnl" dirty="0"/>
              <a:t>E</a:t>
            </a:r>
            <a:r>
              <a:rPr lang="es-ES_tradnl" dirty="0" smtClean="0"/>
              <a:t>n </a:t>
            </a:r>
            <a:r>
              <a:rPr lang="es-ES_tradnl" dirty="0"/>
              <a:t>el mundo real predomina la incertidumbre, como explica que la </a:t>
            </a:r>
            <a:r>
              <a:rPr lang="es-ES_tradnl" dirty="0" err="1"/>
              <a:t>obsesión</a:t>
            </a:r>
            <a:r>
              <a:rPr lang="es-ES_tradnl" dirty="0"/>
              <a:t> por un equilibrio </a:t>
            </a:r>
            <a:r>
              <a:rPr lang="es-ES_tradnl" dirty="0" err="1"/>
              <a:t>estático</a:t>
            </a:r>
            <a:r>
              <a:rPr lang="es-ES_tradnl" dirty="0"/>
              <a:t> a largo plazo conduce a ignorar el </a:t>
            </a:r>
            <a:r>
              <a:rPr lang="es-ES_tradnl" dirty="0" err="1"/>
              <a:t>carácter</a:t>
            </a:r>
            <a:r>
              <a:rPr lang="es-ES_tradnl" dirty="0"/>
              <a:t> </a:t>
            </a:r>
            <a:r>
              <a:rPr lang="es-ES_tradnl" dirty="0" err="1"/>
              <a:t>dinámico</a:t>
            </a:r>
            <a:r>
              <a:rPr lang="es-ES_tradnl" dirty="0"/>
              <a:t>, inestable del funcionamiento de la </a:t>
            </a:r>
            <a:r>
              <a:rPr lang="es-ES_tradnl" dirty="0" err="1"/>
              <a:t>economía</a:t>
            </a:r>
            <a:r>
              <a:rPr lang="es-ES_tradnl" dirty="0"/>
              <a:t> capitalista real. </a:t>
            </a:r>
          </a:p>
          <a:p>
            <a:pPr algn="just"/>
            <a:endParaRPr lang="es-ES_tradnl" dirty="0"/>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32</a:t>
            </a:fld>
            <a:endParaRPr lang="es-ES"/>
          </a:p>
        </p:txBody>
      </p:sp>
    </p:spTree>
    <p:extLst>
      <p:ext uri="{BB962C8B-B14F-4D97-AF65-F5344CB8AC3E}">
        <p14:creationId xmlns:p14="http://schemas.microsoft.com/office/powerpoint/2010/main" val="3774382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Nuevas visiones</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a:t>La </a:t>
            </a:r>
            <a:r>
              <a:rPr lang="es-ES_tradnl" dirty="0" err="1"/>
              <a:t>cuestión</a:t>
            </a:r>
            <a:r>
              <a:rPr lang="es-ES_tradnl" dirty="0"/>
              <a:t> </a:t>
            </a:r>
            <a:r>
              <a:rPr lang="es-ES_tradnl" dirty="0" err="1"/>
              <a:t>metodológica</a:t>
            </a:r>
            <a:r>
              <a:rPr lang="es-ES_tradnl" dirty="0"/>
              <a:t> </a:t>
            </a:r>
            <a:r>
              <a:rPr lang="es-ES_tradnl" dirty="0" err="1"/>
              <a:t>básica</a:t>
            </a:r>
            <a:r>
              <a:rPr lang="es-ES_tradnl" dirty="0"/>
              <a:t> es la de la incapacidad del concepto </a:t>
            </a:r>
            <a:r>
              <a:rPr lang="es-ES_tradnl" dirty="0" err="1"/>
              <a:t>neoclásico</a:t>
            </a:r>
            <a:r>
              <a:rPr lang="es-ES_tradnl" dirty="0"/>
              <a:t> de equilibrio y el uso de </a:t>
            </a:r>
            <a:r>
              <a:rPr lang="es-ES_tradnl" dirty="0" err="1"/>
              <a:t>matemáticas</a:t>
            </a:r>
            <a:r>
              <a:rPr lang="es-ES_tradnl" dirty="0"/>
              <a:t> lineales para captar la </a:t>
            </a:r>
            <a:r>
              <a:rPr lang="es-ES_tradnl" dirty="0" err="1"/>
              <a:t>evolución</a:t>
            </a:r>
            <a:r>
              <a:rPr lang="es-ES_tradnl" dirty="0"/>
              <a:t> real de las </a:t>
            </a:r>
            <a:r>
              <a:rPr lang="es-ES_tradnl" dirty="0" err="1"/>
              <a:t>economías</a:t>
            </a:r>
            <a:r>
              <a:rPr lang="es-ES_tradnl" dirty="0"/>
              <a:t> capitalistas. </a:t>
            </a:r>
            <a:endParaRPr lang="es-ES_tradnl" dirty="0" smtClean="0"/>
          </a:p>
          <a:p>
            <a:pPr algn="just"/>
            <a:r>
              <a:rPr lang="es-ES_tradnl" dirty="0" smtClean="0"/>
              <a:t>Su </a:t>
            </a:r>
            <a:r>
              <a:rPr lang="es-ES_tradnl" dirty="0"/>
              <a:t>alternativa es adoptar modelos de </a:t>
            </a:r>
            <a:r>
              <a:rPr lang="es-ES_tradnl" dirty="0" err="1"/>
              <a:t>teoría</a:t>
            </a:r>
            <a:r>
              <a:rPr lang="es-ES_tradnl" dirty="0"/>
              <a:t> del caos que ya se utilizan en ciencias naturales y donde no se presupone que exista un equilibrio hacia el que converge </a:t>
            </a:r>
            <a:r>
              <a:rPr lang="es-ES_tradnl" dirty="0" err="1"/>
              <a:t>sistemáticamente</a:t>
            </a:r>
            <a:r>
              <a:rPr lang="es-ES_tradnl" dirty="0"/>
              <a:t> el sistema, sino que este, de forma parecida a los modelos </a:t>
            </a:r>
            <a:r>
              <a:rPr lang="es-ES_tradnl" dirty="0" err="1"/>
              <a:t>metereológicos</a:t>
            </a:r>
            <a:r>
              <a:rPr lang="es-ES_tradnl" dirty="0"/>
              <a:t>, está en continua inestabilidad. </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33</a:t>
            </a:fld>
            <a:endParaRPr lang="es-ES"/>
          </a:p>
        </p:txBody>
      </p:sp>
    </p:spTree>
    <p:extLst>
      <p:ext uri="{BB962C8B-B14F-4D97-AF65-F5344CB8AC3E}">
        <p14:creationId xmlns:p14="http://schemas.microsoft.com/office/powerpoint/2010/main" val="749857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Análisis dinámico del capitalismo</a:t>
            </a:r>
            <a:endParaRPr lang="es-ES" dirty="0"/>
          </a:p>
        </p:txBody>
      </p:sp>
      <p:sp>
        <p:nvSpPr>
          <p:cNvPr id="3" name="Marcador de contenido 2"/>
          <p:cNvSpPr>
            <a:spLocks noGrp="1"/>
          </p:cNvSpPr>
          <p:nvPr>
            <p:ph idx="1"/>
          </p:nvPr>
        </p:nvSpPr>
        <p:spPr/>
        <p:txBody>
          <a:bodyPr/>
          <a:lstStyle/>
          <a:p>
            <a:pPr algn="just"/>
            <a:r>
              <a:rPr lang="es-ES_tradnl" dirty="0" smtClean="0"/>
              <a:t>Definir </a:t>
            </a:r>
            <a:r>
              <a:rPr lang="es-ES_tradnl" dirty="0"/>
              <a:t>por donde debe ir la </a:t>
            </a:r>
            <a:r>
              <a:rPr lang="es-ES_tradnl" dirty="0" err="1"/>
              <a:t>construcción</a:t>
            </a:r>
            <a:r>
              <a:rPr lang="es-ES_tradnl" dirty="0"/>
              <a:t> de una </a:t>
            </a:r>
            <a:r>
              <a:rPr lang="es-ES_tradnl" dirty="0" err="1"/>
              <a:t>teoría</a:t>
            </a:r>
            <a:r>
              <a:rPr lang="es-ES_tradnl" dirty="0"/>
              <a:t> alternativa. El considera que hay cinco corrientes a tener en cuenta: la escuela </a:t>
            </a:r>
            <a:r>
              <a:rPr lang="es-ES_tradnl" dirty="0" err="1"/>
              <a:t>austríaca</a:t>
            </a:r>
            <a:r>
              <a:rPr lang="es-ES_tradnl" dirty="0"/>
              <a:t>, la </a:t>
            </a:r>
            <a:r>
              <a:rPr lang="es-ES_tradnl" dirty="0" err="1"/>
              <a:t>postkeynesiana</a:t>
            </a:r>
            <a:r>
              <a:rPr lang="es-ES_tradnl" dirty="0"/>
              <a:t>, la </a:t>
            </a:r>
            <a:r>
              <a:rPr lang="es-ES_tradnl" dirty="0" err="1"/>
              <a:t>sraffiana</a:t>
            </a:r>
            <a:r>
              <a:rPr lang="es-ES_tradnl" dirty="0"/>
              <a:t>, la </a:t>
            </a:r>
            <a:r>
              <a:rPr lang="es-ES_tradnl" dirty="0" err="1"/>
              <a:t>teoría</a:t>
            </a:r>
            <a:r>
              <a:rPr lang="es-ES_tradnl" dirty="0"/>
              <a:t> de la complejidad y la </a:t>
            </a:r>
            <a:r>
              <a:rPr lang="es-ES_tradnl" dirty="0" err="1"/>
              <a:t>econofísica</a:t>
            </a:r>
            <a:r>
              <a:rPr lang="es-ES_tradnl" dirty="0"/>
              <a:t>. Se trata claramente de una </a:t>
            </a:r>
            <a:r>
              <a:rPr lang="es-ES_tradnl" dirty="0" err="1"/>
              <a:t>elección</a:t>
            </a:r>
            <a:r>
              <a:rPr lang="es-ES_tradnl" dirty="0"/>
              <a:t> por corrientes </a:t>
            </a:r>
            <a:r>
              <a:rPr lang="es-ES_tradnl" dirty="0" err="1"/>
              <a:t>teóricas</a:t>
            </a:r>
            <a:r>
              <a:rPr lang="es-ES_tradnl" dirty="0"/>
              <a:t> que incorporan bases para el </a:t>
            </a:r>
            <a:r>
              <a:rPr lang="es-ES_tradnl" dirty="0" err="1"/>
              <a:t>análisis</a:t>
            </a:r>
            <a:r>
              <a:rPr lang="es-ES_tradnl" dirty="0"/>
              <a:t> </a:t>
            </a:r>
            <a:r>
              <a:rPr lang="es-ES_tradnl" dirty="0" err="1"/>
              <a:t>dinámico</a:t>
            </a:r>
            <a:r>
              <a:rPr lang="es-ES_tradnl" dirty="0"/>
              <a:t> del </a:t>
            </a:r>
            <a:r>
              <a:rPr lang="es-ES_tradnl" dirty="0" smtClean="0"/>
              <a:t>capitalismo. </a:t>
            </a:r>
            <a:endParaRPr lang="es-ES_tradnl" dirty="0"/>
          </a:p>
          <a:p>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34</a:t>
            </a:fld>
            <a:endParaRPr lang="es-ES"/>
          </a:p>
        </p:txBody>
      </p:sp>
    </p:spTree>
    <p:extLst>
      <p:ext uri="{BB962C8B-B14F-4D97-AF65-F5344CB8AC3E}">
        <p14:creationId xmlns:p14="http://schemas.microsoft.com/office/powerpoint/2010/main" val="7076370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Minsky</a:t>
            </a:r>
            <a:r>
              <a:rPr lang="es-ES" dirty="0" smtClean="0"/>
              <a:t> de nuevo…</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_tradnl" dirty="0"/>
              <a:t>La </a:t>
            </a:r>
            <a:r>
              <a:rPr lang="es-ES_tradnl" dirty="0" err="1"/>
              <a:t>cuestión</a:t>
            </a:r>
            <a:r>
              <a:rPr lang="es-ES_tradnl" dirty="0"/>
              <a:t> sustantiva es que es imposible </a:t>
            </a:r>
            <a:r>
              <a:rPr lang="es-ES_tradnl" dirty="0" err="1"/>
              <a:t>modelizar</a:t>
            </a:r>
            <a:r>
              <a:rPr lang="es-ES_tradnl" dirty="0"/>
              <a:t> el funcionamiento de las </a:t>
            </a:r>
            <a:r>
              <a:rPr lang="es-ES_tradnl" dirty="0" err="1"/>
              <a:t>economías</a:t>
            </a:r>
            <a:r>
              <a:rPr lang="es-ES_tradnl" dirty="0"/>
              <a:t> reales sin tener en cuenta las cuestiones monetarias en general y la de la deuda en particular, tal como ya adelantó H. </a:t>
            </a:r>
            <a:r>
              <a:rPr lang="es-ES_tradnl" dirty="0" err="1"/>
              <a:t>Minsky</a:t>
            </a:r>
            <a:r>
              <a:rPr lang="es-ES_tradnl" dirty="0"/>
              <a:t>. </a:t>
            </a:r>
            <a:endParaRPr lang="es-ES_tradnl" dirty="0" smtClean="0"/>
          </a:p>
          <a:p>
            <a:pPr algn="just"/>
            <a:r>
              <a:rPr lang="es-ES_tradnl" dirty="0"/>
              <a:t>S</a:t>
            </a:r>
            <a:r>
              <a:rPr lang="es-ES_tradnl" dirty="0" smtClean="0"/>
              <a:t>e </a:t>
            </a:r>
            <a:r>
              <a:rPr lang="es-ES_tradnl" dirty="0"/>
              <a:t>profundiza en este </a:t>
            </a:r>
            <a:r>
              <a:rPr lang="es-ES_tradnl" dirty="0" err="1"/>
              <a:t>análisis</a:t>
            </a:r>
            <a:r>
              <a:rPr lang="es-ES_tradnl" dirty="0"/>
              <a:t> proponiendo un </a:t>
            </a:r>
            <a:r>
              <a:rPr lang="es-ES_tradnl" dirty="0" err="1"/>
              <a:t>análisis</a:t>
            </a:r>
            <a:r>
              <a:rPr lang="es-ES_tradnl" dirty="0"/>
              <a:t> monetario del funcionamiento del capitalismo y de la elevada posibilidad de las quiebras </a:t>
            </a:r>
            <a:r>
              <a:rPr lang="es-ES_tradnl" dirty="0" err="1"/>
              <a:t>bursátiles</a:t>
            </a:r>
            <a:r>
              <a:rPr lang="es-ES_tradnl" dirty="0"/>
              <a:t>, mostrando que estos dos elementos juegan un papel fundamental en la senda </a:t>
            </a:r>
            <a:r>
              <a:rPr lang="es-ES_tradnl" dirty="0" err="1"/>
              <a:t>espasmódica</a:t>
            </a:r>
            <a:r>
              <a:rPr lang="es-ES_tradnl" dirty="0"/>
              <a:t> que caracteriza la historia del capitalismo. </a:t>
            </a:r>
          </a:p>
          <a:p>
            <a:pPr algn="just"/>
            <a:endParaRPr lang="es-ES_tradnl" dirty="0"/>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35</a:t>
            </a:fld>
            <a:endParaRPr lang="es-ES"/>
          </a:p>
        </p:txBody>
      </p:sp>
    </p:spTree>
    <p:extLst>
      <p:ext uri="{BB962C8B-B14F-4D97-AF65-F5344CB8AC3E}">
        <p14:creationId xmlns:p14="http://schemas.microsoft.com/office/powerpoint/2010/main" val="1874323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Who</a:t>
            </a:r>
            <a:r>
              <a:rPr lang="es-ES" dirty="0" smtClean="0"/>
              <a:t> </a:t>
            </a:r>
            <a:r>
              <a:rPr lang="es-ES" dirty="0" err="1" smtClean="0"/>
              <a:t>is</a:t>
            </a:r>
            <a:r>
              <a:rPr lang="es-ES" dirty="0" smtClean="0"/>
              <a:t> </a:t>
            </a:r>
            <a:r>
              <a:rPr lang="es-ES" dirty="0" err="1" smtClean="0"/>
              <a:t>Hyman</a:t>
            </a:r>
            <a:r>
              <a:rPr lang="es-ES" dirty="0" smtClean="0"/>
              <a:t> </a:t>
            </a:r>
            <a:r>
              <a:rPr lang="es-ES" dirty="0" err="1" smtClean="0"/>
              <a:t>Minsky</a:t>
            </a:r>
            <a:r>
              <a:rPr lang="es-ES" dirty="0" smtClean="0"/>
              <a:t>?</a:t>
            </a:r>
            <a:endParaRPr lang="es-ES" dirty="0"/>
          </a:p>
        </p:txBody>
      </p:sp>
      <p:sp>
        <p:nvSpPr>
          <p:cNvPr id="3" name="Marcador de contenido 2"/>
          <p:cNvSpPr>
            <a:spLocks noGrp="1"/>
          </p:cNvSpPr>
          <p:nvPr>
            <p:ph idx="1"/>
          </p:nvPr>
        </p:nvSpPr>
        <p:spPr/>
        <p:txBody>
          <a:bodyPr/>
          <a:lstStyle/>
          <a:p>
            <a:pPr algn="just"/>
            <a:r>
              <a:rPr lang="en-US" dirty="0"/>
              <a:t>American economist Hyman </a:t>
            </a:r>
            <a:r>
              <a:rPr lang="en-US" dirty="0" err="1" smtClean="0"/>
              <a:t>Minsky</a:t>
            </a:r>
            <a:r>
              <a:rPr lang="en-US" dirty="0" smtClean="0"/>
              <a:t>, </a:t>
            </a:r>
            <a:r>
              <a:rPr lang="en-US" dirty="0"/>
              <a:t>who died in </a:t>
            </a:r>
            <a:r>
              <a:rPr lang="en-US" dirty="0" smtClean="0"/>
              <a:t>1996, </a:t>
            </a:r>
            <a:r>
              <a:rPr lang="en-US" dirty="0"/>
              <a:t>grew during the years of the Great Depression, an event that shaped your thinking and prompted him to investigate its causes , and reflect on how they could prevent a repeat .</a:t>
            </a:r>
            <a:endParaRPr lang="es-ES" dirty="0"/>
          </a:p>
        </p:txBody>
      </p:sp>
      <p:sp>
        <p:nvSpPr>
          <p:cNvPr id="4" name="Marcador de número de diapositiva 3"/>
          <p:cNvSpPr>
            <a:spLocks noGrp="1"/>
          </p:cNvSpPr>
          <p:nvPr>
            <p:ph type="sldNum" sz="quarter" idx="12"/>
          </p:nvPr>
        </p:nvSpPr>
        <p:spPr/>
        <p:txBody>
          <a:bodyPr/>
          <a:lstStyle/>
          <a:p>
            <a:fld id="{D66E83A9-AD6A-BB4E-84D7-25F46467B8FD}" type="slidenum">
              <a:rPr lang="es-ES" smtClean="0"/>
              <a:t>36</a:t>
            </a:fld>
            <a:endParaRPr lang="es-ES"/>
          </a:p>
        </p:txBody>
      </p:sp>
    </p:spTree>
    <p:extLst>
      <p:ext uri="{BB962C8B-B14F-4D97-AF65-F5344CB8AC3E}">
        <p14:creationId xmlns:p14="http://schemas.microsoft.com/office/powerpoint/2010/main" val="48739400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"Stabilizing an unstable economy" </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n-US" dirty="0" err="1" smtClean="0"/>
              <a:t>Minsky's</a:t>
            </a:r>
            <a:r>
              <a:rPr lang="en-US" dirty="0" smtClean="0"/>
              <a:t> </a:t>
            </a:r>
            <a:r>
              <a:rPr lang="en-US" dirty="0"/>
              <a:t>life went to the margins of the </a:t>
            </a:r>
            <a:r>
              <a:rPr lang="en-US" dirty="0" smtClean="0"/>
              <a:t>economy, </a:t>
            </a:r>
            <a:r>
              <a:rPr lang="en-US" dirty="0"/>
              <a:t>but his ideas suddenly gained popularity with the financial crisis of 2007/</a:t>
            </a:r>
            <a:r>
              <a:rPr lang="en-US" dirty="0" smtClean="0"/>
              <a:t>8. </a:t>
            </a:r>
            <a:r>
              <a:rPr lang="en-US" dirty="0"/>
              <a:t>For many, his work provided one of the most plausible explanations of why it had </a:t>
            </a:r>
            <a:r>
              <a:rPr lang="en-US" dirty="0" smtClean="0"/>
              <a:t>happened.</a:t>
            </a:r>
            <a:endParaRPr lang="en-US" dirty="0"/>
          </a:p>
          <a:p>
            <a:pPr algn="just"/>
            <a:r>
              <a:rPr lang="en-US" dirty="0"/>
              <a:t>The demand for his books , exhausted for years, suddenly </a:t>
            </a:r>
            <a:r>
              <a:rPr lang="en-US" dirty="0" smtClean="0"/>
              <a:t>soared. </a:t>
            </a:r>
            <a:r>
              <a:rPr lang="en-US" dirty="0"/>
              <a:t>Copies of the texts changed hands for hundreds of </a:t>
            </a:r>
            <a:r>
              <a:rPr lang="en-US" dirty="0" smtClean="0"/>
              <a:t>dollars, </a:t>
            </a:r>
            <a:r>
              <a:rPr lang="en-US" dirty="0"/>
              <a:t>a fairly acceptable for endless books with titles like "Stabilizing an unstable economy " value.</a:t>
            </a:r>
            <a:endParaRPr lang="es-ES" dirty="0"/>
          </a:p>
        </p:txBody>
      </p:sp>
      <p:sp>
        <p:nvSpPr>
          <p:cNvPr id="4" name="Marcador de número de diapositiva 3"/>
          <p:cNvSpPr>
            <a:spLocks noGrp="1"/>
          </p:cNvSpPr>
          <p:nvPr>
            <p:ph type="sldNum" sz="quarter" idx="12"/>
          </p:nvPr>
        </p:nvSpPr>
        <p:spPr/>
        <p:txBody>
          <a:bodyPr/>
          <a:lstStyle/>
          <a:p>
            <a:fld id="{D66E83A9-AD6A-BB4E-84D7-25F46467B8FD}" type="slidenum">
              <a:rPr lang="es-ES" smtClean="0"/>
              <a:t>37</a:t>
            </a:fld>
            <a:endParaRPr lang="es-ES"/>
          </a:p>
        </p:txBody>
      </p:sp>
    </p:spTree>
    <p:extLst>
      <p:ext uri="{BB962C8B-B14F-4D97-AF65-F5344CB8AC3E}">
        <p14:creationId xmlns:p14="http://schemas.microsoft.com/office/powerpoint/2010/main" val="91862714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Imprescindible!</a:t>
            </a:r>
            <a:endParaRPr lang="es-ES" dirty="0"/>
          </a:p>
        </p:txBody>
      </p:sp>
      <p:pic>
        <p:nvPicPr>
          <p:cNvPr id="7" name="Marcador de contenido 6" descr="Unknown.jpeg"/>
          <p:cNvPicPr>
            <a:picLocks noGrp="1" noChangeAspect="1"/>
          </p:cNvPicPr>
          <p:nvPr>
            <p:ph idx="1"/>
          </p:nvPr>
        </p:nvPicPr>
        <p:blipFill>
          <a:blip r:embed="rId2">
            <a:extLst>
              <a:ext uri="{28A0092B-C50C-407E-A947-70E740481C1C}">
                <a14:useLocalDpi xmlns:a14="http://schemas.microsoft.com/office/drawing/2010/main" val="0"/>
              </a:ext>
            </a:extLst>
          </a:blip>
          <a:srcRect l="-18099" r="-18099"/>
          <a:stretch>
            <a:fillRect/>
          </a:stretch>
        </p:blipFill>
        <p:spPr>
          <a:xfrm>
            <a:off x="457200" y="1625600"/>
            <a:ext cx="8229600" cy="4525963"/>
          </a:xfrm>
        </p:spPr>
      </p:pic>
      <p:sp>
        <p:nvSpPr>
          <p:cNvPr id="4" name="Marcador de número de diapositiva 3"/>
          <p:cNvSpPr>
            <a:spLocks noGrp="1"/>
          </p:cNvSpPr>
          <p:nvPr>
            <p:ph type="sldNum" sz="quarter" idx="12"/>
          </p:nvPr>
        </p:nvSpPr>
        <p:spPr/>
        <p:txBody>
          <a:bodyPr/>
          <a:lstStyle/>
          <a:p>
            <a:fld id="{D66E83A9-AD6A-BB4E-84D7-25F46467B8FD}" type="slidenum">
              <a:rPr lang="es-ES" smtClean="0"/>
              <a:t>38</a:t>
            </a:fld>
            <a:endParaRPr lang="es-ES"/>
          </a:p>
        </p:txBody>
      </p:sp>
    </p:spTree>
    <p:extLst>
      <p:ext uri="{BB962C8B-B14F-4D97-AF65-F5344CB8AC3E}">
        <p14:creationId xmlns:p14="http://schemas.microsoft.com/office/powerpoint/2010/main" val="108165416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smtClean="0"/>
              <a:t>Stability is destabilizing</a:t>
            </a:r>
            <a:br>
              <a:rPr lang="en-US" dirty="0" smtClean="0"/>
            </a:br>
            <a:endParaRPr lang="es-ES" dirty="0"/>
          </a:p>
        </p:txBody>
      </p:sp>
      <p:sp>
        <p:nvSpPr>
          <p:cNvPr id="3" name="Marcador de contenido 2"/>
          <p:cNvSpPr>
            <a:spLocks noGrp="1"/>
          </p:cNvSpPr>
          <p:nvPr>
            <p:ph idx="1"/>
          </p:nvPr>
        </p:nvSpPr>
        <p:spPr/>
        <p:txBody>
          <a:bodyPr>
            <a:normAutofit fontScale="92500" lnSpcReduction="20000"/>
          </a:bodyPr>
          <a:lstStyle/>
          <a:p>
            <a:pPr algn="just"/>
            <a:r>
              <a:rPr lang="en-US" dirty="0" smtClean="0"/>
              <a:t>The </a:t>
            </a:r>
            <a:r>
              <a:rPr lang="en-US" dirty="0"/>
              <a:t>main idea of ​​</a:t>
            </a:r>
            <a:r>
              <a:rPr lang="en-US" dirty="0" err="1"/>
              <a:t>Minsky</a:t>
            </a:r>
            <a:r>
              <a:rPr lang="en-US" dirty="0"/>
              <a:t> is so simple to explain needed only four </a:t>
            </a:r>
            <a:r>
              <a:rPr lang="en-US" dirty="0" smtClean="0"/>
              <a:t>words: </a:t>
            </a:r>
            <a:r>
              <a:rPr lang="en-US" dirty="0"/>
              <a:t>stability is </a:t>
            </a:r>
            <a:r>
              <a:rPr lang="en-US" dirty="0" smtClean="0"/>
              <a:t>destabilizing.</a:t>
            </a:r>
            <a:endParaRPr lang="en-US" dirty="0"/>
          </a:p>
          <a:p>
            <a:pPr algn="just"/>
            <a:r>
              <a:rPr lang="en-US" dirty="0"/>
              <a:t>Most macroeconomists work with what they call </a:t>
            </a:r>
            <a:r>
              <a:rPr lang="en-US" dirty="0" smtClean="0"/>
              <a:t>“equilibrium models”. </a:t>
            </a:r>
            <a:r>
              <a:rPr lang="en-US" dirty="0"/>
              <a:t>The idea is that a modern market economy is basically stable. That does not mean that nothing will ever </a:t>
            </a:r>
            <a:r>
              <a:rPr lang="en-US" dirty="0" smtClean="0"/>
              <a:t>change, </a:t>
            </a:r>
            <a:r>
              <a:rPr lang="en-US" dirty="0"/>
              <a:t>but grows steadily.</a:t>
            </a:r>
          </a:p>
          <a:p>
            <a:pPr algn="just"/>
            <a:r>
              <a:rPr lang="en-US" dirty="0"/>
              <a:t>For an economic crisis or a sudden boom it has to happen some sort of external </a:t>
            </a:r>
            <a:r>
              <a:rPr lang="en-US" dirty="0" smtClean="0"/>
              <a:t>shock, </a:t>
            </a:r>
            <a:r>
              <a:rPr lang="en-US" dirty="0"/>
              <a:t>either an increase in oil </a:t>
            </a:r>
            <a:r>
              <a:rPr lang="en-US" dirty="0" smtClean="0"/>
              <a:t>prices, </a:t>
            </a:r>
            <a:r>
              <a:rPr lang="en-US" dirty="0"/>
              <a:t>war or the invention of internet occurs.</a:t>
            </a:r>
            <a:endParaRPr lang="es-ES" dirty="0"/>
          </a:p>
        </p:txBody>
      </p:sp>
      <p:sp>
        <p:nvSpPr>
          <p:cNvPr id="4" name="Marcador de número de diapositiva 3"/>
          <p:cNvSpPr>
            <a:spLocks noGrp="1"/>
          </p:cNvSpPr>
          <p:nvPr>
            <p:ph type="sldNum" sz="quarter" idx="12"/>
          </p:nvPr>
        </p:nvSpPr>
        <p:spPr/>
        <p:txBody>
          <a:bodyPr/>
          <a:lstStyle/>
          <a:p>
            <a:fld id="{D66E83A9-AD6A-BB4E-84D7-25F46467B8FD}" type="slidenum">
              <a:rPr lang="es-ES" smtClean="0"/>
              <a:t>39</a:t>
            </a:fld>
            <a:endParaRPr lang="es-ES"/>
          </a:p>
        </p:txBody>
      </p:sp>
    </p:spTree>
    <p:extLst>
      <p:ext uri="{BB962C8B-B14F-4D97-AF65-F5344CB8AC3E}">
        <p14:creationId xmlns:p14="http://schemas.microsoft.com/office/powerpoint/2010/main" val="36058708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Complacent</a:t>
            </a:r>
            <a:r>
              <a:rPr lang="es-ES" dirty="0" smtClean="0"/>
              <a:t> </a:t>
            </a:r>
            <a:r>
              <a:rPr lang="es-ES" dirty="0" err="1" smtClean="0"/>
              <a:t>economic</a:t>
            </a:r>
            <a:r>
              <a:rPr lang="es-ES" dirty="0" smtClean="0"/>
              <a:t> </a:t>
            </a:r>
            <a:r>
              <a:rPr lang="es-ES" dirty="0" err="1" smtClean="0"/>
              <a:t>agents</a:t>
            </a:r>
            <a:endParaRPr lang="es-ES" dirty="0"/>
          </a:p>
        </p:txBody>
      </p:sp>
      <p:sp>
        <p:nvSpPr>
          <p:cNvPr id="3" name="Marcador de contenido 2"/>
          <p:cNvSpPr>
            <a:spLocks noGrp="1"/>
          </p:cNvSpPr>
          <p:nvPr>
            <p:ph idx="1"/>
          </p:nvPr>
        </p:nvSpPr>
        <p:spPr/>
        <p:txBody>
          <a:bodyPr>
            <a:normAutofit fontScale="92500"/>
          </a:bodyPr>
          <a:lstStyle/>
          <a:p>
            <a:pPr algn="just"/>
            <a:r>
              <a:rPr lang="en-US" dirty="0" err="1"/>
              <a:t>Minsky</a:t>
            </a:r>
            <a:r>
              <a:rPr lang="en-US" dirty="0"/>
              <a:t> did not agree with this postulate. He believed that the system itself can cause shocks by its own internal </a:t>
            </a:r>
            <a:r>
              <a:rPr lang="en-US" dirty="0" smtClean="0"/>
              <a:t>dynamics. </a:t>
            </a:r>
            <a:r>
              <a:rPr lang="en-US" dirty="0"/>
              <a:t>He thought that during periods of economic </a:t>
            </a:r>
            <a:r>
              <a:rPr lang="en-US" dirty="0" smtClean="0"/>
              <a:t>stability, banks, </a:t>
            </a:r>
            <a:r>
              <a:rPr lang="en-US" dirty="0"/>
              <a:t>firms and other economic agents became complacent.</a:t>
            </a:r>
          </a:p>
          <a:p>
            <a:pPr algn="just"/>
            <a:r>
              <a:rPr lang="en-US" dirty="0"/>
              <a:t>They assume that the good times are here to stay and begin to take greater risks to increase their </a:t>
            </a:r>
            <a:r>
              <a:rPr lang="en-US" dirty="0" smtClean="0"/>
              <a:t>profits. </a:t>
            </a:r>
            <a:r>
              <a:rPr lang="en-US" dirty="0"/>
              <a:t>For this </a:t>
            </a:r>
            <a:r>
              <a:rPr lang="en-US" dirty="0" smtClean="0"/>
              <a:t>reason, </a:t>
            </a:r>
            <a:r>
              <a:rPr lang="en-US" dirty="0"/>
              <a:t>the seeds of the next crisis are planted in good </a:t>
            </a:r>
            <a:r>
              <a:rPr lang="en-US" dirty="0" smtClean="0"/>
              <a:t>times.</a:t>
            </a:r>
            <a:endParaRPr lang="es-ES" dirty="0"/>
          </a:p>
        </p:txBody>
      </p:sp>
      <p:sp>
        <p:nvSpPr>
          <p:cNvPr id="4" name="Marcador de número de diapositiva 3"/>
          <p:cNvSpPr>
            <a:spLocks noGrp="1"/>
          </p:cNvSpPr>
          <p:nvPr>
            <p:ph type="sldNum" sz="quarter" idx="12"/>
          </p:nvPr>
        </p:nvSpPr>
        <p:spPr/>
        <p:txBody>
          <a:bodyPr/>
          <a:lstStyle/>
          <a:p>
            <a:fld id="{D66E83A9-AD6A-BB4E-84D7-25F46467B8FD}" type="slidenum">
              <a:rPr lang="es-ES" smtClean="0"/>
              <a:t>40</a:t>
            </a:fld>
            <a:endParaRPr lang="es-ES"/>
          </a:p>
        </p:txBody>
      </p:sp>
    </p:spTree>
    <p:extLst>
      <p:ext uri="{BB962C8B-B14F-4D97-AF65-F5344CB8AC3E}">
        <p14:creationId xmlns:p14="http://schemas.microsoft.com/office/powerpoint/2010/main" val="222685904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a:t>
            </a:r>
            <a:r>
              <a:rPr lang="en-US" dirty="0" err="1" smtClean="0"/>
              <a:t>Minsky</a:t>
            </a:r>
            <a:r>
              <a:rPr lang="en-US" dirty="0" smtClean="0"/>
              <a:t> moment" </a:t>
            </a:r>
            <a:endParaRPr lang="es-ES" dirty="0"/>
          </a:p>
        </p:txBody>
      </p:sp>
      <p:sp>
        <p:nvSpPr>
          <p:cNvPr id="3" name="Marcador de contenido 2"/>
          <p:cNvSpPr>
            <a:spLocks noGrp="1"/>
          </p:cNvSpPr>
          <p:nvPr>
            <p:ph idx="1"/>
          </p:nvPr>
        </p:nvSpPr>
        <p:spPr/>
        <p:txBody>
          <a:bodyPr>
            <a:normAutofit/>
          </a:bodyPr>
          <a:lstStyle/>
          <a:p>
            <a:pPr algn="just"/>
            <a:r>
              <a:rPr lang="en-US" dirty="0"/>
              <a:t>The </a:t>
            </a:r>
            <a:r>
              <a:rPr lang="en-US" dirty="0" smtClean="0"/>
              <a:t>“</a:t>
            </a:r>
            <a:r>
              <a:rPr lang="en-US" dirty="0" err="1" smtClean="0"/>
              <a:t>Minsky</a:t>
            </a:r>
            <a:r>
              <a:rPr lang="en-US" dirty="0" smtClean="0"/>
              <a:t> moment" </a:t>
            </a:r>
            <a:r>
              <a:rPr lang="en-US" dirty="0"/>
              <a:t>is a term coined by economists describing the time when the house of cards collapses. The </a:t>
            </a:r>
            <a:r>
              <a:rPr lang="en-US" dirty="0" err="1"/>
              <a:t>Ponzi</a:t>
            </a:r>
            <a:r>
              <a:rPr lang="en-US" dirty="0"/>
              <a:t> operations are based on the increased value of the goods and when it eventually begins to </a:t>
            </a:r>
            <a:r>
              <a:rPr lang="en-US" dirty="0" smtClean="0"/>
              <a:t>fall, </a:t>
            </a:r>
            <a:r>
              <a:rPr lang="en-US" dirty="0"/>
              <a:t>borrowers and banks realize that there are debts in the system that may never recover. People rush to sell goods which causes an even greater fall in </a:t>
            </a:r>
            <a:r>
              <a:rPr lang="en-US" dirty="0" smtClean="0"/>
              <a:t>prices.</a:t>
            </a:r>
            <a:endParaRPr lang="en-US" dirty="0"/>
          </a:p>
        </p:txBody>
      </p:sp>
      <p:sp>
        <p:nvSpPr>
          <p:cNvPr id="4" name="Marcador de número de diapositiva 3"/>
          <p:cNvSpPr>
            <a:spLocks noGrp="1"/>
          </p:cNvSpPr>
          <p:nvPr>
            <p:ph type="sldNum" sz="quarter" idx="12"/>
          </p:nvPr>
        </p:nvSpPr>
        <p:spPr/>
        <p:txBody>
          <a:bodyPr/>
          <a:lstStyle/>
          <a:p>
            <a:fld id="{D66E83A9-AD6A-BB4E-84D7-25F46467B8FD}" type="slidenum">
              <a:rPr lang="es-ES" smtClean="0"/>
              <a:t>41</a:t>
            </a:fld>
            <a:endParaRPr lang="es-ES"/>
          </a:p>
        </p:txBody>
      </p:sp>
    </p:spTree>
    <p:extLst>
      <p:ext uri="{BB962C8B-B14F-4D97-AF65-F5344CB8AC3E}">
        <p14:creationId xmlns:p14="http://schemas.microsoft.com/office/powerpoint/2010/main" val="318263326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5" name="Marcador de contenido 4"/>
          <p:cNvPicPr>
            <a:picLocks noGrp="1" noChangeAspect="1"/>
          </p:cNvPicPr>
          <p:nvPr>
            <p:ph idx="1"/>
          </p:nvPr>
        </p:nvPicPr>
        <p:blipFill>
          <a:blip r:embed="rId2"/>
          <a:srcRect l="-11823" r="-11823"/>
          <a:stretch>
            <a:fillRect/>
          </a:stretch>
        </p:blipFill>
        <p:spPr/>
      </p:pic>
      <p:sp>
        <p:nvSpPr>
          <p:cNvPr id="4" name="Marcador de número de diapositiva 3"/>
          <p:cNvSpPr>
            <a:spLocks noGrp="1"/>
          </p:cNvSpPr>
          <p:nvPr>
            <p:ph type="sldNum" sz="quarter" idx="12"/>
          </p:nvPr>
        </p:nvSpPr>
        <p:spPr/>
        <p:txBody>
          <a:bodyPr/>
          <a:lstStyle/>
          <a:p>
            <a:fld id="{D66E83A9-AD6A-BB4E-84D7-25F46467B8FD}" type="slidenum">
              <a:rPr lang="es-ES" smtClean="0"/>
              <a:t>42</a:t>
            </a:fld>
            <a:endParaRPr lang="es-ES"/>
          </a:p>
        </p:txBody>
      </p:sp>
    </p:spTree>
    <p:extLst>
      <p:ext uri="{BB962C8B-B14F-4D97-AF65-F5344CB8AC3E}">
        <p14:creationId xmlns:p14="http://schemas.microsoft.com/office/powerpoint/2010/main" val="341388795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5" name="Marcador de contenido 4"/>
          <p:cNvPicPr>
            <a:picLocks noGrp="1" noChangeAspect="1"/>
          </p:cNvPicPr>
          <p:nvPr>
            <p:ph idx="1"/>
          </p:nvPr>
        </p:nvPicPr>
        <p:blipFill>
          <a:blip r:embed="rId2"/>
          <a:srcRect l="-38044" r="-38044"/>
          <a:stretch>
            <a:fillRect/>
          </a:stretch>
        </p:blipFill>
        <p:spPr/>
      </p:pic>
      <p:sp>
        <p:nvSpPr>
          <p:cNvPr id="4" name="Marcador de número de diapositiva 3"/>
          <p:cNvSpPr>
            <a:spLocks noGrp="1"/>
          </p:cNvSpPr>
          <p:nvPr>
            <p:ph type="sldNum" sz="quarter" idx="12"/>
          </p:nvPr>
        </p:nvSpPr>
        <p:spPr/>
        <p:txBody>
          <a:bodyPr/>
          <a:lstStyle/>
          <a:p>
            <a:fld id="{D66E83A9-AD6A-BB4E-84D7-25F46467B8FD}" type="slidenum">
              <a:rPr lang="es-ES" smtClean="0"/>
              <a:t>43</a:t>
            </a:fld>
            <a:endParaRPr lang="es-ES"/>
          </a:p>
        </p:txBody>
      </p:sp>
    </p:spTree>
    <p:extLst>
      <p:ext uri="{BB962C8B-B14F-4D97-AF65-F5344CB8AC3E}">
        <p14:creationId xmlns:p14="http://schemas.microsoft.com/office/powerpoint/2010/main" val="158335923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5" name="Marcador de contenido 4"/>
          <p:cNvPicPr>
            <a:picLocks noGrp="1" noChangeAspect="1"/>
          </p:cNvPicPr>
          <p:nvPr>
            <p:ph idx="1"/>
          </p:nvPr>
        </p:nvPicPr>
        <p:blipFill>
          <a:blip r:embed="rId2"/>
          <a:srcRect t="-27" b="-27"/>
          <a:stretch>
            <a:fillRect/>
          </a:stretch>
        </p:blipFill>
        <p:spPr/>
      </p:pic>
      <p:sp>
        <p:nvSpPr>
          <p:cNvPr id="4" name="Marcador de número de diapositiva 3"/>
          <p:cNvSpPr>
            <a:spLocks noGrp="1"/>
          </p:cNvSpPr>
          <p:nvPr>
            <p:ph type="sldNum" sz="quarter" idx="12"/>
          </p:nvPr>
        </p:nvSpPr>
        <p:spPr/>
        <p:txBody>
          <a:bodyPr/>
          <a:lstStyle/>
          <a:p>
            <a:fld id="{D66E83A9-AD6A-BB4E-84D7-25F46467B8FD}" type="slidenum">
              <a:rPr lang="es-ES" smtClean="0"/>
              <a:t>44</a:t>
            </a:fld>
            <a:endParaRPr lang="es-ES"/>
          </a:p>
        </p:txBody>
      </p:sp>
    </p:spTree>
    <p:extLst>
      <p:ext uri="{BB962C8B-B14F-4D97-AF65-F5344CB8AC3E}">
        <p14:creationId xmlns:p14="http://schemas.microsoft.com/office/powerpoint/2010/main" val="337745150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5" name="Marcador de contenido 4"/>
          <p:cNvPicPr>
            <a:picLocks noGrp="1" noChangeAspect="1"/>
          </p:cNvPicPr>
          <p:nvPr>
            <p:ph idx="1"/>
          </p:nvPr>
        </p:nvPicPr>
        <p:blipFill>
          <a:blip r:embed="rId2"/>
          <a:srcRect l="-12471" r="-12471"/>
          <a:stretch>
            <a:fillRect/>
          </a:stretch>
        </p:blipFill>
        <p:spPr>
          <a:xfrm>
            <a:off x="457200" y="1612900"/>
            <a:ext cx="8229600" cy="4525963"/>
          </a:xfrm>
        </p:spPr>
      </p:pic>
      <p:sp>
        <p:nvSpPr>
          <p:cNvPr id="4" name="Marcador de número de diapositiva 3"/>
          <p:cNvSpPr>
            <a:spLocks noGrp="1"/>
          </p:cNvSpPr>
          <p:nvPr>
            <p:ph type="sldNum" sz="quarter" idx="12"/>
          </p:nvPr>
        </p:nvSpPr>
        <p:spPr/>
        <p:txBody>
          <a:bodyPr/>
          <a:lstStyle/>
          <a:p>
            <a:fld id="{D66E83A9-AD6A-BB4E-84D7-25F46467B8FD}" type="slidenum">
              <a:rPr lang="es-ES" smtClean="0"/>
              <a:t>45</a:t>
            </a:fld>
            <a:endParaRPr lang="es-ES"/>
          </a:p>
        </p:txBody>
      </p:sp>
    </p:spTree>
    <p:extLst>
      <p:ext uri="{BB962C8B-B14F-4D97-AF65-F5344CB8AC3E}">
        <p14:creationId xmlns:p14="http://schemas.microsoft.com/office/powerpoint/2010/main" val="69366550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Uuuuuuummmm</a:t>
            </a:r>
            <a:r>
              <a:rPr lang="es-ES" dirty="0" smtClean="0"/>
              <a:t>…!!!</a:t>
            </a:r>
            <a:endParaRPr lang="es-ES" dirty="0"/>
          </a:p>
        </p:txBody>
      </p:sp>
      <p:pic>
        <p:nvPicPr>
          <p:cNvPr id="5" name="Marcador de contenido 4"/>
          <p:cNvPicPr>
            <a:picLocks noGrp="1" noChangeAspect="1"/>
          </p:cNvPicPr>
          <p:nvPr>
            <p:ph idx="1"/>
          </p:nvPr>
        </p:nvPicPr>
        <p:blipFill>
          <a:blip r:embed="rId2"/>
          <a:srcRect t="12918" b="12918"/>
          <a:stretch>
            <a:fillRect/>
          </a:stretch>
        </p:blipFill>
        <p:spPr/>
      </p:pic>
      <p:sp>
        <p:nvSpPr>
          <p:cNvPr id="4" name="Marcador de número de diapositiva 3"/>
          <p:cNvSpPr>
            <a:spLocks noGrp="1"/>
          </p:cNvSpPr>
          <p:nvPr>
            <p:ph type="sldNum" sz="quarter" idx="12"/>
          </p:nvPr>
        </p:nvSpPr>
        <p:spPr/>
        <p:txBody>
          <a:bodyPr/>
          <a:lstStyle/>
          <a:p>
            <a:fld id="{D66E83A9-AD6A-BB4E-84D7-25F46467B8FD}" type="slidenum">
              <a:rPr lang="es-ES" smtClean="0"/>
              <a:t>46</a:t>
            </a:fld>
            <a:endParaRPr lang="es-ES"/>
          </a:p>
        </p:txBody>
      </p:sp>
    </p:spTree>
    <p:extLst>
      <p:ext uri="{BB962C8B-B14F-4D97-AF65-F5344CB8AC3E}">
        <p14:creationId xmlns:p14="http://schemas.microsoft.com/office/powerpoint/2010/main" val="312994739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Oooops</a:t>
            </a:r>
            <a:r>
              <a:rPr lang="es-ES" dirty="0" smtClean="0"/>
              <a:t>!...</a:t>
            </a:r>
            <a:endParaRPr lang="es-ES" dirty="0"/>
          </a:p>
        </p:txBody>
      </p:sp>
      <p:pic>
        <p:nvPicPr>
          <p:cNvPr id="5" name="Marcador de contenido 4" descr="140324152526__73723896_coyote.jpg"/>
          <p:cNvPicPr>
            <a:picLocks noGrp="1" noChangeAspect="1"/>
          </p:cNvPicPr>
          <p:nvPr>
            <p:ph idx="1"/>
          </p:nvPr>
        </p:nvPicPr>
        <p:blipFill>
          <a:blip r:embed="rId2">
            <a:extLst>
              <a:ext uri="{28A0092B-C50C-407E-A947-70E740481C1C}">
                <a14:useLocalDpi xmlns:a14="http://schemas.microsoft.com/office/drawing/2010/main" val="0"/>
              </a:ext>
            </a:extLst>
          </a:blip>
          <a:srcRect t="982" b="982"/>
          <a:stretch>
            <a:fillRect/>
          </a:stretch>
        </p:blipFill>
        <p:spPr>
          <a:xfrm>
            <a:off x="457200" y="1587500"/>
            <a:ext cx="7467600" cy="4106863"/>
          </a:xfrm>
        </p:spPr>
      </p:pic>
      <p:sp>
        <p:nvSpPr>
          <p:cNvPr id="4" name="Marcador de número de diapositiva 3"/>
          <p:cNvSpPr>
            <a:spLocks noGrp="1"/>
          </p:cNvSpPr>
          <p:nvPr>
            <p:ph type="sldNum" sz="quarter" idx="12"/>
          </p:nvPr>
        </p:nvSpPr>
        <p:spPr/>
        <p:txBody>
          <a:bodyPr/>
          <a:lstStyle/>
          <a:p>
            <a:fld id="{D66E83A9-AD6A-BB4E-84D7-25F46467B8FD}" type="slidenum">
              <a:rPr lang="es-ES" smtClean="0"/>
              <a:t>47</a:t>
            </a:fld>
            <a:endParaRPr lang="es-ES"/>
          </a:p>
        </p:txBody>
      </p:sp>
    </p:spTree>
    <p:extLst>
      <p:ext uri="{BB962C8B-B14F-4D97-AF65-F5344CB8AC3E}">
        <p14:creationId xmlns:p14="http://schemas.microsoft.com/office/powerpoint/2010/main" val="377652742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err="1" smtClean="0"/>
              <a:t>The</a:t>
            </a:r>
            <a:r>
              <a:rPr lang="es-ES" dirty="0" smtClean="0"/>
              <a:t> </a:t>
            </a:r>
            <a:r>
              <a:rPr lang="es-ES" dirty="0" err="1" smtClean="0"/>
              <a:t>next</a:t>
            </a:r>
            <a:r>
              <a:rPr lang="es-ES" dirty="0" smtClean="0"/>
              <a:t> </a:t>
            </a:r>
            <a:r>
              <a:rPr lang="es-ES" dirty="0" err="1" smtClean="0"/>
              <a:t>impact</a:t>
            </a:r>
            <a:endParaRPr lang="es-ES" dirty="0"/>
          </a:p>
        </p:txBody>
      </p:sp>
      <p:sp>
        <p:nvSpPr>
          <p:cNvPr id="3" name="Marcador de contenido 2"/>
          <p:cNvSpPr>
            <a:spLocks noGrp="1"/>
          </p:cNvSpPr>
          <p:nvPr>
            <p:ph idx="1"/>
          </p:nvPr>
        </p:nvSpPr>
        <p:spPr/>
        <p:txBody>
          <a:bodyPr/>
          <a:lstStyle/>
          <a:p>
            <a:pPr algn="just"/>
            <a:r>
              <a:rPr lang="en-US" dirty="0" smtClean="0"/>
              <a:t>It's like a cartoon character falls off a cliff. She keeps running for a while believing they are on a solid surface. But suddenly, he realizes that something happens -the </a:t>
            </a:r>
            <a:r>
              <a:rPr lang="en-US" dirty="0" err="1" smtClean="0"/>
              <a:t>Minsky</a:t>
            </a:r>
            <a:r>
              <a:rPr lang="en-US" dirty="0" smtClean="0"/>
              <a:t>- moment, looks down and sees only emptiness. Immediately plummets to the ground. That was the 2008 crisis .</a:t>
            </a:r>
            <a:endParaRPr lang="es-ES" dirty="0" smtClean="0"/>
          </a:p>
          <a:p>
            <a:endParaRPr lang="es-ES" dirty="0"/>
          </a:p>
        </p:txBody>
      </p:sp>
      <p:sp>
        <p:nvSpPr>
          <p:cNvPr id="4" name="Marcador de número de diapositiva 3"/>
          <p:cNvSpPr>
            <a:spLocks noGrp="1"/>
          </p:cNvSpPr>
          <p:nvPr>
            <p:ph type="sldNum" sz="quarter" idx="12"/>
          </p:nvPr>
        </p:nvSpPr>
        <p:spPr/>
        <p:txBody>
          <a:bodyPr/>
          <a:lstStyle/>
          <a:p>
            <a:fld id="{D66E83A9-AD6A-BB4E-84D7-25F46467B8FD}" type="slidenum">
              <a:rPr lang="es-ES" smtClean="0"/>
              <a:t>48</a:t>
            </a:fld>
            <a:endParaRPr lang="es-ES"/>
          </a:p>
        </p:txBody>
      </p:sp>
    </p:spTree>
    <p:extLst>
      <p:ext uri="{BB962C8B-B14F-4D97-AF65-F5344CB8AC3E}">
        <p14:creationId xmlns:p14="http://schemas.microsoft.com/office/powerpoint/2010/main" val="35409356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En definitiva: la enseñanza de la Economía debe cambiar</a:t>
            </a:r>
            <a:endParaRPr lang="es-ES" dirty="0"/>
          </a:p>
        </p:txBody>
      </p:sp>
      <p:pic>
        <p:nvPicPr>
          <p:cNvPr id="6" name="Marcador de contenido 5" descr="imagen el roto manipulación.gif"/>
          <p:cNvPicPr>
            <a:picLocks noGrp="1" noChangeAspect="1"/>
          </p:cNvPicPr>
          <p:nvPr>
            <p:ph idx="1"/>
          </p:nvPr>
        </p:nvPicPr>
        <p:blipFill>
          <a:blip r:embed="rId2">
            <a:extLst>
              <a:ext uri="{28A0092B-C50C-407E-A947-70E740481C1C}">
                <a14:useLocalDpi xmlns:a14="http://schemas.microsoft.com/office/drawing/2010/main" val="0"/>
              </a:ext>
            </a:extLst>
          </a:blip>
          <a:srcRect l="-17600" r="-17600"/>
          <a:stretch>
            <a:fillRect/>
          </a:stretch>
        </p:blipFill>
        <p:spPr>
          <a:xfrm>
            <a:off x="-250204" y="1600201"/>
            <a:ext cx="5800683" cy="3190152"/>
          </a:xfrm>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49</a:t>
            </a:fld>
            <a:endParaRPr lang="es-ES"/>
          </a:p>
        </p:txBody>
      </p:sp>
      <p:pic>
        <p:nvPicPr>
          <p:cNvPr id="7" name="Imagen 6" descr="im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5494" y="1600201"/>
            <a:ext cx="3327400" cy="3190152"/>
          </a:xfrm>
          <a:prstGeom prst="rect">
            <a:avLst/>
          </a:prstGeom>
        </p:spPr>
      </p:pic>
    </p:spTree>
    <p:extLst>
      <p:ext uri="{BB962C8B-B14F-4D97-AF65-F5344CB8AC3E}">
        <p14:creationId xmlns:p14="http://schemas.microsoft.com/office/powerpoint/2010/main" val="3427256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Gracias por la atención</a:t>
            </a:r>
            <a:endParaRPr lang="es-ES" dirty="0"/>
          </a:p>
        </p:txBody>
      </p:sp>
      <p:sp>
        <p:nvSpPr>
          <p:cNvPr id="3" name="Marcador de contenido 2"/>
          <p:cNvSpPr>
            <a:spLocks noGrp="1"/>
          </p:cNvSpPr>
          <p:nvPr>
            <p:ph idx="1"/>
          </p:nvPr>
        </p:nvSpPr>
        <p:spPr/>
        <p:txBody>
          <a:bodyPr/>
          <a:lstStyle/>
          <a:p>
            <a:pPr marL="0" indent="0" algn="ctr">
              <a:buNone/>
            </a:pPr>
            <a:r>
              <a:rPr lang="es-ES" dirty="0" smtClean="0"/>
              <a:t>Prof. Carles Manera</a:t>
            </a:r>
          </a:p>
          <a:p>
            <a:pPr marL="0" indent="0" algn="ctr">
              <a:buNone/>
            </a:pPr>
            <a:endParaRPr lang="es-ES" dirty="0" smtClean="0"/>
          </a:p>
          <a:p>
            <a:pPr marL="0" indent="0" algn="ctr">
              <a:buNone/>
            </a:pPr>
            <a:r>
              <a:rPr lang="es-ES" dirty="0">
                <a:hlinkClick r:id="rId2"/>
              </a:rPr>
              <a:t>c</a:t>
            </a:r>
            <a:r>
              <a:rPr lang="es-ES" dirty="0" smtClean="0">
                <a:hlinkClick r:id="rId2"/>
              </a:rPr>
              <a:t>arles.manera@uib.es</a:t>
            </a:r>
            <a:endParaRPr lang="es-ES" dirty="0" smtClean="0"/>
          </a:p>
          <a:p>
            <a:pPr marL="0" indent="0" algn="ctr">
              <a:buNone/>
            </a:pPr>
            <a:r>
              <a:rPr lang="es-ES" dirty="0" smtClean="0"/>
              <a:t>Blog de Economía e </a:t>
            </a:r>
            <a:r>
              <a:rPr lang="es-ES" smtClean="0"/>
              <a:t>Historia Económica: </a:t>
            </a:r>
            <a:r>
              <a:rPr lang="es-ES" dirty="0" err="1" smtClean="0"/>
              <a:t>carlesmanera.com</a:t>
            </a:r>
            <a:endParaRPr lang="es-ES" dirty="0" smtClean="0"/>
          </a:p>
          <a:p>
            <a:pPr marL="0" indent="0" algn="ctr">
              <a:buNone/>
            </a:pP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50</a:t>
            </a:fld>
            <a:endParaRPr lang="es-ES"/>
          </a:p>
        </p:txBody>
      </p:sp>
    </p:spTree>
    <p:extLst>
      <p:ext uri="{BB962C8B-B14F-4D97-AF65-F5344CB8AC3E}">
        <p14:creationId xmlns:p14="http://schemas.microsoft.com/office/powerpoint/2010/main" val="292492358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142</TotalTime>
  <Words>3598</Words>
  <Application>Microsoft Macintosh PowerPoint</Application>
  <PresentationFormat>Presentación en pantalla (4:3)</PresentationFormat>
  <Paragraphs>302</Paragraphs>
  <Slides>50</Slides>
  <Notes>0</Notes>
  <HiddenSlides>0</HiddenSlides>
  <MMClips>0</MMClips>
  <ScaleCrop>false</ScaleCrop>
  <HeadingPairs>
    <vt:vector size="4" baseType="variant">
      <vt:variant>
        <vt:lpstr>Tema</vt:lpstr>
      </vt:variant>
      <vt:variant>
        <vt:i4>1</vt:i4>
      </vt:variant>
      <vt:variant>
        <vt:lpstr>Títulos de diapositiva</vt:lpstr>
      </vt:variant>
      <vt:variant>
        <vt:i4>50</vt:i4>
      </vt:variant>
    </vt:vector>
  </HeadingPairs>
  <TitlesOfParts>
    <vt:vector size="51" baseType="lpstr">
      <vt:lpstr>Tema de Office</vt:lpstr>
      <vt:lpstr>Aportaciones medulares recientes sobre la dinámica del capitalismo (revisiones con alguna contribución propia)</vt:lpstr>
      <vt:lpstr>Presentación de PowerPoint</vt:lpstr>
      <vt:lpstr>Cuatro obras básicas y desiguales</vt:lpstr>
      <vt:lpstr>TERCERA REVOLUCIÓN INDUSTRIAL: JEREMY RIFKIN</vt:lpstr>
      <vt:lpstr>Síntesis</vt:lpstr>
      <vt:lpstr>Cambio en el modelo energético</vt:lpstr>
      <vt:lpstr>Cinco ejes básicos del libro de Ryfkin</vt:lpstr>
      <vt:lpstr>CUARTA REVOLUCIÓN INDUSTRIAL:  KLAUS SCHWAB</vt:lpstr>
      <vt:lpstr>Síntesis</vt:lpstr>
      <vt:lpstr>Claves del proceso</vt:lpstr>
      <vt:lpstr>Claves del proceso</vt:lpstr>
      <vt:lpstr>Claves del proceso</vt:lpstr>
      <vt:lpstr>Claves del proceso</vt:lpstr>
      <vt:lpstr>Claves del proceso</vt:lpstr>
      <vt:lpstr>Claves del proceso</vt:lpstr>
      <vt:lpstr>El análisis marxista de Anwar Shaikh (The New School for Social Research, Nueva York)</vt:lpstr>
      <vt:lpstr>Libro clave: ¿una nueva Teoría General en 2016?</vt:lpstr>
      <vt:lpstr>Ataque a la economía ortodoxa</vt:lpstr>
      <vt:lpstr>Crítica también a la heterodoxia</vt:lpstr>
      <vt:lpstr>Lucha entre trabajo y capital</vt:lpstr>
      <vt:lpstr>Tendencia decreciente de la tasa de beneficio</vt:lpstr>
      <vt:lpstr>Inspirándonos en Marx…y en Shaikh: La caída de la tasa de beneficio…</vt:lpstr>
      <vt:lpstr>Cálculos para la economía americana  (Manera-Navinés-Franconetti, 2016)</vt:lpstr>
      <vt:lpstr>Cálculos para la economía americana  (Manera-Navinés-Franconetti, 2016)</vt:lpstr>
      <vt:lpstr>…comporta caídas salariales</vt:lpstr>
      <vt:lpstr>Steve Keen: la demolición de los neoclásicos</vt:lpstr>
      <vt:lpstr>Steve Keen: la demolición de la economía neoclásica (Albert Recio: Economía Crítica, núm. 21; y análisis del libro en cuestión) </vt:lpstr>
      <vt:lpstr>Crítica al análisis neoclásico</vt:lpstr>
      <vt:lpstr>Macroeconomía en crisis</vt:lpstr>
      <vt:lpstr>Prueba empírica: productividad y evolución salarial  (extraído de José Pérez Montiel)</vt:lpstr>
      <vt:lpstr>Prueba empírica: Salarios como % del PIB (extraído de José Pérez Montiel)</vt:lpstr>
      <vt:lpstr>Incertidumbre frente a certeza</vt:lpstr>
      <vt:lpstr>Nuevas visiones</vt:lpstr>
      <vt:lpstr>Análisis dinámico del capitalismo</vt:lpstr>
      <vt:lpstr>Minsky de nuevo…</vt:lpstr>
      <vt:lpstr>Who is Hyman Minsky?</vt:lpstr>
      <vt:lpstr>"Stabilizing an unstable economy" </vt:lpstr>
      <vt:lpstr>Imprescindible!</vt:lpstr>
      <vt:lpstr>Stability is destabilizing </vt:lpstr>
      <vt:lpstr>Complacent economic agents</vt:lpstr>
      <vt:lpstr>“Minsky moment" </vt:lpstr>
      <vt:lpstr>Presentación de PowerPoint</vt:lpstr>
      <vt:lpstr>Presentación de PowerPoint</vt:lpstr>
      <vt:lpstr>Presentación de PowerPoint</vt:lpstr>
      <vt:lpstr>Presentación de PowerPoint</vt:lpstr>
      <vt:lpstr>Uuuuuuummmm…!!!</vt:lpstr>
      <vt:lpstr>Oooops!...</vt:lpstr>
      <vt:lpstr>…The next impact</vt:lpstr>
      <vt:lpstr>En definitiva: la enseñanza de la Economía debe cambiar</vt:lpstr>
      <vt:lpstr>Gracias por la atención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Manera</dc:creator>
  <cp:lastModifiedBy>Carlos Manera</cp:lastModifiedBy>
  <cp:revision>88</cp:revision>
  <dcterms:created xsi:type="dcterms:W3CDTF">2016-10-23T21:27:43Z</dcterms:created>
  <dcterms:modified xsi:type="dcterms:W3CDTF">2017-03-20T11:03:23Z</dcterms:modified>
</cp:coreProperties>
</file>