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9" d="100"/>
          <a:sy n="79" d="100"/>
        </p:scale>
        <p:origin x="-58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2B3828-3D72-A440-A82A-841E1D6DC458}" type="datetimeFigureOut">
              <a:rPr lang="es-ES" smtClean="0"/>
              <a:t>1/5/17</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91D331-13C8-D646-8BA6-4B8D67425EE5}" type="slidenum">
              <a:rPr lang="es-ES" smtClean="0"/>
              <a:t>‹Nr.›</a:t>
            </a:fld>
            <a:endParaRPr lang="es-ES"/>
          </a:p>
        </p:txBody>
      </p:sp>
    </p:spTree>
    <p:extLst>
      <p:ext uri="{BB962C8B-B14F-4D97-AF65-F5344CB8AC3E}">
        <p14:creationId xmlns:p14="http://schemas.microsoft.com/office/powerpoint/2010/main" val="10669975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39BFDA-1204-3B4F-8FF5-36DF85CDCF23}" type="datetimeFigureOut">
              <a:rPr lang="es-ES" smtClean="0"/>
              <a:t>1/5/17</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772BA6-C90D-0048-A915-461BCDAD7EBE}" type="slidenum">
              <a:rPr lang="es-ES" smtClean="0"/>
              <a:t>‹Nr.›</a:t>
            </a:fld>
            <a:endParaRPr lang="es-ES"/>
          </a:p>
        </p:txBody>
      </p:sp>
    </p:spTree>
    <p:extLst>
      <p:ext uri="{BB962C8B-B14F-4D97-AF65-F5344CB8AC3E}">
        <p14:creationId xmlns:p14="http://schemas.microsoft.com/office/powerpoint/2010/main" val="61438864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039EE188-B0CB-7547-BB7F-76FEDB018AA8}" type="datetime1">
              <a:rPr lang="es-ES" smtClean="0"/>
              <a:t>1/5/17</a:t>
            </a:fld>
            <a:endParaRPr lang="es-ES"/>
          </a:p>
        </p:txBody>
      </p:sp>
      <p:sp>
        <p:nvSpPr>
          <p:cNvPr id="5" name="Marcador de pie de página 4"/>
          <p:cNvSpPr>
            <a:spLocks noGrp="1"/>
          </p:cNvSpPr>
          <p:nvPr>
            <p:ph type="ftr" sz="quarter" idx="11"/>
          </p:nvPr>
        </p:nvSpPr>
        <p:spPr/>
        <p:txBody>
          <a:bodyPr/>
          <a:lstStyle/>
          <a:p>
            <a:r>
              <a:rPr lang="es-ES" smtClean="0"/>
              <a:t>Manera</a:t>
            </a:r>
            <a:endParaRPr lang="es-ES"/>
          </a:p>
        </p:txBody>
      </p:sp>
      <p:sp>
        <p:nvSpPr>
          <p:cNvPr id="6" name="Marcador de número de diapositiva 5"/>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3897334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22A19987-6888-B94C-BE10-8BDFC3C07FBB}" type="datetime1">
              <a:rPr lang="es-ES" smtClean="0"/>
              <a:t>1/5/17</a:t>
            </a:fld>
            <a:endParaRPr lang="es-ES"/>
          </a:p>
        </p:txBody>
      </p:sp>
      <p:sp>
        <p:nvSpPr>
          <p:cNvPr id="5" name="Marcador de pie de página 4"/>
          <p:cNvSpPr>
            <a:spLocks noGrp="1"/>
          </p:cNvSpPr>
          <p:nvPr>
            <p:ph type="ftr" sz="quarter" idx="11"/>
          </p:nvPr>
        </p:nvSpPr>
        <p:spPr/>
        <p:txBody>
          <a:bodyPr/>
          <a:lstStyle/>
          <a:p>
            <a:r>
              <a:rPr lang="es-ES" smtClean="0"/>
              <a:t>Manera</a:t>
            </a:r>
            <a:endParaRPr lang="es-ES"/>
          </a:p>
        </p:txBody>
      </p:sp>
      <p:sp>
        <p:nvSpPr>
          <p:cNvPr id="6" name="Marcador de número de diapositiva 5"/>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73024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0C413991-0CC6-C945-8B28-6DD2E363E81B}" type="datetime1">
              <a:rPr lang="es-ES" smtClean="0"/>
              <a:t>1/5/17</a:t>
            </a:fld>
            <a:endParaRPr lang="es-ES"/>
          </a:p>
        </p:txBody>
      </p:sp>
      <p:sp>
        <p:nvSpPr>
          <p:cNvPr id="5" name="Marcador de pie de página 4"/>
          <p:cNvSpPr>
            <a:spLocks noGrp="1"/>
          </p:cNvSpPr>
          <p:nvPr>
            <p:ph type="ftr" sz="quarter" idx="11"/>
          </p:nvPr>
        </p:nvSpPr>
        <p:spPr/>
        <p:txBody>
          <a:bodyPr/>
          <a:lstStyle/>
          <a:p>
            <a:r>
              <a:rPr lang="es-ES" smtClean="0"/>
              <a:t>Manera</a:t>
            </a:r>
            <a:endParaRPr lang="es-ES"/>
          </a:p>
        </p:txBody>
      </p:sp>
      <p:sp>
        <p:nvSpPr>
          <p:cNvPr id="6" name="Marcador de número de diapositiva 5"/>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2173999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918F5789-191C-4440-ACA0-CC86A17B312B}" type="datetime1">
              <a:rPr lang="es-ES" smtClean="0"/>
              <a:t>1/5/17</a:t>
            </a:fld>
            <a:endParaRPr lang="es-ES"/>
          </a:p>
        </p:txBody>
      </p:sp>
      <p:sp>
        <p:nvSpPr>
          <p:cNvPr id="6" name="Marcador de pie de página 5"/>
          <p:cNvSpPr>
            <a:spLocks noGrp="1"/>
          </p:cNvSpPr>
          <p:nvPr>
            <p:ph type="ftr" sz="quarter" idx="11"/>
          </p:nvPr>
        </p:nvSpPr>
        <p:spPr/>
        <p:txBody>
          <a:bodyPr/>
          <a:lstStyle/>
          <a:p>
            <a:r>
              <a:rPr lang="es-ES" smtClean="0"/>
              <a:t>Manera</a:t>
            </a:r>
            <a:endParaRPr lang="es-ES"/>
          </a:p>
        </p:txBody>
      </p:sp>
      <p:sp>
        <p:nvSpPr>
          <p:cNvPr id="7" name="Marcador de número de diapositiva 6"/>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726946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651B5330-D63E-054B-9AC0-7C1B82E3F6AB}" type="datetime1">
              <a:rPr lang="es-ES" smtClean="0"/>
              <a:t>1/5/17</a:t>
            </a:fld>
            <a:endParaRPr lang="es-ES"/>
          </a:p>
        </p:txBody>
      </p:sp>
      <p:sp>
        <p:nvSpPr>
          <p:cNvPr id="8" name="Marcador de pie de página 7"/>
          <p:cNvSpPr>
            <a:spLocks noGrp="1"/>
          </p:cNvSpPr>
          <p:nvPr>
            <p:ph type="ftr" sz="quarter" idx="11"/>
          </p:nvPr>
        </p:nvSpPr>
        <p:spPr/>
        <p:txBody>
          <a:bodyPr/>
          <a:lstStyle/>
          <a:p>
            <a:r>
              <a:rPr lang="es-ES" smtClean="0"/>
              <a:t>Manera</a:t>
            </a:r>
            <a:endParaRPr lang="es-ES"/>
          </a:p>
        </p:txBody>
      </p:sp>
      <p:sp>
        <p:nvSpPr>
          <p:cNvPr id="9" name="Marcador de número de diapositiva 8"/>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3113813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33594408-986C-7046-8A51-A35EB29A6BC1}" type="datetime1">
              <a:rPr lang="es-ES" smtClean="0"/>
              <a:t>1/5/17</a:t>
            </a:fld>
            <a:endParaRPr lang="es-ES"/>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3461531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F918DE5-CC22-9E4E-9948-FDEBD3D695C1}" type="datetime1">
              <a:rPr lang="es-ES" smtClean="0"/>
              <a:t>1/5/17</a:t>
            </a:fld>
            <a:endParaRPr lang="es-ES"/>
          </a:p>
        </p:txBody>
      </p:sp>
      <p:sp>
        <p:nvSpPr>
          <p:cNvPr id="3" name="Marcador de pie de página 2"/>
          <p:cNvSpPr>
            <a:spLocks noGrp="1"/>
          </p:cNvSpPr>
          <p:nvPr>
            <p:ph type="ftr" sz="quarter" idx="11"/>
          </p:nvPr>
        </p:nvSpPr>
        <p:spPr/>
        <p:txBody>
          <a:bodyPr/>
          <a:lstStyle/>
          <a:p>
            <a:r>
              <a:rPr lang="es-ES" smtClean="0"/>
              <a:t>Manera</a:t>
            </a:r>
            <a:endParaRPr lang="es-ES"/>
          </a:p>
        </p:txBody>
      </p:sp>
      <p:sp>
        <p:nvSpPr>
          <p:cNvPr id="4" name="Marcador de número de diapositiva 3"/>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2245254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8C89684B-9EE0-8F4A-A877-5A29FDFD1CAA}" type="datetime1">
              <a:rPr lang="es-ES" smtClean="0"/>
              <a:t>1/5/17</a:t>
            </a:fld>
            <a:endParaRPr lang="es-ES"/>
          </a:p>
        </p:txBody>
      </p:sp>
      <p:sp>
        <p:nvSpPr>
          <p:cNvPr id="6" name="Marcador de pie de página 5"/>
          <p:cNvSpPr>
            <a:spLocks noGrp="1"/>
          </p:cNvSpPr>
          <p:nvPr>
            <p:ph type="ftr" sz="quarter" idx="11"/>
          </p:nvPr>
        </p:nvSpPr>
        <p:spPr/>
        <p:txBody>
          <a:bodyPr/>
          <a:lstStyle/>
          <a:p>
            <a:r>
              <a:rPr lang="es-ES" smtClean="0"/>
              <a:t>Manera</a:t>
            </a:r>
            <a:endParaRPr lang="es-ES"/>
          </a:p>
        </p:txBody>
      </p:sp>
      <p:sp>
        <p:nvSpPr>
          <p:cNvPr id="7" name="Marcador de número de diapositiva 6"/>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2051725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42E88B63-F982-B343-9043-A9D85AD37A78}" type="datetime1">
              <a:rPr lang="es-ES" smtClean="0"/>
              <a:t>1/5/17</a:t>
            </a:fld>
            <a:endParaRPr lang="es-ES"/>
          </a:p>
        </p:txBody>
      </p:sp>
      <p:sp>
        <p:nvSpPr>
          <p:cNvPr id="6" name="Marcador de pie de página 5"/>
          <p:cNvSpPr>
            <a:spLocks noGrp="1"/>
          </p:cNvSpPr>
          <p:nvPr>
            <p:ph type="ftr" sz="quarter" idx="11"/>
          </p:nvPr>
        </p:nvSpPr>
        <p:spPr/>
        <p:txBody>
          <a:bodyPr/>
          <a:lstStyle/>
          <a:p>
            <a:r>
              <a:rPr lang="es-ES" smtClean="0"/>
              <a:t>Manera</a:t>
            </a:r>
            <a:endParaRPr lang="es-ES"/>
          </a:p>
        </p:txBody>
      </p:sp>
      <p:sp>
        <p:nvSpPr>
          <p:cNvPr id="7" name="Marcador de número de diapositiva 6"/>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3873360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294A1D5A-FADA-4D45-B7B0-FB0ACDC19580}" type="datetime1">
              <a:rPr lang="es-ES" smtClean="0"/>
              <a:t>1/5/17</a:t>
            </a:fld>
            <a:endParaRPr lang="es-ES"/>
          </a:p>
        </p:txBody>
      </p:sp>
      <p:sp>
        <p:nvSpPr>
          <p:cNvPr id="5" name="Marcador de pie de página 4"/>
          <p:cNvSpPr>
            <a:spLocks noGrp="1"/>
          </p:cNvSpPr>
          <p:nvPr>
            <p:ph type="ftr" sz="quarter" idx="11"/>
          </p:nvPr>
        </p:nvSpPr>
        <p:spPr/>
        <p:txBody>
          <a:bodyPr/>
          <a:lstStyle/>
          <a:p>
            <a:r>
              <a:rPr lang="es-ES" smtClean="0"/>
              <a:t>Manera</a:t>
            </a:r>
            <a:endParaRPr lang="es-ES"/>
          </a:p>
        </p:txBody>
      </p:sp>
      <p:sp>
        <p:nvSpPr>
          <p:cNvPr id="6" name="Marcador de número de diapositiva 5"/>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1334889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57831C0E-37DA-DB4D-BDA5-3B52BF0E5382}" type="datetime1">
              <a:rPr lang="es-ES" smtClean="0"/>
              <a:t>1/5/17</a:t>
            </a:fld>
            <a:endParaRPr lang="es-ES"/>
          </a:p>
        </p:txBody>
      </p:sp>
      <p:sp>
        <p:nvSpPr>
          <p:cNvPr id="5" name="Marcador de pie de página 4"/>
          <p:cNvSpPr>
            <a:spLocks noGrp="1"/>
          </p:cNvSpPr>
          <p:nvPr>
            <p:ph type="ftr" sz="quarter" idx="11"/>
          </p:nvPr>
        </p:nvSpPr>
        <p:spPr/>
        <p:txBody>
          <a:bodyPr/>
          <a:lstStyle/>
          <a:p>
            <a:r>
              <a:rPr lang="es-ES" smtClean="0"/>
              <a:t>Manera</a:t>
            </a:r>
            <a:endParaRPr lang="es-ES"/>
          </a:p>
        </p:txBody>
      </p:sp>
      <p:sp>
        <p:nvSpPr>
          <p:cNvPr id="6" name="Marcador de número de diapositiva 5"/>
          <p:cNvSpPr>
            <a:spLocks noGrp="1"/>
          </p:cNvSpPr>
          <p:nvPr>
            <p:ph type="sldNum" sz="quarter" idx="12"/>
          </p:nvPr>
        </p:nvSpPr>
        <p:spPr/>
        <p:txBody>
          <a:bodyPr/>
          <a:lstStyle/>
          <a:p>
            <a:fld id="{6D7DA41B-8552-2A45-99AF-8B8B6E88B5D3}" type="slidenum">
              <a:rPr lang="es-ES" smtClean="0"/>
              <a:t>‹Nr.›</a:t>
            </a:fld>
            <a:endParaRPr lang="es-ES"/>
          </a:p>
        </p:txBody>
      </p:sp>
    </p:spTree>
    <p:extLst>
      <p:ext uri="{BB962C8B-B14F-4D97-AF65-F5344CB8AC3E}">
        <p14:creationId xmlns:p14="http://schemas.microsoft.com/office/powerpoint/2010/main" val="19072009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689857-CDF0-2645-BF94-C6C8BD63051C}" type="datetime1">
              <a:rPr lang="es-ES" smtClean="0"/>
              <a:t>1/5/17</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7DA41B-8552-2A45-99AF-8B8B6E88B5D3}" type="slidenum">
              <a:rPr lang="es-ES" smtClean="0"/>
              <a:t>‹Nr.›</a:t>
            </a:fld>
            <a:endParaRPr lang="es-ES"/>
          </a:p>
        </p:txBody>
      </p:sp>
    </p:spTree>
    <p:extLst>
      <p:ext uri="{BB962C8B-B14F-4D97-AF65-F5344CB8AC3E}">
        <p14:creationId xmlns:p14="http://schemas.microsoft.com/office/powerpoint/2010/main" val="3268605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46500"/>
            <a:ext cx="7772400" cy="1470025"/>
          </a:xfrm>
        </p:spPr>
        <p:txBody>
          <a:bodyPr/>
          <a:lstStyle/>
          <a:p>
            <a:r>
              <a:rPr lang="es-ES" dirty="0" smtClean="0"/>
              <a:t>CRISIS ECON</a:t>
            </a:r>
            <a:r>
              <a:rPr lang="es-ES" dirty="0" smtClean="0"/>
              <a:t>ÓMICAS, RECESIONES SOCIALES</a:t>
            </a:r>
            <a:endParaRPr lang="es-ES" dirty="0"/>
          </a:p>
        </p:txBody>
      </p:sp>
      <p:sp>
        <p:nvSpPr>
          <p:cNvPr id="3" name="Subtítulo 2"/>
          <p:cNvSpPr>
            <a:spLocks noGrp="1"/>
          </p:cNvSpPr>
          <p:nvPr>
            <p:ph type="subTitle" idx="1"/>
          </p:nvPr>
        </p:nvSpPr>
        <p:spPr/>
        <p:txBody>
          <a:bodyPr/>
          <a:lstStyle/>
          <a:p>
            <a:r>
              <a:rPr lang="es-ES" dirty="0" smtClean="0"/>
              <a:t>Carles Manera</a:t>
            </a:r>
          </a:p>
          <a:p>
            <a:pPr algn="just"/>
            <a:r>
              <a:rPr lang="es-ES" sz="2000" dirty="0" smtClean="0"/>
              <a:t>(sobre el libro de JOS</a:t>
            </a:r>
            <a:r>
              <a:rPr lang="es-ES" sz="2000" dirty="0" smtClean="0"/>
              <a:t>É A. TAPIA, </a:t>
            </a:r>
            <a:r>
              <a:rPr lang="es-ES" sz="2000" i="1" dirty="0" smtClean="0"/>
              <a:t>Rentabilidad, inversión y crisis. Teorías económicas y datos empíricos</a:t>
            </a:r>
            <a:r>
              <a:rPr lang="es-ES" sz="2000" dirty="0" smtClean="0"/>
              <a:t>, </a:t>
            </a:r>
            <a:r>
              <a:rPr lang="es-ES" sz="2000" dirty="0" err="1" smtClean="0"/>
              <a:t>Maia</a:t>
            </a:r>
            <a:r>
              <a:rPr lang="es-ES" sz="2000" dirty="0" smtClean="0"/>
              <a:t> Ediciones, Madrid 2017).</a:t>
            </a:r>
            <a:endParaRPr lang="es-ES" sz="2000"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1</a:t>
            </a:fld>
            <a:endParaRPr lang="es-ES"/>
          </a:p>
        </p:txBody>
      </p:sp>
    </p:spTree>
    <p:extLst>
      <p:ext uri="{BB962C8B-B14F-4D97-AF65-F5344CB8AC3E}">
        <p14:creationId xmlns:p14="http://schemas.microsoft.com/office/powerpoint/2010/main" val="1854281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¿Cu</a:t>
            </a:r>
            <a:r>
              <a:rPr lang="es-ES" dirty="0" smtClean="0"/>
              <a:t>ántas?</a:t>
            </a:r>
            <a:endParaRPr lang="es-ES" dirty="0"/>
          </a:p>
        </p:txBody>
      </p:sp>
      <p:sp>
        <p:nvSpPr>
          <p:cNvPr id="3" name="Marcador de contenido 2"/>
          <p:cNvSpPr>
            <a:spLocks noGrp="1"/>
          </p:cNvSpPr>
          <p:nvPr>
            <p:ph idx="1"/>
          </p:nvPr>
        </p:nvSpPr>
        <p:spPr/>
        <p:txBody>
          <a:bodyPr/>
          <a:lstStyle/>
          <a:p>
            <a:pPr marL="0" indent="0" algn="just">
              <a:buNone/>
            </a:pPr>
            <a:r>
              <a:rPr lang="es-ES" dirty="0" smtClean="0"/>
              <a:t>NBER: Organismo Nacional de Investigaci</a:t>
            </a:r>
            <a:r>
              <a:rPr lang="es-ES" dirty="0" smtClean="0"/>
              <a:t>ón Económica, o </a:t>
            </a:r>
            <a:r>
              <a:rPr lang="es-ES" dirty="0" err="1" smtClean="0"/>
              <a:t>National</a:t>
            </a:r>
            <a:r>
              <a:rPr lang="es-ES" dirty="0" smtClean="0"/>
              <a:t> Bureau of </a:t>
            </a:r>
            <a:r>
              <a:rPr lang="es-ES" dirty="0" err="1" smtClean="0"/>
              <a:t>Economic</a:t>
            </a:r>
            <a:r>
              <a:rPr lang="es-ES" dirty="0" smtClean="0"/>
              <a:t> </a:t>
            </a:r>
            <a:r>
              <a:rPr lang="es-ES" dirty="0" err="1" smtClean="0"/>
              <a:t>Research</a:t>
            </a:r>
            <a:r>
              <a:rPr lang="es-ES" dirty="0" smtClean="0"/>
              <a:t>:</a:t>
            </a:r>
          </a:p>
          <a:p>
            <a:pPr marL="0" indent="0" algn="just">
              <a:buNone/>
            </a:pPr>
            <a:r>
              <a:rPr lang="es-ES" dirty="0" smtClean="0"/>
              <a:t>1895, 1899, 1902, 1907, 1910, 1913, 1918, 1920, 1923, 1926, 1929, 1937, 1945, 1948, 1953, 1957, 1960, 1969, 1973, 1980, 1981, 1990, 2001, 2007. </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2</a:t>
            </a:fld>
            <a:endParaRPr lang="es-ES"/>
          </a:p>
        </p:txBody>
      </p:sp>
    </p:spTree>
    <p:extLst>
      <p:ext uri="{BB962C8B-B14F-4D97-AF65-F5344CB8AC3E}">
        <p14:creationId xmlns:p14="http://schemas.microsoft.com/office/powerpoint/2010/main" val="3121444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Ciclo econ</a:t>
            </a:r>
            <a:r>
              <a:rPr lang="es-ES" dirty="0" smtClean="0"/>
              <a:t>ómico: los </a:t>
            </a:r>
            <a:r>
              <a:rPr lang="es-ES" dirty="0" err="1" smtClean="0"/>
              <a:t>subconsumistas</a:t>
            </a:r>
            <a:endParaRPr lang="es-ES" dirty="0"/>
          </a:p>
        </p:txBody>
      </p:sp>
      <p:sp>
        <p:nvSpPr>
          <p:cNvPr id="3" name="Marcador de contenido 2"/>
          <p:cNvSpPr>
            <a:spLocks noGrp="1"/>
          </p:cNvSpPr>
          <p:nvPr>
            <p:ph idx="1"/>
          </p:nvPr>
        </p:nvSpPr>
        <p:spPr/>
        <p:txBody>
          <a:bodyPr>
            <a:normAutofit/>
          </a:bodyPr>
          <a:lstStyle/>
          <a:p>
            <a:pPr marL="0" indent="0" algn="just">
              <a:buNone/>
            </a:pPr>
            <a:r>
              <a:rPr lang="es-ES" dirty="0" smtClean="0"/>
              <a:t>Primeras hip</a:t>
            </a:r>
            <a:r>
              <a:rPr lang="es-ES" dirty="0" smtClean="0"/>
              <a:t>ótesis: a fines del XVIII, por Malthus y </a:t>
            </a:r>
            <a:r>
              <a:rPr lang="es-ES" dirty="0" err="1" smtClean="0"/>
              <a:t>Sismondi</a:t>
            </a:r>
            <a:r>
              <a:rPr lang="es-ES" dirty="0" smtClean="0"/>
              <a:t>. Teorías </a:t>
            </a:r>
            <a:r>
              <a:rPr lang="es-ES" dirty="0" err="1" smtClean="0"/>
              <a:t>subconsumistas</a:t>
            </a:r>
            <a:r>
              <a:rPr lang="es-ES" dirty="0" smtClean="0"/>
              <a:t>. Problemas económicos atribuibles a factores endógenos: congestión de los mercados dado que los salarios son demasiado bajos. Falta de poder adquisitivo, que genera escasez de consumo. Y a la existencia de géneros invendidos.</a:t>
            </a:r>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3</a:t>
            </a:fld>
            <a:endParaRPr lang="es-ES"/>
          </a:p>
        </p:txBody>
      </p:sp>
    </p:spTree>
    <p:extLst>
      <p:ext uri="{BB962C8B-B14F-4D97-AF65-F5344CB8AC3E}">
        <p14:creationId xmlns:p14="http://schemas.microsoft.com/office/powerpoint/2010/main" val="2212741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rechazo</a:t>
            </a:r>
            <a:endParaRPr lang="es-ES" dirty="0"/>
          </a:p>
        </p:txBody>
      </p:sp>
      <p:sp>
        <p:nvSpPr>
          <p:cNvPr id="3" name="Marcador de contenido 2"/>
          <p:cNvSpPr>
            <a:spLocks noGrp="1"/>
          </p:cNvSpPr>
          <p:nvPr>
            <p:ph idx="1"/>
          </p:nvPr>
        </p:nvSpPr>
        <p:spPr/>
        <p:txBody>
          <a:bodyPr/>
          <a:lstStyle/>
          <a:p>
            <a:pPr marL="514350" indent="-514350" algn="just">
              <a:buAutoNum type="arabicPeriod"/>
            </a:pPr>
            <a:r>
              <a:rPr lang="es-ES" dirty="0" smtClean="0"/>
              <a:t>La teor</a:t>
            </a:r>
            <a:r>
              <a:rPr lang="es-ES" dirty="0" smtClean="0"/>
              <a:t>ía </a:t>
            </a:r>
            <a:r>
              <a:rPr lang="es-ES" dirty="0" err="1" smtClean="0"/>
              <a:t>subconsumista</a:t>
            </a:r>
            <a:r>
              <a:rPr lang="es-ES" dirty="0" smtClean="0"/>
              <a:t> fue rechazada por Ricardo y </a:t>
            </a:r>
            <a:r>
              <a:rPr lang="es-ES" dirty="0" err="1" smtClean="0"/>
              <a:t>Mill</a:t>
            </a:r>
            <a:r>
              <a:rPr lang="es-ES" dirty="0" smtClean="0"/>
              <a:t>. Se está más de acuerdo con </a:t>
            </a:r>
            <a:r>
              <a:rPr lang="es-ES" dirty="0" err="1" smtClean="0"/>
              <a:t>Say</a:t>
            </a:r>
            <a:r>
              <a:rPr lang="es-ES" dirty="0" smtClean="0"/>
              <a:t>: siempre hay demanda para satisfacer la oferta de los mercados.</a:t>
            </a:r>
          </a:p>
          <a:p>
            <a:pPr marL="514350" indent="-514350" algn="just">
              <a:buAutoNum type="arabicPeriod"/>
            </a:pPr>
            <a:r>
              <a:rPr lang="es-ES" dirty="0" err="1" smtClean="0"/>
              <a:t>Haberler</a:t>
            </a:r>
            <a:r>
              <a:rPr lang="es-ES" dirty="0" smtClean="0"/>
              <a:t>, </a:t>
            </a:r>
            <a:r>
              <a:rPr lang="es-ES" dirty="0" err="1" smtClean="0"/>
              <a:t>Schumpeter</a:t>
            </a:r>
            <a:r>
              <a:rPr lang="es-ES" dirty="0" smtClean="0"/>
              <a:t>: si los asalariados no pueden gastar, hay otras franjas sociales que sí pueden hacerlo. </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4</a:t>
            </a:fld>
            <a:endParaRPr lang="es-ES"/>
          </a:p>
        </p:txBody>
      </p:sp>
    </p:spTree>
    <p:extLst>
      <p:ext uri="{BB962C8B-B14F-4D97-AF65-F5344CB8AC3E}">
        <p14:creationId xmlns:p14="http://schemas.microsoft.com/office/powerpoint/2010/main" val="1574097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Marx</a:t>
            </a:r>
            <a:endParaRPr lang="es-ES" dirty="0"/>
          </a:p>
        </p:txBody>
      </p:sp>
      <p:sp>
        <p:nvSpPr>
          <p:cNvPr id="3" name="Marcador de contenido 2"/>
          <p:cNvSpPr>
            <a:spLocks noGrp="1"/>
          </p:cNvSpPr>
          <p:nvPr>
            <p:ph idx="1"/>
          </p:nvPr>
        </p:nvSpPr>
        <p:spPr/>
        <p:txBody>
          <a:bodyPr/>
          <a:lstStyle/>
          <a:p>
            <a:pPr algn="just"/>
            <a:r>
              <a:rPr lang="es-ES" dirty="0" smtClean="0"/>
              <a:t>Rechaza la tesis de </a:t>
            </a:r>
            <a:r>
              <a:rPr lang="es-ES" dirty="0" err="1" smtClean="0"/>
              <a:t>Say</a:t>
            </a:r>
            <a:r>
              <a:rPr lang="es-ES" dirty="0" smtClean="0"/>
              <a:t>: la superproducci</a:t>
            </a:r>
            <a:r>
              <a:rPr lang="es-ES" dirty="0" smtClean="0"/>
              <a:t>ón es posible. La crisis implica: exceso de oferta respecto a la demanda.</a:t>
            </a:r>
          </a:p>
          <a:p>
            <a:pPr algn="just"/>
            <a:r>
              <a:rPr lang="es-ES" dirty="0" smtClean="0"/>
              <a:t>La superproducción se debe a que el capital deja de acumularse y queda en forma de dinero. No invierte en financiar la producción, mediante la adquisición de otros bienes o la contratación de salarios. </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5</a:t>
            </a:fld>
            <a:endParaRPr lang="es-ES"/>
          </a:p>
        </p:txBody>
      </p:sp>
    </p:spTree>
    <p:extLst>
      <p:ext uri="{BB962C8B-B14F-4D97-AF65-F5344CB8AC3E}">
        <p14:creationId xmlns:p14="http://schemas.microsoft.com/office/powerpoint/2010/main" val="3511743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Juglar</a:t>
            </a:r>
            <a:endParaRPr lang="es-ES" dirty="0"/>
          </a:p>
        </p:txBody>
      </p:sp>
      <p:sp>
        <p:nvSpPr>
          <p:cNvPr id="3" name="Marcador de contenido 2"/>
          <p:cNvSpPr>
            <a:spLocks noGrp="1"/>
          </p:cNvSpPr>
          <p:nvPr>
            <p:ph idx="1"/>
          </p:nvPr>
        </p:nvSpPr>
        <p:spPr/>
        <p:txBody>
          <a:bodyPr/>
          <a:lstStyle/>
          <a:p>
            <a:pPr algn="just"/>
            <a:r>
              <a:rPr lang="es-ES" dirty="0" smtClean="0"/>
              <a:t>Considera las crisis como recurrentes, a causa del exceso de la actividad econ</a:t>
            </a:r>
            <a:r>
              <a:rPr lang="es-ES" dirty="0" smtClean="0"/>
              <a:t>ómica y la especulación que se producen antes o después en las etapas de mayor prosperidad. Esto lleva a la crisis. </a:t>
            </a:r>
          </a:p>
          <a:p>
            <a:pPr algn="just"/>
            <a:r>
              <a:rPr lang="es-ES" dirty="0" smtClean="0"/>
              <a:t>Las crisis se producen una vez cada siete años. Apenas duran un año. </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6</a:t>
            </a:fld>
            <a:endParaRPr lang="es-ES"/>
          </a:p>
        </p:txBody>
      </p:sp>
    </p:spTree>
    <p:extLst>
      <p:ext uri="{BB962C8B-B14F-4D97-AF65-F5344CB8AC3E}">
        <p14:creationId xmlns:p14="http://schemas.microsoft.com/office/powerpoint/2010/main" val="3640783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Econom</a:t>
            </a:r>
            <a:r>
              <a:rPr lang="es-ES" dirty="0" smtClean="0"/>
              <a:t>ía y naturaleza: ¿nuevas claves para el análisis del ciclo económico?</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s-ES" dirty="0" err="1" smtClean="0"/>
              <a:t>Jevons</a:t>
            </a:r>
            <a:r>
              <a:rPr lang="es-ES" dirty="0" smtClean="0"/>
              <a:t>, en trabajos escritos entre 1875 y 1882;</a:t>
            </a:r>
          </a:p>
          <a:p>
            <a:pPr algn="just"/>
            <a:r>
              <a:rPr lang="es-ES" dirty="0" smtClean="0"/>
              <a:t>Moore, entre 1914 y 1923. </a:t>
            </a:r>
          </a:p>
          <a:p>
            <a:pPr marL="0" indent="0" algn="just">
              <a:buNone/>
            </a:pPr>
            <a:r>
              <a:rPr lang="es-ES" dirty="0" smtClean="0"/>
              <a:t>Las fluctuaciones de la econom</a:t>
            </a:r>
            <a:r>
              <a:rPr lang="es-ES" dirty="0" smtClean="0"/>
              <a:t>ía se deben al clima, influenciado por fenómenos astronómicos que impactaban sobre la agricultura (importancia de las manchas solares).</a:t>
            </a:r>
          </a:p>
          <a:p>
            <a:pPr marL="0" indent="0" algn="just">
              <a:buNone/>
            </a:pPr>
            <a:r>
              <a:rPr lang="es-ES" dirty="0" smtClean="0"/>
              <a:t>CRÍTICA: Wesley Mitchell señaló que no había correlación de los ciclos económicos y la producción agrícola, los precios agropecuarios y los inventarios de productos agrícolas. </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7</a:t>
            </a:fld>
            <a:endParaRPr lang="es-ES"/>
          </a:p>
        </p:txBody>
      </p:sp>
    </p:spTree>
    <p:extLst>
      <p:ext uri="{BB962C8B-B14F-4D97-AF65-F5344CB8AC3E}">
        <p14:creationId xmlns:p14="http://schemas.microsoft.com/office/powerpoint/2010/main" val="3766780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caos como explicaci</a:t>
            </a:r>
            <a:r>
              <a:rPr lang="es-ES" dirty="0" smtClean="0"/>
              <a:t>ón?</a:t>
            </a:r>
            <a:endParaRPr lang="es-ES" dirty="0"/>
          </a:p>
        </p:txBody>
      </p:sp>
      <p:sp>
        <p:nvSpPr>
          <p:cNvPr id="3" name="Marcador de contenido 2"/>
          <p:cNvSpPr>
            <a:spLocks noGrp="1"/>
          </p:cNvSpPr>
          <p:nvPr>
            <p:ph idx="1"/>
          </p:nvPr>
        </p:nvSpPr>
        <p:spPr/>
        <p:txBody>
          <a:bodyPr>
            <a:normAutofit fontScale="92500" lnSpcReduction="20000"/>
          </a:bodyPr>
          <a:lstStyle/>
          <a:p>
            <a:pPr marL="0" indent="0" algn="just">
              <a:buNone/>
            </a:pPr>
            <a:r>
              <a:rPr lang="es-ES" dirty="0" smtClean="0"/>
              <a:t>Fines de los años 1920: URSS, </a:t>
            </a:r>
            <a:r>
              <a:rPr lang="es-ES" dirty="0" err="1" smtClean="0"/>
              <a:t>Evgeny</a:t>
            </a:r>
            <a:r>
              <a:rPr lang="es-ES" dirty="0" smtClean="0"/>
              <a:t> </a:t>
            </a:r>
            <a:r>
              <a:rPr lang="es-ES" dirty="0" err="1" smtClean="0"/>
              <a:t>Slutzky</a:t>
            </a:r>
            <a:r>
              <a:rPr lang="es-ES" dirty="0" smtClean="0"/>
              <a:t>:</a:t>
            </a:r>
          </a:p>
          <a:p>
            <a:pPr marL="0" indent="0" algn="just">
              <a:buNone/>
            </a:pPr>
            <a:r>
              <a:rPr lang="es-ES" dirty="0" smtClean="0"/>
              <a:t>Aplicaci</a:t>
            </a:r>
            <a:r>
              <a:rPr lang="es-ES" dirty="0" smtClean="0"/>
              <a:t>ón matemática a series numéricas aleatorias, que genera otra serie numérica con pautas cíclicas.</a:t>
            </a:r>
          </a:p>
          <a:p>
            <a:pPr marL="0" indent="0" algn="just">
              <a:buNone/>
            </a:pPr>
            <a:r>
              <a:rPr lang="es-ES" dirty="0" smtClean="0"/>
              <a:t>A partir de </a:t>
            </a:r>
            <a:r>
              <a:rPr lang="es-ES" dirty="0" err="1" smtClean="0"/>
              <a:t>Slutzky</a:t>
            </a:r>
            <a:r>
              <a:rPr lang="es-ES" dirty="0" smtClean="0"/>
              <a:t>, </a:t>
            </a:r>
            <a:r>
              <a:rPr lang="es-ES" dirty="0" err="1" smtClean="0"/>
              <a:t>Ragnar</a:t>
            </a:r>
            <a:r>
              <a:rPr lang="es-ES" dirty="0" smtClean="0"/>
              <a:t> </a:t>
            </a:r>
            <a:r>
              <a:rPr lang="es-ES" dirty="0" err="1" smtClean="0"/>
              <a:t>Frisch</a:t>
            </a:r>
            <a:r>
              <a:rPr lang="es-ES" dirty="0" smtClean="0"/>
              <a:t> propone:</a:t>
            </a:r>
          </a:p>
          <a:p>
            <a:pPr marL="0" indent="0" algn="just">
              <a:buNone/>
            </a:pPr>
            <a:r>
              <a:rPr lang="es-ES" dirty="0" smtClean="0"/>
              <a:t>Que las fluctuaciones en las economías industriales se deben a shocks erráticos, que no están correlacionados entre si. El sistema económico tiene, sin embargo, potentes interconexiones. </a:t>
            </a:r>
            <a:endParaRPr lang="es-ES" dirty="0"/>
          </a:p>
          <a:p>
            <a:pPr marL="0" indent="0" algn="just">
              <a:buNone/>
            </a:pPr>
            <a:r>
              <a:rPr lang="es-ES" dirty="0" smtClean="0"/>
              <a:t>Irma </a:t>
            </a:r>
            <a:r>
              <a:rPr lang="es-ES" dirty="0" err="1" smtClean="0"/>
              <a:t>Adelman</a:t>
            </a:r>
            <a:r>
              <a:rPr lang="es-ES" dirty="0" smtClean="0"/>
              <a:t>: ¿orígenes estocásticos de los ciclos económicos?</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8</a:t>
            </a:fld>
            <a:endParaRPr lang="es-ES"/>
          </a:p>
        </p:txBody>
      </p:sp>
    </p:spTree>
    <p:extLst>
      <p:ext uri="{BB962C8B-B14F-4D97-AF65-F5344CB8AC3E}">
        <p14:creationId xmlns:p14="http://schemas.microsoft.com/office/powerpoint/2010/main" val="2780607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Tinbergen</a:t>
            </a:r>
            <a:endParaRPr lang="es-ES" dirty="0"/>
          </a:p>
        </p:txBody>
      </p:sp>
      <p:sp>
        <p:nvSpPr>
          <p:cNvPr id="3" name="Marcador de contenido 2"/>
          <p:cNvSpPr>
            <a:spLocks noGrp="1"/>
          </p:cNvSpPr>
          <p:nvPr>
            <p:ph idx="1"/>
          </p:nvPr>
        </p:nvSpPr>
        <p:spPr/>
        <p:txBody>
          <a:bodyPr/>
          <a:lstStyle/>
          <a:p>
            <a:pPr algn="just"/>
            <a:r>
              <a:rPr lang="es-ES" dirty="0" smtClean="0"/>
              <a:t>La inversi</a:t>
            </a:r>
            <a:r>
              <a:rPr lang="es-ES" dirty="0" smtClean="0"/>
              <a:t>ón es la VARIABLE FUNDAMENTAL que va al alza en las expansiones y a la baja en las depresiones. </a:t>
            </a:r>
          </a:p>
          <a:p>
            <a:pPr algn="just"/>
            <a:r>
              <a:rPr lang="es-ES" dirty="0" smtClean="0"/>
              <a:t>Esto está en consonancia con Keynes, con una salvedad: </a:t>
            </a:r>
            <a:r>
              <a:rPr lang="es-ES" dirty="0" err="1" smtClean="0"/>
              <a:t>Tinbergen</a:t>
            </a:r>
            <a:r>
              <a:rPr lang="es-ES" dirty="0" smtClean="0"/>
              <a:t> indica que la ganancia tiene un gran efecto sobre la inversión, algo que Keynes no indicaba. </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9</a:t>
            </a:fld>
            <a:endParaRPr lang="es-ES"/>
          </a:p>
        </p:txBody>
      </p:sp>
    </p:spTree>
    <p:extLst>
      <p:ext uri="{BB962C8B-B14F-4D97-AF65-F5344CB8AC3E}">
        <p14:creationId xmlns:p14="http://schemas.microsoft.com/office/powerpoint/2010/main" val="4234666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Wesley Mitchell: Business </a:t>
            </a:r>
            <a:r>
              <a:rPr lang="es-ES" dirty="0" err="1" smtClean="0"/>
              <a:t>Cycles</a:t>
            </a:r>
            <a:r>
              <a:rPr lang="es-ES" dirty="0" smtClean="0"/>
              <a:t>, 1913</a:t>
            </a:r>
            <a:endParaRPr lang="es-ES" dirty="0"/>
          </a:p>
        </p:txBody>
      </p:sp>
      <p:sp>
        <p:nvSpPr>
          <p:cNvPr id="3" name="Marcador de contenido 2"/>
          <p:cNvSpPr>
            <a:spLocks noGrp="1"/>
          </p:cNvSpPr>
          <p:nvPr>
            <p:ph idx="1"/>
          </p:nvPr>
        </p:nvSpPr>
        <p:spPr/>
        <p:txBody>
          <a:bodyPr>
            <a:normAutofit fontScale="85000" lnSpcReduction="10000"/>
          </a:bodyPr>
          <a:lstStyle/>
          <a:p>
            <a:pPr algn="just"/>
            <a:r>
              <a:rPr lang="es-ES" dirty="0" smtClean="0"/>
              <a:t>Ciclo econ</a:t>
            </a:r>
            <a:r>
              <a:rPr lang="es-ES" dirty="0" smtClean="0"/>
              <a:t>ómico: fluctuación de la producción de bienes de capital (inversión); esto sigue las fluctuaciones de las ganancias. </a:t>
            </a:r>
          </a:p>
          <a:p>
            <a:pPr algn="just"/>
            <a:r>
              <a:rPr lang="es-ES" dirty="0" smtClean="0"/>
              <a:t>Los ciclos se generan de forma endógena: ninguna nación ha encontrado soluciones. Esto se enfrenta a las teorías keynesianas, y a la síntesis de </a:t>
            </a:r>
            <a:r>
              <a:rPr lang="es-ES" dirty="0" err="1" smtClean="0"/>
              <a:t>Samuelson</a:t>
            </a:r>
            <a:r>
              <a:rPr lang="es-ES" dirty="0" smtClean="0"/>
              <a:t>: éste indicaba que puede conseguirse pleno empleo con la tasa de formación de capital que se quiera, a partir de políticas fiscales y monetarias. </a:t>
            </a:r>
          </a:p>
          <a:p>
            <a:pPr algn="just"/>
            <a:r>
              <a:rPr lang="es-ES" dirty="0" smtClean="0"/>
              <a:t>Períodos alternos de prosperidad y depresión son inevitables. La ganancia es variable clave.</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10</a:t>
            </a:fld>
            <a:endParaRPr lang="es-ES"/>
          </a:p>
        </p:txBody>
      </p:sp>
    </p:spTree>
    <p:extLst>
      <p:ext uri="{BB962C8B-B14F-4D97-AF65-F5344CB8AC3E}">
        <p14:creationId xmlns:p14="http://schemas.microsoft.com/office/powerpoint/2010/main" val="1205050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Teor</a:t>
            </a:r>
            <a:r>
              <a:rPr lang="es-ES" dirty="0" smtClean="0"/>
              <a:t>ías exógenas dominantes…</a:t>
            </a:r>
            <a:endParaRPr lang="es-ES" dirty="0"/>
          </a:p>
        </p:txBody>
      </p:sp>
      <p:sp>
        <p:nvSpPr>
          <p:cNvPr id="3" name="Marcador de contenido 2"/>
          <p:cNvSpPr>
            <a:spLocks noGrp="1"/>
          </p:cNvSpPr>
          <p:nvPr>
            <p:ph idx="1"/>
          </p:nvPr>
        </p:nvSpPr>
        <p:spPr/>
        <p:txBody>
          <a:bodyPr>
            <a:normAutofit fontScale="55000" lnSpcReduction="20000"/>
          </a:bodyPr>
          <a:lstStyle/>
          <a:p>
            <a:pPr marL="0" indent="0" algn="just">
              <a:buNone/>
            </a:pPr>
            <a:r>
              <a:rPr lang="es-ES" dirty="0" smtClean="0"/>
              <a:t>Dominan la disciplina econ</a:t>
            </a:r>
            <a:r>
              <a:rPr lang="es-ES" dirty="0" smtClean="0"/>
              <a:t>ómica: </a:t>
            </a:r>
            <a:r>
              <a:rPr lang="es-ES" dirty="0" err="1" smtClean="0"/>
              <a:t>Tinbergen</a:t>
            </a:r>
            <a:r>
              <a:rPr lang="es-ES" dirty="0" smtClean="0"/>
              <a:t> y Mitchell son arrinconados, y el debate se centra en keynesianos y liberales. </a:t>
            </a:r>
          </a:p>
          <a:p>
            <a:pPr marL="0" indent="0" algn="just">
              <a:buNone/>
            </a:pPr>
            <a:r>
              <a:rPr lang="es-ES" dirty="0" smtClean="0"/>
              <a:t>Monetarismo y expectativas racionales: condicionantes exógenos en las crisis.</a:t>
            </a:r>
          </a:p>
          <a:p>
            <a:pPr marL="0" indent="0" algn="just">
              <a:buNone/>
            </a:pPr>
            <a:r>
              <a:rPr lang="es-ES" dirty="0" err="1" smtClean="0"/>
              <a:t>Neokeynesianos</a:t>
            </a:r>
            <a:r>
              <a:rPr lang="es-ES" dirty="0" smtClean="0"/>
              <a:t>: factores exógenos como clave, imperfecciones del mercado (más que los “espíritus animales” de Keynes). </a:t>
            </a:r>
          </a:p>
          <a:p>
            <a:pPr marL="0" indent="0" algn="just">
              <a:buNone/>
            </a:pPr>
            <a:r>
              <a:rPr lang="es-ES" dirty="0" smtClean="0"/>
              <a:t>Ciclo real de negocios: los ciclos son el resultado de un sistema económico que tiende a equilibrarse, en respuesta a shocks aleatorios. Fundamentos: </a:t>
            </a:r>
            <a:r>
              <a:rPr lang="es-ES" dirty="0" err="1" smtClean="0"/>
              <a:t>Hayek</a:t>
            </a:r>
            <a:r>
              <a:rPr lang="es-ES" dirty="0" smtClean="0"/>
              <a:t> y </a:t>
            </a:r>
            <a:r>
              <a:rPr lang="es-ES" dirty="0" err="1" smtClean="0"/>
              <a:t>Schumpeter</a:t>
            </a:r>
            <a:r>
              <a:rPr lang="es-ES" dirty="0" smtClean="0"/>
              <a:t>, </a:t>
            </a:r>
            <a:r>
              <a:rPr lang="es-ES" dirty="0" err="1" smtClean="0"/>
              <a:t>schocks</a:t>
            </a:r>
            <a:r>
              <a:rPr lang="es-ES" dirty="0" smtClean="0"/>
              <a:t> tecnológicos como causa de las fluctuaciones económicas. </a:t>
            </a:r>
          </a:p>
          <a:p>
            <a:pPr marL="0" indent="0" algn="just">
              <a:buNone/>
            </a:pPr>
            <a:r>
              <a:rPr lang="es-ES" dirty="0" smtClean="0"/>
              <a:t>James Hamilton: precios del petróleo como factor determinante de las recesiones (esto ha sido cuestionado: José Tapia indica que la relación se da de forma inversa a lo que se supone, de manera que los precios suben o bajan en función del estado de la economía. Suben en período de prosperidad (alta demanda), lo que puede alimentar la idea de que son los precios de la energía quienes generan la recesión. Cuando los precios caen (baja demanda por la crisis) esto contribuye a reforzar la idea de que son los precios los que dependen del nivel de actividad económica. Cuando es al revés).</a:t>
            </a:r>
          </a:p>
          <a:p>
            <a:pPr marL="0" indent="0" algn="just">
              <a:buNone/>
            </a:pPr>
            <a:endParaRPr lang="es-ES" dirty="0" smtClean="0"/>
          </a:p>
          <a:p>
            <a:pPr marL="0" indent="0" algn="just">
              <a:buNone/>
            </a:pP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11</a:t>
            </a:fld>
            <a:endParaRPr lang="es-ES"/>
          </a:p>
        </p:txBody>
      </p:sp>
    </p:spTree>
    <p:extLst>
      <p:ext uri="{BB962C8B-B14F-4D97-AF65-F5344CB8AC3E}">
        <p14:creationId xmlns:p14="http://schemas.microsoft.com/office/powerpoint/2010/main" val="1966590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…pero incapacidad para predecir las crisis</a:t>
            </a:r>
            <a:endParaRPr lang="es-ES" dirty="0"/>
          </a:p>
        </p:txBody>
      </p:sp>
      <p:sp>
        <p:nvSpPr>
          <p:cNvPr id="3" name="Marcador de contenido 2"/>
          <p:cNvSpPr>
            <a:spLocks noGrp="1"/>
          </p:cNvSpPr>
          <p:nvPr>
            <p:ph idx="1"/>
          </p:nvPr>
        </p:nvSpPr>
        <p:spPr/>
        <p:txBody>
          <a:bodyPr>
            <a:normAutofit fontScale="85000" lnSpcReduction="10000"/>
          </a:bodyPr>
          <a:lstStyle/>
          <a:p>
            <a:pPr marL="0" indent="0" algn="just">
              <a:buNone/>
            </a:pPr>
            <a:r>
              <a:rPr lang="es-ES" dirty="0" smtClean="0"/>
              <a:t>La capacidad de las teor</a:t>
            </a:r>
            <a:r>
              <a:rPr lang="es-ES" dirty="0" smtClean="0"/>
              <a:t>ías económicas para explicar los ciclos económicos es notable:</a:t>
            </a:r>
          </a:p>
          <a:p>
            <a:pPr marL="514350" indent="-514350" algn="just">
              <a:buAutoNum type="alphaLcParenR"/>
            </a:pPr>
            <a:r>
              <a:rPr lang="es-ES" dirty="0" smtClean="0"/>
              <a:t>Edward </a:t>
            </a:r>
            <a:r>
              <a:rPr lang="es-ES" dirty="0" err="1" smtClean="0"/>
              <a:t>Leamer</a:t>
            </a:r>
            <a:r>
              <a:rPr lang="es-ES" dirty="0" smtClean="0"/>
              <a:t>: en macroeconomía la comprensión de los efectos causales es nula, y lo seguirá siendo.</a:t>
            </a:r>
          </a:p>
          <a:p>
            <a:pPr marL="514350" indent="-514350" algn="just">
              <a:buAutoNum type="alphaLcParenR"/>
            </a:pPr>
            <a:r>
              <a:rPr lang="es-ES" dirty="0" smtClean="0"/>
              <a:t>Eugene Fama, Nobel de Economía: los economistas no sabemos la causa de las recesiones.</a:t>
            </a:r>
          </a:p>
          <a:p>
            <a:pPr marL="514350" indent="-514350" algn="just">
              <a:buAutoNum type="alphaLcParenR"/>
            </a:pPr>
            <a:r>
              <a:rPr lang="es-ES" dirty="0" err="1" smtClean="0"/>
              <a:t>Mankiw</a:t>
            </a:r>
            <a:r>
              <a:rPr lang="es-ES" dirty="0" smtClean="0"/>
              <a:t>, jefe de los asesores de Bush: es imposible predecir las recesiones porque las fluctuaciones macroeconómicas no siguen ningún patrón. </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12</a:t>
            </a:fld>
            <a:endParaRPr lang="es-ES"/>
          </a:p>
        </p:txBody>
      </p:sp>
    </p:spTree>
    <p:extLst>
      <p:ext uri="{BB962C8B-B14F-4D97-AF65-F5344CB8AC3E}">
        <p14:creationId xmlns:p14="http://schemas.microsoft.com/office/powerpoint/2010/main" val="1594822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Ex</a:t>
            </a:r>
            <a:r>
              <a:rPr lang="es-ES" dirty="0" smtClean="0"/>
              <a:t>ógenas, endógenas</a:t>
            </a:r>
            <a:endParaRPr lang="es-ES" dirty="0"/>
          </a:p>
        </p:txBody>
      </p:sp>
      <p:sp>
        <p:nvSpPr>
          <p:cNvPr id="3" name="Marcador de contenido 2"/>
          <p:cNvSpPr>
            <a:spLocks noGrp="1"/>
          </p:cNvSpPr>
          <p:nvPr>
            <p:ph idx="1"/>
          </p:nvPr>
        </p:nvSpPr>
        <p:spPr/>
        <p:txBody>
          <a:bodyPr>
            <a:normAutofit lnSpcReduction="10000"/>
          </a:bodyPr>
          <a:lstStyle/>
          <a:p>
            <a:pPr algn="just"/>
            <a:r>
              <a:rPr lang="es-ES" dirty="0" smtClean="0"/>
              <a:t>Su distinci</a:t>
            </a:r>
            <a:r>
              <a:rPr lang="es-ES" dirty="0" smtClean="0"/>
              <a:t>ón implica comportamientos diferentes en economía:</a:t>
            </a:r>
          </a:p>
          <a:p>
            <a:pPr algn="just"/>
            <a:r>
              <a:rPr lang="es-ES" dirty="0" smtClean="0"/>
              <a:t>1. Los autores que defienden causas exógenas: contemplan el capitalismo como un sistema estable, pero sacudido de vez en cuando por fuerzas exteriores;</a:t>
            </a:r>
          </a:p>
          <a:p>
            <a:pPr algn="just"/>
            <a:r>
              <a:rPr lang="es-ES" dirty="0" smtClean="0"/>
              <a:t>2. Los que defienden causas endógenas: la economía de mercado es inestable, sujeta a ciclos económicos que se auto-generan. </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13</a:t>
            </a:fld>
            <a:endParaRPr lang="es-ES"/>
          </a:p>
        </p:txBody>
      </p:sp>
    </p:spTree>
    <p:extLst>
      <p:ext uri="{BB962C8B-B14F-4D97-AF65-F5344CB8AC3E}">
        <p14:creationId xmlns:p14="http://schemas.microsoft.com/office/powerpoint/2010/main" val="3423957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Ojo con los salarios</a:t>
            </a:r>
            <a:endParaRPr lang="es-ES" dirty="0"/>
          </a:p>
        </p:txBody>
      </p:sp>
      <p:sp>
        <p:nvSpPr>
          <p:cNvPr id="3" name="Marcador de contenido 2"/>
          <p:cNvSpPr>
            <a:spLocks noGrp="1"/>
          </p:cNvSpPr>
          <p:nvPr>
            <p:ph idx="1"/>
          </p:nvPr>
        </p:nvSpPr>
        <p:spPr>
          <a:xfrm>
            <a:off x="457200" y="1600200"/>
            <a:ext cx="8229600" cy="4756150"/>
          </a:xfrm>
        </p:spPr>
        <p:txBody>
          <a:bodyPr>
            <a:normAutofit fontScale="77500" lnSpcReduction="20000"/>
          </a:bodyPr>
          <a:lstStyle/>
          <a:p>
            <a:pPr algn="just"/>
            <a:r>
              <a:rPr lang="es-ES" dirty="0" smtClean="0"/>
              <a:t>Esta es otra clave a considerar, con dos v</a:t>
            </a:r>
            <a:r>
              <a:rPr lang="es-ES" dirty="0" smtClean="0"/>
              <a:t>ías esenciales</a:t>
            </a:r>
            <a:r>
              <a:rPr lang="es-ES" dirty="0" smtClean="0"/>
              <a:t>:</a:t>
            </a:r>
          </a:p>
          <a:p>
            <a:pPr marL="514350" indent="-514350" algn="just">
              <a:buAutoNum type="arabicPeriod"/>
            </a:pPr>
            <a:r>
              <a:rPr lang="es-ES" dirty="0" smtClean="0"/>
              <a:t>Salarios bajos: escasez de consumo, depresi</a:t>
            </a:r>
            <a:r>
              <a:rPr lang="es-ES" dirty="0" smtClean="0"/>
              <a:t>ón: </a:t>
            </a:r>
            <a:r>
              <a:rPr lang="es-ES" dirty="0" err="1" smtClean="0"/>
              <a:t>subconsumo</a:t>
            </a:r>
            <a:r>
              <a:rPr lang="es-ES" dirty="0"/>
              <a:t> </a:t>
            </a:r>
            <a:r>
              <a:rPr lang="es-ES" dirty="0" smtClean="0"/>
              <a:t>(ya explicado).</a:t>
            </a:r>
          </a:p>
          <a:p>
            <a:pPr marL="514350" indent="-514350" algn="just">
              <a:buAutoNum type="arabicPeriod"/>
            </a:pPr>
            <a:r>
              <a:rPr lang="es-ES" dirty="0" smtClean="0"/>
              <a:t>Salarios altos: llevan a la crisis. En esta línea: Arthur </a:t>
            </a:r>
            <a:r>
              <a:rPr lang="es-ES" dirty="0" err="1" smtClean="0"/>
              <a:t>Pigou</a:t>
            </a:r>
            <a:r>
              <a:rPr lang="es-ES" dirty="0" smtClean="0"/>
              <a:t>, Lee </a:t>
            </a:r>
            <a:r>
              <a:rPr lang="es-ES" dirty="0" err="1" smtClean="0"/>
              <a:t>Ohaniann</a:t>
            </a:r>
            <a:r>
              <a:rPr lang="es-ES" dirty="0" smtClean="0"/>
              <a:t>. Esta tesis es la que suelen defender las organizaciones empresariales. Salarios altos como consecuencia de presiones sindicales (factor exógeno) llevan a costes empresariales elevados. Esto deprime la economía. Por tanto, la reducción de los salarios aumentará la actividad empresarial y estimulará la economía. </a:t>
            </a:r>
          </a:p>
          <a:p>
            <a:pPr marL="0" indent="0" algn="just">
              <a:buNone/>
            </a:pPr>
            <a:r>
              <a:rPr lang="es-ES" dirty="0" smtClean="0"/>
              <a:t>PROFIT SQUEEZE: cadena causal: de salarios muy elevados a la caída de la ganancia, y esto a la caída de la inversión y a los bienes invendidos que definen las depresiones. </a:t>
            </a:r>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14</a:t>
            </a:fld>
            <a:endParaRPr lang="es-ES"/>
          </a:p>
        </p:txBody>
      </p:sp>
    </p:spTree>
    <p:extLst>
      <p:ext uri="{BB962C8B-B14F-4D97-AF65-F5344CB8AC3E}">
        <p14:creationId xmlns:p14="http://schemas.microsoft.com/office/powerpoint/2010/main" val="2919512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Salarios y </a:t>
            </a:r>
            <a:r>
              <a:rPr lang="es-ES" dirty="0" err="1" smtClean="0"/>
              <a:t>subconsumo</a:t>
            </a:r>
            <a:endParaRPr lang="es-ES" dirty="0"/>
          </a:p>
        </p:txBody>
      </p:sp>
      <p:sp>
        <p:nvSpPr>
          <p:cNvPr id="3" name="Marcador de contenido 2"/>
          <p:cNvSpPr>
            <a:spLocks noGrp="1"/>
          </p:cNvSpPr>
          <p:nvPr>
            <p:ph idx="1"/>
          </p:nvPr>
        </p:nvSpPr>
        <p:spPr/>
        <p:txBody>
          <a:bodyPr/>
          <a:lstStyle/>
          <a:p>
            <a:pPr algn="just"/>
            <a:r>
              <a:rPr lang="es-ES" dirty="0" smtClean="0"/>
              <a:t>Los salarios demasiado bajos generan escasez adquisitiva. Baja el consumo, se reduce la demanda agregada: RECESI</a:t>
            </a:r>
            <a:r>
              <a:rPr lang="es-ES" dirty="0" smtClean="0"/>
              <a:t>ÓN. </a:t>
            </a:r>
          </a:p>
          <a:p>
            <a:pPr algn="just"/>
            <a:r>
              <a:rPr lang="es-ES" dirty="0" smtClean="0"/>
              <a:t>Así, un aumento de los salarios durante la recesión puede estimular la recuperación: </a:t>
            </a:r>
            <a:r>
              <a:rPr lang="es-ES" dirty="0" err="1" smtClean="0"/>
              <a:t>Kalecky</a:t>
            </a:r>
            <a:r>
              <a:rPr lang="es-ES" dirty="0" smtClean="0"/>
              <a:t>, Harvey.</a:t>
            </a:r>
            <a:endParaRPr lang="es-ES" dirty="0"/>
          </a:p>
        </p:txBody>
      </p:sp>
      <p:sp>
        <p:nvSpPr>
          <p:cNvPr id="4" name="Marcador de pie de página 3"/>
          <p:cNvSpPr>
            <a:spLocks noGrp="1"/>
          </p:cNvSpPr>
          <p:nvPr>
            <p:ph type="ftr" sz="quarter" idx="11"/>
          </p:nvPr>
        </p:nvSpPr>
        <p:spPr/>
        <p:txBody>
          <a:bodyPr/>
          <a:lstStyle/>
          <a:p>
            <a:r>
              <a:rPr lang="es-ES" smtClean="0"/>
              <a:t>Manera</a:t>
            </a:r>
            <a:endParaRPr lang="es-ES"/>
          </a:p>
        </p:txBody>
      </p:sp>
      <p:sp>
        <p:nvSpPr>
          <p:cNvPr id="5" name="Marcador de número de diapositiva 4"/>
          <p:cNvSpPr>
            <a:spLocks noGrp="1"/>
          </p:cNvSpPr>
          <p:nvPr>
            <p:ph type="sldNum" sz="quarter" idx="12"/>
          </p:nvPr>
        </p:nvSpPr>
        <p:spPr/>
        <p:txBody>
          <a:bodyPr/>
          <a:lstStyle/>
          <a:p>
            <a:fld id="{6D7DA41B-8552-2A45-99AF-8B8B6E88B5D3}" type="slidenum">
              <a:rPr lang="es-ES" smtClean="0"/>
              <a:t>15</a:t>
            </a:fld>
            <a:endParaRPr lang="es-ES"/>
          </a:p>
        </p:txBody>
      </p:sp>
    </p:spTree>
    <p:extLst>
      <p:ext uri="{BB962C8B-B14F-4D97-AF65-F5344CB8AC3E}">
        <p14:creationId xmlns:p14="http://schemas.microsoft.com/office/powerpoint/2010/main" val="351576821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162</TotalTime>
  <Words>1211</Words>
  <Application>Microsoft Macintosh PowerPoint</Application>
  <PresentationFormat>Presentación en pantalla (4:3)</PresentationFormat>
  <Paragraphs>88</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CRISIS ECONÓMICAS, RECESIONES SOCIALES</vt:lpstr>
      <vt:lpstr>¿Cuántas?</vt:lpstr>
      <vt:lpstr>Ciclo económico: los subconsumistas</vt:lpstr>
      <vt:lpstr>El rechazo</vt:lpstr>
      <vt:lpstr>Marx</vt:lpstr>
      <vt:lpstr>Juglar</vt:lpstr>
      <vt:lpstr>Economía y naturaleza: ¿nuevas claves para el análisis del ciclo económico?</vt:lpstr>
      <vt:lpstr>¿El caos como explicación?</vt:lpstr>
      <vt:lpstr>Tinbergen</vt:lpstr>
      <vt:lpstr>Wesley Mitchell: Business Cycles, 1913</vt:lpstr>
      <vt:lpstr>Teorías exógenas dominantes…</vt:lpstr>
      <vt:lpstr>…pero incapacidad para predecir las crisis</vt:lpstr>
      <vt:lpstr>Exógenas, endógenas</vt:lpstr>
      <vt:lpstr>Ojo con los salarios</vt:lpstr>
      <vt:lpstr>Salarios y subconsumo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CRISIS ECONÓMICAS, RECESIONES SOCIALES</dc:title>
  <dc:creator>Carlos Manera</dc:creator>
  <cp:lastModifiedBy>Carlos Manera</cp:lastModifiedBy>
  <cp:revision>58</cp:revision>
  <dcterms:created xsi:type="dcterms:W3CDTF">2017-05-01T17:54:05Z</dcterms:created>
  <dcterms:modified xsi:type="dcterms:W3CDTF">2017-05-01T20:36:11Z</dcterms:modified>
</cp:coreProperties>
</file>