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5" d="100"/>
          <a:sy n="75" d="100"/>
        </p:scale>
        <p:origin x="-1336"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8672D41-D36B-3141-88F4-D8FEA684071D}" type="datetimeFigureOut">
              <a:rPr lang="es-ES" smtClean="0"/>
              <a:t>17/8/17</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DB1788-965D-AF4B-99C1-A415AB60B5BB}" type="slidenum">
              <a:rPr lang="es-ES" smtClean="0"/>
              <a:t>‹Nr.›</a:t>
            </a:fld>
            <a:endParaRPr lang="es-ES"/>
          </a:p>
        </p:txBody>
      </p:sp>
    </p:spTree>
    <p:extLst>
      <p:ext uri="{BB962C8B-B14F-4D97-AF65-F5344CB8AC3E}">
        <p14:creationId xmlns:p14="http://schemas.microsoft.com/office/powerpoint/2010/main" val="12284478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CA128F-20A5-1C43-841A-99BBAADDA6F4}" type="datetimeFigureOut">
              <a:rPr lang="es-ES" smtClean="0"/>
              <a:t>17/8/17</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6CC5CE-6B27-F940-9E96-D10E16A11609}" type="slidenum">
              <a:rPr lang="es-ES" smtClean="0"/>
              <a:t>‹Nr.›</a:t>
            </a:fld>
            <a:endParaRPr lang="es-ES"/>
          </a:p>
        </p:txBody>
      </p:sp>
    </p:spTree>
    <p:extLst>
      <p:ext uri="{BB962C8B-B14F-4D97-AF65-F5344CB8AC3E}">
        <p14:creationId xmlns:p14="http://schemas.microsoft.com/office/powerpoint/2010/main" val="93642162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6F14DE8C-20A1-8249-9933-ED189A25D1D2}" type="datetime1">
              <a:rPr lang="es-ES" smtClean="0"/>
              <a:t>17/8/17</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431FFC04-CB98-8A42-AD34-D35F0B24EE2D}" type="slidenum">
              <a:rPr lang="es-ES" smtClean="0"/>
              <a:t>‹Nr.›</a:t>
            </a:fld>
            <a:endParaRPr lang="es-ES"/>
          </a:p>
        </p:txBody>
      </p:sp>
    </p:spTree>
    <p:extLst>
      <p:ext uri="{BB962C8B-B14F-4D97-AF65-F5344CB8AC3E}">
        <p14:creationId xmlns:p14="http://schemas.microsoft.com/office/powerpoint/2010/main" val="1304456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492DD040-95EF-5D4D-AE32-ECCA15EA0FD8}" type="datetime1">
              <a:rPr lang="es-ES" smtClean="0"/>
              <a:t>17/8/17</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431FFC04-CB98-8A42-AD34-D35F0B24EE2D}" type="slidenum">
              <a:rPr lang="es-ES" smtClean="0"/>
              <a:t>‹Nr.›</a:t>
            </a:fld>
            <a:endParaRPr lang="es-ES"/>
          </a:p>
        </p:txBody>
      </p:sp>
    </p:spTree>
    <p:extLst>
      <p:ext uri="{BB962C8B-B14F-4D97-AF65-F5344CB8AC3E}">
        <p14:creationId xmlns:p14="http://schemas.microsoft.com/office/powerpoint/2010/main" val="3028516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76DE05BC-16B5-2640-BB2F-D44916ABDB71}" type="datetime1">
              <a:rPr lang="es-ES" smtClean="0"/>
              <a:t>17/8/17</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431FFC04-CB98-8A42-AD34-D35F0B24EE2D}" type="slidenum">
              <a:rPr lang="es-ES" smtClean="0"/>
              <a:t>‹Nr.›</a:t>
            </a:fld>
            <a:endParaRPr lang="es-ES"/>
          </a:p>
        </p:txBody>
      </p:sp>
    </p:spTree>
    <p:extLst>
      <p:ext uri="{BB962C8B-B14F-4D97-AF65-F5344CB8AC3E}">
        <p14:creationId xmlns:p14="http://schemas.microsoft.com/office/powerpoint/2010/main" val="132811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ACB5C418-666F-B043-A61B-280DD6DC7ACC}" type="datetime1">
              <a:rPr lang="es-ES" smtClean="0"/>
              <a:t>17/8/17</a:t>
            </a:fld>
            <a:endParaRPr lang="es-ES"/>
          </a:p>
        </p:txBody>
      </p:sp>
      <p:sp>
        <p:nvSpPr>
          <p:cNvPr id="6" name="Marcador de pie de página 5"/>
          <p:cNvSpPr>
            <a:spLocks noGrp="1"/>
          </p:cNvSpPr>
          <p:nvPr>
            <p:ph type="ftr" sz="quarter" idx="11"/>
          </p:nvPr>
        </p:nvSpPr>
        <p:spPr/>
        <p:txBody>
          <a:bodyPr/>
          <a:lstStyle/>
          <a:p>
            <a:r>
              <a:rPr lang="fr-FR" smtClean="0"/>
              <a:t>Prof. Carles Manera</a:t>
            </a:r>
            <a:endParaRPr lang="es-ES"/>
          </a:p>
        </p:txBody>
      </p:sp>
      <p:sp>
        <p:nvSpPr>
          <p:cNvPr id="7" name="Marcador de número de diapositiva 6"/>
          <p:cNvSpPr>
            <a:spLocks noGrp="1"/>
          </p:cNvSpPr>
          <p:nvPr>
            <p:ph type="sldNum" sz="quarter" idx="12"/>
          </p:nvPr>
        </p:nvSpPr>
        <p:spPr/>
        <p:txBody>
          <a:bodyPr/>
          <a:lstStyle/>
          <a:p>
            <a:fld id="{431FFC04-CB98-8A42-AD34-D35F0B24EE2D}" type="slidenum">
              <a:rPr lang="es-ES" smtClean="0"/>
              <a:t>‹Nr.›</a:t>
            </a:fld>
            <a:endParaRPr lang="es-ES"/>
          </a:p>
        </p:txBody>
      </p:sp>
    </p:spTree>
    <p:extLst>
      <p:ext uri="{BB962C8B-B14F-4D97-AF65-F5344CB8AC3E}">
        <p14:creationId xmlns:p14="http://schemas.microsoft.com/office/powerpoint/2010/main" val="3743745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085B5F29-0D6B-B34E-B27B-22151DDDBA30}" type="datetime1">
              <a:rPr lang="es-ES" smtClean="0"/>
              <a:t>17/8/17</a:t>
            </a:fld>
            <a:endParaRPr lang="es-ES"/>
          </a:p>
        </p:txBody>
      </p:sp>
      <p:sp>
        <p:nvSpPr>
          <p:cNvPr id="8" name="Marcador de pie de página 7"/>
          <p:cNvSpPr>
            <a:spLocks noGrp="1"/>
          </p:cNvSpPr>
          <p:nvPr>
            <p:ph type="ftr" sz="quarter" idx="11"/>
          </p:nvPr>
        </p:nvSpPr>
        <p:spPr/>
        <p:txBody>
          <a:bodyPr/>
          <a:lstStyle/>
          <a:p>
            <a:r>
              <a:rPr lang="fr-FR" smtClean="0"/>
              <a:t>Prof. Carles Manera</a:t>
            </a:r>
            <a:endParaRPr lang="es-ES"/>
          </a:p>
        </p:txBody>
      </p:sp>
      <p:sp>
        <p:nvSpPr>
          <p:cNvPr id="9" name="Marcador de número de diapositiva 8"/>
          <p:cNvSpPr>
            <a:spLocks noGrp="1"/>
          </p:cNvSpPr>
          <p:nvPr>
            <p:ph type="sldNum" sz="quarter" idx="12"/>
          </p:nvPr>
        </p:nvSpPr>
        <p:spPr/>
        <p:txBody>
          <a:bodyPr/>
          <a:lstStyle/>
          <a:p>
            <a:fld id="{431FFC04-CB98-8A42-AD34-D35F0B24EE2D}" type="slidenum">
              <a:rPr lang="es-ES" smtClean="0"/>
              <a:t>‹Nr.›</a:t>
            </a:fld>
            <a:endParaRPr lang="es-ES"/>
          </a:p>
        </p:txBody>
      </p:sp>
    </p:spTree>
    <p:extLst>
      <p:ext uri="{BB962C8B-B14F-4D97-AF65-F5344CB8AC3E}">
        <p14:creationId xmlns:p14="http://schemas.microsoft.com/office/powerpoint/2010/main" val="2460162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1699F787-B466-274A-92A1-10AB8178FECE}" type="datetime1">
              <a:rPr lang="es-ES" smtClean="0"/>
              <a:t>17/8/17</a:t>
            </a:fld>
            <a:endParaRPr lang="es-ES"/>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‹Nr.›</a:t>
            </a:fld>
            <a:endParaRPr lang="es-ES"/>
          </a:p>
        </p:txBody>
      </p:sp>
    </p:spTree>
    <p:extLst>
      <p:ext uri="{BB962C8B-B14F-4D97-AF65-F5344CB8AC3E}">
        <p14:creationId xmlns:p14="http://schemas.microsoft.com/office/powerpoint/2010/main" val="2625016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8976B23-C37D-8447-8835-E4AE5C7071D0}" type="datetime1">
              <a:rPr lang="es-ES" smtClean="0"/>
              <a:t>17/8/17</a:t>
            </a:fld>
            <a:endParaRPr lang="es-ES"/>
          </a:p>
        </p:txBody>
      </p:sp>
      <p:sp>
        <p:nvSpPr>
          <p:cNvPr id="3" name="Marcador de pie de página 2"/>
          <p:cNvSpPr>
            <a:spLocks noGrp="1"/>
          </p:cNvSpPr>
          <p:nvPr>
            <p:ph type="ftr" sz="quarter" idx="11"/>
          </p:nvPr>
        </p:nvSpPr>
        <p:spPr/>
        <p:txBody>
          <a:bodyPr/>
          <a:lstStyle/>
          <a:p>
            <a:r>
              <a:rPr lang="fr-FR" smtClean="0"/>
              <a:t>Prof. Carles Manera</a:t>
            </a:r>
            <a:endParaRPr lang="es-ES"/>
          </a:p>
        </p:txBody>
      </p:sp>
      <p:sp>
        <p:nvSpPr>
          <p:cNvPr id="4" name="Marcador de número de diapositiva 3"/>
          <p:cNvSpPr>
            <a:spLocks noGrp="1"/>
          </p:cNvSpPr>
          <p:nvPr>
            <p:ph type="sldNum" sz="quarter" idx="12"/>
          </p:nvPr>
        </p:nvSpPr>
        <p:spPr/>
        <p:txBody>
          <a:bodyPr/>
          <a:lstStyle/>
          <a:p>
            <a:fld id="{431FFC04-CB98-8A42-AD34-D35F0B24EE2D}" type="slidenum">
              <a:rPr lang="es-ES" smtClean="0"/>
              <a:t>‹Nr.›</a:t>
            </a:fld>
            <a:endParaRPr lang="es-ES"/>
          </a:p>
        </p:txBody>
      </p:sp>
    </p:spTree>
    <p:extLst>
      <p:ext uri="{BB962C8B-B14F-4D97-AF65-F5344CB8AC3E}">
        <p14:creationId xmlns:p14="http://schemas.microsoft.com/office/powerpoint/2010/main" val="2842685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BE205FC1-CC9D-D245-87E1-2DF2FF1ABF88}" type="datetime1">
              <a:rPr lang="es-ES" smtClean="0"/>
              <a:t>17/8/17</a:t>
            </a:fld>
            <a:endParaRPr lang="es-ES"/>
          </a:p>
        </p:txBody>
      </p:sp>
      <p:sp>
        <p:nvSpPr>
          <p:cNvPr id="6" name="Marcador de pie de página 5"/>
          <p:cNvSpPr>
            <a:spLocks noGrp="1"/>
          </p:cNvSpPr>
          <p:nvPr>
            <p:ph type="ftr" sz="quarter" idx="11"/>
          </p:nvPr>
        </p:nvSpPr>
        <p:spPr/>
        <p:txBody>
          <a:bodyPr/>
          <a:lstStyle/>
          <a:p>
            <a:r>
              <a:rPr lang="fr-FR" smtClean="0"/>
              <a:t>Prof. Carles Manera</a:t>
            </a:r>
            <a:endParaRPr lang="es-ES"/>
          </a:p>
        </p:txBody>
      </p:sp>
      <p:sp>
        <p:nvSpPr>
          <p:cNvPr id="7" name="Marcador de número de diapositiva 6"/>
          <p:cNvSpPr>
            <a:spLocks noGrp="1"/>
          </p:cNvSpPr>
          <p:nvPr>
            <p:ph type="sldNum" sz="quarter" idx="12"/>
          </p:nvPr>
        </p:nvSpPr>
        <p:spPr/>
        <p:txBody>
          <a:bodyPr/>
          <a:lstStyle/>
          <a:p>
            <a:fld id="{431FFC04-CB98-8A42-AD34-D35F0B24EE2D}" type="slidenum">
              <a:rPr lang="es-ES" smtClean="0"/>
              <a:t>‹Nr.›</a:t>
            </a:fld>
            <a:endParaRPr lang="es-ES"/>
          </a:p>
        </p:txBody>
      </p:sp>
    </p:spTree>
    <p:extLst>
      <p:ext uri="{BB962C8B-B14F-4D97-AF65-F5344CB8AC3E}">
        <p14:creationId xmlns:p14="http://schemas.microsoft.com/office/powerpoint/2010/main" val="1714535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A4EC0F00-6FE9-EC46-81B8-71F1D8E8DE2E}" type="datetime1">
              <a:rPr lang="es-ES" smtClean="0"/>
              <a:t>17/8/17</a:t>
            </a:fld>
            <a:endParaRPr lang="es-ES"/>
          </a:p>
        </p:txBody>
      </p:sp>
      <p:sp>
        <p:nvSpPr>
          <p:cNvPr id="6" name="Marcador de pie de página 5"/>
          <p:cNvSpPr>
            <a:spLocks noGrp="1"/>
          </p:cNvSpPr>
          <p:nvPr>
            <p:ph type="ftr" sz="quarter" idx="11"/>
          </p:nvPr>
        </p:nvSpPr>
        <p:spPr/>
        <p:txBody>
          <a:bodyPr/>
          <a:lstStyle/>
          <a:p>
            <a:r>
              <a:rPr lang="fr-FR" smtClean="0"/>
              <a:t>Prof. Carles Manera</a:t>
            </a:r>
            <a:endParaRPr lang="es-ES"/>
          </a:p>
        </p:txBody>
      </p:sp>
      <p:sp>
        <p:nvSpPr>
          <p:cNvPr id="7" name="Marcador de número de diapositiva 6"/>
          <p:cNvSpPr>
            <a:spLocks noGrp="1"/>
          </p:cNvSpPr>
          <p:nvPr>
            <p:ph type="sldNum" sz="quarter" idx="12"/>
          </p:nvPr>
        </p:nvSpPr>
        <p:spPr/>
        <p:txBody>
          <a:bodyPr/>
          <a:lstStyle/>
          <a:p>
            <a:fld id="{431FFC04-CB98-8A42-AD34-D35F0B24EE2D}" type="slidenum">
              <a:rPr lang="es-ES" smtClean="0"/>
              <a:t>‹Nr.›</a:t>
            </a:fld>
            <a:endParaRPr lang="es-ES"/>
          </a:p>
        </p:txBody>
      </p:sp>
    </p:spTree>
    <p:extLst>
      <p:ext uri="{BB962C8B-B14F-4D97-AF65-F5344CB8AC3E}">
        <p14:creationId xmlns:p14="http://schemas.microsoft.com/office/powerpoint/2010/main" val="983151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41796DC6-62D6-4743-8E91-809456E34F80}" type="datetime1">
              <a:rPr lang="es-ES" smtClean="0"/>
              <a:t>17/8/17</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431FFC04-CB98-8A42-AD34-D35F0B24EE2D}" type="slidenum">
              <a:rPr lang="es-ES" smtClean="0"/>
              <a:t>‹Nr.›</a:t>
            </a:fld>
            <a:endParaRPr lang="es-ES"/>
          </a:p>
        </p:txBody>
      </p:sp>
    </p:spTree>
    <p:extLst>
      <p:ext uri="{BB962C8B-B14F-4D97-AF65-F5344CB8AC3E}">
        <p14:creationId xmlns:p14="http://schemas.microsoft.com/office/powerpoint/2010/main" val="3672350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5A973624-A8DC-8245-8914-230AAF403646}" type="datetime1">
              <a:rPr lang="es-ES" smtClean="0"/>
              <a:t>17/8/17</a:t>
            </a:fld>
            <a:endParaRPr lang="es-ES"/>
          </a:p>
        </p:txBody>
      </p:sp>
      <p:sp>
        <p:nvSpPr>
          <p:cNvPr id="5" name="Marcador de pie de página 4"/>
          <p:cNvSpPr>
            <a:spLocks noGrp="1"/>
          </p:cNvSpPr>
          <p:nvPr>
            <p:ph type="ftr" sz="quarter" idx="11"/>
          </p:nvPr>
        </p:nvSpPr>
        <p:spPr/>
        <p:txBody>
          <a:bodyPr/>
          <a:lstStyle/>
          <a:p>
            <a:r>
              <a:rPr lang="fr-FR" smtClean="0"/>
              <a:t>Prof. Carles Manera</a:t>
            </a:r>
            <a:endParaRPr lang="es-ES"/>
          </a:p>
        </p:txBody>
      </p:sp>
      <p:sp>
        <p:nvSpPr>
          <p:cNvPr id="6" name="Marcador de número de diapositiva 5"/>
          <p:cNvSpPr>
            <a:spLocks noGrp="1"/>
          </p:cNvSpPr>
          <p:nvPr>
            <p:ph type="sldNum" sz="quarter" idx="12"/>
          </p:nvPr>
        </p:nvSpPr>
        <p:spPr/>
        <p:txBody>
          <a:bodyPr/>
          <a:lstStyle/>
          <a:p>
            <a:fld id="{431FFC04-CB98-8A42-AD34-D35F0B24EE2D}" type="slidenum">
              <a:rPr lang="es-ES" smtClean="0"/>
              <a:t>‹Nr.›</a:t>
            </a:fld>
            <a:endParaRPr lang="es-ES"/>
          </a:p>
        </p:txBody>
      </p:sp>
    </p:spTree>
    <p:extLst>
      <p:ext uri="{BB962C8B-B14F-4D97-AF65-F5344CB8AC3E}">
        <p14:creationId xmlns:p14="http://schemas.microsoft.com/office/powerpoint/2010/main" val="20001505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01D8B1-071C-C243-832A-998A505E0542}" type="datetime1">
              <a:rPr lang="es-ES" smtClean="0"/>
              <a:t>17/8/17</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Prof. Carles Manera</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1FFC04-CB98-8A42-AD34-D35F0B24EE2D}" type="slidenum">
              <a:rPr lang="es-ES" smtClean="0"/>
              <a:t>‹Nr.›</a:t>
            </a:fld>
            <a:endParaRPr lang="es-ES"/>
          </a:p>
        </p:txBody>
      </p:sp>
    </p:spTree>
    <p:extLst>
      <p:ext uri="{BB962C8B-B14F-4D97-AF65-F5344CB8AC3E}">
        <p14:creationId xmlns:p14="http://schemas.microsoft.com/office/powerpoint/2010/main" val="1717620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47358"/>
            <a:ext cx="7772400" cy="1470025"/>
          </a:xfrm>
        </p:spPr>
        <p:txBody>
          <a:bodyPr>
            <a:normAutofit fontScale="90000"/>
          </a:bodyPr>
          <a:lstStyle/>
          <a:p>
            <a:r>
              <a:rPr lang="es-ES" dirty="0" err="1" smtClean="0"/>
              <a:t>Bioeconomía</a:t>
            </a:r>
            <a:r>
              <a:rPr lang="es-ES" dirty="0" smtClean="0"/>
              <a:t>:</a:t>
            </a:r>
            <a:br>
              <a:rPr lang="es-ES" dirty="0" smtClean="0"/>
            </a:br>
            <a:r>
              <a:rPr lang="es-ES" dirty="0" smtClean="0"/>
              <a:t>apuntes sobre el paradigma económico de </a:t>
            </a:r>
            <a:r>
              <a:rPr lang="es-ES" dirty="0" err="1" smtClean="0"/>
              <a:t>Georgescu</a:t>
            </a:r>
            <a:r>
              <a:rPr lang="es-ES" dirty="0" smtClean="0"/>
              <a:t> </a:t>
            </a:r>
            <a:r>
              <a:rPr lang="es-ES" dirty="0" err="1" smtClean="0"/>
              <a:t>Roegen</a:t>
            </a:r>
            <a:endParaRPr lang="es-ES" dirty="0"/>
          </a:p>
        </p:txBody>
      </p:sp>
      <p:sp>
        <p:nvSpPr>
          <p:cNvPr id="3" name="Subtítulo 2"/>
          <p:cNvSpPr>
            <a:spLocks noGrp="1"/>
          </p:cNvSpPr>
          <p:nvPr>
            <p:ph type="subTitle" idx="1"/>
          </p:nvPr>
        </p:nvSpPr>
        <p:spPr/>
        <p:txBody>
          <a:bodyPr>
            <a:normAutofit/>
          </a:bodyPr>
          <a:lstStyle/>
          <a:p>
            <a:r>
              <a:rPr lang="es-ES" sz="2000" dirty="0" smtClean="0"/>
              <a:t>Referencias:</a:t>
            </a:r>
          </a:p>
          <a:p>
            <a:r>
              <a:rPr lang="es-ES" sz="2000" dirty="0" smtClean="0"/>
              <a:t>O. CARPINTERO</a:t>
            </a:r>
            <a:r>
              <a:rPr lang="es-ES" sz="2000" i="1" dirty="0" smtClean="0"/>
              <a:t>, La </a:t>
            </a:r>
            <a:r>
              <a:rPr lang="es-ES" sz="2000" i="1" dirty="0" err="1" smtClean="0"/>
              <a:t>Bioeconomía</a:t>
            </a:r>
            <a:r>
              <a:rPr lang="es-ES" sz="2000" i="1" dirty="0" smtClean="0"/>
              <a:t> de </a:t>
            </a:r>
            <a:r>
              <a:rPr lang="es-ES" sz="2000" i="1" dirty="0" err="1" smtClean="0"/>
              <a:t>Georgescu-Roegen</a:t>
            </a:r>
            <a:r>
              <a:rPr lang="es-ES" sz="2000" dirty="0" smtClean="0"/>
              <a:t>, Montesinos, Barcelona 2006.</a:t>
            </a:r>
            <a:endParaRPr lang="es-ES" sz="2000"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1</a:t>
            </a:fld>
            <a:endParaRPr lang="es-ES"/>
          </a:p>
        </p:txBody>
      </p:sp>
    </p:spTree>
    <p:extLst>
      <p:ext uri="{BB962C8B-B14F-4D97-AF65-F5344CB8AC3E}">
        <p14:creationId xmlns:p14="http://schemas.microsoft.com/office/powerpoint/2010/main" val="4041097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Bioeconomía</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es-ES" dirty="0" smtClean="0"/>
              <a:t>Campo de investigación </a:t>
            </a:r>
            <a:r>
              <a:rPr lang="es-ES" dirty="0" err="1" smtClean="0"/>
              <a:t>transdisciplinar</a:t>
            </a:r>
            <a:r>
              <a:rPr lang="es-ES" dirty="0" smtClean="0"/>
              <a:t>: entender las relaciones entre los ecosistemas y los subsistemas económicos.</a:t>
            </a:r>
          </a:p>
          <a:p>
            <a:pPr algn="just"/>
            <a:r>
              <a:rPr lang="es-ES" dirty="0" smtClean="0"/>
              <a:t>Nueva forma de pensar las relaciones de la humanidad con la naturaleza: analizar las posibilidades y límites que debemos tener presentes en la evolución económica, social y cultural.</a:t>
            </a:r>
          </a:p>
          <a:p>
            <a:pPr algn="just"/>
            <a:r>
              <a:rPr lang="es-ES" dirty="0" smtClean="0"/>
              <a:t>Utilización de la Biología y de la Termodinámica como herramientas. </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2</a:t>
            </a:fld>
            <a:endParaRPr lang="es-ES"/>
          </a:p>
        </p:txBody>
      </p:sp>
    </p:spTree>
    <p:extLst>
      <p:ext uri="{BB962C8B-B14F-4D97-AF65-F5344CB8AC3E}">
        <p14:creationId xmlns:p14="http://schemas.microsoft.com/office/powerpoint/2010/main" val="4219290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Conceptos nuevos</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es-ES" dirty="0" smtClean="0"/>
              <a:t>Conceptos ARITMOMÓRFICOS: mantienen su individualidad respecto del resto de conceptos, y no se superponen a sus opuestos. Son invariantes en el tiempo y en el espacio (ej.: el concepto de “cuadrado” es el mismo en la época de Euclides que ahora).</a:t>
            </a:r>
          </a:p>
          <a:p>
            <a:pPr algn="just"/>
            <a:r>
              <a:rPr lang="es-ES" dirty="0" smtClean="0"/>
              <a:t>Conceptos DIALÉCTICOS: no se reducen a símbolos lógicos, y existen conexiones entre ellos (ej.: el concepto “democracia” varía según el lugar y el tiempo donde nos encontremos). </a:t>
            </a:r>
          </a:p>
          <a:p>
            <a:pPr marL="0" indent="0" algn="just">
              <a:buNone/>
            </a:pP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3</a:t>
            </a:fld>
            <a:endParaRPr lang="es-ES"/>
          </a:p>
        </p:txBody>
      </p:sp>
    </p:spTree>
    <p:extLst>
      <p:ext uri="{BB962C8B-B14F-4D97-AF65-F5344CB8AC3E}">
        <p14:creationId xmlns:p14="http://schemas.microsoft.com/office/powerpoint/2010/main" val="943796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Objetivo con los conceptos</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es-ES" dirty="0" smtClean="0"/>
              <a:t>La distinción entre los dos grupos de conceptos se debe al interés en captar los rasgos y cambios cualitativos que se presentan en un proceso económico, con etapas que adquieren nuevas formas, consecuencia de la combinación de elementos existentes. </a:t>
            </a:r>
          </a:p>
          <a:p>
            <a:pPr algn="just"/>
            <a:r>
              <a:rPr lang="es-ES" dirty="0" smtClean="0"/>
              <a:t>Pero la mayoría de las ciencias tratan de sujetar </a:t>
            </a:r>
            <a:r>
              <a:rPr lang="es-ES" dirty="0" err="1" smtClean="0"/>
              <a:t>aritmomórficamente</a:t>
            </a:r>
            <a:r>
              <a:rPr lang="es-ES" dirty="0" smtClean="0"/>
              <a:t> los elementos, tratando de cuantificarlos. Negando así su naturaleza y rindiendo culto excesivo a la formulación matemática. </a:t>
            </a:r>
          </a:p>
          <a:p>
            <a:pPr algn="just"/>
            <a:r>
              <a:rPr lang="es-ES" i="1" dirty="0" smtClean="0"/>
              <a:t>“La parte más relevante de la Historia es aquella contada con palabras, incluso cuando se la acompaña con algunas series temporales que marcan el paso del tiempo”</a:t>
            </a:r>
            <a:r>
              <a:rPr lang="es-ES" dirty="0" smtClean="0"/>
              <a:t>.</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4</a:t>
            </a:fld>
            <a:endParaRPr lang="es-ES"/>
          </a:p>
        </p:txBody>
      </p:sp>
    </p:spTree>
    <p:extLst>
      <p:ext uri="{BB962C8B-B14F-4D97-AF65-F5344CB8AC3E}">
        <p14:creationId xmlns:p14="http://schemas.microsoft.com/office/powerpoint/2010/main" val="3272594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Ideas para reflexionar: la reversibilidad</a:t>
            </a:r>
            <a:endParaRPr lang="es-ES" dirty="0"/>
          </a:p>
        </p:txBody>
      </p:sp>
      <p:sp>
        <p:nvSpPr>
          <p:cNvPr id="3" name="Marcador de contenido 2"/>
          <p:cNvSpPr>
            <a:spLocks noGrp="1"/>
          </p:cNvSpPr>
          <p:nvPr>
            <p:ph idx="1"/>
          </p:nvPr>
        </p:nvSpPr>
        <p:spPr/>
        <p:txBody>
          <a:bodyPr>
            <a:normAutofit fontScale="92500"/>
          </a:bodyPr>
          <a:lstStyle/>
          <a:p>
            <a:pPr algn="just"/>
            <a:r>
              <a:rPr lang="es-ES" dirty="0" smtClean="0"/>
              <a:t>Nuestras explicaciones de los fenómenos económicos son en esencia mecanicistas.</a:t>
            </a:r>
          </a:p>
          <a:p>
            <a:pPr algn="just"/>
            <a:r>
              <a:rPr lang="es-ES" dirty="0" smtClean="0"/>
              <a:t>Esto supone la idea de REVERSIBILIDAD: cualquier objeto puede moverse en un sentido o en otro sin contradecir las leyes de la disciplina. </a:t>
            </a:r>
          </a:p>
          <a:p>
            <a:pPr algn="just"/>
            <a:r>
              <a:rPr lang="es-ES" dirty="0" smtClean="0"/>
              <a:t>Proceso económico: sistema aislado o flujo circular donde todo lo producido es consumido y viceversa: un movimiento pendular totalmente reversible en el tiempo y en el espacio. </a:t>
            </a: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5</a:t>
            </a:fld>
            <a:endParaRPr lang="es-ES"/>
          </a:p>
        </p:txBody>
      </p:sp>
    </p:spTree>
    <p:extLst>
      <p:ext uri="{BB962C8B-B14F-4D97-AF65-F5344CB8AC3E}">
        <p14:creationId xmlns:p14="http://schemas.microsoft.com/office/powerpoint/2010/main" val="1388065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Ideas para reflexionar: modelos matemático-imaginativos</a:t>
            </a:r>
            <a:endParaRPr lang="es-ES" dirty="0"/>
          </a:p>
        </p:txBody>
      </p:sp>
      <p:sp>
        <p:nvSpPr>
          <p:cNvPr id="3" name="Marcador de contenido 2"/>
          <p:cNvSpPr>
            <a:spLocks noGrp="1"/>
          </p:cNvSpPr>
          <p:nvPr>
            <p:ph idx="1"/>
          </p:nvPr>
        </p:nvSpPr>
        <p:spPr>
          <a:xfrm>
            <a:off x="457200" y="1600201"/>
            <a:ext cx="8094133" cy="4292600"/>
          </a:xfrm>
        </p:spPr>
        <p:txBody>
          <a:bodyPr>
            <a:noAutofit/>
          </a:bodyPr>
          <a:lstStyle/>
          <a:p>
            <a:pPr algn="just"/>
            <a:r>
              <a:rPr lang="es-ES" sz="2200" i="1" dirty="0" smtClean="0"/>
              <a:t>“Elijamos cualquier fórmula que emplee un físico y preguntémosle qué representa…Quizás nos invite a su laboratorio para que presenciemos los fenómenos reales descritos por la fórmula…”</a:t>
            </a:r>
          </a:p>
          <a:p>
            <a:pPr algn="just"/>
            <a:r>
              <a:rPr lang="es-ES" sz="2200" i="1" dirty="0" smtClean="0"/>
              <a:t>“…Pero en el terreno de la economía </a:t>
            </a:r>
            <a:r>
              <a:rPr lang="es-ES" sz="2200" dirty="0" smtClean="0"/>
              <a:t>[la base son] </a:t>
            </a:r>
            <a:r>
              <a:rPr lang="es-ES" sz="2200" i="1" dirty="0" smtClean="0"/>
              <a:t>ejercicios puramente matemáticos que no se corresponden en absoluto con ningún hecho, ni siquiera físico. Quien comienza únicamente con las matemáticas queda atrapado por ellas…”</a:t>
            </a:r>
          </a:p>
          <a:p>
            <a:pPr marL="0" indent="0" algn="just">
              <a:buNone/>
            </a:pPr>
            <a:r>
              <a:rPr lang="es-ES" sz="2200" dirty="0" smtClean="0"/>
              <a:t>Esto es lo que </a:t>
            </a:r>
            <a:r>
              <a:rPr lang="es-ES" sz="2200" dirty="0" err="1" smtClean="0"/>
              <a:t>Georgescu-Roegen</a:t>
            </a:r>
            <a:r>
              <a:rPr lang="es-ES" sz="2200" dirty="0" smtClean="0"/>
              <a:t> califica como “modelos matemático-imaginativos”: los individuos aparecen como entes impulsados por fuerzas como la maximización de la satisfacción o del beneficio, perfectamente informados, racionales y amparados por un mercado en el que se armonizan todos los intereses. </a:t>
            </a:r>
            <a:endParaRPr lang="es-ES" sz="2200"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6</a:t>
            </a:fld>
            <a:endParaRPr lang="es-ES"/>
          </a:p>
        </p:txBody>
      </p:sp>
    </p:spTree>
    <p:extLst>
      <p:ext uri="{BB962C8B-B14F-4D97-AF65-F5344CB8AC3E}">
        <p14:creationId xmlns:p14="http://schemas.microsoft.com/office/powerpoint/2010/main" val="939437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 Termodinámica de la Economía</a:t>
            </a:r>
            <a:endParaRPr lang="es-ES" dirty="0"/>
          </a:p>
        </p:txBody>
      </p:sp>
      <p:sp>
        <p:nvSpPr>
          <p:cNvPr id="3" name="Marcador de contenido 2"/>
          <p:cNvSpPr>
            <a:spLocks noGrp="1"/>
          </p:cNvSpPr>
          <p:nvPr>
            <p:ph idx="1"/>
          </p:nvPr>
        </p:nvSpPr>
        <p:spPr/>
        <p:txBody>
          <a:bodyPr>
            <a:normAutofit fontScale="92500"/>
          </a:bodyPr>
          <a:lstStyle/>
          <a:p>
            <a:pPr algn="just"/>
            <a:r>
              <a:rPr lang="es-ES" dirty="0" smtClean="0"/>
              <a:t>El calor se mueve siempre desde el cuerpo más caliente al más frío; nunca al revés. Aparece por primera vez un elemento de IRREVERSIBILIDAD, incompatible con la mecánica clásica. Entra en escena el tiempo cronológico o el dato histórico. </a:t>
            </a:r>
          </a:p>
          <a:p>
            <a:pPr algn="just"/>
            <a:r>
              <a:rPr lang="es-ES" dirty="0" smtClean="0"/>
              <a:t>La ciencia económica no puede seguir razonando mecánicamente y permanecer de espaldas a los límites ecológicos que delimitan los procesos económicos de producción y consumo. </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7</a:t>
            </a:fld>
            <a:endParaRPr lang="es-ES"/>
          </a:p>
        </p:txBody>
      </p:sp>
    </p:spTree>
    <p:extLst>
      <p:ext uri="{BB962C8B-B14F-4D97-AF65-F5344CB8AC3E}">
        <p14:creationId xmlns:p14="http://schemas.microsoft.com/office/powerpoint/2010/main" val="882263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Dos leyes clave</a:t>
            </a:r>
            <a:endParaRPr lang="es-ES" dirty="0"/>
          </a:p>
        </p:txBody>
      </p:sp>
      <p:sp>
        <p:nvSpPr>
          <p:cNvPr id="3" name="Marcador de contenido 2"/>
          <p:cNvSpPr>
            <a:spLocks noGrp="1"/>
          </p:cNvSpPr>
          <p:nvPr>
            <p:ph idx="1"/>
          </p:nvPr>
        </p:nvSpPr>
        <p:spPr/>
        <p:txBody>
          <a:bodyPr>
            <a:normAutofit fontScale="85000" lnSpcReduction="20000"/>
          </a:bodyPr>
          <a:lstStyle/>
          <a:p>
            <a:pPr algn="just"/>
            <a:r>
              <a:rPr lang="es-ES" dirty="0" smtClean="0"/>
              <a:t>Primer Principio, de conservación de la energía: la energía ni se crea ni se destruye; se transforma. La cantidad total de energía permanece constante, transformándose de un estado a otro.</a:t>
            </a:r>
          </a:p>
          <a:p>
            <a:pPr algn="just"/>
            <a:r>
              <a:rPr lang="es-ES" dirty="0" smtClean="0"/>
              <a:t>Segundo Principio, ley de la Entropía (</a:t>
            </a:r>
            <a:r>
              <a:rPr lang="es-ES" i="1" dirty="0" smtClean="0"/>
              <a:t>“es la raíz de la escasez económica”</a:t>
            </a:r>
            <a:r>
              <a:rPr lang="es-ES" smtClean="0"/>
              <a:t>; ley irrevocable </a:t>
            </a:r>
            <a:r>
              <a:rPr lang="es-ES" dirty="0" smtClean="0"/>
              <a:t>e irreversible ): en esa transformación, la energía pierde su calidad y se degrada, de forma que disminuyen sus posibilidades para el aprovechamiento humano. La energía se transforma de energía disponible en energía no disponible o disipada. Nunca viceversa </a:t>
            </a:r>
            <a:r>
              <a:rPr lang="es-ES" sz="2400" dirty="0" smtClean="0"/>
              <a:t>(Rudolf </a:t>
            </a:r>
            <a:r>
              <a:rPr lang="es-ES" sz="2400" dirty="0" err="1" smtClean="0"/>
              <a:t>Clausius</a:t>
            </a:r>
            <a:r>
              <a:rPr lang="es-ES" sz="2400" dirty="0" smtClean="0"/>
              <a:t>, Lord Kelvin: no podemos convertir de nuevo la energía no disponible en energía disponible para volver a obtener trabajo)</a:t>
            </a:r>
            <a:r>
              <a:rPr lang="es-ES" dirty="0" smtClean="0"/>
              <a:t>.</a:t>
            </a:r>
          </a:p>
          <a:p>
            <a:pPr algn="just"/>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8</a:t>
            </a:fld>
            <a:endParaRPr lang="es-ES"/>
          </a:p>
        </p:txBody>
      </p:sp>
    </p:spTree>
    <p:extLst>
      <p:ext uri="{BB962C8B-B14F-4D97-AF65-F5344CB8AC3E}">
        <p14:creationId xmlns:p14="http://schemas.microsoft.com/office/powerpoint/2010/main" val="2388775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Entrop</a:t>
            </a:r>
            <a:r>
              <a:rPr lang="es-ES" dirty="0" smtClean="0"/>
              <a:t>ía y escasez</a:t>
            </a:r>
            <a:endParaRPr lang="es-ES" dirty="0"/>
          </a:p>
        </p:txBody>
      </p:sp>
      <p:sp>
        <p:nvSpPr>
          <p:cNvPr id="3" name="Marcador de contenido 2"/>
          <p:cNvSpPr>
            <a:spLocks noGrp="1"/>
          </p:cNvSpPr>
          <p:nvPr>
            <p:ph idx="1"/>
          </p:nvPr>
        </p:nvSpPr>
        <p:spPr/>
        <p:txBody>
          <a:bodyPr/>
          <a:lstStyle/>
          <a:p>
            <a:pPr algn="just"/>
            <a:r>
              <a:rPr lang="es-ES" dirty="0" smtClean="0"/>
              <a:t>La termodinámica enseña que es imposible producir una mercancía sin generar: residuos equivalentes en forma de materia y energía degradadas, a parte de </a:t>
            </a:r>
            <a:r>
              <a:rPr lang="es-ES" dirty="0" smtClean="0"/>
              <a:t>la propia mercancía.</a:t>
            </a:r>
          </a:p>
          <a:p>
            <a:pPr marL="0" indent="0" algn="just">
              <a:buNone/>
            </a:pPr>
            <a:r>
              <a:rPr lang="es-ES" sz="2000" i="1" dirty="0" smtClean="0"/>
              <a:t>“La ley de la Entropía es de suma importancia para el estudiante de economía: es la raíz de la escasez. De no ser por esta ley (…) no habría diferencia económica entre los bienes materiales y la tierra </a:t>
            </a:r>
            <a:r>
              <a:rPr lang="es-ES" sz="2000" i="1" dirty="0" err="1" smtClean="0"/>
              <a:t>ricardiana</a:t>
            </a:r>
            <a:r>
              <a:rPr lang="es-ES" sz="2000" i="1" dirty="0" smtClean="0"/>
              <a:t> (…) En tal mundo imaginario, puramente mecánico, no habría verdadera escasez de energía y bienes materiales” (</a:t>
            </a:r>
            <a:r>
              <a:rPr lang="es-ES" sz="2000" i="1" dirty="0" err="1" smtClean="0"/>
              <a:t>Energy</a:t>
            </a:r>
            <a:r>
              <a:rPr lang="es-ES" sz="2000" i="1" dirty="0" smtClean="0"/>
              <a:t> and </a:t>
            </a:r>
            <a:r>
              <a:rPr lang="es-ES" sz="2000" i="1" dirty="0" err="1" smtClean="0"/>
              <a:t>Economy</a:t>
            </a:r>
            <a:r>
              <a:rPr lang="es-ES" sz="2000" i="1" dirty="0" smtClean="0"/>
              <a:t> </a:t>
            </a:r>
            <a:r>
              <a:rPr lang="es-ES" sz="2000" i="1" dirty="0" err="1" smtClean="0"/>
              <a:t>Myths</a:t>
            </a:r>
            <a:r>
              <a:rPr lang="es-ES" sz="2000" i="1" dirty="0" smtClean="0"/>
              <a:t>).</a:t>
            </a:r>
          </a:p>
          <a:p>
            <a:pPr marL="0" indent="0" algn="ctr">
              <a:buNone/>
            </a:pPr>
            <a:r>
              <a:rPr lang="es-ES" dirty="0"/>
              <a:t>Autores clave: </a:t>
            </a:r>
            <a:r>
              <a:rPr lang="es-ES" dirty="0" err="1"/>
              <a:t>Sadi</a:t>
            </a:r>
            <a:r>
              <a:rPr lang="es-ES" dirty="0"/>
              <a:t> Carnot, Erwin Schrödinger.</a:t>
            </a:r>
          </a:p>
          <a:p>
            <a:pPr marL="0" indent="0" algn="just">
              <a:buNone/>
            </a:pPr>
            <a:endParaRPr lang="es-ES" sz="2000" i="1"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9</a:t>
            </a:fld>
            <a:endParaRPr lang="es-ES"/>
          </a:p>
        </p:txBody>
      </p:sp>
    </p:spTree>
    <p:extLst>
      <p:ext uri="{BB962C8B-B14F-4D97-AF65-F5344CB8AC3E}">
        <p14:creationId xmlns:p14="http://schemas.microsoft.com/office/powerpoint/2010/main" val="2041505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Sidi</a:t>
            </a:r>
            <a:r>
              <a:rPr lang="es-ES" dirty="0" smtClean="0"/>
              <a:t> Carnot</a:t>
            </a:r>
            <a:endParaRPr lang="es-ES" dirty="0"/>
          </a:p>
        </p:txBody>
      </p:sp>
      <p:sp>
        <p:nvSpPr>
          <p:cNvPr id="3" name="Marcador de contenido 2"/>
          <p:cNvSpPr>
            <a:spLocks noGrp="1"/>
          </p:cNvSpPr>
          <p:nvPr>
            <p:ph idx="1"/>
          </p:nvPr>
        </p:nvSpPr>
        <p:spPr/>
        <p:txBody>
          <a:bodyPr>
            <a:normAutofit fontScale="77500" lnSpcReduction="20000"/>
          </a:bodyPr>
          <a:lstStyle/>
          <a:p>
            <a:pPr algn="just"/>
            <a:r>
              <a:rPr lang="es-ES" dirty="0" smtClean="0"/>
              <a:t>Precursor de la termodin</a:t>
            </a:r>
            <a:r>
              <a:rPr lang="es-ES" dirty="0" smtClean="0"/>
              <a:t>ámica, con su </a:t>
            </a:r>
            <a:r>
              <a:rPr lang="es-ES" i="1" dirty="0" smtClean="0"/>
              <a:t>Memoria</a:t>
            </a:r>
            <a:r>
              <a:rPr lang="es-ES" dirty="0" smtClean="0"/>
              <a:t> (1824) sobre la eficiencia de las máquinas de vapor </a:t>
            </a:r>
            <a:r>
              <a:rPr lang="es-ES" sz="2400" dirty="0" smtClean="0"/>
              <a:t>(</a:t>
            </a:r>
            <a:r>
              <a:rPr lang="es-ES" sz="2400" i="1" dirty="0" smtClean="0"/>
              <a:t>Reflexiones sobre la potencia motriz del fuego</a:t>
            </a:r>
            <a:r>
              <a:rPr lang="es-ES" sz="2400" dirty="0" smtClean="0"/>
              <a:t>, Madrid Alianza, 1987)</a:t>
            </a:r>
            <a:r>
              <a:rPr lang="es-ES" dirty="0" smtClean="0"/>
              <a:t>.</a:t>
            </a:r>
          </a:p>
          <a:p>
            <a:pPr algn="just"/>
            <a:r>
              <a:rPr lang="es-ES" dirty="0" smtClean="0"/>
              <a:t>La visi</a:t>
            </a:r>
            <a:r>
              <a:rPr lang="es-ES" dirty="0" smtClean="0"/>
              <a:t>ón de Carnot era económica: determinar las condiciones en las que podría obtenerse la máxima salida de trabajo mecánico a partir de una entrada determinada de calor libre. </a:t>
            </a:r>
          </a:p>
          <a:p>
            <a:pPr algn="just"/>
            <a:r>
              <a:rPr lang="es-ES" dirty="0" smtClean="0"/>
              <a:t>Durante el XIX, los ingenieros pretendían mejorar el rendimiento de las máquinas para aumentar la rentabilidad de la industria del hierro y el carbón.</a:t>
            </a:r>
          </a:p>
          <a:p>
            <a:pPr algn="just"/>
            <a:r>
              <a:rPr lang="es-ES" dirty="0" smtClean="0"/>
              <a:t>El logro de Carnot fue resolver un problema de eficiencia; pero también plantear un problema más general, con el objetivo de obtener resultados más universales. </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10</a:t>
            </a:fld>
            <a:endParaRPr lang="es-ES"/>
          </a:p>
        </p:txBody>
      </p:sp>
    </p:spTree>
    <p:extLst>
      <p:ext uri="{BB962C8B-B14F-4D97-AF65-F5344CB8AC3E}">
        <p14:creationId xmlns:p14="http://schemas.microsoft.com/office/powerpoint/2010/main" val="455922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Erwin Schr</a:t>
            </a:r>
            <a:r>
              <a:rPr lang="es-ES" dirty="0" smtClean="0"/>
              <a:t>ödinger</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es-ES" dirty="0" smtClean="0"/>
              <a:t>Obra: </a:t>
            </a:r>
            <a:r>
              <a:rPr lang="es-ES" i="1" dirty="0" err="1" smtClean="0"/>
              <a:t>What</a:t>
            </a:r>
            <a:r>
              <a:rPr lang="es-ES" i="1" dirty="0" smtClean="0"/>
              <a:t> </a:t>
            </a:r>
            <a:r>
              <a:rPr lang="es-ES" i="1" dirty="0" err="1" smtClean="0"/>
              <a:t>is</a:t>
            </a:r>
            <a:r>
              <a:rPr lang="es-ES" i="1" dirty="0" smtClean="0"/>
              <a:t> </a:t>
            </a:r>
            <a:r>
              <a:rPr lang="es-ES" i="1" dirty="0" err="1" smtClean="0"/>
              <a:t>Life</a:t>
            </a:r>
            <a:r>
              <a:rPr lang="es-ES" i="1" dirty="0" smtClean="0"/>
              <a:t>?: </a:t>
            </a:r>
            <a:r>
              <a:rPr lang="es-ES" dirty="0" smtClean="0"/>
              <a:t>mantenimiento de la vida a trav</a:t>
            </a:r>
            <a:r>
              <a:rPr lang="es-ES" dirty="0" smtClean="0"/>
              <a:t>és de la absorción de baja entropía del entorno para transformarla en alta entropía. </a:t>
            </a:r>
            <a:endParaRPr lang="es-ES" dirty="0" smtClean="0"/>
          </a:p>
          <a:p>
            <a:pPr algn="just"/>
            <a:r>
              <a:rPr lang="es-ES" dirty="0" smtClean="0"/>
              <a:t>La Entrop</a:t>
            </a:r>
            <a:r>
              <a:rPr lang="es-ES" dirty="0" smtClean="0"/>
              <a:t>ía establece una </a:t>
            </a:r>
            <a:r>
              <a:rPr lang="es-ES" b="1" u="sng" dirty="0" smtClean="0"/>
              <a:t>distinción cualitativa </a:t>
            </a:r>
            <a:r>
              <a:rPr lang="es-ES" dirty="0" smtClean="0"/>
              <a:t>que los economistas no consideran: la relación entre unos inputs que son valorables (baja entropía) y el output final de desechos (alta entropía), que son invalorables. El resultado es un aumento de la energía no aprovechable o no disponible: la escasez. (OC, 131).</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11</a:t>
            </a:fld>
            <a:endParaRPr lang="es-ES"/>
          </a:p>
        </p:txBody>
      </p:sp>
    </p:spTree>
    <p:extLst>
      <p:ext uri="{BB962C8B-B14F-4D97-AF65-F5344CB8AC3E}">
        <p14:creationId xmlns:p14="http://schemas.microsoft.com/office/powerpoint/2010/main" val="1898232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Lo cualitativo sobre la cuantitativo</a:t>
            </a:r>
            <a:endParaRPr lang="es-ES" dirty="0"/>
          </a:p>
        </p:txBody>
      </p:sp>
      <p:sp>
        <p:nvSpPr>
          <p:cNvPr id="3" name="Marcador de contenido 2"/>
          <p:cNvSpPr>
            <a:spLocks noGrp="1"/>
          </p:cNvSpPr>
          <p:nvPr>
            <p:ph idx="1"/>
          </p:nvPr>
        </p:nvSpPr>
        <p:spPr/>
        <p:txBody>
          <a:bodyPr>
            <a:normAutofit fontScale="85000" lnSpcReduction="10000"/>
          </a:bodyPr>
          <a:lstStyle/>
          <a:p>
            <a:pPr algn="just"/>
            <a:r>
              <a:rPr lang="es-ES" dirty="0" smtClean="0"/>
              <a:t>La teor</a:t>
            </a:r>
            <a:r>
              <a:rPr lang="es-ES" dirty="0" smtClean="0"/>
              <a:t>ía económica contempla el proceso económico como una transformación mecanicista, de </a:t>
            </a:r>
            <a:r>
              <a:rPr lang="es-ES" u="sng" dirty="0" smtClean="0"/>
              <a:t>cambios cuantitativos</a:t>
            </a:r>
            <a:r>
              <a:rPr lang="es-ES" dirty="0" smtClean="0"/>
              <a:t>. Si la observación fuera termodinámica, la visión sería entonces </a:t>
            </a:r>
            <a:r>
              <a:rPr lang="es-ES" u="sng" dirty="0" smtClean="0"/>
              <a:t>cualitativa</a:t>
            </a:r>
            <a:r>
              <a:rPr lang="es-ES" dirty="0" smtClean="0"/>
              <a:t>: ésta sería entonces la base de análisis, más realista con lo que acontece en el entorno. </a:t>
            </a:r>
          </a:p>
          <a:p>
            <a:pPr algn="just"/>
            <a:r>
              <a:rPr lang="es-ES" dirty="0" smtClean="0"/>
              <a:t>El proceso entrópico en el medio natural se realiza de forma automática: por sí mismo. El proceso económico depende de la actividad de los individuos, lo que relaciones el medio físico con el económico, de forma que se determinan de manera recíproca. </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12</a:t>
            </a:fld>
            <a:endParaRPr lang="es-ES"/>
          </a:p>
        </p:txBody>
      </p:sp>
    </p:spTree>
    <p:extLst>
      <p:ext uri="{BB962C8B-B14F-4D97-AF65-F5344CB8AC3E}">
        <p14:creationId xmlns:p14="http://schemas.microsoft.com/office/powerpoint/2010/main" val="2967354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Mec</a:t>
            </a:r>
            <a:r>
              <a:rPr lang="es-ES" dirty="0" smtClean="0"/>
              <a:t>ánica estadística</a:t>
            </a:r>
            <a:endParaRPr lang="es-ES" dirty="0"/>
          </a:p>
        </p:txBody>
      </p:sp>
      <p:sp>
        <p:nvSpPr>
          <p:cNvPr id="3" name="Marcador de contenido 2"/>
          <p:cNvSpPr>
            <a:spLocks noGrp="1"/>
          </p:cNvSpPr>
          <p:nvPr>
            <p:ph idx="1"/>
          </p:nvPr>
        </p:nvSpPr>
        <p:spPr/>
        <p:txBody>
          <a:bodyPr>
            <a:normAutofit fontScale="55000" lnSpcReduction="20000"/>
          </a:bodyPr>
          <a:lstStyle/>
          <a:p>
            <a:pPr algn="just"/>
            <a:r>
              <a:rPr lang="es-ES" dirty="0" smtClean="0"/>
              <a:t>La termodin</a:t>
            </a:r>
            <a:r>
              <a:rPr lang="es-ES" dirty="0" smtClean="0"/>
              <a:t>ámica establece que el calor siempre se mueve desde el cuerpo más caliente al más frío; nunca al revés. Irreversibilidad y aumento de entropía: encaja mal con la física mecanicista. </a:t>
            </a:r>
          </a:p>
          <a:p>
            <a:pPr algn="just"/>
            <a:r>
              <a:rPr lang="es-ES" dirty="0" smtClean="0"/>
              <a:t>Intentos de reconducir los resultados termodinámicos por caminos de la mecánica newtoniana: la mecánica estadística.</a:t>
            </a:r>
          </a:p>
          <a:p>
            <a:pPr algn="just"/>
            <a:r>
              <a:rPr lang="es-ES" dirty="0" smtClean="0"/>
              <a:t>Autor destacado: Ludwig </a:t>
            </a:r>
            <a:r>
              <a:rPr lang="es-ES" dirty="0" err="1" smtClean="0"/>
              <a:t>Boltzmann</a:t>
            </a:r>
            <a:r>
              <a:rPr lang="es-ES" dirty="0" smtClean="0"/>
              <a:t>: el calor se identifica con un movimiento irregular de partículas y el equilibrio termodinámico con el resultado de un proceso de mezcla de esas partículas. Nada se destruye, pero todo se dispersa. </a:t>
            </a:r>
          </a:p>
          <a:p>
            <a:pPr algn="just"/>
            <a:r>
              <a:rPr lang="es-ES" dirty="0" smtClean="0"/>
              <a:t>Esto fue criticado por </a:t>
            </a:r>
            <a:r>
              <a:rPr lang="es-ES" dirty="0" err="1" smtClean="0"/>
              <a:t>Georgescu-Roegen</a:t>
            </a:r>
            <a:r>
              <a:rPr lang="es-ES" dirty="0" smtClean="0"/>
              <a:t>: interpretar la ley de la Entropía en términos estadísticos supone pensar que todos los estados de las moléculas son posibles. Nada impediría que los cambios experimentados por la materia fueran reversibles: un montón de cenizas podrían calentar de nuevo la caldera. La interpretación estadística de la Entropía se usó en la teoría de la información a partir de los años 1950. La mezcla de la información no supone una metodología correcta (ejemplo de los </a:t>
            </a:r>
            <a:r>
              <a:rPr lang="es-ES" i="1" dirty="0" smtClean="0"/>
              <a:t>Principia </a:t>
            </a:r>
            <a:r>
              <a:rPr lang="es-ES" i="1" dirty="0" err="1" smtClean="0"/>
              <a:t>Matematica</a:t>
            </a:r>
            <a:r>
              <a:rPr lang="es-ES" i="1" dirty="0" smtClean="0"/>
              <a:t> </a:t>
            </a:r>
            <a:r>
              <a:rPr lang="es-ES" dirty="0" smtClean="0"/>
              <a:t>de Newton: si mezclamos todo lo que dice, de forma desordenada, la cantidad de información es la misma, pero el resultado es grotesco). </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13</a:t>
            </a:fld>
            <a:endParaRPr lang="es-ES"/>
          </a:p>
        </p:txBody>
      </p:sp>
    </p:spTree>
    <p:extLst>
      <p:ext uri="{BB962C8B-B14F-4D97-AF65-F5344CB8AC3E}">
        <p14:creationId xmlns:p14="http://schemas.microsoft.com/office/powerpoint/2010/main" val="1925260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Teor</a:t>
            </a:r>
            <a:r>
              <a:rPr lang="es-ES" dirty="0" smtClean="0"/>
              <a:t>ía de la producción </a:t>
            </a:r>
            <a:endParaRPr lang="es-ES" dirty="0"/>
          </a:p>
        </p:txBody>
      </p:sp>
      <p:sp>
        <p:nvSpPr>
          <p:cNvPr id="3" name="Marcador de contenido 2"/>
          <p:cNvSpPr>
            <a:spLocks noGrp="1"/>
          </p:cNvSpPr>
          <p:nvPr>
            <p:ph idx="1"/>
          </p:nvPr>
        </p:nvSpPr>
        <p:spPr/>
        <p:txBody>
          <a:bodyPr>
            <a:normAutofit fontScale="92500" lnSpcReduction="10000"/>
          </a:bodyPr>
          <a:lstStyle/>
          <a:p>
            <a:pPr algn="just"/>
            <a:r>
              <a:rPr lang="es-ES" dirty="0" smtClean="0"/>
              <a:t>Funci</a:t>
            </a:r>
            <a:r>
              <a:rPr lang="es-ES" dirty="0" smtClean="0"/>
              <a:t>ón de producción (</a:t>
            </a:r>
            <a:r>
              <a:rPr lang="es-ES" dirty="0" err="1" smtClean="0"/>
              <a:t>Wicksteed</a:t>
            </a:r>
            <a:r>
              <a:rPr lang="es-ES" dirty="0" smtClean="0"/>
              <a:t>, 1894): cantidades determinadas de factores productivos (Tierra, Trabajo, Capital) pueden ser transformados en una cantidad equivalente de producto final. </a:t>
            </a:r>
          </a:p>
          <a:p>
            <a:pPr algn="just"/>
            <a:r>
              <a:rPr lang="es-ES" dirty="0" smtClean="0"/>
              <a:t>Pero en esta representación no aparece el tiempo. De ahí que se tengan dos nociones: la de stock y la de flujo. El stock se refiere a un momento determinado en el tiempo; el flujo a un intervalo temporal (</a:t>
            </a:r>
            <a:r>
              <a:rPr lang="es-ES" smtClean="0"/>
              <a:t>Irving Fisher).</a:t>
            </a:r>
            <a:endParaRPr lang="es-ES" dirty="0"/>
          </a:p>
        </p:txBody>
      </p:sp>
      <p:sp>
        <p:nvSpPr>
          <p:cNvPr id="4" name="Marcador de pie de página 3"/>
          <p:cNvSpPr>
            <a:spLocks noGrp="1"/>
          </p:cNvSpPr>
          <p:nvPr>
            <p:ph type="ftr" sz="quarter" idx="11"/>
          </p:nvPr>
        </p:nvSpPr>
        <p:spPr/>
        <p:txBody>
          <a:bodyPr/>
          <a:lstStyle/>
          <a:p>
            <a:r>
              <a:rPr lang="fr-FR" smtClean="0"/>
              <a:t>Prof. Carles Manera</a:t>
            </a:r>
            <a:endParaRPr lang="es-ES"/>
          </a:p>
        </p:txBody>
      </p:sp>
      <p:sp>
        <p:nvSpPr>
          <p:cNvPr id="5" name="Marcador de número de diapositiva 4"/>
          <p:cNvSpPr>
            <a:spLocks noGrp="1"/>
          </p:cNvSpPr>
          <p:nvPr>
            <p:ph type="sldNum" sz="quarter" idx="12"/>
          </p:nvPr>
        </p:nvSpPr>
        <p:spPr/>
        <p:txBody>
          <a:bodyPr/>
          <a:lstStyle/>
          <a:p>
            <a:fld id="{431FFC04-CB98-8A42-AD34-D35F0B24EE2D}" type="slidenum">
              <a:rPr lang="es-ES" smtClean="0"/>
              <a:t>14</a:t>
            </a:fld>
            <a:endParaRPr lang="es-ES"/>
          </a:p>
        </p:txBody>
      </p:sp>
    </p:spTree>
    <p:extLst>
      <p:ext uri="{BB962C8B-B14F-4D97-AF65-F5344CB8AC3E}">
        <p14:creationId xmlns:p14="http://schemas.microsoft.com/office/powerpoint/2010/main" val="17945738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179</TotalTime>
  <Words>1475</Words>
  <Application>Microsoft Macintosh PowerPoint</Application>
  <PresentationFormat>Presentación en pantalla (4:3)</PresentationFormat>
  <Paragraphs>79</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Bioeconomía: apuntes sobre el paradigma económico de Georgescu Roegen</vt:lpstr>
      <vt:lpstr>Bioeconomía</vt:lpstr>
      <vt:lpstr>Conceptos nuevos</vt:lpstr>
      <vt:lpstr>Objetivo con los conceptos</vt:lpstr>
      <vt:lpstr>Ideas para reflexionar: la reversibilidad</vt:lpstr>
      <vt:lpstr>Ideas para reflexionar: modelos matemático-imaginativos</vt:lpstr>
      <vt:lpstr>La Termodinámica de la Economía</vt:lpstr>
      <vt:lpstr>Dos leyes clave</vt:lpstr>
      <vt:lpstr>Entropía y escasez</vt:lpstr>
      <vt:lpstr>Sidi Carnot</vt:lpstr>
      <vt:lpstr>Erwin Schrödinger</vt:lpstr>
      <vt:lpstr>Lo cualitativo sobre la cuantitativo</vt:lpstr>
      <vt:lpstr>Mecánica estadística</vt:lpstr>
      <vt:lpstr>Teoría de la producción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 Manera</dc:creator>
  <cp:lastModifiedBy>Carlos Manera</cp:lastModifiedBy>
  <cp:revision>61</cp:revision>
  <dcterms:created xsi:type="dcterms:W3CDTF">2017-08-16T09:32:44Z</dcterms:created>
  <dcterms:modified xsi:type="dcterms:W3CDTF">2017-08-17T10:32:23Z</dcterms:modified>
</cp:coreProperties>
</file>