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67" r:id="rId3"/>
    <p:sldId id="269" r:id="rId4"/>
    <p:sldId id="288" r:id="rId5"/>
    <p:sldId id="270" r:id="rId6"/>
    <p:sldId id="271" r:id="rId7"/>
    <p:sldId id="272" r:id="rId8"/>
    <p:sldId id="273" r:id="rId9"/>
    <p:sldId id="275" r:id="rId10"/>
    <p:sldId id="277" r:id="rId11"/>
    <p:sldId id="276" r:id="rId12"/>
    <p:sldId id="280" r:id="rId13"/>
    <p:sldId id="281" r:id="rId14"/>
    <p:sldId id="282" r:id="rId15"/>
    <p:sldId id="268" r:id="rId16"/>
    <p:sldId id="274" r:id="rId17"/>
    <p:sldId id="257" r:id="rId18"/>
    <p:sldId id="258" r:id="rId19"/>
    <p:sldId id="261" r:id="rId20"/>
    <p:sldId id="265" r:id="rId21"/>
    <p:sldId id="266" r:id="rId22"/>
    <p:sldId id="259" r:id="rId23"/>
    <p:sldId id="260" r:id="rId24"/>
    <p:sldId id="262" r:id="rId25"/>
    <p:sldId id="263" r:id="rId26"/>
    <p:sldId id="278" r:id="rId27"/>
    <p:sldId id="279" r:id="rId28"/>
    <p:sldId id="289" r:id="rId29"/>
    <p:sldId id="284" r:id="rId30"/>
    <p:sldId id="285" r:id="rId31"/>
    <p:sldId id="286" r:id="rId32"/>
    <p:sldId id="290" r:id="rId33"/>
    <p:sldId id="291" r:id="rId34"/>
    <p:sldId id="287" r:id="rId3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arlosmanera:Desktop:MAC%20AIR%20COMPLET:ESCRIPTORI%20GROSSOT:GRAN%20ESCRIPTORI:LIBRO%20TOTALISIMO%20:EXCELS%20NUEVO%20LIBRO%20CRISIS:Libro%20excel%20nuevo%20libro%20(versi&#243;n%201)%20(versi&#243;n%201)%20(versi&#243;n%20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arlosmanera:Desktop:MAC%20AIR%20COMPLET:ESCRIPTORI%20GROSSOT:GRAN%20ESCRIPTORI:LIBRO%20TOTALISIMO%20:EXCELS%20NUEVO%20LIBRO%20CRISIS:Libro%20excel%20nuevo%20libro%20(versi&#243;n%201)%20(versi&#243;n%201)%20(versi&#243;n%20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arlosmanera:Desktop:MAC%20AIR%20COMPLET:ESCRIPTORI%20GROSSOT:GRAN%20ESCRIPTORI:LIBRO%20TOTALISIMO%20:EXCELS%20NUEVO%20LIBRO%20CRISIS:Libro%20excel%20nuevo%20libro%20(versi&#243;n%201)%20(versi&#243;n%201)%20(versi&#243;n%20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arlosmanera:Desktop:MAC%20AIR%20COMPLET:ESCRIPTORI%20GROSSOT:GRAN%20ESCRIPTORI:LIBRO%20TOTALISIMO%20:EXCELS%20NUEVO%20LIBRO%20CRISIS:Libro%20excel%20nuevo%20libro%20(versi&#243;n%201)%20(versi&#243;n%201)%20(versi&#243;n%20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1200" b="1" i="0" u="none" strike="noStrike" baseline="0">
                <a:effectLst/>
              </a:rPr>
              <a:t> Porcentaje deuda pública sobre PIB, 2000-2012</a:t>
            </a:r>
            <a:r>
              <a:rPr lang="pt-BR" sz="1200" b="1" i="0" u="none" strike="noStrike" baseline="0"/>
              <a:t> </a:t>
            </a:r>
            <a:endParaRPr lang="es-ES" sz="1200">
              <a:effectLst/>
              <a:latin typeface="Times"/>
              <a:cs typeface="Times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España</c:v>
                </c:pt>
              </c:strCache>
            </c:strRef>
          </c:tx>
          <c:cat>
            <c:numRef>
              <c:f>Hoja1!$A$2:$A$14</c:f>
              <c:numCache>
                <c:formatCode>General</c:formatCode>
                <c:ptCount val="13"/>
                <c:pt idx="0">
                  <c:v>2000.0</c:v>
                </c:pt>
                <c:pt idx="1">
                  <c:v>2001.0</c:v>
                </c:pt>
                <c:pt idx="2">
                  <c:v>2002.0</c:v>
                </c:pt>
                <c:pt idx="3">
                  <c:v>2003.0</c:v>
                </c:pt>
                <c:pt idx="4">
                  <c:v>2004.0</c:v>
                </c:pt>
                <c:pt idx="5">
                  <c:v>2005.0</c:v>
                </c:pt>
                <c:pt idx="6">
                  <c:v>2006.0</c:v>
                </c:pt>
                <c:pt idx="7">
                  <c:v>2007.0</c:v>
                </c:pt>
                <c:pt idx="8">
                  <c:v>2008.0</c:v>
                </c:pt>
                <c:pt idx="9">
                  <c:v>2009.0</c:v>
                </c:pt>
                <c:pt idx="10">
                  <c:v>2010.0</c:v>
                </c:pt>
                <c:pt idx="11">
                  <c:v>2011.0</c:v>
                </c:pt>
                <c:pt idx="12">
                  <c:v>2012.0</c:v>
                </c:pt>
              </c:numCache>
            </c:numRef>
          </c:cat>
          <c:val>
            <c:numRef>
              <c:f>Hoja1!$B$2:$B$14</c:f>
              <c:numCache>
                <c:formatCode>General</c:formatCode>
                <c:ptCount val="13"/>
                <c:pt idx="0">
                  <c:v>59.4</c:v>
                </c:pt>
                <c:pt idx="1">
                  <c:v>55.6</c:v>
                </c:pt>
                <c:pt idx="2">
                  <c:v>52.6</c:v>
                </c:pt>
                <c:pt idx="3">
                  <c:v>48.8</c:v>
                </c:pt>
                <c:pt idx="4">
                  <c:v>46.3</c:v>
                </c:pt>
                <c:pt idx="5">
                  <c:v>43.2</c:v>
                </c:pt>
                <c:pt idx="6">
                  <c:v>39.7</c:v>
                </c:pt>
                <c:pt idx="7">
                  <c:v>36.3</c:v>
                </c:pt>
                <c:pt idx="8">
                  <c:v>40.2</c:v>
                </c:pt>
                <c:pt idx="9">
                  <c:v>54.0</c:v>
                </c:pt>
                <c:pt idx="10">
                  <c:v>61.7</c:v>
                </c:pt>
                <c:pt idx="11">
                  <c:v>70.5</c:v>
                </c:pt>
                <c:pt idx="12">
                  <c:v>86.0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Hoja1!$D$1</c:f>
              <c:strCache>
                <c:ptCount val="1"/>
                <c:pt idx="0">
                  <c:v>Alemania</c:v>
                </c:pt>
              </c:strCache>
            </c:strRef>
          </c:tx>
          <c:cat>
            <c:numRef>
              <c:f>Hoja1!$A$2:$A$14</c:f>
              <c:numCache>
                <c:formatCode>General</c:formatCode>
                <c:ptCount val="13"/>
                <c:pt idx="0">
                  <c:v>2000.0</c:v>
                </c:pt>
                <c:pt idx="1">
                  <c:v>2001.0</c:v>
                </c:pt>
                <c:pt idx="2">
                  <c:v>2002.0</c:v>
                </c:pt>
                <c:pt idx="3">
                  <c:v>2003.0</c:v>
                </c:pt>
                <c:pt idx="4">
                  <c:v>2004.0</c:v>
                </c:pt>
                <c:pt idx="5">
                  <c:v>2005.0</c:v>
                </c:pt>
                <c:pt idx="6">
                  <c:v>2006.0</c:v>
                </c:pt>
                <c:pt idx="7">
                  <c:v>2007.0</c:v>
                </c:pt>
                <c:pt idx="8">
                  <c:v>2008.0</c:v>
                </c:pt>
                <c:pt idx="9">
                  <c:v>2009.0</c:v>
                </c:pt>
                <c:pt idx="10">
                  <c:v>2010.0</c:v>
                </c:pt>
                <c:pt idx="11">
                  <c:v>2011.0</c:v>
                </c:pt>
                <c:pt idx="12">
                  <c:v>2012.0</c:v>
                </c:pt>
              </c:numCache>
            </c:numRef>
          </c:cat>
          <c:val>
            <c:numRef>
              <c:f>Hoja1!$D$2:$D$14</c:f>
              <c:numCache>
                <c:formatCode>General</c:formatCode>
                <c:ptCount val="13"/>
                <c:pt idx="0">
                  <c:v>60.2</c:v>
                </c:pt>
                <c:pt idx="1">
                  <c:v>59.1</c:v>
                </c:pt>
                <c:pt idx="2">
                  <c:v>60.7</c:v>
                </c:pt>
                <c:pt idx="3">
                  <c:v>64.4</c:v>
                </c:pt>
                <c:pt idx="4">
                  <c:v>66.2</c:v>
                </c:pt>
                <c:pt idx="5">
                  <c:v>68.6</c:v>
                </c:pt>
                <c:pt idx="6">
                  <c:v>68.0</c:v>
                </c:pt>
                <c:pt idx="7">
                  <c:v>65.2</c:v>
                </c:pt>
                <c:pt idx="8">
                  <c:v>66.8</c:v>
                </c:pt>
                <c:pt idx="9">
                  <c:v>74.5</c:v>
                </c:pt>
                <c:pt idx="10">
                  <c:v>82.5</c:v>
                </c:pt>
                <c:pt idx="11">
                  <c:v>80.0</c:v>
                </c:pt>
                <c:pt idx="12">
                  <c:v>81.0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Hoja1!$E$1</c:f>
              <c:strCache>
                <c:ptCount val="1"/>
                <c:pt idx="0">
                  <c:v>Francia</c:v>
                </c:pt>
              </c:strCache>
            </c:strRef>
          </c:tx>
          <c:cat>
            <c:numRef>
              <c:f>Hoja1!$A$2:$A$14</c:f>
              <c:numCache>
                <c:formatCode>General</c:formatCode>
                <c:ptCount val="13"/>
                <c:pt idx="0">
                  <c:v>2000.0</c:v>
                </c:pt>
                <c:pt idx="1">
                  <c:v>2001.0</c:v>
                </c:pt>
                <c:pt idx="2">
                  <c:v>2002.0</c:v>
                </c:pt>
                <c:pt idx="3">
                  <c:v>2003.0</c:v>
                </c:pt>
                <c:pt idx="4">
                  <c:v>2004.0</c:v>
                </c:pt>
                <c:pt idx="5">
                  <c:v>2005.0</c:v>
                </c:pt>
                <c:pt idx="6">
                  <c:v>2006.0</c:v>
                </c:pt>
                <c:pt idx="7">
                  <c:v>2007.0</c:v>
                </c:pt>
                <c:pt idx="8">
                  <c:v>2008.0</c:v>
                </c:pt>
                <c:pt idx="9">
                  <c:v>2009.0</c:v>
                </c:pt>
                <c:pt idx="10">
                  <c:v>2010.0</c:v>
                </c:pt>
                <c:pt idx="11">
                  <c:v>2011.0</c:v>
                </c:pt>
                <c:pt idx="12">
                  <c:v>2012.0</c:v>
                </c:pt>
              </c:numCache>
            </c:numRef>
          </c:cat>
          <c:val>
            <c:numRef>
              <c:f>Hoja1!$E$2:$E$14</c:f>
              <c:numCache>
                <c:formatCode>General</c:formatCode>
                <c:ptCount val="13"/>
                <c:pt idx="0">
                  <c:v>57.3</c:v>
                </c:pt>
                <c:pt idx="1">
                  <c:v>56.9</c:v>
                </c:pt>
                <c:pt idx="2">
                  <c:v>58.8</c:v>
                </c:pt>
                <c:pt idx="3">
                  <c:v>62.9</c:v>
                </c:pt>
                <c:pt idx="4">
                  <c:v>64.9</c:v>
                </c:pt>
                <c:pt idx="5">
                  <c:v>66.4</c:v>
                </c:pt>
                <c:pt idx="6">
                  <c:v>63.7</c:v>
                </c:pt>
                <c:pt idx="7">
                  <c:v>64.2</c:v>
                </c:pt>
                <c:pt idx="8">
                  <c:v>68.2</c:v>
                </c:pt>
                <c:pt idx="9">
                  <c:v>79.2</c:v>
                </c:pt>
                <c:pt idx="10">
                  <c:v>82.4</c:v>
                </c:pt>
                <c:pt idx="11">
                  <c:v>85.8</c:v>
                </c:pt>
                <c:pt idx="12">
                  <c:v>90.2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Hoja1!$F$1</c:f>
              <c:strCache>
                <c:ptCount val="1"/>
                <c:pt idx="0">
                  <c:v>Reino Unido</c:v>
                </c:pt>
              </c:strCache>
            </c:strRef>
          </c:tx>
          <c:cat>
            <c:numRef>
              <c:f>Hoja1!$A$2:$A$14</c:f>
              <c:numCache>
                <c:formatCode>General</c:formatCode>
                <c:ptCount val="13"/>
                <c:pt idx="0">
                  <c:v>2000.0</c:v>
                </c:pt>
                <c:pt idx="1">
                  <c:v>2001.0</c:v>
                </c:pt>
                <c:pt idx="2">
                  <c:v>2002.0</c:v>
                </c:pt>
                <c:pt idx="3">
                  <c:v>2003.0</c:v>
                </c:pt>
                <c:pt idx="4">
                  <c:v>2004.0</c:v>
                </c:pt>
                <c:pt idx="5">
                  <c:v>2005.0</c:v>
                </c:pt>
                <c:pt idx="6">
                  <c:v>2006.0</c:v>
                </c:pt>
                <c:pt idx="7">
                  <c:v>2007.0</c:v>
                </c:pt>
                <c:pt idx="8">
                  <c:v>2008.0</c:v>
                </c:pt>
                <c:pt idx="9">
                  <c:v>2009.0</c:v>
                </c:pt>
                <c:pt idx="10">
                  <c:v>2010.0</c:v>
                </c:pt>
                <c:pt idx="11">
                  <c:v>2011.0</c:v>
                </c:pt>
                <c:pt idx="12">
                  <c:v>2012.0</c:v>
                </c:pt>
              </c:numCache>
            </c:numRef>
          </c:cat>
          <c:val>
            <c:numRef>
              <c:f>Hoja1!$F$2:$F$14</c:f>
              <c:numCache>
                <c:formatCode>General</c:formatCode>
                <c:ptCount val="13"/>
                <c:pt idx="0">
                  <c:v>40.5</c:v>
                </c:pt>
                <c:pt idx="1">
                  <c:v>37.3</c:v>
                </c:pt>
                <c:pt idx="2">
                  <c:v>37.1</c:v>
                </c:pt>
                <c:pt idx="3">
                  <c:v>38.7</c:v>
                </c:pt>
                <c:pt idx="4">
                  <c:v>40.3</c:v>
                </c:pt>
                <c:pt idx="5">
                  <c:v>41.7</c:v>
                </c:pt>
                <c:pt idx="6">
                  <c:v>42.7</c:v>
                </c:pt>
                <c:pt idx="7">
                  <c:v>43.7</c:v>
                </c:pt>
                <c:pt idx="8">
                  <c:v>51.9</c:v>
                </c:pt>
                <c:pt idx="9">
                  <c:v>67.1</c:v>
                </c:pt>
                <c:pt idx="10">
                  <c:v>78.4</c:v>
                </c:pt>
                <c:pt idx="11">
                  <c:v>84.3</c:v>
                </c:pt>
                <c:pt idx="12">
                  <c:v>88.7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2438760"/>
        <c:axId val="2112409720"/>
      </c:lineChart>
      <c:catAx>
        <c:axId val="211243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12409720"/>
        <c:crosses val="autoZero"/>
        <c:auto val="1"/>
        <c:lblAlgn val="ctr"/>
        <c:lblOffset val="100"/>
        <c:noMultiLvlLbl val="0"/>
      </c:catAx>
      <c:valAx>
        <c:axId val="21124097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S_tradnl"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% sobre PIB</a:t>
                </a:r>
              </a:p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_tradnl" sz="1200" b="0" i="0" u="none" strike="noStrike" baseline="0">
                  <a:latin typeface="Calibri"/>
                  <a:ea typeface="Calibri"/>
                  <a:cs typeface="Calibri"/>
                </a:endParaRPr>
              </a:p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_tradnl" sz="1200" b="0" i="0" u="none" strike="noStrike" baseline="0">
                  <a:latin typeface="Calibri"/>
                  <a:ea typeface="Calibri"/>
                  <a:cs typeface="Calibri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24387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>
          <a:latin typeface="Times"/>
          <a:cs typeface="Times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s-ES" sz="1200" baseline="0"/>
              <a:t> </a:t>
            </a:r>
            <a:r>
              <a:rPr lang="es-ES" sz="1200"/>
              <a:t>Déficit público de España, 2002-2013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Hoja6!$B$1</c:f>
              <c:strCache>
                <c:ptCount val="1"/>
                <c:pt idx="0">
                  <c:v>%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Hoja6!$A$2:$A$13</c:f>
              <c:numCache>
                <c:formatCode>General</c:formatCode>
                <c:ptCount val="12"/>
                <c:pt idx="0">
                  <c:v>2002.0</c:v>
                </c:pt>
                <c:pt idx="1">
                  <c:v>2003.0</c:v>
                </c:pt>
                <c:pt idx="2">
                  <c:v>2004.0</c:v>
                </c:pt>
                <c:pt idx="3">
                  <c:v>2005.0</c:v>
                </c:pt>
                <c:pt idx="4">
                  <c:v>2006.0</c:v>
                </c:pt>
                <c:pt idx="5">
                  <c:v>2007.0</c:v>
                </c:pt>
                <c:pt idx="6">
                  <c:v>2008.0</c:v>
                </c:pt>
                <c:pt idx="7">
                  <c:v>2009.0</c:v>
                </c:pt>
                <c:pt idx="8">
                  <c:v>2010.0</c:v>
                </c:pt>
                <c:pt idx="9">
                  <c:v>2011.0</c:v>
                </c:pt>
                <c:pt idx="10">
                  <c:v>2012.0</c:v>
                </c:pt>
                <c:pt idx="11">
                  <c:v>2013.0</c:v>
                </c:pt>
              </c:numCache>
            </c:numRef>
          </c:cat>
          <c:val>
            <c:numRef>
              <c:f>Hoja6!$B$2:$B$13</c:f>
              <c:numCache>
                <c:formatCode>General</c:formatCode>
                <c:ptCount val="12"/>
                <c:pt idx="0">
                  <c:v>-0.2</c:v>
                </c:pt>
                <c:pt idx="1">
                  <c:v>-0.3</c:v>
                </c:pt>
                <c:pt idx="2">
                  <c:v>-0.1</c:v>
                </c:pt>
                <c:pt idx="3">
                  <c:v>1.3</c:v>
                </c:pt>
                <c:pt idx="4">
                  <c:v>2.4</c:v>
                </c:pt>
                <c:pt idx="5">
                  <c:v>1.9</c:v>
                </c:pt>
                <c:pt idx="6">
                  <c:v>-4.5</c:v>
                </c:pt>
                <c:pt idx="7">
                  <c:v>-11.2</c:v>
                </c:pt>
                <c:pt idx="8">
                  <c:v>-9.7</c:v>
                </c:pt>
                <c:pt idx="9">
                  <c:v>-9.4</c:v>
                </c:pt>
                <c:pt idx="10">
                  <c:v>-6.9</c:v>
                </c:pt>
                <c:pt idx="11">
                  <c:v>-7.1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0762712"/>
        <c:axId val="2130742136"/>
      </c:lineChart>
      <c:catAx>
        <c:axId val="213076271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2130742136"/>
        <c:crosses val="autoZero"/>
        <c:auto val="1"/>
        <c:lblAlgn val="ctr"/>
        <c:lblOffset val="100"/>
        <c:noMultiLvlLbl val="0"/>
      </c:catAx>
      <c:valAx>
        <c:axId val="21307421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% sobre PIB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307627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>
          <a:latin typeface="Times"/>
          <a:cs typeface="Times"/>
        </a:defRPr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s-ES" sz="1200"/>
              <a:t>Evolución de la deuda en España, en porcentajes sobre el total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Hoja9!$C$1</c:f>
              <c:strCache>
                <c:ptCount val="1"/>
                <c:pt idx="0">
                  <c:v>% Empresas</c:v>
                </c:pt>
              </c:strCache>
            </c:strRef>
          </c:tx>
          <c:marker>
            <c:symbol val="none"/>
          </c:marker>
          <c:cat>
            <c:numRef>
              <c:f>Hoja9!$A$2:$A$19</c:f>
              <c:numCache>
                <c:formatCode>General</c:formatCode>
                <c:ptCount val="18"/>
                <c:pt idx="0">
                  <c:v>1995.0</c:v>
                </c:pt>
                <c:pt idx="1">
                  <c:v>1996.0</c:v>
                </c:pt>
                <c:pt idx="2">
                  <c:v>1997.0</c:v>
                </c:pt>
                <c:pt idx="3">
                  <c:v>1998.0</c:v>
                </c:pt>
                <c:pt idx="4">
                  <c:v>1999.0</c:v>
                </c:pt>
                <c:pt idx="5">
                  <c:v>2000.0</c:v>
                </c:pt>
                <c:pt idx="6">
                  <c:v>2001.0</c:v>
                </c:pt>
                <c:pt idx="7">
                  <c:v>2002.0</c:v>
                </c:pt>
                <c:pt idx="8">
                  <c:v>2003.0</c:v>
                </c:pt>
                <c:pt idx="9">
                  <c:v>2004.0</c:v>
                </c:pt>
                <c:pt idx="10">
                  <c:v>2005.0</c:v>
                </c:pt>
                <c:pt idx="11">
                  <c:v>2006.0</c:v>
                </c:pt>
                <c:pt idx="12">
                  <c:v>2007.0</c:v>
                </c:pt>
                <c:pt idx="13">
                  <c:v>2008.0</c:v>
                </c:pt>
                <c:pt idx="14">
                  <c:v>2009.0</c:v>
                </c:pt>
                <c:pt idx="15">
                  <c:v>2010.0</c:v>
                </c:pt>
                <c:pt idx="16">
                  <c:v>2011.0</c:v>
                </c:pt>
                <c:pt idx="17">
                  <c:v>2012.0</c:v>
                </c:pt>
              </c:numCache>
            </c:numRef>
          </c:cat>
          <c:val>
            <c:numRef>
              <c:f>Hoja9!$C$2:$C$19</c:f>
              <c:numCache>
                <c:formatCode>0.00</c:formatCode>
                <c:ptCount val="18"/>
                <c:pt idx="0">
                  <c:v>32.25009709485767</c:v>
                </c:pt>
                <c:pt idx="1">
                  <c:v>30.72016364287349</c:v>
                </c:pt>
                <c:pt idx="2">
                  <c:v>31.09594478139009</c:v>
                </c:pt>
                <c:pt idx="3">
                  <c:v>32.09786467016506</c:v>
                </c:pt>
                <c:pt idx="4">
                  <c:v>33.97173585651916</c:v>
                </c:pt>
                <c:pt idx="5">
                  <c:v>36.11314306531777</c:v>
                </c:pt>
                <c:pt idx="6">
                  <c:v>38.65528186797227</c:v>
                </c:pt>
                <c:pt idx="7">
                  <c:v>39.48083356204977</c:v>
                </c:pt>
                <c:pt idx="8">
                  <c:v>40.68786585666236</c:v>
                </c:pt>
                <c:pt idx="9">
                  <c:v>41.20136323288181</c:v>
                </c:pt>
                <c:pt idx="10">
                  <c:v>43.292622618521</c:v>
                </c:pt>
                <c:pt idx="11">
                  <c:v>46.6802447892017</c:v>
                </c:pt>
                <c:pt idx="12">
                  <c:v>49.13062995781769</c:v>
                </c:pt>
                <c:pt idx="13">
                  <c:v>49.22288359165658</c:v>
                </c:pt>
                <c:pt idx="14">
                  <c:v>46.93142216332235</c:v>
                </c:pt>
                <c:pt idx="15">
                  <c:v>45.76006980564738</c:v>
                </c:pt>
                <c:pt idx="16">
                  <c:v>43.85146921874771</c:v>
                </c:pt>
                <c:pt idx="17">
                  <c:v>39.97722951136376</c:v>
                </c:pt>
              </c:numCache>
            </c:numRef>
          </c:val>
          <c:smooth val="1"/>
        </c:ser>
        <c:ser>
          <c:idx val="2"/>
          <c:order val="1"/>
          <c:tx>
            <c:strRef>
              <c:f>Hoja9!$E$1</c:f>
              <c:strCache>
                <c:ptCount val="1"/>
                <c:pt idx="0">
                  <c:v>% Hogares</c:v>
                </c:pt>
              </c:strCache>
            </c:strRef>
          </c:tx>
          <c:marker>
            <c:symbol val="circle"/>
            <c:size val="5"/>
          </c:marker>
          <c:cat>
            <c:numRef>
              <c:f>Hoja9!$A$2:$A$19</c:f>
              <c:numCache>
                <c:formatCode>General</c:formatCode>
                <c:ptCount val="18"/>
                <c:pt idx="0">
                  <c:v>1995.0</c:v>
                </c:pt>
                <c:pt idx="1">
                  <c:v>1996.0</c:v>
                </c:pt>
                <c:pt idx="2">
                  <c:v>1997.0</c:v>
                </c:pt>
                <c:pt idx="3">
                  <c:v>1998.0</c:v>
                </c:pt>
                <c:pt idx="4">
                  <c:v>1999.0</c:v>
                </c:pt>
                <c:pt idx="5">
                  <c:v>2000.0</c:v>
                </c:pt>
                <c:pt idx="6">
                  <c:v>2001.0</c:v>
                </c:pt>
                <c:pt idx="7">
                  <c:v>2002.0</c:v>
                </c:pt>
                <c:pt idx="8">
                  <c:v>2003.0</c:v>
                </c:pt>
                <c:pt idx="9">
                  <c:v>2004.0</c:v>
                </c:pt>
                <c:pt idx="10">
                  <c:v>2005.0</c:v>
                </c:pt>
                <c:pt idx="11">
                  <c:v>2006.0</c:v>
                </c:pt>
                <c:pt idx="12">
                  <c:v>2007.0</c:v>
                </c:pt>
                <c:pt idx="13">
                  <c:v>2008.0</c:v>
                </c:pt>
                <c:pt idx="14">
                  <c:v>2009.0</c:v>
                </c:pt>
                <c:pt idx="15">
                  <c:v>2010.0</c:v>
                </c:pt>
                <c:pt idx="16">
                  <c:v>2011.0</c:v>
                </c:pt>
                <c:pt idx="17">
                  <c:v>2012.0</c:v>
                </c:pt>
              </c:numCache>
            </c:numRef>
          </c:cat>
          <c:val>
            <c:numRef>
              <c:f>Hoja9!$E$2:$E$19</c:f>
              <c:numCache>
                <c:formatCode>0.00</c:formatCode>
                <c:ptCount val="18"/>
                <c:pt idx="0">
                  <c:v>22.31978071006031</c:v>
                </c:pt>
                <c:pt idx="1">
                  <c:v>22.38218358758239</c:v>
                </c:pt>
                <c:pt idx="2">
                  <c:v>23.61362196782902</c:v>
                </c:pt>
                <c:pt idx="3">
                  <c:v>25.33481799558292</c:v>
                </c:pt>
                <c:pt idx="4">
                  <c:v>26.71848208988632</c:v>
                </c:pt>
                <c:pt idx="5">
                  <c:v>27.83857577518651</c:v>
                </c:pt>
                <c:pt idx="6">
                  <c:v>28.35156802661454</c:v>
                </c:pt>
                <c:pt idx="7">
                  <c:v>30.01555271814577</c:v>
                </c:pt>
                <c:pt idx="8">
                  <c:v>32.03681716573222</c:v>
                </c:pt>
                <c:pt idx="9">
                  <c:v>34.14297725347477</c:v>
                </c:pt>
                <c:pt idx="10">
                  <c:v>35.3776184177491</c:v>
                </c:pt>
                <c:pt idx="11">
                  <c:v>35.48969239032406</c:v>
                </c:pt>
                <c:pt idx="12">
                  <c:v>35.39427970501124</c:v>
                </c:pt>
                <c:pt idx="13">
                  <c:v>34.3198513142756</c:v>
                </c:pt>
                <c:pt idx="14">
                  <c:v>32.64661653591882</c:v>
                </c:pt>
                <c:pt idx="15">
                  <c:v>31.57517272995417</c:v>
                </c:pt>
                <c:pt idx="16">
                  <c:v>30.42321296458659</c:v>
                </c:pt>
                <c:pt idx="17">
                  <c:v>29.14486299802584</c:v>
                </c:pt>
              </c:numCache>
            </c:numRef>
          </c:val>
          <c:smooth val="1"/>
        </c:ser>
        <c:ser>
          <c:idx val="3"/>
          <c:order val="2"/>
          <c:tx>
            <c:strRef>
              <c:f>Hoja9!$G$1</c:f>
              <c:strCache>
                <c:ptCount val="1"/>
                <c:pt idx="0">
                  <c:v>% Deuda Pública</c:v>
                </c:pt>
              </c:strCache>
            </c:strRef>
          </c:tx>
          <c:marker>
            <c:symbol val="none"/>
          </c:marker>
          <c:cat>
            <c:numRef>
              <c:f>Hoja9!$A$2:$A$19</c:f>
              <c:numCache>
                <c:formatCode>General</c:formatCode>
                <c:ptCount val="18"/>
                <c:pt idx="0">
                  <c:v>1995.0</c:v>
                </c:pt>
                <c:pt idx="1">
                  <c:v>1996.0</c:v>
                </c:pt>
                <c:pt idx="2">
                  <c:v>1997.0</c:v>
                </c:pt>
                <c:pt idx="3">
                  <c:v>1998.0</c:v>
                </c:pt>
                <c:pt idx="4">
                  <c:v>1999.0</c:v>
                </c:pt>
                <c:pt idx="5">
                  <c:v>2000.0</c:v>
                </c:pt>
                <c:pt idx="6">
                  <c:v>2001.0</c:v>
                </c:pt>
                <c:pt idx="7">
                  <c:v>2002.0</c:v>
                </c:pt>
                <c:pt idx="8">
                  <c:v>2003.0</c:v>
                </c:pt>
                <c:pt idx="9">
                  <c:v>2004.0</c:v>
                </c:pt>
                <c:pt idx="10">
                  <c:v>2005.0</c:v>
                </c:pt>
                <c:pt idx="11">
                  <c:v>2006.0</c:v>
                </c:pt>
                <c:pt idx="12">
                  <c:v>2007.0</c:v>
                </c:pt>
                <c:pt idx="13">
                  <c:v>2008.0</c:v>
                </c:pt>
                <c:pt idx="14">
                  <c:v>2009.0</c:v>
                </c:pt>
                <c:pt idx="15">
                  <c:v>2010.0</c:v>
                </c:pt>
                <c:pt idx="16">
                  <c:v>2011.0</c:v>
                </c:pt>
                <c:pt idx="17">
                  <c:v>2012.0</c:v>
                </c:pt>
              </c:numCache>
            </c:numRef>
          </c:cat>
          <c:val>
            <c:numRef>
              <c:f>Hoja9!$G$2:$G$19</c:f>
              <c:numCache>
                <c:formatCode>0.00</c:formatCode>
                <c:ptCount val="18"/>
                <c:pt idx="0">
                  <c:v>45.43012219508203</c:v>
                </c:pt>
                <c:pt idx="1">
                  <c:v>46.89765276954411</c:v>
                </c:pt>
                <c:pt idx="2">
                  <c:v>45.2904332507809</c:v>
                </c:pt>
                <c:pt idx="3">
                  <c:v>42.56731733425202</c:v>
                </c:pt>
                <c:pt idx="4">
                  <c:v>39.30978205359452</c:v>
                </c:pt>
                <c:pt idx="5">
                  <c:v>36.04828115949572</c:v>
                </c:pt>
                <c:pt idx="6">
                  <c:v>32.99315010541319</c:v>
                </c:pt>
                <c:pt idx="7">
                  <c:v>30.50361371980446</c:v>
                </c:pt>
                <c:pt idx="8">
                  <c:v>27.27531697760541</c:v>
                </c:pt>
                <c:pt idx="9">
                  <c:v>24.65565951364342</c:v>
                </c:pt>
                <c:pt idx="10">
                  <c:v>21.32975896372989</c:v>
                </c:pt>
                <c:pt idx="11">
                  <c:v>17.83006282047424</c:v>
                </c:pt>
                <c:pt idx="12">
                  <c:v>15.47509033717107</c:v>
                </c:pt>
                <c:pt idx="13">
                  <c:v>16.45726509406783</c:v>
                </c:pt>
                <c:pt idx="14">
                  <c:v>20.42196130075883</c:v>
                </c:pt>
                <c:pt idx="15">
                  <c:v>22.66475746439845</c:v>
                </c:pt>
                <c:pt idx="16">
                  <c:v>25.7253178166657</c:v>
                </c:pt>
                <c:pt idx="17">
                  <c:v>30.8779074906104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6213320"/>
        <c:axId val="2131482696"/>
      </c:lineChart>
      <c:catAx>
        <c:axId val="2116213320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2131482696"/>
        <c:crosses val="autoZero"/>
        <c:auto val="1"/>
        <c:lblAlgn val="ctr"/>
        <c:lblOffset val="100"/>
        <c:noMultiLvlLbl val="0"/>
      </c:catAx>
      <c:valAx>
        <c:axId val="2131482696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crossAx val="211621332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"/>
          <a:cs typeface="Times"/>
        </a:defRPr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_tradnl" sz="1200" b="1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rPr>
              <a:t> Crecimiento y decrecimiento de la riqueza en Europa, 2007-2013.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_tradnl" sz="1200" b="0" i="0" u="none" strike="noStrike" baseline="0">
                <a:latin typeface="Calibri"/>
                <a:ea typeface="Calibri"/>
                <a:cs typeface="Calibri"/>
              </a:rPr>
              <a:t>% sobre PIB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_tradnl" sz="1200" b="0" i="0" u="none" strike="noStrike" baseline="0">
              <a:latin typeface="Calibri"/>
              <a:ea typeface="Calibri"/>
              <a:cs typeface="Calibri"/>
            </a:endParaRP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ln>
              <a:solidFill>
                <a:schemeClr val="bg2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Hoja15!$B$29:$B$30</c:f>
              <c:strCache>
                <c:ptCount val="2"/>
                <c:pt idx="0">
                  <c:v>PERIFERIA EUROPEA</c:v>
                </c:pt>
                <c:pt idx="1">
                  <c:v>PAÍSES CENTRALES</c:v>
                </c:pt>
              </c:strCache>
            </c:strRef>
          </c:cat>
          <c:val>
            <c:numRef>
              <c:f>Hoja15!$C$29:$C$30</c:f>
              <c:numCache>
                <c:formatCode>0.00</c:formatCode>
                <c:ptCount val="2"/>
                <c:pt idx="0">
                  <c:v>-3.143874372178766</c:v>
                </c:pt>
                <c:pt idx="1">
                  <c:v>4.497891613306263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020847016"/>
        <c:axId val="2119448120"/>
      </c:barChart>
      <c:catAx>
        <c:axId val="20208470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119448120"/>
        <c:crosses val="autoZero"/>
        <c:auto val="1"/>
        <c:lblAlgn val="ctr"/>
        <c:lblOffset val="100"/>
        <c:noMultiLvlLbl val="0"/>
      </c:catAx>
      <c:valAx>
        <c:axId val="2119448120"/>
        <c:scaling>
          <c:orientation val="minMax"/>
        </c:scaling>
        <c:delete val="0"/>
        <c:axPos val="b"/>
        <c:majorGridlines/>
        <c:numFmt formatCode="0.00" sourceLinked="1"/>
        <c:majorTickMark val="out"/>
        <c:minorTickMark val="none"/>
        <c:tickLblPos val="nextTo"/>
        <c:crossAx val="2020847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8C665-52FE-C14E-AD83-B2E27EB4856B}" type="datetimeFigureOut">
              <a:rPr lang="es-ES" smtClean="0"/>
              <a:t>29/10/17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085B2-758E-584D-B12B-D5E73B18728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9003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954ED-81BD-E140-9A4B-88C976E9303B}" type="datetimeFigureOut">
              <a:rPr lang="es-ES" smtClean="0"/>
              <a:t>29/10/17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9EA8E-FEE8-2B48-9314-5F711B48F87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501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C90F-6836-B644-A7B3-E3E882FDE213}" type="datetime1">
              <a:rPr lang="es-ES" smtClean="0"/>
              <a:t>29/10/17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067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0DD7-0C99-5D4F-9EF5-35CE15D7E908}" type="datetime1">
              <a:rPr lang="es-ES" smtClean="0"/>
              <a:t>29/10/17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07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8ED6-AEDB-8B48-AE7E-7456C535B145}" type="datetime1">
              <a:rPr lang="es-ES" smtClean="0"/>
              <a:t>29/10/17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77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E7CD1-0AE3-CB41-96C1-265B5739C1E9}" type="datetime1">
              <a:rPr lang="es-ES" smtClean="0"/>
              <a:t>29/10/17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15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A2674-11D7-CA48-A5E5-90FD1CCFD98C}" type="datetime1">
              <a:rPr lang="es-ES" smtClean="0"/>
              <a:t>29/10/17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105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3C95D-25D2-B545-A91C-18F65665A8ED}" type="datetime1">
              <a:rPr lang="es-ES" smtClean="0"/>
              <a:t>29/10/17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735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E1B37-5453-2041-910A-E6F5BB66026E}" type="datetime1">
              <a:rPr lang="es-ES" smtClean="0"/>
              <a:t>29/10/17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9617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62FA-E14D-934D-81A6-00252D2B71CA}" type="datetime1">
              <a:rPr lang="es-ES" smtClean="0"/>
              <a:t>29/10/17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98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21170-F3B6-CA4E-B258-E69ACDED85DE}" type="datetime1">
              <a:rPr lang="es-ES" smtClean="0"/>
              <a:t>29/10/17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196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98303-BACC-7949-8984-6678A4AD1993}" type="datetime1">
              <a:rPr lang="es-ES" smtClean="0"/>
              <a:t>29/10/17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424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150B2-5178-5742-9ABA-91286B636043}" type="datetime1">
              <a:rPr lang="es-ES" smtClean="0"/>
              <a:t>29/10/17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707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E26E-F42F-5A42-989B-EA67B06E077C}" type="datetime1">
              <a:rPr lang="es-ES" smtClean="0"/>
              <a:t>29/10/17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A337D-646B-7843-9FC2-631A5DF63A2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708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Carles.manera@uib.e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es/imgres?imgurl=https://carlesmanera.files.wordpress.com/2015/04/9k.jpg&amp;imgrefurl=https://carlesmanera.com/2015/04/16/tres-libros-para-entender-la-gran-recesion-y-la-desigualdad-economica/&amp;docid=_6we-tw5y-33gM&amp;tbnid=8qECehQghrBjSM:&amp;vet=10ahUKEwjYgNCv15DXAhUKbhQKHW40CqEQMwgvKAkwCQ..i&amp;w=230&amp;h=346&amp;bih=1249&amp;biw=1429&amp;q=portada%20de%20la%20extensi%C3%B3n%20de%20la%20desigualdad%20carles%20manera&amp;ved=0ahUKEwjYgNCv15DXAhUKbhQKHW40CqEQMwgvKAkwCQ&amp;iact=mrc&amp;uact=8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arles.manera@uib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CAP A UNA NOVA </a:t>
            </a:r>
            <a:r>
              <a:rPr lang="es-ES" smtClean="0"/>
              <a:t>INESTABILITAT ECONÒMICA?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sz="3800" dirty="0" smtClean="0"/>
              <a:t>Carles Manera</a:t>
            </a:r>
          </a:p>
          <a:p>
            <a:r>
              <a:rPr lang="es-ES" dirty="0" err="1" smtClean="0"/>
              <a:t>Catedràtic</a:t>
            </a:r>
            <a:r>
              <a:rPr lang="es-ES" dirty="0" smtClean="0"/>
              <a:t> </a:t>
            </a:r>
            <a:r>
              <a:rPr lang="es-ES" dirty="0" err="1" smtClean="0"/>
              <a:t>d’Història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r>
              <a:rPr lang="es-ES" dirty="0" smtClean="0"/>
              <a:t>, </a:t>
            </a:r>
            <a:r>
              <a:rPr lang="es-ES" dirty="0" err="1" smtClean="0"/>
              <a:t>departament</a:t>
            </a:r>
            <a:r>
              <a:rPr lang="es-ES" dirty="0" smtClean="0"/>
              <a:t> </a:t>
            </a:r>
            <a:r>
              <a:rPr lang="es-ES" dirty="0" err="1" smtClean="0"/>
              <a:t>d’Economia</a:t>
            </a:r>
            <a:r>
              <a:rPr lang="es-ES" dirty="0" smtClean="0"/>
              <a:t> Aplicada, UNIVERSITAT DE LES ILLES BALEARS</a:t>
            </a:r>
          </a:p>
          <a:p>
            <a:r>
              <a:rPr lang="es-ES" dirty="0" smtClean="0">
                <a:hlinkClick r:id="rId2"/>
              </a:rPr>
              <a:t>carles.manera@uib.es</a:t>
            </a:r>
            <a:endParaRPr lang="es-ES" dirty="0" smtClean="0"/>
          </a:p>
          <a:p>
            <a:r>
              <a:rPr lang="es-ES" b="1" dirty="0" smtClean="0">
                <a:solidFill>
                  <a:srgbClr val="FF0000"/>
                </a:solidFill>
              </a:rPr>
              <a:t>BLOG D’ECONOMIA I HISTÒRIA ECONÒMICA: </a:t>
            </a:r>
          </a:p>
          <a:p>
            <a:r>
              <a:rPr lang="es-ES" b="1" dirty="0" err="1" smtClean="0">
                <a:solidFill>
                  <a:srgbClr val="FF0000"/>
                </a:solidFill>
              </a:rPr>
              <a:t>carlesmanera.com</a:t>
            </a:r>
            <a:endParaRPr lang="es-ES" b="1" dirty="0" smtClean="0">
              <a:solidFill>
                <a:srgbClr val="FF0000"/>
              </a:solidFill>
            </a:endParaRPr>
          </a:p>
          <a:p>
            <a:endParaRPr lang="es-ES" dirty="0" smtClean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Prof. Carles </a:t>
            </a:r>
            <a:r>
              <a:rPr lang="fr-FR" dirty="0" err="1" smtClean="0"/>
              <a:t>Manera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217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Les </a:t>
            </a:r>
            <a:r>
              <a:rPr lang="es-ES" dirty="0" err="1" smtClean="0"/>
              <a:t>nostres</a:t>
            </a:r>
            <a:r>
              <a:rPr lang="es-ES" dirty="0" smtClean="0"/>
              <a:t> recerques sobre la </a:t>
            </a:r>
            <a:br>
              <a:rPr lang="es-ES" dirty="0" smtClean="0"/>
            </a:br>
            <a:r>
              <a:rPr lang="es-ES" dirty="0" smtClean="0"/>
              <a:t>Gran </a:t>
            </a:r>
            <a:r>
              <a:rPr lang="es-ES" dirty="0" err="1" smtClean="0"/>
              <a:t>Recessió</a:t>
            </a: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s-ES" i="1" dirty="0" err="1" smtClean="0"/>
              <a:t>The</a:t>
            </a:r>
            <a:r>
              <a:rPr lang="es-ES" i="1" dirty="0" smtClean="0"/>
              <a:t> Great </a:t>
            </a:r>
            <a:r>
              <a:rPr lang="es-ES" i="1" dirty="0" err="1" smtClean="0"/>
              <a:t>Recession</a:t>
            </a:r>
            <a:r>
              <a:rPr lang="es-ES" dirty="0" smtClean="0"/>
              <a:t>, </a:t>
            </a:r>
          </a:p>
          <a:p>
            <a:r>
              <a:rPr lang="es-ES" dirty="0" smtClean="0"/>
              <a:t>London </a:t>
            </a:r>
            <a:r>
              <a:rPr lang="es-ES" dirty="0" err="1" smtClean="0"/>
              <a:t>School</a:t>
            </a:r>
            <a:r>
              <a:rPr lang="es-ES" dirty="0" smtClean="0"/>
              <a:t> of </a:t>
            </a:r>
            <a:r>
              <a:rPr lang="es-ES" dirty="0" err="1" smtClean="0"/>
              <a:t>Economics</a:t>
            </a:r>
            <a:r>
              <a:rPr lang="es-ES" dirty="0" smtClean="0"/>
              <a:t>-</a:t>
            </a:r>
          </a:p>
          <a:p>
            <a:r>
              <a:rPr lang="es-ES" dirty="0" smtClean="0"/>
              <a:t>Sussex, 2013</a:t>
            </a:r>
            <a:endParaRPr lang="es-ES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>
          <a:xfrm>
            <a:off x="3114175" y="1551385"/>
            <a:ext cx="2940734" cy="623490"/>
          </a:xfrm>
        </p:spPr>
        <p:txBody>
          <a:bodyPr>
            <a:noAutofit/>
          </a:bodyPr>
          <a:lstStyle/>
          <a:p>
            <a:r>
              <a:rPr lang="es-ES" sz="1200" i="1" dirty="0" err="1" smtClean="0"/>
              <a:t>Capitalisme</a:t>
            </a:r>
            <a:r>
              <a:rPr lang="es-ES" sz="1200" i="1" dirty="0" smtClean="0"/>
              <a:t> </a:t>
            </a:r>
            <a:r>
              <a:rPr lang="es-ES" sz="1200" i="1" dirty="0" err="1" smtClean="0"/>
              <a:t>desfermat</a:t>
            </a:r>
            <a:r>
              <a:rPr lang="es-ES" sz="1200" dirty="0" smtClean="0"/>
              <a:t>, </a:t>
            </a:r>
          </a:p>
          <a:p>
            <a:r>
              <a:rPr lang="es-ES" sz="1200" dirty="0" err="1" smtClean="0"/>
              <a:t>Lleonard</a:t>
            </a:r>
            <a:r>
              <a:rPr lang="es-ES" sz="1200" dirty="0" smtClean="0"/>
              <a:t> </a:t>
            </a:r>
            <a:r>
              <a:rPr lang="es-ES" sz="1200" dirty="0" err="1" smtClean="0"/>
              <a:t>Muntaner</a:t>
            </a:r>
            <a:r>
              <a:rPr lang="es-ES" sz="1200" dirty="0" smtClean="0"/>
              <a:t> Editor, 2012</a:t>
            </a:r>
            <a:endParaRPr lang="es-ES" sz="1200" dirty="0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" dirty="0" smtClean="0">
              <a:effectLst/>
            </a:endParaRPr>
          </a:p>
          <a:p>
            <a:endParaRPr lang="es-ES" dirty="0" smtClean="0">
              <a:effectLst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</a:t>
            </a:fld>
            <a:endParaRPr lang="es-ES"/>
          </a:p>
        </p:txBody>
      </p:sp>
      <p:pic>
        <p:nvPicPr>
          <p:cNvPr id="12" name="Marcador de contenido 5" descr="GREAT RECESSIO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199" r="-27199"/>
          <a:stretch>
            <a:fillRect/>
          </a:stretch>
        </p:blipFill>
        <p:spPr>
          <a:xfrm>
            <a:off x="-187569" y="2174875"/>
            <a:ext cx="4040188" cy="3951288"/>
          </a:xfrm>
        </p:spPr>
      </p:pic>
      <p:sp>
        <p:nvSpPr>
          <p:cNvPr id="17" name="Rectángulo 16"/>
          <p:cNvSpPr/>
          <p:nvPr/>
        </p:nvSpPr>
        <p:spPr>
          <a:xfrm>
            <a:off x="4610100" y="2958197"/>
            <a:ext cx="228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hlinkClick r:id="rId3"/>
              </a:rPr>
              <a:t>230 × 346 - carlesmanera.com </a:t>
            </a:r>
            <a:endParaRPr lang="pt-BR" dirty="0">
              <a:hlinkClick r:id="rId3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141" y="2174875"/>
            <a:ext cx="2924333" cy="395128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594" y="2191147"/>
            <a:ext cx="2576641" cy="401503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6019800" y="1649235"/>
            <a:ext cx="2192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i="1" dirty="0" smtClean="0"/>
              <a:t>La extensión de la desigualdad</a:t>
            </a:r>
            <a:r>
              <a:rPr lang="es-ES" sz="1200" b="1" dirty="0" smtClean="0"/>
              <a:t>,</a:t>
            </a:r>
          </a:p>
          <a:p>
            <a:r>
              <a:rPr lang="es-ES" sz="1200" b="1" dirty="0" smtClean="0"/>
              <a:t>La Catarata, 2015</a:t>
            </a:r>
            <a:endParaRPr lang="es-ES" sz="1200" b="1" dirty="0"/>
          </a:p>
        </p:txBody>
      </p:sp>
    </p:spTree>
    <p:extLst>
      <p:ext uri="{BB962C8B-B14F-4D97-AF65-F5344CB8AC3E}">
        <p14:creationId xmlns:p14="http://schemas.microsoft.com/office/powerpoint/2010/main" val="174023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Les </a:t>
            </a:r>
            <a:r>
              <a:rPr lang="es-ES" dirty="0" err="1" smtClean="0"/>
              <a:t>nostres</a:t>
            </a:r>
            <a:r>
              <a:rPr lang="es-ES" dirty="0" smtClean="0"/>
              <a:t> bases </a:t>
            </a:r>
            <a:r>
              <a:rPr lang="es-ES" dirty="0" err="1" smtClean="0"/>
              <a:t>científiques</a:t>
            </a:r>
            <a:r>
              <a:rPr lang="es-ES" dirty="0" smtClean="0"/>
              <a:t> </a:t>
            </a:r>
            <a:r>
              <a:rPr lang="es-ES" dirty="0" err="1" smtClean="0"/>
              <a:t>actuals</a:t>
            </a:r>
            <a:endParaRPr lang="es-ES" dirty="0"/>
          </a:p>
        </p:txBody>
      </p:sp>
      <p:sp>
        <p:nvSpPr>
          <p:cNvPr id="10" name="Marcador de contenido 9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ca-ES" sz="4200" dirty="0" smtClean="0"/>
              <a:t>1. Les pròpies recerques amb altres experts (Carles Manera, Ferran </a:t>
            </a:r>
            <a:r>
              <a:rPr lang="ca-ES" sz="4200" dirty="0" err="1" smtClean="0"/>
              <a:t>Navinés</a:t>
            </a:r>
            <a:r>
              <a:rPr lang="ca-ES" sz="4200" dirty="0" smtClean="0"/>
              <a:t>, Javier </a:t>
            </a:r>
            <a:r>
              <a:rPr lang="ca-ES" sz="4200" dirty="0" err="1" smtClean="0"/>
              <a:t>Franconetti</a:t>
            </a:r>
            <a:r>
              <a:rPr lang="ca-ES" sz="4200" dirty="0" smtClean="0"/>
              <a:t>);</a:t>
            </a:r>
          </a:p>
          <a:p>
            <a:pPr algn="just"/>
            <a:r>
              <a:rPr lang="ca-ES" sz="4200" dirty="0" smtClean="0"/>
              <a:t>2. Les investigacions més recents tant en el camp de l’economia ortodoxa (entre d’altres: Olivier </a:t>
            </a:r>
            <a:r>
              <a:rPr lang="ca-ES" sz="4200" dirty="0" err="1" smtClean="0"/>
              <a:t>Blanchard</a:t>
            </a:r>
            <a:r>
              <a:rPr lang="ca-ES" sz="4200" dirty="0" smtClean="0"/>
              <a:t>, Larry </a:t>
            </a:r>
            <a:r>
              <a:rPr lang="ca-ES" sz="4200" dirty="0" err="1" smtClean="0"/>
              <a:t>Summers</a:t>
            </a:r>
            <a:r>
              <a:rPr lang="ca-ES" sz="4200" dirty="0" smtClean="0"/>
              <a:t>, Kenneth </a:t>
            </a:r>
            <a:r>
              <a:rPr lang="ca-ES" sz="4200" dirty="0" err="1" smtClean="0"/>
              <a:t>Rogoff</a:t>
            </a:r>
            <a:r>
              <a:rPr lang="ca-ES" sz="4200" dirty="0" smtClean="0"/>
              <a:t>), com les aportacions que provenen de l’economia més heterodoxa i crítica (entre d’altres: </a:t>
            </a:r>
            <a:r>
              <a:rPr lang="ca-ES" sz="4200" dirty="0" err="1" smtClean="0"/>
              <a:t>Anwar</a:t>
            </a:r>
            <a:r>
              <a:rPr lang="ca-ES" sz="4200" dirty="0" smtClean="0"/>
              <a:t> </a:t>
            </a:r>
            <a:r>
              <a:rPr lang="ca-ES" sz="4200" dirty="0" err="1" smtClean="0"/>
              <a:t>Shaikh</a:t>
            </a:r>
            <a:r>
              <a:rPr lang="ca-ES" sz="4200" dirty="0" smtClean="0"/>
              <a:t>, </a:t>
            </a:r>
            <a:r>
              <a:rPr lang="ca-ES" sz="4200" dirty="0" err="1" smtClean="0"/>
              <a:t>Steve</a:t>
            </a:r>
            <a:r>
              <a:rPr lang="ca-ES" sz="4200" dirty="0" smtClean="0"/>
              <a:t> </a:t>
            </a:r>
            <a:r>
              <a:rPr lang="ca-ES" sz="4200" dirty="0" err="1" smtClean="0"/>
              <a:t>Keen</a:t>
            </a:r>
            <a:r>
              <a:rPr lang="ca-ES" sz="4200" dirty="0" smtClean="0"/>
              <a:t>, Ann </a:t>
            </a:r>
            <a:r>
              <a:rPr lang="ca-ES" sz="4200" dirty="0" err="1" smtClean="0"/>
              <a:t>Pettifor</a:t>
            </a:r>
            <a:r>
              <a:rPr lang="ca-ES" sz="4200" dirty="0" smtClean="0"/>
              <a:t>).</a:t>
            </a:r>
          </a:p>
          <a:p>
            <a:pPr algn="just"/>
            <a:r>
              <a:rPr lang="ca-ES" sz="4200" dirty="0" smtClean="0"/>
              <a:t>3. Manera-</a:t>
            </a:r>
            <a:r>
              <a:rPr lang="ca-ES" sz="4200" dirty="0" err="1" smtClean="0"/>
              <a:t>Navinés</a:t>
            </a:r>
            <a:r>
              <a:rPr lang="ca-ES" sz="4200" dirty="0" smtClean="0"/>
              <a:t>-</a:t>
            </a:r>
            <a:r>
              <a:rPr lang="ca-ES" sz="4200" dirty="0" err="1" smtClean="0"/>
              <a:t>Franconetti</a:t>
            </a:r>
            <a:r>
              <a:rPr lang="ca-ES" sz="4200" dirty="0" smtClean="0"/>
              <a:t>, treballs molt recents: </a:t>
            </a:r>
          </a:p>
          <a:p>
            <a:pPr algn="just"/>
            <a:r>
              <a:rPr lang="es-ES" dirty="0" smtClean="0"/>
              <a:t>a) “</a:t>
            </a:r>
            <a:r>
              <a:rPr lang="es-ES" dirty="0" err="1"/>
              <a:t>United</a:t>
            </a:r>
            <a:r>
              <a:rPr lang="es-ES" dirty="0"/>
              <a:t> </a:t>
            </a:r>
            <a:r>
              <a:rPr lang="es-ES" dirty="0" err="1"/>
              <a:t>States</a:t>
            </a:r>
            <a:r>
              <a:rPr lang="es-ES" dirty="0"/>
              <a:t> of </a:t>
            </a:r>
            <a:r>
              <a:rPr lang="es-ES" dirty="0" err="1"/>
              <a:t>America</a:t>
            </a:r>
            <a:r>
              <a:rPr lang="es-ES" dirty="0"/>
              <a:t>, </a:t>
            </a:r>
            <a:r>
              <a:rPr lang="es-ES" dirty="0" err="1"/>
              <a:t>European</a:t>
            </a:r>
            <a:r>
              <a:rPr lang="es-ES" dirty="0"/>
              <a:t> </a:t>
            </a:r>
            <a:r>
              <a:rPr lang="es-ES" dirty="0" err="1"/>
              <a:t>economy</a:t>
            </a:r>
            <a:r>
              <a:rPr lang="es-ES" dirty="0"/>
              <a:t> and </a:t>
            </a:r>
            <a:r>
              <a:rPr lang="es-ES" dirty="0" err="1"/>
              <a:t>inequality</a:t>
            </a:r>
            <a:r>
              <a:rPr lang="es-ES" dirty="0"/>
              <a:t>: a </a:t>
            </a:r>
            <a:r>
              <a:rPr lang="es-ES" dirty="0" err="1"/>
              <a:t>perspective</a:t>
            </a:r>
            <a:r>
              <a:rPr lang="es-ES" dirty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/>
              <a:t>economic</a:t>
            </a:r>
            <a:r>
              <a:rPr lang="es-ES" dirty="0"/>
              <a:t> </a:t>
            </a:r>
            <a:r>
              <a:rPr lang="es-ES" dirty="0" err="1" smtClean="0"/>
              <a:t>history</a:t>
            </a:r>
            <a:r>
              <a:rPr lang="es-ES" dirty="0"/>
              <a:t>, 1910-2010”, </a:t>
            </a:r>
            <a:r>
              <a:rPr lang="es-ES" i="1" dirty="0" err="1" smtClean="0"/>
              <a:t>The</a:t>
            </a:r>
            <a:r>
              <a:rPr lang="es-ES" i="1" dirty="0" smtClean="0"/>
              <a:t> </a:t>
            </a:r>
            <a:r>
              <a:rPr lang="es-ES" i="1" dirty="0" err="1"/>
              <a:t>European</a:t>
            </a:r>
            <a:r>
              <a:rPr lang="es-ES" i="1" dirty="0"/>
              <a:t> </a:t>
            </a:r>
            <a:r>
              <a:rPr lang="es-ES" i="1" dirty="0" err="1" smtClean="0"/>
              <a:t>Journal</a:t>
            </a:r>
            <a:r>
              <a:rPr lang="es-ES_tradnl" dirty="0" smtClean="0"/>
              <a:t> </a:t>
            </a:r>
            <a:r>
              <a:rPr lang="es-ES" i="1" dirty="0" smtClean="0"/>
              <a:t>of </a:t>
            </a:r>
            <a:r>
              <a:rPr lang="es-ES" i="1" dirty="0" err="1"/>
              <a:t>Comparative</a:t>
            </a:r>
            <a:r>
              <a:rPr lang="es-ES" i="1" dirty="0"/>
              <a:t> </a:t>
            </a:r>
            <a:r>
              <a:rPr lang="es-ES" i="1" dirty="0" err="1"/>
              <a:t>Economics</a:t>
            </a:r>
            <a:r>
              <a:rPr lang="es-ES" dirty="0"/>
              <a:t>, vol. 14, núm. 1, pp. 57-</a:t>
            </a:r>
            <a:r>
              <a:rPr lang="es-ES" dirty="0" smtClean="0"/>
              <a:t>85 (2017);</a:t>
            </a:r>
          </a:p>
          <a:p>
            <a:pPr algn="just"/>
            <a:r>
              <a:rPr lang="es-ES" dirty="0" smtClean="0"/>
              <a:t>b) “</a:t>
            </a:r>
            <a:r>
              <a:rPr lang="es-ES" dirty="0"/>
              <a:t>Economía española y desigualdad social: una visión del impacto de la Gran Recesión, 2007-2015”</a:t>
            </a:r>
            <a:r>
              <a:rPr lang="es-ES" dirty="0" smtClean="0"/>
              <a:t>, </a:t>
            </a:r>
            <a:r>
              <a:rPr lang="es-ES" i="1" dirty="0" smtClean="0"/>
              <a:t>Sistema</a:t>
            </a:r>
            <a:r>
              <a:rPr lang="es-ES" dirty="0"/>
              <a:t>, núm. 246, pp. 3-42</a:t>
            </a:r>
            <a:r>
              <a:rPr lang="es-ES_tradnl" dirty="0" smtClean="0">
                <a:effectLst/>
              </a:rPr>
              <a:t>  (2017);</a:t>
            </a:r>
          </a:p>
          <a:p>
            <a:pPr algn="just"/>
            <a:r>
              <a:rPr lang="es-ES" dirty="0" smtClean="0"/>
              <a:t>c) “</a:t>
            </a:r>
            <a:r>
              <a:rPr lang="es-ES" dirty="0"/>
              <a:t>Distribución de la renta, beneficio y desigualdad: una aplicación a la historia económica de </a:t>
            </a:r>
            <a:r>
              <a:rPr lang="es-ES" dirty="0" smtClean="0"/>
              <a:t>Estados</a:t>
            </a:r>
            <a:r>
              <a:rPr lang="es-ES_tradnl" dirty="0" smtClean="0"/>
              <a:t> </a:t>
            </a:r>
            <a:r>
              <a:rPr lang="es-ES" dirty="0" smtClean="0"/>
              <a:t>Unidos</a:t>
            </a:r>
            <a:r>
              <a:rPr lang="es-ES" dirty="0"/>
              <a:t>, 1910-2010”, </a:t>
            </a:r>
            <a:r>
              <a:rPr lang="es-ES" i="1" dirty="0" smtClean="0"/>
              <a:t>Revista </a:t>
            </a:r>
            <a:r>
              <a:rPr lang="es-ES" i="1" dirty="0"/>
              <a:t>de Economía Mundial</a:t>
            </a:r>
            <a:r>
              <a:rPr lang="es-ES" dirty="0" smtClean="0"/>
              <a:t>,</a:t>
            </a:r>
            <a:r>
              <a:rPr lang="es-ES_tradnl" dirty="0" smtClean="0"/>
              <a:t> </a:t>
            </a:r>
            <a:r>
              <a:rPr lang="es-ES" dirty="0" smtClean="0"/>
              <a:t>núm</a:t>
            </a:r>
            <a:r>
              <a:rPr lang="es-ES" dirty="0"/>
              <a:t>. 42, pp. 89-</a:t>
            </a:r>
            <a:r>
              <a:rPr lang="es-ES" dirty="0" smtClean="0"/>
              <a:t>108 (2016)</a:t>
            </a:r>
            <a:r>
              <a:rPr lang="es-ES_tradnl" dirty="0" smtClean="0"/>
              <a:t>;</a:t>
            </a:r>
          </a:p>
          <a:p>
            <a:pPr algn="just"/>
            <a:r>
              <a:rPr lang="es-ES" dirty="0" smtClean="0"/>
              <a:t>d) “</a:t>
            </a:r>
            <a:r>
              <a:rPr lang="es-ES" dirty="0" err="1"/>
              <a:t>Income</a:t>
            </a:r>
            <a:r>
              <a:rPr lang="es-ES" dirty="0"/>
              <a:t> </a:t>
            </a:r>
            <a:r>
              <a:rPr lang="es-ES" dirty="0" err="1"/>
              <a:t>distribution</a:t>
            </a:r>
            <a:r>
              <a:rPr lang="es-ES" dirty="0"/>
              <a:t>, </a:t>
            </a:r>
            <a:r>
              <a:rPr lang="es-ES" dirty="0" err="1"/>
              <a:t>profit</a:t>
            </a:r>
            <a:r>
              <a:rPr lang="es-ES" dirty="0"/>
              <a:t> and </a:t>
            </a:r>
            <a:r>
              <a:rPr lang="es-ES" dirty="0" err="1"/>
              <a:t>inequality</a:t>
            </a:r>
            <a:r>
              <a:rPr lang="es-ES" dirty="0"/>
              <a:t>: </a:t>
            </a:r>
            <a:r>
              <a:rPr lang="es-ES" dirty="0" err="1"/>
              <a:t>their</a:t>
            </a:r>
            <a:r>
              <a:rPr lang="es-ES" dirty="0"/>
              <a:t> role in US </a:t>
            </a:r>
            <a:r>
              <a:rPr lang="es-ES" dirty="0" err="1"/>
              <a:t>economic</a:t>
            </a:r>
            <a:r>
              <a:rPr lang="es-ES" dirty="0"/>
              <a:t> </a:t>
            </a:r>
            <a:r>
              <a:rPr lang="es-ES" dirty="0" err="1"/>
              <a:t>history</a:t>
            </a:r>
            <a:r>
              <a:rPr lang="es-ES" dirty="0"/>
              <a:t>, 1910-2010</a:t>
            </a:r>
            <a:r>
              <a:rPr lang="es-ES" dirty="0" smtClean="0"/>
              <a:t>”, </a:t>
            </a:r>
            <a:r>
              <a:rPr lang="es-ES" i="1" dirty="0" err="1"/>
              <a:t>Économies</a:t>
            </a:r>
            <a:r>
              <a:rPr lang="es-ES" i="1" dirty="0"/>
              <a:t> et </a:t>
            </a:r>
            <a:r>
              <a:rPr lang="es-ES" i="1" dirty="0" err="1"/>
              <a:t>Sociétés</a:t>
            </a:r>
            <a:r>
              <a:rPr lang="es-ES" dirty="0"/>
              <a:t>, núm. 50, 6/2015, pp. 877-</a:t>
            </a:r>
            <a:r>
              <a:rPr lang="es-ES" dirty="0" smtClean="0"/>
              <a:t>903.</a:t>
            </a:r>
            <a:r>
              <a:rPr lang="es-ES_tradnl" dirty="0" smtClean="0">
                <a:effectLst/>
              </a:rPr>
              <a:t> </a:t>
            </a:r>
            <a:endParaRPr lang="es-ES_tradnl" dirty="0" smtClean="0"/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r>
              <a:rPr lang="es-ES_tradnl" dirty="0" smtClean="0">
                <a:effectLst/>
              </a:rPr>
              <a:t> </a:t>
            </a:r>
            <a:endParaRPr lang="ca-ES" dirty="0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714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GUI</a:t>
            </a:r>
            <a:r>
              <a:rPr lang="es-ES" dirty="0" smtClean="0"/>
              <a:t>Ó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Primer </a:t>
            </a:r>
            <a:r>
              <a:rPr lang="es-ES" dirty="0" err="1" smtClean="0"/>
              <a:t>argument</a:t>
            </a:r>
            <a:r>
              <a:rPr lang="es-ES" dirty="0" smtClean="0"/>
              <a:t>: NO HI HA DINERS.</a:t>
            </a:r>
          </a:p>
          <a:p>
            <a:pPr algn="just"/>
            <a:r>
              <a:rPr lang="es-ES" dirty="0" smtClean="0"/>
              <a:t>2. </a:t>
            </a:r>
            <a:r>
              <a:rPr lang="es-ES" dirty="0" err="1" smtClean="0"/>
              <a:t>Segon</a:t>
            </a:r>
            <a:r>
              <a:rPr lang="es-ES" dirty="0" smtClean="0"/>
              <a:t> </a:t>
            </a:r>
            <a:r>
              <a:rPr lang="es-ES" dirty="0" err="1" smtClean="0"/>
              <a:t>argument</a:t>
            </a:r>
            <a:r>
              <a:rPr lang="es-ES" dirty="0" smtClean="0"/>
              <a:t>: Sistema </a:t>
            </a:r>
            <a:r>
              <a:rPr lang="es-ES" dirty="0" err="1"/>
              <a:t>bancari</a:t>
            </a:r>
            <a:r>
              <a:rPr lang="es-ES" dirty="0"/>
              <a:t> mundial: </a:t>
            </a:r>
            <a:br>
              <a:rPr lang="es-ES" dirty="0"/>
            </a:br>
            <a:r>
              <a:rPr lang="es-ES" dirty="0"/>
              <a:t>NO S’HA REGULAT, DES DE LA CRISI DE </a:t>
            </a:r>
            <a:r>
              <a:rPr lang="es-ES" dirty="0" smtClean="0"/>
              <a:t>2008.</a:t>
            </a:r>
          </a:p>
          <a:p>
            <a:pPr algn="just"/>
            <a:r>
              <a:rPr lang="es-ES" dirty="0" smtClean="0"/>
              <a:t>3. Tercer </a:t>
            </a:r>
            <a:r>
              <a:rPr lang="es-ES" dirty="0" err="1" smtClean="0"/>
              <a:t>argument</a:t>
            </a:r>
            <a:r>
              <a:rPr lang="es-ES" dirty="0" smtClean="0"/>
              <a:t>: IMPORT</a:t>
            </a:r>
            <a:r>
              <a:rPr lang="es-ES" dirty="0" smtClean="0"/>
              <a:t>ÀNCIA DE LA POLÍTICA FISCAL.</a:t>
            </a:r>
          </a:p>
          <a:p>
            <a:pPr algn="just"/>
            <a:r>
              <a:rPr lang="es-ES" dirty="0" smtClean="0"/>
              <a:t>4. CONCLUSIONS: CAP A UN NOU “MOMENT” MINSKY.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740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6555"/>
            <a:ext cx="8229600" cy="146104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PRIMER ARGUMENT: </a:t>
            </a:r>
            <a:br>
              <a:rPr lang="es-ES" dirty="0" smtClean="0"/>
            </a:br>
            <a:r>
              <a:rPr lang="es-ES" sz="3600" dirty="0" smtClean="0"/>
              <a:t>NO </a:t>
            </a:r>
            <a:r>
              <a:rPr lang="es-ES" sz="3600" dirty="0" smtClean="0"/>
              <a:t>HI HA DINERS</a:t>
            </a:r>
            <a:br>
              <a:rPr lang="es-ES" sz="3600" dirty="0" smtClean="0"/>
            </a:br>
            <a:r>
              <a:rPr lang="es-ES" sz="3600" dirty="0" smtClean="0"/>
              <a:t>No hi ha </a:t>
            </a:r>
            <a:r>
              <a:rPr lang="es-ES" sz="3600" dirty="0" err="1" smtClean="0"/>
              <a:t>diners</a:t>
            </a:r>
            <a:r>
              <a:rPr lang="es-ES" sz="3600" dirty="0" smtClean="0"/>
              <a:t>?... </a:t>
            </a:r>
            <a:r>
              <a:rPr lang="es-ES" sz="3600" dirty="0" err="1" smtClean="0"/>
              <a:t>Depèn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ca-ES" dirty="0" smtClean="0"/>
              <a:t>Fets: el sobre-endeutament mundial i la identificació del deute públic amb el deute privat. </a:t>
            </a:r>
          </a:p>
          <a:p>
            <a:pPr algn="just"/>
            <a:r>
              <a:rPr lang="ca-ES" dirty="0" smtClean="0"/>
              <a:t>Però els bancs centrals “crearen” bilions de dòlars del no res, per a rescatar el sistema bancari:</a:t>
            </a:r>
          </a:p>
          <a:p>
            <a:pPr marL="514350" indent="-514350" algn="just">
              <a:buAutoNum type="alphaLcParenR"/>
            </a:pPr>
            <a:r>
              <a:rPr lang="ca-ES" dirty="0" smtClean="0"/>
              <a:t>Reserva Federal: mobilització de 16 bilions de $ “en assistència financera” d’EEUU i resta del món (</a:t>
            </a:r>
            <a:r>
              <a:rPr lang="ca-ES" sz="2200" dirty="0" smtClean="0"/>
              <a:t>FONT: </a:t>
            </a:r>
            <a:r>
              <a:rPr lang="ca-ES" sz="2200" dirty="0" err="1" smtClean="0"/>
              <a:t>sanders.senate.gov</a:t>
            </a:r>
            <a:r>
              <a:rPr lang="ca-ES" sz="2200" dirty="0" smtClean="0"/>
              <a:t>/</a:t>
            </a:r>
            <a:r>
              <a:rPr lang="ca-ES" sz="2200" dirty="0" err="1" smtClean="0"/>
              <a:t>imo</a:t>
            </a:r>
            <a:r>
              <a:rPr lang="ca-ES" sz="2200" dirty="0" smtClean="0"/>
              <a:t>/</a:t>
            </a:r>
            <a:r>
              <a:rPr lang="ca-ES" sz="2200" dirty="0" err="1" smtClean="0"/>
              <a:t>media</a:t>
            </a:r>
            <a:r>
              <a:rPr lang="ca-ES" dirty="0" smtClean="0"/>
              <a:t>/).</a:t>
            </a:r>
          </a:p>
          <a:p>
            <a:pPr marL="514350" indent="-514350" algn="just">
              <a:buAutoNum type="alphaLcParenR"/>
            </a:pPr>
            <a:r>
              <a:rPr lang="es-ES" dirty="0" err="1" smtClean="0"/>
              <a:t>Banc</a:t>
            </a:r>
            <a:r>
              <a:rPr lang="es-ES" dirty="0" smtClean="0"/>
              <a:t> </a:t>
            </a:r>
            <a:r>
              <a:rPr lang="es-ES" dirty="0" err="1" smtClean="0"/>
              <a:t>d’Anglaterra</a:t>
            </a:r>
            <a:r>
              <a:rPr lang="es-ES" dirty="0" smtClean="0"/>
              <a:t>: un </a:t>
            </a:r>
            <a:r>
              <a:rPr lang="es-ES" dirty="0" err="1" smtClean="0"/>
              <a:t>bilió</a:t>
            </a:r>
            <a:r>
              <a:rPr lang="es-ES" dirty="0" smtClean="0"/>
              <a:t> de </a:t>
            </a:r>
            <a:r>
              <a:rPr lang="es-ES" dirty="0" err="1" smtClean="0"/>
              <a:t>lliures</a:t>
            </a:r>
            <a:r>
              <a:rPr lang="es-ES" dirty="0" smtClean="0"/>
              <a:t> esterlines es </a:t>
            </a:r>
            <a:r>
              <a:rPr lang="es-ES" dirty="0" err="1" smtClean="0"/>
              <a:t>mobilitzà</a:t>
            </a:r>
            <a:r>
              <a:rPr lang="es-ES" dirty="0" smtClean="0"/>
              <a:t> per a rescatar el sistema </a:t>
            </a:r>
            <a:r>
              <a:rPr lang="es-ES" dirty="0" err="1" smtClean="0"/>
              <a:t>bancari</a:t>
            </a:r>
            <a:r>
              <a:rPr lang="es-ES" dirty="0" smtClean="0"/>
              <a:t> </a:t>
            </a:r>
            <a:r>
              <a:rPr lang="es-ES" sz="2100" dirty="0" smtClean="0"/>
              <a:t>(FONT: </a:t>
            </a:r>
            <a:r>
              <a:rPr lang="es-ES" sz="2100" i="1" dirty="0" err="1" smtClean="0"/>
              <a:t>Sky</a:t>
            </a:r>
            <a:r>
              <a:rPr lang="es-ES" sz="2100" i="1" dirty="0" smtClean="0"/>
              <a:t> News</a:t>
            </a:r>
            <a:r>
              <a:rPr lang="es-ES" sz="2100" dirty="0" smtClean="0"/>
              <a:t>, 21 octubre 2009, </a:t>
            </a:r>
            <a:r>
              <a:rPr lang="es-ES" sz="2100" dirty="0" err="1" smtClean="0"/>
              <a:t>news.sky.com</a:t>
            </a:r>
            <a:r>
              <a:rPr lang="es-ES" sz="2100" dirty="0" smtClean="0"/>
              <a:t>). </a:t>
            </a:r>
          </a:p>
          <a:p>
            <a:pPr marL="0" indent="0" algn="just">
              <a:buNone/>
            </a:pPr>
            <a:r>
              <a:rPr lang="es-ES" sz="2100" dirty="0" smtClean="0"/>
              <a:t>NO OBSTANT AIXÒ… es continua </a:t>
            </a:r>
            <a:r>
              <a:rPr lang="es-ES" sz="2100" dirty="0" err="1" smtClean="0"/>
              <a:t>dient</a:t>
            </a:r>
            <a:r>
              <a:rPr lang="es-ES" sz="2100" dirty="0" smtClean="0"/>
              <a:t> que NO HI HA DINERS:</a:t>
            </a:r>
          </a:p>
          <a:p>
            <a:pPr marL="0" indent="0" algn="just">
              <a:buNone/>
            </a:pPr>
            <a:r>
              <a:rPr lang="es-ES" sz="2100" dirty="0" smtClean="0"/>
              <a:t>George </a:t>
            </a:r>
            <a:r>
              <a:rPr lang="es-ES" sz="2100" dirty="0" err="1" smtClean="0"/>
              <a:t>Osborne</a:t>
            </a:r>
            <a:r>
              <a:rPr lang="es-ES" sz="2100" dirty="0" smtClean="0"/>
              <a:t>, ministre </a:t>
            </a:r>
            <a:r>
              <a:rPr lang="es-ES" sz="2100" dirty="0" err="1" smtClean="0"/>
              <a:t>d’Hisenda</a:t>
            </a:r>
            <a:r>
              <a:rPr lang="es-ES" sz="2100" dirty="0" smtClean="0"/>
              <a:t> </a:t>
            </a:r>
            <a:r>
              <a:rPr lang="es-ES" sz="2100" dirty="0" err="1" smtClean="0"/>
              <a:t>britànic</a:t>
            </a:r>
            <a:r>
              <a:rPr lang="es-ES" sz="2100" dirty="0" smtClean="0"/>
              <a:t>, 27 </a:t>
            </a:r>
            <a:r>
              <a:rPr lang="es-ES" sz="2100" dirty="0" err="1" smtClean="0"/>
              <a:t>febrer</a:t>
            </a:r>
            <a:r>
              <a:rPr lang="es-ES" sz="2100" dirty="0" smtClean="0"/>
              <a:t> 2012: </a:t>
            </a:r>
            <a:r>
              <a:rPr lang="es-ES" sz="2100" i="1" dirty="0" smtClean="0"/>
              <a:t>“</a:t>
            </a:r>
            <a:r>
              <a:rPr lang="es-ES" sz="2100" i="1" dirty="0" err="1" smtClean="0"/>
              <a:t>ens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hem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quedat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sense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diners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perquè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ho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hem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gastat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tot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durant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els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bons</a:t>
            </a:r>
            <a:r>
              <a:rPr lang="es-ES" sz="2100" i="1" dirty="0" smtClean="0"/>
              <a:t> </a:t>
            </a:r>
            <a:r>
              <a:rPr lang="es-ES" sz="2100" i="1" dirty="0" err="1" smtClean="0"/>
              <a:t>anys</a:t>
            </a:r>
            <a:r>
              <a:rPr lang="es-ES" sz="2100" i="1" dirty="0" smtClean="0"/>
              <a:t>”</a:t>
            </a:r>
            <a:r>
              <a:rPr lang="es-ES" sz="2100" dirty="0" smtClean="0"/>
              <a:t>.</a:t>
            </a:r>
            <a:endParaRPr lang="ca-ES" sz="2100" dirty="0" smtClean="0"/>
          </a:p>
          <a:p>
            <a:pPr marL="514350" indent="-514350" algn="just">
              <a:buAutoNum type="alphaLcParenR"/>
            </a:pPr>
            <a:endParaRPr lang="ca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945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Deute</a:t>
            </a:r>
            <a:r>
              <a:rPr lang="es-ES" dirty="0" smtClean="0"/>
              <a:t> </a:t>
            </a:r>
            <a:r>
              <a:rPr lang="es-ES" dirty="0" err="1" smtClean="0"/>
              <a:t>p</a:t>
            </a:r>
            <a:r>
              <a:rPr lang="es-ES" dirty="0" err="1" smtClean="0"/>
              <a:t>úblic</a:t>
            </a:r>
            <a:r>
              <a:rPr lang="es-ES" dirty="0" smtClean="0"/>
              <a:t> s/PIB</a:t>
            </a:r>
            <a:br>
              <a:rPr lang="es-ES" dirty="0" smtClean="0"/>
            </a:br>
            <a:r>
              <a:rPr lang="es-ES" sz="2200" dirty="0" smtClean="0"/>
              <a:t>(FONT: Manera</a:t>
            </a:r>
            <a:r>
              <a:rPr lang="es-ES" sz="2200" i="1" dirty="0" smtClean="0"/>
              <a:t>, La extensión de la desigualdad</a:t>
            </a:r>
            <a:r>
              <a:rPr lang="es-ES" sz="2200" dirty="0" smtClean="0"/>
              <a:t>)</a:t>
            </a:r>
            <a:endParaRPr lang="es-ES" sz="22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6</a:t>
            </a:fld>
            <a:endParaRPr lang="es-ES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3895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D</a:t>
            </a:r>
            <a:r>
              <a:rPr lang="es-ES" dirty="0" err="1" smtClean="0"/>
              <a:t>èficit</a:t>
            </a:r>
            <a:r>
              <a:rPr lang="es-ES" dirty="0" smtClean="0"/>
              <a:t> </a:t>
            </a:r>
            <a:r>
              <a:rPr lang="es-ES" dirty="0" err="1" smtClean="0"/>
              <a:t>públic</a:t>
            </a:r>
            <a:r>
              <a:rPr lang="es-ES" dirty="0" smtClean="0"/>
              <a:t> a </a:t>
            </a:r>
            <a:r>
              <a:rPr lang="es-ES" dirty="0" err="1" smtClean="0"/>
              <a:t>Espanya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2700" dirty="0"/>
              <a:t>(FONT: Manera, </a:t>
            </a:r>
            <a:r>
              <a:rPr lang="es-ES" sz="2700" i="1" dirty="0"/>
              <a:t>La extensión de la desigualdad</a:t>
            </a:r>
            <a:r>
              <a:rPr lang="es-ES" sz="2700" dirty="0"/>
              <a:t>)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7</a:t>
            </a:fld>
            <a:endParaRPr lang="es-ES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14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Deute</a:t>
            </a:r>
            <a:r>
              <a:rPr lang="es-ES" dirty="0" smtClean="0"/>
              <a:t> </a:t>
            </a:r>
            <a:r>
              <a:rPr lang="es-ES" dirty="0" err="1" smtClean="0"/>
              <a:t>p</a:t>
            </a:r>
            <a:r>
              <a:rPr lang="es-ES" dirty="0" err="1" smtClean="0"/>
              <a:t>úblic</a:t>
            </a:r>
            <a:r>
              <a:rPr lang="es-ES" dirty="0" smtClean="0"/>
              <a:t>, </a:t>
            </a:r>
            <a:r>
              <a:rPr lang="es-ES" dirty="0" err="1" smtClean="0"/>
              <a:t>deute</a:t>
            </a:r>
            <a:r>
              <a:rPr lang="es-ES" dirty="0" smtClean="0"/>
              <a:t> privada</a:t>
            </a:r>
            <a:br>
              <a:rPr lang="es-ES" dirty="0" smtClean="0"/>
            </a:br>
            <a:r>
              <a:rPr lang="es-ES" sz="2200" dirty="0"/>
              <a:t>(FONT: Manera, </a:t>
            </a:r>
            <a:r>
              <a:rPr lang="es-ES" sz="2200" i="1" dirty="0"/>
              <a:t>La extensión de la desigualdad</a:t>
            </a:r>
            <a:r>
              <a:rPr lang="es-ES" sz="2200" dirty="0"/>
              <a:t>)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8</a:t>
            </a:fld>
            <a:endParaRPr lang="es-ES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7376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s-ES" sz="3200" dirty="0" smtClean="0"/>
              <a:t>BANC DE PAGAMENTS INTERNACIONALS. </a:t>
            </a:r>
            <a:br>
              <a:rPr lang="es-ES" sz="3200" dirty="0" smtClean="0"/>
            </a:br>
            <a:r>
              <a:rPr lang="es-ES" sz="3200" dirty="0" smtClean="0"/>
              <a:t>Signes </a:t>
            </a:r>
            <a:r>
              <a:rPr lang="es-ES" sz="3200" dirty="0" err="1" smtClean="0"/>
              <a:t>preocupants</a:t>
            </a:r>
            <a:r>
              <a:rPr lang="es-ES" sz="3200" dirty="0" smtClean="0"/>
              <a:t>: </a:t>
            </a:r>
            <a:r>
              <a:rPr lang="ca-ES" sz="3200" dirty="0"/>
              <a:t>el deute privat s'està disparant de nou a nivell mundial </a:t>
            </a:r>
            <a:r>
              <a:rPr lang="ca-ES" sz="3200" dirty="0" smtClean="0"/>
              <a:t>.</a:t>
            </a:r>
            <a:endParaRPr lang="es-ES" sz="32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7866" r="-47866"/>
          <a:stretch>
            <a:fillRect/>
          </a:stretch>
        </p:blipFill>
        <p:spPr>
          <a:xfrm>
            <a:off x="457200" y="1600200"/>
            <a:ext cx="8686800" cy="5121275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6518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Aix</a:t>
            </a:r>
            <a:r>
              <a:rPr lang="es-ES" dirty="0" err="1" smtClean="0"/>
              <a:t>ò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important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a-ES" dirty="0"/>
              <a:t>V</a:t>
            </a:r>
            <a:r>
              <a:rPr lang="ca-ES" dirty="0" smtClean="0"/>
              <a:t>ulnerabilitat </a:t>
            </a:r>
            <a:r>
              <a:rPr lang="ca-ES" dirty="0"/>
              <a:t>extrema d'empreses i famílies a qualsevol pujada de tipus d'interès, especialment si està associada a un debilitament de l'activitat econòmica o simplement a un baix creixement</a:t>
            </a:r>
            <a:r>
              <a:rPr lang="ca-ES" dirty="0" smtClean="0"/>
              <a:t>.</a:t>
            </a:r>
          </a:p>
          <a:p>
            <a:pPr algn="just"/>
            <a:r>
              <a:rPr lang="ca-ES" dirty="0" smtClean="0"/>
              <a:t>Indici, </a:t>
            </a:r>
            <a:r>
              <a:rPr lang="ca-ES" dirty="0"/>
              <a:t>igual que va passar en la primera dècada del segle, que està havent-hi una mala assignació de recursos en l'economia, especialment en el sector de la </a:t>
            </a:r>
            <a:r>
              <a:rPr lang="ca-ES" dirty="0" smtClean="0"/>
              <a:t>construcció</a:t>
            </a:r>
            <a:r>
              <a:rPr lang="es-ES_tradnl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237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</a:t>
            </a:r>
            <a:r>
              <a:rPr lang="es-ES" dirty="0" err="1" smtClean="0"/>
              <a:t>amb</a:t>
            </a:r>
            <a:r>
              <a:rPr lang="es-ES" dirty="0" smtClean="0"/>
              <a:t> el preu </a:t>
            </a:r>
            <a:r>
              <a:rPr lang="es-ES" dirty="0" err="1" smtClean="0"/>
              <a:t>habitatge</a:t>
            </a:r>
            <a:r>
              <a:rPr lang="es-ES" dirty="0" smtClean="0"/>
              <a:t> a </a:t>
            </a:r>
            <a:r>
              <a:rPr lang="es-ES" dirty="0" err="1" smtClean="0"/>
              <a:t>l’alça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2200" dirty="0" smtClean="0"/>
              <a:t>(FONT: </a:t>
            </a:r>
            <a:r>
              <a:rPr lang="pt-BR" sz="2200" dirty="0" err="1"/>
              <a:t>https</a:t>
            </a:r>
            <a:r>
              <a:rPr lang="pt-BR" sz="2200" dirty="0"/>
              <a:t>://</a:t>
            </a:r>
            <a:r>
              <a:rPr lang="pt-BR" sz="2200" dirty="0" err="1"/>
              <a:t>blogs.elconfidencial.com</a:t>
            </a:r>
            <a:r>
              <a:rPr lang="pt-BR" sz="2200" dirty="0"/>
              <a:t>/economia/</a:t>
            </a:r>
            <a:r>
              <a:rPr lang="pt-BR" sz="2200" dirty="0" err="1"/>
              <a:t>grafico</a:t>
            </a:r>
            <a:r>
              <a:rPr lang="pt-BR" sz="2200" dirty="0"/>
              <a:t>-de-</a:t>
            </a:r>
            <a:r>
              <a:rPr lang="pt-BR" sz="2200" dirty="0" err="1"/>
              <a:t>la</a:t>
            </a:r>
            <a:r>
              <a:rPr lang="pt-BR" sz="2200" dirty="0"/>
              <a:t>-semana/2017-06-30/alertas-deuda-privada-mundial-dispara_1407395/</a:t>
            </a:r>
            <a:endParaRPr lang="es-ES" sz="22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61073" r="-61073"/>
          <a:stretch>
            <a:fillRect/>
          </a:stretch>
        </p:blipFill>
        <p:spPr>
          <a:xfrm>
            <a:off x="457200" y="1582805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859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191919"/>
                </a:solidFill>
                <a:latin typeface="ArialMT"/>
              </a:rPr>
              <a:t>…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amb</a:t>
            </a:r>
            <a:r>
              <a:rPr lang="en-US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salaris</a:t>
            </a:r>
            <a:r>
              <a:rPr lang="en-US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que</a:t>
            </a:r>
            <a:r>
              <a:rPr lang="en-US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cauen</a:t>
            </a:r>
            <a:r>
              <a:rPr lang="es-ES" dirty="0" smtClean="0">
                <a:solidFill>
                  <a:srgbClr val="191919"/>
                </a:solidFill>
                <a:latin typeface="ArialMT"/>
              </a:rPr>
              <a:t>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A1C5-376F-CF4B-AECA-1FCB4969963A}" type="slidenum">
              <a:rPr lang="es-ES" smtClean="0"/>
              <a:t>12</a:t>
            </a:fld>
            <a:endParaRPr lang="es-ES"/>
          </a:p>
        </p:txBody>
      </p:sp>
      <p:pic>
        <p:nvPicPr>
          <p:cNvPr id="6" name="Marcador de contenido 5" descr="real-wages.png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" r="1914"/>
          <a:stretch>
            <a:fillRect/>
          </a:stretch>
        </p:blipFill>
        <p:spPr>
          <a:xfrm>
            <a:off x="457200" y="1737043"/>
            <a:ext cx="822960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65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191919"/>
                </a:solidFill>
                <a:latin typeface="ArialMT"/>
              </a:rPr>
              <a:t>Evid</a:t>
            </a:r>
            <a:r>
              <a:rPr lang="en-US" sz="3200" dirty="0" err="1" smtClean="0">
                <a:solidFill>
                  <a:srgbClr val="191919"/>
                </a:solidFill>
                <a:latin typeface="ArialMT"/>
              </a:rPr>
              <a:t>ència</a:t>
            </a:r>
            <a:r>
              <a:rPr lang="en-US" sz="3200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n-US" sz="3200" dirty="0" err="1" smtClean="0">
                <a:solidFill>
                  <a:srgbClr val="191919"/>
                </a:solidFill>
                <a:latin typeface="ArialMT"/>
              </a:rPr>
              <a:t>empírica</a:t>
            </a:r>
            <a:r>
              <a:rPr lang="en-US" sz="3200" dirty="0" smtClean="0">
                <a:solidFill>
                  <a:srgbClr val="191919"/>
                </a:solidFill>
                <a:latin typeface="ArialMT"/>
              </a:rPr>
              <a:t>: </a:t>
            </a:r>
            <a:r>
              <a:rPr lang="en-US" sz="3200" dirty="0" err="1" smtClean="0">
                <a:solidFill>
                  <a:srgbClr val="191919"/>
                </a:solidFill>
                <a:latin typeface="ArialMT"/>
              </a:rPr>
              <a:t>salaris</a:t>
            </a:r>
            <a:r>
              <a:rPr lang="en-US" sz="3200" dirty="0" smtClean="0">
                <a:solidFill>
                  <a:srgbClr val="191919"/>
                </a:solidFill>
                <a:latin typeface="ArialMT"/>
              </a:rPr>
              <a:t> com a % del PIB</a:t>
            </a:r>
            <a:r>
              <a:rPr lang="en-US" sz="3200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n-US" sz="3200" dirty="0" smtClean="0">
                <a:solidFill>
                  <a:srgbClr val="191919"/>
                </a:solidFill>
                <a:latin typeface="ArialMT"/>
              </a:rPr>
              <a:t/>
            </a:r>
            <a:br>
              <a:rPr lang="en-US" sz="3200" dirty="0" smtClean="0">
                <a:solidFill>
                  <a:srgbClr val="191919"/>
                </a:solidFill>
                <a:latin typeface="ArialMT"/>
              </a:rPr>
            </a:br>
            <a:r>
              <a:rPr lang="en-US" sz="3200" dirty="0" smtClean="0">
                <a:solidFill>
                  <a:srgbClr val="191919"/>
                </a:solidFill>
                <a:latin typeface="ArialMT"/>
              </a:rPr>
              <a:t>(Pérez </a:t>
            </a:r>
            <a:r>
              <a:rPr lang="en-US" sz="3200" dirty="0" err="1" smtClean="0">
                <a:solidFill>
                  <a:srgbClr val="191919"/>
                </a:solidFill>
                <a:latin typeface="ArialMT"/>
              </a:rPr>
              <a:t>Montiel-Manera</a:t>
            </a:r>
            <a:r>
              <a:rPr lang="en-US" sz="3200" dirty="0" smtClean="0">
                <a:solidFill>
                  <a:srgbClr val="191919"/>
                </a:solidFill>
                <a:latin typeface="ArialMT"/>
              </a:rPr>
              <a:t>)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A1C5-376F-CF4B-AECA-1FCB4969963A}" type="slidenum">
              <a:rPr lang="es-ES" smtClean="0"/>
              <a:t>13</a:t>
            </a:fld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/>
        </p:nvPicPr>
        <p:blipFill>
          <a:blip r:embed="rId2"/>
          <a:srcRect l="-4144" r="-4144"/>
          <a:stretch>
            <a:fillRect/>
          </a:stretch>
        </p:blipFill>
        <p:spPr>
          <a:xfrm>
            <a:off x="457200" y="1600200"/>
            <a:ext cx="822960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10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191919"/>
                </a:solidFill>
                <a:latin typeface="ArialMT"/>
              </a:rPr>
              <a:t>Evid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ència</a:t>
            </a:r>
            <a:r>
              <a:rPr lang="en-US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empírica</a:t>
            </a:r>
            <a:r>
              <a:rPr lang="en-US" dirty="0" smtClean="0">
                <a:solidFill>
                  <a:srgbClr val="191919"/>
                </a:solidFill>
                <a:latin typeface="ArialMT"/>
              </a:rPr>
              <a:t>: 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evoluci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ó</a:t>
            </a:r>
            <a:r>
              <a:rPr lang="en-US" dirty="0" smtClean="0">
                <a:solidFill>
                  <a:srgbClr val="191919"/>
                </a:solidFill>
                <a:latin typeface="ArialMT"/>
              </a:rPr>
              <a:t> de la </a:t>
            </a:r>
            <a:r>
              <a:rPr lang="en-US" dirty="0" err="1" smtClean="0">
                <a:solidFill>
                  <a:srgbClr val="191919"/>
                </a:solidFill>
                <a:latin typeface="ArialMT"/>
              </a:rPr>
              <a:t>productivitat</a:t>
            </a:r>
            <a:r>
              <a:rPr lang="en-US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s-ES" dirty="0" smtClean="0">
                <a:solidFill>
                  <a:srgbClr val="191919"/>
                </a:solidFill>
                <a:latin typeface="ArialMT"/>
              </a:rPr>
              <a:t>i </a:t>
            </a:r>
            <a:r>
              <a:rPr lang="es-ES" dirty="0" err="1" smtClean="0">
                <a:solidFill>
                  <a:srgbClr val="191919"/>
                </a:solidFill>
                <a:latin typeface="ArialMT"/>
              </a:rPr>
              <a:t>dels</a:t>
            </a:r>
            <a:r>
              <a:rPr lang="es-ES" dirty="0" smtClean="0">
                <a:solidFill>
                  <a:srgbClr val="191919"/>
                </a:solidFill>
                <a:latin typeface="ArialMT"/>
              </a:rPr>
              <a:t> </a:t>
            </a:r>
            <a:r>
              <a:rPr lang="es-ES" dirty="0" err="1" smtClean="0">
                <a:solidFill>
                  <a:srgbClr val="191919"/>
                </a:solidFill>
                <a:latin typeface="ArialMT"/>
              </a:rPr>
              <a:t>salaris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A1C5-376F-CF4B-AECA-1FCB4969963A}" type="slidenum">
              <a:rPr lang="es-ES" smtClean="0"/>
              <a:t>14</a:t>
            </a:fld>
            <a:endParaRPr lang="es-ES"/>
          </a:p>
        </p:txBody>
      </p:sp>
      <p:pic>
        <p:nvPicPr>
          <p:cNvPr id="6" name="Marcador de contenido 6"/>
          <p:cNvPicPr>
            <a:picLocks noGrp="1" noChangeAspect="1"/>
          </p:cNvPicPr>
          <p:nvPr/>
        </p:nvPicPr>
        <p:blipFill>
          <a:blip r:embed="rId2"/>
          <a:srcRect l="-5688" r="-5688"/>
          <a:stretch>
            <a:fillRect/>
          </a:stretch>
        </p:blipFill>
        <p:spPr>
          <a:xfrm>
            <a:off x="571500" y="1694181"/>
            <a:ext cx="822960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83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Com</a:t>
            </a:r>
            <a:r>
              <a:rPr lang="es-ES" dirty="0" smtClean="0"/>
              <a:t> que no hi ha </a:t>
            </a:r>
            <a:r>
              <a:rPr lang="es-ES" dirty="0" err="1" smtClean="0"/>
              <a:t>diners</a:t>
            </a:r>
            <a:r>
              <a:rPr lang="es-ES" dirty="0" smtClean="0"/>
              <a:t>, </a:t>
            </a:r>
            <a:r>
              <a:rPr lang="es-ES" dirty="0" err="1" smtClean="0"/>
              <a:t>s’imposa</a:t>
            </a:r>
            <a:r>
              <a:rPr lang="es-ES" dirty="0" smtClean="0"/>
              <a:t>…</a:t>
            </a:r>
            <a:r>
              <a:rPr lang="es-ES" dirty="0" err="1" smtClean="0"/>
              <a:t>L’austeritat</a:t>
            </a:r>
            <a:endParaRPr lang="es-ES" dirty="0"/>
          </a:p>
        </p:txBody>
      </p:sp>
      <p:sp>
        <p:nvSpPr>
          <p:cNvPr id="10" name="Marcador de conteni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a-ES" dirty="0" smtClean="0"/>
              <a:t>Els governants han recorregut a les polítiques del “patró-or” (anys 1920 i 1930):</a:t>
            </a:r>
          </a:p>
          <a:p>
            <a:pPr marL="514350" indent="-514350" algn="just">
              <a:buAutoNum type="alphaLcParenR"/>
            </a:pPr>
            <a:r>
              <a:rPr lang="ca-ES" dirty="0" smtClean="0"/>
              <a:t>Polítiques contractives o deflacionistes,</a:t>
            </a:r>
          </a:p>
          <a:p>
            <a:pPr marL="514350" indent="-514350" algn="just">
              <a:buAutoNum type="alphaLcParenR"/>
            </a:pPr>
            <a:r>
              <a:rPr lang="ca-ES" dirty="0" smtClean="0"/>
              <a:t>Caiguda en l’oferta de diner,</a:t>
            </a:r>
          </a:p>
          <a:p>
            <a:pPr marL="514350" indent="-514350" algn="just">
              <a:buAutoNum type="alphaLcParenR"/>
            </a:pPr>
            <a:r>
              <a:rPr lang="ca-ES" dirty="0" smtClean="0"/>
              <a:t>Davallada de salaris i d’ingressos.</a:t>
            </a:r>
          </a:p>
          <a:p>
            <a:pPr marL="0" indent="0" algn="just">
              <a:buNone/>
            </a:pPr>
            <a:r>
              <a:rPr lang="ca-ES" dirty="0" smtClean="0"/>
              <a:t>TOT PLEGAT SUPOSA no la reducció, sinó l’augment del deute públic. </a:t>
            </a:r>
            <a:endParaRPr lang="ca-ES" dirty="0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9832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Qui</a:t>
            </a:r>
            <a:r>
              <a:rPr lang="es-ES" dirty="0" smtClean="0"/>
              <a:t> ha </a:t>
            </a:r>
            <a:r>
              <a:rPr lang="es-ES" dirty="0" err="1" smtClean="0"/>
              <a:t>perdut</a:t>
            </a:r>
            <a:r>
              <a:rPr lang="es-ES" dirty="0" smtClean="0"/>
              <a:t>, </a:t>
            </a:r>
            <a:r>
              <a:rPr lang="es-ES" dirty="0" err="1" smtClean="0"/>
              <a:t>qui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err="1" smtClean="0"/>
              <a:t>à</a:t>
            </a:r>
            <a:r>
              <a:rPr lang="es-ES" dirty="0" smtClean="0"/>
              <a:t> </a:t>
            </a:r>
            <a:r>
              <a:rPr lang="es-ES" dirty="0" err="1" smtClean="0"/>
              <a:t>perdent</a:t>
            </a:r>
            <a:r>
              <a:rPr lang="es-ES" dirty="0" smtClean="0"/>
              <a:t>?</a:t>
            </a:r>
            <a:br>
              <a:rPr lang="es-ES" dirty="0" smtClean="0"/>
            </a:br>
            <a:r>
              <a:rPr lang="es-ES" sz="2200" dirty="0"/>
              <a:t>(FONT: Manera, </a:t>
            </a:r>
            <a:r>
              <a:rPr lang="es-ES" sz="2200" i="1" dirty="0"/>
              <a:t>La extensión de la desigualdad</a:t>
            </a:r>
            <a:r>
              <a:rPr lang="es-ES" sz="2200" dirty="0"/>
              <a:t>)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16</a:t>
            </a:fld>
            <a:endParaRPr lang="es-ES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973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Però</a:t>
            </a:r>
            <a:r>
              <a:rPr lang="es-ES" dirty="0" smtClean="0"/>
              <a:t> </a:t>
            </a:r>
            <a:r>
              <a:rPr lang="es-ES" dirty="0" err="1" smtClean="0"/>
              <a:t>l’especulació</a:t>
            </a:r>
            <a:r>
              <a:rPr lang="es-ES" dirty="0" smtClean="0"/>
              <a:t> </a:t>
            </a:r>
            <a:r>
              <a:rPr lang="es-ES" dirty="0" err="1" smtClean="0"/>
              <a:t>persisteix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a-ES" dirty="0" smtClean="0"/>
              <a:t>…I s’ha tornat a desfermar, de forma que s’estan creant noves bombolles d’actius.</a:t>
            </a:r>
          </a:p>
          <a:p>
            <a:pPr algn="just"/>
            <a:r>
              <a:rPr lang="ca-ES" dirty="0" smtClean="0"/>
              <a:t>Aquestes bombolles inflen els preus de les accions i de les participacions, de bons i de propietats immobiliàries: hi ha inflació dels preus dels actius. Què suposa això?...</a:t>
            </a:r>
          </a:p>
          <a:p>
            <a:pPr algn="just"/>
            <a:r>
              <a:rPr lang="ca-ES" dirty="0" smtClean="0"/>
              <a:t>...Essencialment: un procés intens d’enriquiment de les rendes més altes, i un empobriment cada vegada més accentuat.</a:t>
            </a:r>
            <a:endParaRPr lang="ca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6789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…i la </a:t>
            </a:r>
            <a:r>
              <a:rPr lang="es-ES" dirty="0" err="1" smtClean="0"/>
              <a:t>desigualtat</a:t>
            </a:r>
            <a:r>
              <a:rPr lang="es-ES" dirty="0" smtClean="0"/>
              <a:t> ha </a:t>
            </a:r>
            <a:r>
              <a:rPr lang="es-ES" dirty="0" err="1" smtClean="0"/>
              <a:t>augmentat</a:t>
            </a:r>
            <a:endParaRPr lang="es-ES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Marcador de contenido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18</a:t>
            </a:fld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86" y="1535114"/>
            <a:ext cx="3841880" cy="4492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Marcador de contenido 5"/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14" r="-10414"/>
          <a:stretch>
            <a:fillRect/>
          </a:stretch>
        </p:blipFill>
        <p:spPr bwMode="auto">
          <a:xfrm>
            <a:off x="4311681" y="1710124"/>
            <a:ext cx="4998574" cy="446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168048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SEGON ARGUMENT: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smtClean="0"/>
              <a:t>Sistema </a:t>
            </a:r>
            <a:r>
              <a:rPr lang="es-ES" sz="3200" dirty="0" err="1" smtClean="0"/>
              <a:t>bancari</a:t>
            </a:r>
            <a:r>
              <a:rPr lang="es-ES" sz="3200" dirty="0" smtClean="0"/>
              <a:t> mundial: </a:t>
            </a:r>
            <a:br>
              <a:rPr lang="es-ES" sz="3200" dirty="0" smtClean="0"/>
            </a:br>
            <a:r>
              <a:rPr lang="es-ES" sz="3200" dirty="0" smtClean="0"/>
              <a:t>NO S’HA REGULAT, DES DE LA CRISI DE 2008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ca-ES" dirty="0" smtClean="0"/>
              <a:t>1. Les deutes privades no s’han amortitzat ni “des-</a:t>
            </a:r>
            <a:r>
              <a:rPr lang="ca-ES" dirty="0" err="1" smtClean="0"/>
              <a:t>apalancat</a:t>
            </a:r>
            <a:r>
              <a:rPr lang="ca-ES" dirty="0" smtClean="0"/>
              <a:t>”. El gran volum de deute privat a tot el món constitueix un obstacle per a la recuperació. </a:t>
            </a:r>
          </a:p>
          <a:p>
            <a:pPr algn="just"/>
            <a:r>
              <a:rPr lang="ca-ES" dirty="0" smtClean="0"/>
              <a:t>2. 2015: el deute d’empreses privades augmentà gairebé 800 mil M $. La inversió només s’incrementà en 93 mil M $. És a dir, la resta fins a 800 mil M $ es destinà a activitats especulatives (</a:t>
            </a:r>
            <a:r>
              <a:rPr lang="ca-ES" sz="2400" dirty="0" smtClean="0"/>
              <a:t>FONT: </a:t>
            </a:r>
            <a:r>
              <a:rPr lang="ca-ES" sz="2400" dirty="0" err="1" smtClean="0"/>
              <a:t>Hoinsington</a:t>
            </a:r>
            <a:r>
              <a:rPr lang="ca-ES" sz="2400" dirty="0" smtClean="0"/>
              <a:t>, empresa d’anàlisis financers dels EEUU)</a:t>
            </a:r>
            <a:r>
              <a:rPr lang="ca-ES" dirty="0" smtClean="0"/>
              <a:t>. El flux d’efectiu a les empreses caigué en 224 mil M $. Els beneficis empresarials caigueren un 15% (</a:t>
            </a:r>
            <a:r>
              <a:rPr lang="ca-ES" dirty="0" err="1" smtClean="0"/>
              <a:t>nivel</a:t>
            </a:r>
            <a:r>
              <a:rPr lang="ca-ES" dirty="0" smtClean="0"/>
              <a:t> més baix des de 2011). </a:t>
            </a:r>
            <a:endParaRPr lang="ca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3855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Recerca </a:t>
            </a:r>
            <a:r>
              <a:rPr lang="es-ES" dirty="0" err="1" smtClean="0"/>
              <a:t>pr</a:t>
            </a:r>
            <a:r>
              <a:rPr lang="es-ES" dirty="0" err="1" smtClean="0"/>
              <a:t>òpia</a:t>
            </a:r>
            <a:r>
              <a:rPr lang="es-ES" dirty="0" smtClean="0"/>
              <a:t>:</a:t>
            </a:r>
            <a:br>
              <a:rPr lang="es-ES" dirty="0" smtClean="0"/>
            </a:br>
            <a:r>
              <a:rPr lang="es-ES" dirty="0" err="1" smtClean="0"/>
              <a:t>Economia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EEUU </a:t>
            </a:r>
            <a:r>
              <a:rPr lang="es-ES" dirty="0" err="1" smtClean="0"/>
              <a:t>com</a:t>
            </a:r>
            <a:r>
              <a:rPr lang="es-ES" dirty="0" smtClean="0"/>
              <a:t> a </a:t>
            </a:r>
            <a:r>
              <a:rPr lang="es-ES" dirty="0" err="1" smtClean="0"/>
              <a:t>laboratori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ca-ES" dirty="0" smtClean="0"/>
              <a:t>La </a:t>
            </a:r>
            <a:r>
              <a:rPr lang="ca-ES" dirty="0"/>
              <a:t>cinquena revolució tecnològica s’inicia a la dècada dels anys 1970 i s’imposa amb el neoliberalisme el 1980 tot arribant fins a l’actualitat. En el treball sobre l’economia dels Estats Units, les tendències de fons que hem trobat en aquest període 1980-2013, respecte al període anterior són bàsicament tres: </a:t>
            </a:r>
            <a:endParaRPr lang="ca-ES" dirty="0" smtClean="0"/>
          </a:p>
          <a:p>
            <a:pPr algn="just">
              <a:buFont typeface="Wingdings" charset="2"/>
              <a:buChar char="u"/>
            </a:pPr>
            <a:r>
              <a:rPr lang="ca-ES" dirty="0" smtClean="0"/>
              <a:t>primera</a:t>
            </a:r>
            <a:r>
              <a:rPr lang="ca-ES" dirty="0"/>
              <a:t>, la caiguda de la taxa de benefici (</a:t>
            </a:r>
            <a:r>
              <a:rPr lang="ca-ES" dirty="0" err="1"/>
              <a:t>r</a:t>
            </a:r>
            <a:r>
              <a:rPr lang="ca-ES" dirty="0"/>
              <a:t>)</a:t>
            </a:r>
            <a:r>
              <a:rPr lang="ca-ES" dirty="0" smtClean="0"/>
              <a:t>;</a:t>
            </a:r>
          </a:p>
          <a:p>
            <a:pPr algn="just">
              <a:buFont typeface="Wingdings" charset="2"/>
              <a:buChar char="u"/>
            </a:pPr>
            <a:r>
              <a:rPr lang="ca-ES" dirty="0" smtClean="0"/>
              <a:t>segona</a:t>
            </a:r>
            <a:r>
              <a:rPr lang="ca-ES" dirty="0"/>
              <a:t>, la caiguda de la productivitat del capital (</a:t>
            </a:r>
            <a:r>
              <a:rPr lang="es-ES_tradnl" dirty="0"/>
              <a:t>πk</a:t>
            </a:r>
            <a:r>
              <a:rPr lang="ca-ES" dirty="0"/>
              <a:t>) i del creixement de la relació capital-renda (K/Y)</a:t>
            </a:r>
            <a:r>
              <a:rPr lang="ca-ES" dirty="0" smtClean="0"/>
              <a:t>;</a:t>
            </a:r>
          </a:p>
          <a:p>
            <a:pPr algn="just">
              <a:buFont typeface="Wingdings" charset="2"/>
              <a:buChar char="u"/>
            </a:pPr>
            <a:r>
              <a:rPr lang="ca-ES" dirty="0" smtClean="0"/>
              <a:t>i </a:t>
            </a:r>
            <a:r>
              <a:rPr lang="ca-ES" dirty="0"/>
              <a:t>tercera, l’augment de la quota participativa dels excedents (</a:t>
            </a:r>
            <a:r>
              <a:rPr lang="ca-ES" dirty="0" err="1"/>
              <a:t>q</a:t>
            </a:r>
            <a:r>
              <a:rPr lang="ca-ES" dirty="0"/>
              <a:t>) i de la desigualtat (que hom adverteix, igualment, a les corbes construïdes per T. </a:t>
            </a:r>
            <a:r>
              <a:rPr lang="ca-ES" dirty="0" err="1"/>
              <a:t>Piketty</a:t>
            </a:r>
            <a:r>
              <a:rPr lang="ca-ES" dirty="0"/>
              <a:t>). </a:t>
            </a: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5CBE-0624-D141-9970-A1784CE855C9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491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Variables EEUU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9482" r="-9482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5CBE-0624-D141-9970-A1784CE855C9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743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i="1" dirty="0" err="1" smtClean="0"/>
              <a:t>Financial</a:t>
            </a:r>
            <a:r>
              <a:rPr lang="es-ES" i="1" dirty="0" smtClean="0"/>
              <a:t> Times</a:t>
            </a:r>
            <a:r>
              <a:rPr lang="es-ES" dirty="0" smtClean="0"/>
              <a:t>, 25 </a:t>
            </a:r>
            <a:r>
              <a:rPr lang="es-ES" dirty="0" err="1" smtClean="0"/>
              <a:t>juny</a:t>
            </a:r>
            <a:r>
              <a:rPr lang="es-ES" dirty="0" smtClean="0"/>
              <a:t> 2013, </a:t>
            </a:r>
            <a:r>
              <a:rPr lang="es-ES" dirty="0" err="1" smtClean="0"/>
              <a:t>ft.com</a:t>
            </a:r>
            <a:r>
              <a:rPr lang="es-ES" dirty="0" smtClean="0"/>
              <a:t>:</a:t>
            </a:r>
            <a:br>
              <a:rPr lang="es-ES" dirty="0" smtClean="0"/>
            </a:br>
            <a:r>
              <a:rPr lang="es-ES" dirty="0" smtClean="0"/>
              <a:t>LA ¿RUÏNA? DELS BANCS</a:t>
            </a:r>
            <a:endParaRPr lang="es-ES" dirty="0"/>
          </a:p>
        </p:txBody>
      </p:sp>
      <p:sp>
        <p:nvSpPr>
          <p:cNvPr id="10" name="Marcador de contenido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a-ES" dirty="0" smtClean="0"/>
              <a:t>Article de WOLFGANG MÜNCHAU:</a:t>
            </a:r>
          </a:p>
          <a:p>
            <a:pPr algn="just"/>
            <a:r>
              <a:rPr lang="ca-ES" dirty="0" smtClean="0"/>
              <a:t>a) Irlanda: 10 principals bancs són responsables de la pèrdua del 10% total d’actius bancaris del país.</a:t>
            </a:r>
          </a:p>
          <a:p>
            <a:pPr algn="just"/>
            <a:r>
              <a:rPr lang="es-ES" dirty="0" smtClean="0"/>
              <a:t>b) Grecia: 24%.</a:t>
            </a:r>
          </a:p>
          <a:p>
            <a:pPr algn="just"/>
            <a:r>
              <a:rPr lang="es-ES" dirty="0" smtClean="0"/>
              <a:t>c) </a:t>
            </a:r>
            <a:r>
              <a:rPr lang="es-ES" dirty="0" err="1" smtClean="0"/>
              <a:t>Eslovènia</a:t>
            </a:r>
            <a:r>
              <a:rPr lang="es-ES" dirty="0" smtClean="0"/>
              <a:t>: 18%.</a:t>
            </a:r>
          </a:p>
          <a:p>
            <a:pPr algn="just"/>
            <a:r>
              <a:rPr lang="es-ES" dirty="0" smtClean="0"/>
              <a:t>d) </a:t>
            </a:r>
            <a:r>
              <a:rPr lang="es-ES" dirty="0" err="1" smtClean="0"/>
              <a:t>Espanya</a:t>
            </a:r>
            <a:r>
              <a:rPr lang="es-ES" dirty="0" smtClean="0"/>
              <a:t> i Portugal: </a:t>
            </a:r>
            <a:r>
              <a:rPr lang="es-ES" dirty="0" err="1" smtClean="0"/>
              <a:t>més</a:t>
            </a:r>
            <a:r>
              <a:rPr lang="es-ES" dirty="0" smtClean="0"/>
              <a:t> del 10%.</a:t>
            </a:r>
          </a:p>
          <a:p>
            <a:pPr algn="just"/>
            <a:r>
              <a:rPr lang="es-ES" dirty="0" smtClean="0"/>
              <a:t>e) </a:t>
            </a:r>
            <a:r>
              <a:rPr lang="es-ES" dirty="0" err="1" smtClean="0"/>
              <a:t>Augment</a:t>
            </a:r>
            <a:r>
              <a:rPr lang="es-ES" dirty="0" smtClean="0"/>
              <a:t> de </a:t>
            </a:r>
            <a:r>
              <a:rPr lang="es-ES" dirty="0" err="1" smtClean="0"/>
              <a:t>morositat</a:t>
            </a:r>
            <a:r>
              <a:rPr lang="es-ES" dirty="0" smtClean="0"/>
              <a:t> a </a:t>
            </a:r>
            <a:r>
              <a:rPr lang="es-ES" dirty="0" err="1" smtClean="0"/>
              <a:t>Itàlia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f) </a:t>
            </a:r>
            <a:r>
              <a:rPr lang="es-ES" dirty="0" err="1" smtClean="0"/>
              <a:t>Incògnita</a:t>
            </a:r>
            <a:r>
              <a:rPr lang="es-ES" dirty="0" smtClean="0"/>
              <a:t> </a:t>
            </a:r>
            <a:r>
              <a:rPr lang="es-ES" dirty="0" err="1" smtClean="0"/>
              <a:t>d’Alemanya</a:t>
            </a:r>
            <a:r>
              <a:rPr lang="es-ES" dirty="0" smtClean="0"/>
              <a:t>.</a:t>
            </a:r>
            <a:endParaRPr lang="ca-ES" dirty="0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7217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S’ignoren</a:t>
            </a:r>
            <a:r>
              <a:rPr lang="es-ES" dirty="0" smtClean="0"/>
              <a:t> </a:t>
            </a:r>
            <a:r>
              <a:rPr lang="es-ES" dirty="0"/>
              <a:t>l</a:t>
            </a:r>
            <a:r>
              <a:rPr lang="es-ES" dirty="0" smtClean="0"/>
              <a:t>es </a:t>
            </a:r>
            <a:r>
              <a:rPr lang="es-ES" dirty="0" err="1" smtClean="0"/>
              <a:t>lliçons</a:t>
            </a:r>
            <a:r>
              <a:rPr lang="es-ES" dirty="0" smtClean="0"/>
              <a:t> de 1930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a-ES" dirty="0" smtClean="0"/>
              <a:t>Arran del crac de 1929, els governs recuperaren el control del sistema financer i els bancs centrals insistiren en què els bancs privats havien d’adoptar les recomanacions per a la creació de crèdit. </a:t>
            </a:r>
          </a:p>
          <a:p>
            <a:pPr algn="just"/>
            <a:r>
              <a:rPr lang="ca-ES" dirty="0" smtClean="0"/>
              <a:t>Però ara, els bancs privats obtenen crèdits barats del BCE i concedeixen préstecs cars a l’economia real. Així, han pogut sanejar els seus balanços comptables. </a:t>
            </a:r>
          </a:p>
          <a:p>
            <a:pPr algn="just"/>
            <a:r>
              <a:rPr lang="ca-ES" dirty="0" smtClean="0"/>
              <a:t>Però això ha suposat un cost molt elevat per a la societat i per a l’economia productiva. </a:t>
            </a:r>
            <a:endParaRPr lang="ca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1752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TERCER ARGUMENT</a:t>
            </a:r>
            <a:r>
              <a:rPr lang="es-ES" dirty="0" smtClean="0"/>
              <a:t>: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Política </a:t>
            </a:r>
            <a:r>
              <a:rPr lang="es-ES" dirty="0" err="1" smtClean="0"/>
              <a:t>monetària</a:t>
            </a:r>
            <a:r>
              <a:rPr lang="es-ES" dirty="0" smtClean="0"/>
              <a:t>, Política fiscal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a-ES" dirty="0" smtClean="0"/>
              <a:t>Amb un sector financer amb problemes, i amb les empreses massa endeutades com per arriscar-se a invertir, la política monetària hauria de funcionar al costat de la política fiscal. </a:t>
            </a:r>
          </a:p>
          <a:p>
            <a:pPr algn="just"/>
            <a:r>
              <a:rPr lang="ca-ES" dirty="0" smtClean="0"/>
              <a:t>OCDE (2016): </a:t>
            </a:r>
            <a:r>
              <a:rPr lang="ca-ES" i="1" dirty="0" smtClean="0"/>
              <a:t>“Necessitem respostes col·lectives més enèrgiques per a potenciar la demanda. La política monetària no pot funcionar sola (...) S’han de desplegar altres activadors de polítiques per a promoure un creixement més sostingut i major [car] la política fiscal és contractiva en moltes de les grans economies”</a:t>
            </a:r>
            <a:r>
              <a:rPr lang="ca-ES" dirty="0" smtClean="0"/>
              <a:t>.</a:t>
            </a:r>
            <a:endParaRPr lang="ca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9356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fer-ho</a:t>
            </a:r>
            <a:r>
              <a:rPr lang="es-ES" dirty="0" smtClean="0"/>
              <a:t>?: de </a:t>
            </a:r>
            <a:r>
              <a:rPr lang="es-ES" dirty="0" err="1" smtClean="0"/>
              <a:t>bell</a:t>
            </a:r>
            <a:r>
              <a:rPr lang="es-ES" dirty="0" smtClean="0"/>
              <a:t> </a:t>
            </a:r>
            <a:r>
              <a:rPr lang="es-ES" dirty="0" err="1" smtClean="0"/>
              <a:t>nou</a:t>
            </a:r>
            <a:r>
              <a:rPr lang="es-ES" dirty="0" smtClean="0"/>
              <a:t>, </a:t>
            </a:r>
            <a:br>
              <a:rPr lang="es-ES" dirty="0" smtClean="0"/>
            </a:br>
            <a:r>
              <a:rPr lang="es-ES" dirty="0" smtClean="0"/>
              <a:t>la </a:t>
            </a:r>
            <a:r>
              <a:rPr lang="es-ES" dirty="0" err="1" smtClean="0"/>
              <a:t>Història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a-ES" dirty="0" smtClean="0"/>
              <a:t>Els governs han d’intervenir. Emissions de </a:t>
            </a:r>
            <a:r>
              <a:rPr lang="ca-ES" dirty="0" err="1" smtClean="0"/>
              <a:t>bonus</a:t>
            </a:r>
            <a:r>
              <a:rPr lang="ca-ES" dirty="0" smtClean="0"/>
              <a:t> i fer servir els diners per a invertir en activitats productives que generin ocupació. Aquesta provoca ingressos tributaris que contribuiran a retornar deutes.</a:t>
            </a:r>
          </a:p>
          <a:p>
            <a:pPr algn="just"/>
            <a:r>
              <a:rPr lang="ca-ES" dirty="0" smtClean="0"/>
              <a:t>Inversió pública: genera ingressos per al govern mitjançant majors ingressos fiscals i menys despesa social (això és el </a:t>
            </a:r>
            <a:r>
              <a:rPr lang="ca-ES" sz="2800" u="sng" dirty="0" smtClean="0"/>
              <a:t>MULTIPLICADOR DE LA INVERSIÓ</a:t>
            </a:r>
            <a:r>
              <a:rPr lang="ca-ES" dirty="0" smtClean="0"/>
              <a:t>).</a:t>
            </a:r>
            <a:endParaRPr lang="ca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9213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just">
              <a:buAutoNum type="arabicPeriod"/>
            </a:pPr>
            <a:r>
              <a:rPr lang="ca-ES" dirty="0" smtClean="0"/>
              <a:t>La </a:t>
            </a:r>
            <a:r>
              <a:rPr lang="ca-ES" dirty="0"/>
              <a:t>situació a dia d'avui s'assembla </a:t>
            </a:r>
            <a:r>
              <a:rPr lang="ca-ES" dirty="0" smtClean="0"/>
              <a:t>a l’esdevingut el 2004</a:t>
            </a:r>
            <a:r>
              <a:rPr lang="ca-ES" dirty="0"/>
              <a:t>-2005. El deute privat augmenta vertiginosament mentre que </a:t>
            </a:r>
            <a:r>
              <a:rPr lang="ca-ES" dirty="0" smtClean="0"/>
              <a:t>el creixement </a:t>
            </a:r>
            <a:r>
              <a:rPr lang="ca-ES" dirty="0"/>
              <a:t>econòmic fa que la confiança de famílies i empreses es mantingui alta. No hi ha problemes a fer efectiu el pagament dels deutes, ja que la renda està augmentant també. </a:t>
            </a:r>
            <a:endParaRPr lang="ca-ES" dirty="0" smtClean="0"/>
          </a:p>
          <a:p>
            <a:pPr marL="514350" indent="-514350" algn="just">
              <a:buAutoNum type="arabicPeriod"/>
            </a:pPr>
            <a:r>
              <a:rPr lang="ca-ES" dirty="0" smtClean="0"/>
              <a:t>Però n'hi </a:t>
            </a:r>
            <a:r>
              <a:rPr lang="ca-ES" dirty="0"/>
              <a:t>haurà prou que tinguem una situació de pujada de tipus amb estancament econòmic perquè es torni a desencadenar el mateix procés de 2007-2010.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07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ca-ES" dirty="0" smtClean="0"/>
              <a:t>3. Ens podem trobar de sobte amb un 'moment </a:t>
            </a:r>
            <a:r>
              <a:rPr lang="ca-ES" dirty="0" err="1"/>
              <a:t>Minsky</a:t>
            </a:r>
            <a:r>
              <a:rPr lang="ca-ES" dirty="0"/>
              <a:t>', en què cap acció dels poders públics sigui capaç d'aturar un col·lapse catastròfic del sistema financer mundial. Això </a:t>
            </a:r>
            <a:r>
              <a:rPr lang="ca-ES" dirty="0" smtClean="0"/>
              <a:t>és </a:t>
            </a:r>
            <a:r>
              <a:rPr lang="ca-ES" dirty="0"/>
              <a:t>inevitable que finalment </a:t>
            </a:r>
            <a:r>
              <a:rPr lang="ca-ES" dirty="0" smtClean="0"/>
              <a:t>passi, at</a:t>
            </a:r>
            <a:r>
              <a:rPr lang="ca-ES" dirty="0" smtClean="0"/>
              <a:t>ès els límits que s’han posat al desenvolupament del sistema financer. </a:t>
            </a:r>
            <a:r>
              <a:rPr lang="es-ES_tradnl" dirty="0" smtClean="0"/>
              <a:t>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7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Tot</a:t>
            </a:r>
            <a:r>
              <a:rPr lang="es-ES" dirty="0" smtClean="0"/>
              <a:t> </a:t>
            </a:r>
            <a:r>
              <a:rPr lang="es-ES" dirty="0" err="1" smtClean="0"/>
              <a:t>recordant</a:t>
            </a:r>
            <a:r>
              <a:rPr lang="es-ES" dirty="0" smtClean="0"/>
              <a:t> el gran </a:t>
            </a:r>
            <a:r>
              <a:rPr lang="es-ES" dirty="0" err="1" smtClean="0"/>
              <a:t>Hyman</a:t>
            </a:r>
            <a:r>
              <a:rPr lang="es-ES" dirty="0" smtClean="0"/>
              <a:t> </a:t>
            </a:r>
            <a:r>
              <a:rPr lang="es-ES" dirty="0" err="1" smtClean="0"/>
              <a:t>Minsky</a:t>
            </a:r>
            <a:endParaRPr lang="es-ES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9181" r="9181"/>
          <a:stretch>
            <a:fillRect/>
          </a:stretch>
        </p:blipFill>
        <p:spPr/>
      </p:pic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La </a:t>
            </a:r>
            <a:r>
              <a:rPr lang="es-ES" dirty="0" err="1" smtClean="0"/>
              <a:t>inestabilitat</a:t>
            </a:r>
            <a:r>
              <a:rPr lang="es-ES" dirty="0" smtClean="0"/>
              <a:t> del sistema </a:t>
            </a:r>
            <a:r>
              <a:rPr lang="es-ES" dirty="0" err="1" smtClean="0"/>
              <a:t>econ</a:t>
            </a:r>
            <a:r>
              <a:rPr lang="es-ES" dirty="0" err="1" smtClean="0"/>
              <a:t>òmic</a:t>
            </a:r>
            <a:r>
              <a:rPr lang="es-ES" dirty="0" smtClean="0"/>
              <a:t>, en particular del sistema </a:t>
            </a:r>
            <a:r>
              <a:rPr lang="es-ES" dirty="0" err="1" smtClean="0"/>
              <a:t>financer</a:t>
            </a:r>
            <a:r>
              <a:rPr lang="es-ES" dirty="0" smtClean="0"/>
              <a:t>.</a:t>
            </a:r>
          </a:p>
          <a:p>
            <a:pPr algn="just"/>
            <a:r>
              <a:rPr lang="es-ES" i="1" dirty="0" smtClean="0"/>
              <a:t>“Una característica </a:t>
            </a:r>
            <a:r>
              <a:rPr lang="es-ES" i="1" dirty="0" err="1" smtClean="0"/>
              <a:t>fonamental</a:t>
            </a:r>
            <a:r>
              <a:rPr lang="es-ES" i="1" dirty="0" smtClean="0"/>
              <a:t> de </a:t>
            </a:r>
            <a:r>
              <a:rPr lang="es-ES" i="1" dirty="0" err="1" smtClean="0"/>
              <a:t>l’economia</a:t>
            </a:r>
            <a:r>
              <a:rPr lang="es-ES" i="1" dirty="0" smtClean="0"/>
              <a:t> </a:t>
            </a:r>
            <a:r>
              <a:rPr lang="es-ES" i="1" dirty="0" err="1" smtClean="0"/>
              <a:t>és</a:t>
            </a:r>
            <a:r>
              <a:rPr lang="es-ES" i="1" dirty="0" smtClean="0"/>
              <a:t> que el sistema </a:t>
            </a:r>
            <a:r>
              <a:rPr lang="es-ES" i="1" dirty="0" err="1" smtClean="0"/>
              <a:t>financer</a:t>
            </a:r>
            <a:r>
              <a:rPr lang="es-ES" i="1" dirty="0" smtClean="0"/>
              <a:t> </a:t>
            </a:r>
            <a:r>
              <a:rPr lang="es-ES" i="1" dirty="0" err="1" smtClean="0"/>
              <a:t>oscil·la</a:t>
            </a:r>
            <a:r>
              <a:rPr lang="es-ES" i="1" dirty="0" smtClean="0"/>
              <a:t> entre la </a:t>
            </a:r>
            <a:r>
              <a:rPr lang="es-ES" i="1" dirty="0" err="1" smtClean="0"/>
              <a:t>robustesa</a:t>
            </a:r>
            <a:r>
              <a:rPr lang="es-ES" i="1" dirty="0" smtClean="0"/>
              <a:t> i la </a:t>
            </a:r>
            <a:r>
              <a:rPr lang="es-ES" i="1" dirty="0" err="1" smtClean="0"/>
              <a:t>fragilitat</a:t>
            </a:r>
            <a:r>
              <a:rPr lang="es-ES" i="1" dirty="0" smtClean="0"/>
              <a:t>, i </a:t>
            </a:r>
            <a:r>
              <a:rPr lang="es-ES" i="1" dirty="0" err="1" smtClean="0"/>
              <a:t>aquesta</a:t>
            </a:r>
            <a:r>
              <a:rPr lang="es-ES" i="1" dirty="0" smtClean="0"/>
              <a:t> </a:t>
            </a:r>
            <a:r>
              <a:rPr lang="es-ES" i="1" dirty="0" err="1" smtClean="0"/>
              <a:t>oscil·lació</a:t>
            </a:r>
            <a:r>
              <a:rPr lang="es-ES" i="1" dirty="0" smtClean="0"/>
              <a:t> </a:t>
            </a:r>
            <a:r>
              <a:rPr lang="es-ES" i="1" dirty="0" err="1" smtClean="0"/>
              <a:t>és</a:t>
            </a:r>
            <a:r>
              <a:rPr lang="es-ES" i="1" dirty="0" smtClean="0"/>
              <a:t> </a:t>
            </a:r>
            <a:r>
              <a:rPr lang="es-ES" i="1" dirty="0" err="1" smtClean="0"/>
              <a:t>part</a:t>
            </a:r>
            <a:r>
              <a:rPr lang="es-ES" i="1" dirty="0" smtClean="0"/>
              <a:t> </a:t>
            </a:r>
            <a:r>
              <a:rPr lang="es-ES" i="1" dirty="0" err="1" smtClean="0"/>
              <a:t>integrant</a:t>
            </a:r>
            <a:r>
              <a:rPr lang="es-ES" i="1" dirty="0" smtClean="0"/>
              <a:t> del </a:t>
            </a:r>
            <a:r>
              <a:rPr lang="es-ES" i="1" dirty="0" err="1" smtClean="0"/>
              <a:t>procés</a:t>
            </a:r>
            <a:r>
              <a:rPr lang="es-ES" i="1" dirty="0" smtClean="0"/>
              <a:t> que genera </a:t>
            </a:r>
            <a:r>
              <a:rPr lang="es-ES" i="1" dirty="0" err="1" smtClean="0"/>
              <a:t>els</a:t>
            </a:r>
            <a:r>
              <a:rPr lang="es-ES" i="1" dirty="0" smtClean="0"/>
              <a:t> cicles </a:t>
            </a:r>
            <a:r>
              <a:rPr lang="es-ES" i="1" dirty="0" err="1" smtClean="0"/>
              <a:t>econòmics</a:t>
            </a:r>
            <a:r>
              <a:rPr lang="es-ES" i="1" dirty="0" smtClean="0"/>
              <a:t>”.</a:t>
            </a:r>
            <a:endParaRPr lang="es-ES" i="1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2125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8900"/>
            <a:ext cx="8229600" cy="1511300"/>
          </a:xfrm>
        </p:spPr>
        <p:txBody>
          <a:bodyPr>
            <a:normAutofit/>
          </a:bodyPr>
          <a:lstStyle/>
          <a:p>
            <a:r>
              <a:rPr lang="es-ES" sz="2800" dirty="0" err="1" smtClean="0"/>
              <a:t>Minsky</a:t>
            </a:r>
            <a:r>
              <a:rPr lang="es-ES" sz="2800" dirty="0" smtClean="0"/>
              <a:t> </a:t>
            </a:r>
            <a:r>
              <a:rPr lang="es-ES" sz="2800" dirty="0" err="1" smtClean="0"/>
              <a:t>Model</a:t>
            </a:r>
            <a:r>
              <a:rPr lang="es-ES" sz="2800" dirty="0" smtClean="0"/>
              <a:t> </a:t>
            </a:r>
            <a:br>
              <a:rPr lang="es-ES" sz="2800" dirty="0" smtClean="0"/>
            </a:br>
            <a:r>
              <a:rPr lang="es-ES" sz="2800" dirty="0" smtClean="0"/>
              <a:t>(</a:t>
            </a:r>
            <a:r>
              <a:rPr lang="es-ES" sz="2800" dirty="0" err="1" smtClean="0"/>
              <a:t>according</a:t>
            </a:r>
            <a:r>
              <a:rPr lang="es-ES" sz="2800" dirty="0" smtClean="0"/>
              <a:t> </a:t>
            </a:r>
            <a:r>
              <a:rPr lang="es-ES" sz="2800" dirty="0" err="1" smtClean="0"/>
              <a:t>Kindleberger</a:t>
            </a:r>
            <a:r>
              <a:rPr lang="es-ES" sz="2800" dirty="0" smtClean="0"/>
              <a:t>)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A1C5-376F-CF4B-AECA-1FCB4969963A}" type="slidenum">
              <a:rPr lang="es-ES" smtClean="0"/>
              <a:t>29</a:t>
            </a:fld>
            <a:endParaRPr lang="es-ES"/>
          </a:p>
        </p:txBody>
      </p:sp>
      <p:pic>
        <p:nvPicPr>
          <p:cNvPr id="6" name="Marcador de contenido 4"/>
          <p:cNvPicPr>
            <a:picLocks noGrp="1" noChangeAspect="1"/>
          </p:cNvPicPr>
          <p:nvPr/>
        </p:nvPicPr>
        <p:blipFill>
          <a:blip r:embed="rId2"/>
          <a:srcRect l="-12471" r="-12471"/>
          <a:stretch>
            <a:fillRect/>
          </a:stretch>
        </p:blipFill>
        <p:spPr>
          <a:xfrm>
            <a:off x="0" y="1305719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28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More visual </a:t>
            </a:r>
            <a:r>
              <a:rPr lang="es-ES" dirty="0" err="1" smtClean="0"/>
              <a:t>expression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A1C5-376F-CF4B-AECA-1FCB4969963A}" type="slidenum">
              <a:rPr lang="es-ES" smtClean="0"/>
              <a:t>30</a:t>
            </a:fld>
            <a:endParaRPr lang="es-ES"/>
          </a:p>
        </p:txBody>
      </p:sp>
      <p:pic>
        <p:nvPicPr>
          <p:cNvPr id="6" name="Marcador de contenido 4"/>
          <p:cNvPicPr>
            <a:picLocks noGrp="1" noChangeAspect="1"/>
          </p:cNvPicPr>
          <p:nvPr/>
        </p:nvPicPr>
        <p:blipFill>
          <a:blip r:embed="rId2"/>
          <a:srcRect t="12918" b="12918"/>
          <a:stretch>
            <a:fillRect/>
          </a:stretch>
        </p:blipFill>
        <p:spPr>
          <a:xfrm>
            <a:off x="457200" y="1600200"/>
            <a:ext cx="822960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03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191919"/>
                </a:solidFill>
                <a:latin typeface="ArialMT"/>
              </a:rPr>
              <a:t>The economy without controls is triggered ... like a coyote without the ability to brake when it suits you ...</a:t>
            </a:r>
            <a:endParaRPr lang="es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A1C5-376F-CF4B-AECA-1FCB4969963A}" type="slidenum">
              <a:rPr lang="es-ES" smtClean="0"/>
              <a:t>31</a:t>
            </a:fld>
            <a:endParaRPr lang="es-ES"/>
          </a:p>
        </p:txBody>
      </p:sp>
      <p:pic>
        <p:nvPicPr>
          <p:cNvPr id="6" name="Marcador de contenido 4" descr="140324152526__73723896_coyote.jpg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" b="982"/>
          <a:stretch>
            <a:fillRect/>
          </a:stretch>
        </p:blipFill>
        <p:spPr>
          <a:xfrm>
            <a:off x="901700" y="1718469"/>
            <a:ext cx="7467600" cy="410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697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VARETES M</a:t>
            </a:r>
            <a:r>
              <a:rPr lang="es-ES" sz="2800" dirty="0" smtClean="0"/>
              <a:t>ÀGIQUES????: </a:t>
            </a:r>
            <a:r>
              <a:rPr lang="es-ES" sz="2800" dirty="0" err="1" smtClean="0"/>
              <a:t>amb</a:t>
            </a:r>
            <a:r>
              <a:rPr lang="es-ES" sz="2800" dirty="0" smtClean="0"/>
              <a:t> </a:t>
            </a:r>
            <a:r>
              <a:rPr lang="es-ES" sz="2800" dirty="0" err="1" smtClean="0"/>
              <a:t>humilitat</a:t>
            </a:r>
            <a:r>
              <a:rPr lang="es-ES" sz="2800" dirty="0" smtClean="0"/>
              <a:t> i </a:t>
            </a:r>
            <a:r>
              <a:rPr lang="es-ES" sz="2800" dirty="0" err="1" smtClean="0"/>
              <a:t>modèstia</a:t>
            </a:r>
            <a:r>
              <a:rPr lang="es-ES" sz="2800" dirty="0" smtClean="0"/>
              <a:t>, </a:t>
            </a:r>
            <a:r>
              <a:rPr lang="es-ES" sz="2800" dirty="0" err="1" smtClean="0"/>
              <a:t>sense</a:t>
            </a:r>
            <a:r>
              <a:rPr lang="es-ES" sz="2800" dirty="0" smtClean="0"/>
              <a:t> </a:t>
            </a:r>
            <a:r>
              <a:rPr lang="es-ES" sz="2800" dirty="0" err="1" smtClean="0"/>
              <a:t>voler</a:t>
            </a:r>
            <a:r>
              <a:rPr lang="es-ES" sz="2800" dirty="0" smtClean="0"/>
              <a:t> de </a:t>
            </a:r>
            <a:r>
              <a:rPr lang="es-ES" sz="2800" dirty="0" err="1" smtClean="0"/>
              <a:t>cap</a:t>
            </a:r>
            <a:r>
              <a:rPr lang="es-ES" sz="2800" dirty="0" smtClean="0"/>
              <a:t> forma </a:t>
            </a:r>
            <a:r>
              <a:rPr lang="es-ES" sz="2800" dirty="0" err="1" smtClean="0"/>
              <a:t>assentar</a:t>
            </a:r>
            <a:r>
              <a:rPr lang="es-ES" sz="2800" dirty="0" smtClean="0"/>
              <a:t> </a:t>
            </a:r>
            <a:r>
              <a:rPr lang="es-ES" sz="2800" dirty="0" err="1" smtClean="0"/>
              <a:t>càtedra</a:t>
            </a:r>
            <a:r>
              <a:rPr lang="es-ES" sz="2800" dirty="0" smtClean="0"/>
              <a:t>…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dirty="0" smtClean="0"/>
              <a:t>NO EXISTEIXEN!... </a:t>
            </a:r>
            <a:r>
              <a:rPr lang="es-ES" dirty="0" err="1" smtClean="0"/>
              <a:t>Per</a:t>
            </a:r>
            <a:r>
              <a:rPr lang="es-ES" dirty="0" err="1" smtClean="0"/>
              <a:t>ò</a:t>
            </a:r>
            <a:r>
              <a:rPr lang="es-ES" dirty="0" smtClean="0"/>
              <a:t> </a:t>
            </a:r>
            <a:r>
              <a:rPr lang="es-ES" dirty="0" err="1" smtClean="0"/>
              <a:t>caldria</a:t>
            </a:r>
            <a:r>
              <a:rPr lang="es-ES" dirty="0" smtClean="0"/>
              <a:t>, a la UE:</a:t>
            </a:r>
          </a:p>
          <a:p>
            <a:pPr marL="514350" indent="-514350" algn="just">
              <a:buAutoNum type="arabicPeriod"/>
            </a:pP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inversió</a:t>
            </a:r>
            <a:r>
              <a:rPr lang="es-ES" dirty="0" smtClean="0"/>
              <a:t> pública, </a:t>
            </a:r>
            <a:r>
              <a:rPr lang="es-ES" dirty="0" err="1" smtClean="0"/>
              <a:t>molt</a:t>
            </a:r>
            <a:r>
              <a:rPr lang="es-ES" dirty="0" smtClean="0"/>
              <a:t> superior a </a:t>
            </a:r>
            <a:r>
              <a:rPr lang="es-ES" dirty="0" err="1" smtClean="0"/>
              <a:t>l’establerta</a:t>
            </a:r>
            <a:r>
              <a:rPr lang="es-ES" dirty="0" smtClean="0"/>
              <a:t> al Pla </a:t>
            </a:r>
            <a:r>
              <a:rPr lang="es-ES" dirty="0" err="1" smtClean="0"/>
              <a:t>Junckers</a:t>
            </a:r>
            <a:r>
              <a:rPr lang="es-ES" dirty="0" smtClean="0"/>
              <a:t>.</a:t>
            </a:r>
          </a:p>
          <a:p>
            <a:pPr marL="514350" indent="-514350" algn="just">
              <a:buAutoNum type="arabicPeriod"/>
            </a:pPr>
            <a:r>
              <a:rPr lang="es-ES" dirty="0" err="1" smtClean="0"/>
              <a:t>Mutualització</a:t>
            </a:r>
            <a:r>
              <a:rPr lang="es-ES" dirty="0" smtClean="0"/>
              <a:t> del </a:t>
            </a:r>
            <a:r>
              <a:rPr lang="es-ES" dirty="0" err="1" smtClean="0"/>
              <a:t>deute</a:t>
            </a:r>
            <a:r>
              <a:rPr lang="es-ES" dirty="0" smtClean="0"/>
              <a:t> </a:t>
            </a:r>
            <a:r>
              <a:rPr lang="es-ES" dirty="0" err="1" smtClean="0"/>
              <a:t>públic</a:t>
            </a:r>
            <a:r>
              <a:rPr lang="es-ES" dirty="0" smtClean="0"/>
              <a:t>: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això</a:t>
            </a:r>
            <a:r>
              <a:rPr lang="es-ES" dirty="0" smtClean="0"/>
              <a:t> </a:t>
            </a:r>
            <a:r>
              <a:rPr lang="es-ES" dirty="0" err="1" smtClean="0"/>
              <a:t>resultarà</a:t>
            </a:r>
            <a:r>
              <a:rPr lang="es-ES" dirty="0" smtClean="0"/>
              <a:t> difícil </a:t>
            </a:r>
            <a:r>
              <a:rPr lang="es-ES" dirty="0" err="1" smtClean="0"/>
              <a:t>sortir-se’n</a:t>
            </a:r>
            <a:r>
              <a:rPr lang="es-ES" dirty="0" smtClean="0"/>
              <a:t>.</a:t>
            </a:r>
          </a:p>
          <a:p>
            <a:pPr marL="514350" indent="-514350" algn="just">
              <a:buAutoNum type="arabicPeriod"/>
            </a:pPr>
            <a:r>
              <a:rPr lang="es-ES" dirty="0" err="1" smtClean="0"/>
              <a:t>Emissió</a:t>
            </a:r>
            <a:r>
              <a:rPr lang="es-ES" dirty="0" smtClean="0"/>
              <a:t> </a:t>
            </a:r>
            <a:r>
              <a:rPr lang="es-ES" dirty="0" err="1" smtClean="0"/>
              <a:t>d’eurobonus</a:t>
            </a:r>
            <a:r>
              <a:rPr lang="es-ES" dirty="0"/>
              <a:t> </a:t>
            </a:r>
            <a:r>
              <a:rPr lang="es-ES" dirty="0" err="1" smtClean="0"/>
              <a:t>fins</a:t>
            </a:r>
            <a:r>
              <a:rPr lang="es-ES" dirty="0" smtClean="0"/>
              <a:t> el 40% del </a:t>
            </a:r>
            <a:r>
              <a:rPr lang="es-ES" dirty="0" err="1" smtClean="0"/>
              <a:t>deute</a:t>
            </a:r>
            <a:r>
              <a:rPr lang="es-ES" dirty="0" smtClean="0"/>
              <a:t> total de cada país.</a:t>
            </a:r>
          </a:p>
          <a:p>
            <a:pPr marL="514350" indent="-514350" algn="just">
              <a:buAutoNum type="arabicPeriod"/>
            </a:pPr>
            <a:r>
              <a:rPr lang="es-ES" dirty="0" err="1" smtClean="0"/>
              <a:t>Increment</a:t>
            </a:r>
            <a:r>
              <a:rPr lang="es-ES" dirty="0" smtClean="0"/>
              <a:t> del </a:t>
            </a:r>
            <a:r>
              <a:rPr lang="es-ES" dirty="0" err="1" smtClean="0"/>
              <a:t>pressupost</a:t>
            </a:r>
            <a:r>
              <a:rPr lang="es-ES" dirty="0" smtClean="0"/>
              <a:t> de la UE (ara: 1% del PIB de cada país).</a:t>
            </a:r>
          </a:p>
          <a:p>
            <a:pPr marL="514350" indent="-514350" algn="just">
              <a:buAutoNum type="arabicPeriod"/>
            </a:pPr>
            <a:r>
              <a:rPr lang="es-ES" dirty="0" err="1" smtClean="0"/>
              <a:t>Major</a:t>
            </a:r>
            <a:r>
              <a:rPr lang="es-ES" dirty="0" smtClean="0"/>
              <a:t> </a:t>
            </a:r>
            <a:r>
              <a:rPr lang="es-ES" dirty="0" err="1" smtClean="0"/>
              <a:t>regulació</a:t>
            </a:r>
            <a:r>
              <a:rPr lang="es-ES" dirty="0" smtClean="0"/>
              <a:t> en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moviments</a:t>
            </a:r>
            <a:r>
              <a:rPr lang="es-ES" dirty="0" smtClean="0"/>
              <a:t> de </a:t>
            </a:r>
            <a:r>
              <a:rPr lang="es-ES" dirty="0" err="1" smtClean="0"/>
              <a:t>capitals</a:t>
            </a:r>
            <a:r>
              <a:rPr lang="es-ES" dirty="0" smtClean="0"/>
              <a:t>.</a:t>
            </a:r>
          </a:p>
          <a:p>
            <a:pPr marL="514350" indent="-514350" algn="just">
              <a:buAutoNum type="arabicPeriod"/>
            </a:pPr>
            <a:r>
              <a:rPr lang="es-ES" dirty="0" err="1"/>
              <a:t>E</a:t>
            </a:r>
            <a:r>
              <a:rPr lang="es-ES" dirty="0" err="1" smtClean="0"/>
              <a:t>ntendre</a:t>
            </a:r>
            <a:r>
              <a:rPr lang="es-ES" dirty="0" smtClean="0"/>
              <a:t> que Europa </a:t>
            </a:r>
            <a:r>
              <a:rPr lang="es-ES" dirty="0" err="1" smtClean="0"/>
              <a:t>necessita</a:t>
            </a:r>
            <a:r>
              <a:rPr lang="es-ES" dirty="0" smtClean="0"/>
              <a:t> una </a:t>
            </a:r>
            <a:r>
              <a:rPr lang="es-ES" dirty="0" err="1" smtClean="0"/>
              <a:t>visió</a:t>
            </a:r>
            <a:r>
              <a:rPr lang="es-ES" dirty="0" smtClean="0"/>
              <a:t> de </a:t>
            </a:r>
            <a:r>
              <a:rPr lang="es-ES" dirty="0" err="1" smtClean="0"/>
              <a:t>conjunt</a:t>
            </a:r>
            <a:r>
              <a:rPr lang="es-ES" dirty="0" smtClean="0"/>
              <a:t> (no “</a:t>
            </a:r>
            <a:r>
              <a:rPr lang="es-ES" dirty="0" err="1" smtClean="0"/>
              <a:t>germanitzada</a:t>
            </a:r>
            <a:r>
              <a:rPr lang="es-ES" dirty="0" smtClean="0"/>
              <a:t>”) que </a:t>
            </a:r>
            <a:r>
              <a:rPr lang="es-ES" dirty="0" err="1" smtClean="0"/>
              <a:t>consideri</a:t>
            </a:r>
            <a:r>
              <a:rPr lang="es-ES" dirty="0" smtClean="0"/>
              <a:t> les </a:t>
            </a:r>
            <a:r>
              <a:rPr lang="es-ES" dirty="0" err="1" smtClean="0"/>
              <a:t>realitats</a:t>
            </a:r>
            <a:r>
              <a:rPr lang="es-ES" dirty="0" smtClean="0"/>
              <a:t> </a:t>
            </a:r>
            <a:r>
              <a:rPr lang="es-ES" dirty="0" err="1" smtClean="0"/>
              <a:t>macroeconòmiques</a:t>
            </a:r>
            <a:r>
              <a:rPr lang="es-ES" dirty="0" smtClean="0"/>
              <a:t> </a:t>
            </a:r>
            <a:r>
              <a:rPr lang="es-ES" dirty="0" err="1" smtClean="0"/>
              <a:t>diferents</a:t>
            </a:r>
            <a:r>
              <a:rPr lang="es-ES" dirty="0" smtClean="0"/>
              <a:t> del </a:t>
            </a:r>
            <a:r>
              <a:rPr lang="es-ES" dirty="0" err="1" smtClean="0"/>
              <a:t>nord</a:t>
            </a:r>
            <a:r>
              <a:rPr lang="es-ES" dirty="0" smtClean="0"/>
              <a:t> i del sud del </a:t>
            </a:r>
            <a:r>
              <a:rPr lang="es-ES" dirty="0" err="1" smtClean="0"/>
              <a:t>Rhin</a:t>
            </a:r>
            <a:r>
              <a:rPr lang="es-ES" dirty="0" smtClean="0"/>
              <a:t>.</a:t>
            </a:r>
          </a:p>
          <a:p>
            <a:pPr marL="514350" indent="-514350" algn="just">
              <a:buAutoNum type="arabicPeriod"/>
            </a:pP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possible</a:t>
            </a:r>
            <a:r>
              <a:rPr lang="es-ES" dirty="0" smtClean="0"/>
              <a:t> el </a:t>
            </a:r>
            <a:r>
              <a:rPr lang="es-ES" dirty="0" err="1" smtClean="0"/>
              <a:t>desencadenament</a:t>
            </a:r>
            <a:r>
              <a:rPr lang="es-ES" dirty="0" smtClean="0"/>
              <a:t> </a:t>
            </a:r>
            <a:r>
              <a:rPr lang="es-ES" dirty="0" err="1" smtClean="0"/>
              <a:t>d’una</a:t>
            </a:r>
            <a:r>
              <a:rPr lang="es-ES" dirty="0" smtClean="0"/>
              <a:t> </a:t>
            </a:r>
            <a:r>
              <a:rPr lang="es-ES" dirty="0" err="1" smtClean="0"/>
              <a:t>altra</a:t>
            </a:r>
            <a:r>
              <a:rPr lang="es-ES" dirty="0" smtClean="0"/>
              <a:t> </a:t>
            </a:r>
            <a:r>
              <a:rPr lang="es-ES" dirty="0" err="1" smtClean="0"/>
              <a:t>crisi</a:t>
            </a:r>
            <a:r>
              <a:rPr lang="es-ES" dirty="0" smtClean="0"/>
              <a:t>?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alarmismes</a:t>
            </a:r>
            <a:r>
              <a:rPr lang="es-ES" dirty="0" smtClean="0"/>
              <a:t>: SÍ, </a:t>
            </a:r>
            <a:r>
              <a:rPr lang="es-ES" dirty="0" err="1" smtClean="0"/>
              <a:t>pels</a:t>
            </a:r>
            <a:r>
              <a:rPr lang="es-ES" dirty="0" smtClean="0"/>
              <a:t> </a:t>
            </a:r>
            <a:r>
              <a:rPr lang="es-ES" dirty="0" err="1" smtClean="0"/>
              <a:t>factors</a:t>
            </a:r>
            <a:r>
              <a:rPr lang="es-ES" dirty="0" smtClean="0"/>
              <a:t> </a:t>
            </a:r>
            <a:r>
              <a:rPr lang="es-ES" dirty="0" err="1" smtClean="0"/>
              <a:t>ja</a:t>
            </a:r>
            <a:r>
              <a:rPr lang="es-ES" dirty="0" smtClean="0"/>
              <a:t> </a:t>
            </a:r>
            <a:r>
              <a:rPr lang="es-ES" dirty="0" err="1" smtClean="0"/>
              <a:t>explicats</a:t>
            </a:r>
            <a:r>
              <a:rPr lang="es-ES" dirty="0" smtClean="0"/>
              <a:t>. </a:t>
            </a:r>
            <a:r>
              <a:rPr lang="es-ES" dirty="0" err="1" smtClean="0"/>
              <a:t>Crisi</a:t>
            </a:r>
            <a:r>
              <a:rPr lang="es-ES" dirty="0" smtClean="0"/>
              <a:t> que </a:t>
            </a:r>
            <a:r>
              <a:rPr lang="es-ES" dirty="0" err="1" smtClean="0"/>
              <a:t>provindrà</a:t>
            </a:r>
            <a:r>
              <a:rPr lang="es-ES" dirty="0" smtClean="0"/>
              <a:t> de les </a:t>
            </a:r>
            <a:r>
              <a:rPr lang="es-ES" dirty="0" err="1" smtClean="0"/>
              <a:t>finances</a:t>
            </a:r>
            <a:r>
              <a:rPr lang="es-ES" dirty="0" smtClean="0"/>
              <a:t>. </a:t>
            </a:r>
            <a:r>
              <a:rPr lang="es-ES" dirty="0" err="1" smtClean="0"/>
              <a:t>Quan</a:t>
            </a:r>
            <a:r>
              <a:rPr lang="es-ES" dirty="0" smtClean="0"/>
              <a:t>? No </a:t>
            </a:r>
            <a:r>
              <a:rPr lang="es-ES" dirty="0" err="1" smtClean="0"/>
              <a:t>ho</a:t>
            </a:r>
            <a:r>
              <a:rPr lang="es-ES" dirty="0" smtClean="0"/>
              <a:t> </a:t>
            </a:r>
            <a:r>
              <a:rPr lang="es-ES" dirty="0" err="1" smtClean="0"/>
              <a:t>sabem</a:t>
            </a:r>
            <a:r>
              <a:rPr lang="es-ES" dirty="0" smtClean="0"/>
              <a:t>! La </a:t>
            </a:r>
            <a:r>
              <a:rPr lang="es-ES" dirty="0" err="1" smtClean="0"/>
              <a:t>Història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r>
              <a:rPr lang="es-ES" dirty="0" smtClean="0"/>
              <a:t>, que </a:t>
            </a:r>
            <a:r>
              <a:rPr lang="es-ES" dirty="0" err="1" smtClean="0"/>
              <a:t>esdevé</a:t>
            </a:r>
            <a:r>
              <a:rPr lang="es-ES" dirty="0" smtClean="0"/>
              <a:t> una </a:t>
            </a:r>
            <a:r>
              <a:rPr lang="es-ES" dirty="0" err="1" smtClean="0"/>
              <a:t>eina</a:t>
            </a:r>
            <a:r>
              <a:rPr lang="es-ES" dirty="0" smtClean="0"/>
              <a:t> </a:t>
            </a:r>
            <a:r>
              <a:rPr lang="es-ES" dirty="0" err="1" smtClean="0"/>
              <a:t>essencial</a:t>
            </a:r>
            <a:r>
              <a:rPr lang="es-ES" dirty="0" smtClean="0"/>
              <a:t>, </a:t>
            </a:r>
            <a:r>
              <a:rPr lang="es-ES" dirty="0" err="1" smtClean="0"/>
              <a:t>ajuda</a:t>
            </a:r>
            <a:r>
              <a:rPr lang="es-ES" dirty="0" smtClean="0"/>
              <a:t> a </a:t>
            </a:r>
            <a:r>
              <a:rPr lang="es-ES" dirty="0" err="1" smtClean="0"/>
              <a:t>entendre</a:t>
            </a:r>
            <a:r>
              <a:rPr lang="es-ES" dirty="0" smtClean="0"/>
              <a:t> les </a:t>
            </a:r>
            <a:r>
              <a:rPr lang="es-ES" dirty="0" err="1" smtClean="0"/>
              <a:t>carácterístiques</a:t>
            </a:r>
            <a:r>
              <a:rPr lang="es-ES" dirty="0" smtClean="0"/>
              <a:t> de les crisis. </a:t>
            </a:r>
            <a:r>
              <a:rPr lang="es-ES" dirty="0" err="1" smtClean="0"/>
              <a:t>Això</a:t>
            </a:r>
            <a:r>
              <a:rPr lang="es-ES" dirty="0" smtClean="0"/>
              <a:t> </a:t>
            </a:r>
            <a:r>
              <a:rPr lang="es-ES" dirty="0" err="1" smtClean="0"/>
              <a:t>em</a:t>
            </a:r>
            <a:r>
              <a:rPr lang="es-ES" dirty="0" smtClean="0"/>
              <a:t> fa pensar que </a:t>
            </a:r>
            <a:r>
              <a:rPr lang="es-ES" dirty="0" err="1" smtClean="0"/>
              <a:t>abans</a:t>
            </a:r>
            <a:r>
              <a:rPr lang="es-ES" dirty="0" smtClean="0"/>
              <a:t> de 2025 </a:t>
            </a:r>
            <a:r>
              <a:rPr lang="es-ES" dirty="0" err="1" smtClean="0"/>
              <a:t>podriem</a:t>
            </a:r>
            <a:r>
              <a:rPr lang="es-ES" dirty="0" smtClean="0"/>
              <a:t> </a:t>
            </a:r>
            <a:r>
              <a:rPr lang="es-ES" dirty="0" err="1" smtClean="0"/>
              <a:t>assistir</a:t>
            </a:r>
            <a:r>
              <a:rPr lang="es-ES" dirty="0" smtClean="0"/>
              <a:t> a una </a:t>
            </a:r>
            <a:r>
              <a:rPr lang="es-ES" dirty="0" err="1" smtClean="0"/>
              <a:t>crisi</a:t>
            </a:r>
            <a:r>
              <a:rPr lang="es-ES" dirty="0" smtClean="0"/>
              <a:t> </a:t>
            </a:r>
            <a:r>
              <a:rPr lang="es-ES" dirty="0" err="1" smtClean="0"/>
              <a:t>financera</a:t>
            </a:r>
            <a:r>
              <a:rPr lang="es-ES" dirty="0" smtClean="0"/>
              <a:t> que </a:t>
            </a:r>
            <a:r>
              <a:rPr lang="es-ES" dirty="0" err="1" smtClean="0"/>
              <a:t>torni</a:t>
            </a:r>
            <a:r>
              <a:rPr lang="es-ES" dirty="0" smtClean="0"/>
              <a:t> a remodelar el sistema,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regulacions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7946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COROL·LARI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SI M’EQUIVOC, NO M’HO TINGUEU EN COMPTE… ELS ECONOMISTES ENS EQUIVOQUEM MOLT, PER</a:t>
            </a:r>
            <a:r>
              <a:rPr lang="es-ES" dirty="0" smtClean="0"/>
              <a:t>Ò CURIOSAMENT SEMPRE ENS ESCOLTEN… COSA INSÒLITA!</a:t>
            </a:r>
          </a:p>
          <a:p>
            <a:pPr algn="just"/>
            <a:r>
              <a:rPr lang="es-ES" dirty="0" smtClean="0"/>
              <a:t>PERÒ SI ENCERT EN ALGUNA PART DE LA MEVA DIAGNOSI, ALESHORES RECORDAU ON HO ESCOLTÀREU PER PRIMERA VEGADA…!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337D-646B-7843-9FC2-631A5DF63A2A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130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6000" dirty="0" smtClean="0"/>
              <a:t>THANKS.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C</a:t>
            </a:r>
            <a:r>
              <a:rPr lang="es-ES" dirty="0" err="1" smtClean="0"/>
              <a:t>ontact</a:t>
            </a:r>
            <a:r>
              <a:rPr lang="es-ES" dirty="0" smtClean="0"/>
              <a:t>: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i="1" dirty="0"/>
              <a:t>Carles Manera</a:t>
            </a:r>
            <a:endParaRPr lang="es-ES_tradnl" dirty="0"/>
          </a:p>
          <a:p>
            <a:pPr marL="0" indent="0" algn="ctr">
              <a:buNone/>
            </a:pPr>
            <a:r>
              <a:rPr lang="es-ES" dirty="0" err="1"/>
              <a:t>Universitat</a:t>
            </a:r>
            <a:r>
              <a:rPr lang="es-ES" dirty="0"/>
              <a:t> de les Illes Balears</a:t>
            </a:r>
            <a:endParaRPr lang="es-ES_tradnl" dirty="0"/>
          </a:p>
          <a:p>
            <a:pPr marL="0" indent="0" algn="ctr">
              <a:buNone/>
            </a:pPr>
            <a:r>
              <a:rPr lang="es-ES" dirty="0"/>
              <a:t> </a:t>
            </a:r>
            <a:r>
              <a:rPr lang="en-GB" dirty="0"/>
              <a:t>(</a:t>
            </a:r>
            <a:r>
              <a:rPr lang="en-GB" u="sng" dirty="0">
                <a:hlinkClick r:id="rId2"/>
              </a:rPr>
              <a:t>carles.manera@uib.es</a:t>
            </a:r>
            <a:r>
              <a:rPr lang="en-GB" dirty="0"/>
              <a:t>)</a:t>
            </a:r>
          </a:p>
          <a:p>
            <a:pPr marL="0" indent="0" algn="ctr">
              <a:buNone/>
            </a:pPr>
            <a:r>
              <a:rPr lang="es-ES" dirty="0"/>
              <a:t>TWITTER: @C</a:t>
            </a:r>
            <a:r>
              <a:rPr lang="en-GB" dirty="0" err="1"/>
              <a:t>arlesManera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BLOG: </a:t>
            </a:r>
            <a:r>
              <a:rPr lang="en-GB" dirty="0" err="1"/>
              <a:t>carlesmanera.com</a:t>
            </a:r>
            <a:endParaRPr lang="en-GB" dirty="0"/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A1C5-376F-CF4B-AECA-1FCB4969963A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828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4413</TotalTime>
  <Words>2030</Words>
  <Application>Microsoft Macintosh PowerPoint</Application>
  <PresentationFormat>Presentación en pantalla (4:3)</PresentationFormat>
  <Paragraphs>192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CAP A UNA NOVA INESTABILITAT ECONÒMICA?</vt:lpstr>
      <vt:lpstr>Les nostres recerques sobre la  Gran Recessió</vt:lpstr>
      <vt:lpstr>Les nostres bases científiques actuals</vt:lpstr>
      <vt:lpstr>GUIÓ</vt:lpstr>
      <vt:lpstr>PRIMER ARGUMENT:  NO HI HA DINERS No hi ha diners?... Depèn</vt:lpstr>
      <vt:lpstr>Deute públic s/PIB (FONT: Manera, La extensión de la desigualdad)</vt:lpstr>
      <vt:lpstr>Dèficit públic a Espanya (FONT: Manera, La extensión de la desigualdad)</vt:lpstr>
      <vt:lpstr>Deute públic, deute privada (FONT: Manera, La extensión de la desigualdad)</vt:lpstr>
      <vt:lpstr>BANC DE PAGAMENTS INTERNACIONALS.  Signes preocupants: el deute privat s'està disparant de nou a nivell mundial .</vt:lpstr>
      <vt:lpstr>Això és important…</vt:lpstr>
      <vt:lpstr>…amb el preu habitatge a l’alça (FONT: https://blogs.elconfidencial.com/economia/grafico-de-la-semana/2017-06-30/alertas-deuda-privada-mundial-dispara_1407395/</vt:lpstr>
      <vt:lpstr>…amb salaris que cauen…</vt:lpstr>
      <vt:lpstr>Evidència empírica: salaris com a % del PIB  (Pérez Montiel-Manera)</vt:lpstr>
      <vt:lpstr>Evidència empírica: evolució de la productivitat i dels salaris</vt:lpstr>
      <vt:lpstr>Com que no hi ha diners, s’imposa…L’austeritat</vt:lpstr>
      <vt:lpstr>Qui ha perdut, qui està perdent? (FONT: Manera, La extensión de la desigualdad)</vt:lpstr>
      <vt:lpstr>Però l’especulació persisteix…</vt:lpstr>
      <vt:lpstr>…i la desigualtat ha augmentat</vt:lpstr>
      <vt:lpstr>SEGON ARGUMENT: Sistema bancari mundial:  NO S’HA REGULAT, DES DE LA CRISI DE 2008</vt:lpstr>
      <vt:lpstr>Recerca pròpia: Economia dels EEUU com a laboratori</vt:lpstr>
      <vt:lpstr>Variables EEUU</vt:lpstr>
      <vt:lpstr>Financial Times, 25 juny 2013, ft.com: LA ¿RUÏNA? DELS BANCS</vt:lpstr>
      <vt:lpstr>S’ignoren les lliçons de 1930</vt:lpstr>
      <vt:lpstr>TERCER ARGUMENT: Política monetària, Política fiscal</vt:lpstr>
      <vt:lpstr>Com fer-ho?: de bell nou,  la Història Econòmica…</vt:lpstr>
      <vt:lpstr>CONCLUSIONS</vt:lpstr>
      <vt:lpstr>CONCLUSIONS </vt:lpstr>
      <vt:lpstr>Tot recordant el gran Hyman Minsky</vt:lpstr>
      <vt:lpstr>Minsky Model  (according Kindleberger)</vt:lpstr>
      <vt:lpstr>More visual expression!</vt:lpstr>
      <vt:lpstr>The economy without controls is triggered ... like a coyote without the ability to brake when it suits you ...</vt:lpstr>
      <vt:lpstr>VARETES MÀGIQUES????: amb humilitat i modèstia, sense voler de cap forma assentar càtedra…</vt:lpstr>
      <vt:lpstr>COROL·LARI</vt:lpstr>
      <vt:lpstr>THANKS. Contact: 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 A UNA NOVA INESTABILITAT ECONÒMICA</dc:title>
  <dc:creator>Carles Manera</dc:creator>
  <cp:lastModifiedBy>Carlos Manera</cp:lastModifiedBy>
  <cp:revision>93</cp:revision>
  <dcterms:created xsi:type="dcterms:W3CDTF">2017-10-27T10:11:02Z</dcterms:created>
  <dcterms:modified xsi:type="dcterms:W3CDTF">2017-11-01T07:44:08Z</dcterms:modified>
</cp:coreProperties>
</file>