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6" r:id="rId2"/>
    <p:sldId id="257" r:id="rId3"/>
    <p:sldId id="259" r:id="rId4"/>
    <p:sldId id="258" r:id="rId5"/>
    <p:sldId id="260" r:id="rId6"/>
    <p:sldId id="275" r:id="rId7"/>
    <p:sldId id="276" r:id="rId8"/>
    <p:sldId id="277" r:id="rId9"/>
    <p:sldId id="283" r:id="rId10"/>
    <p:sldId id="267" r:id="rId11"/>
    <p:sldId id="268" r:id="rId12"/>
    <p:sldId id="269" r:id="rId13"/>
    <p:sldId id="274" r:id="rId14"/>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9" d="100"/>
          <a:sy n="79" d="100"/>
        </p:scale>
        <p:origin x="-47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9351BD-4F7D-9F49-91CE-9DB1F7611325}" type="datetimeFigureOut">
              <a:rPr lang="es-ES" smtClean="0"/>
              <a:t>2/8/18</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72E1B3-E37F-F94F-8573-09E32688EBB7}" type="slidenum">
              <a:rPr lang="es-ES" smtClean="0"/>
              <a:t>‹Nr.›</a:t>
            </a:fld>
            <a:endParaRPr lang="es-ES"/>
          </a:p>
        </p:txBody>
      </p:sp>
    </p:spTree>
    <p:extLst>
      <p:ext uri="{BB962C8B-B14F-4D97-AF65-F5344CB8AC3E}">
        <p14:creationId xmlns:p14="http://schemas.microsoft.com/office/powerpoint/2010/main" val="291733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1381EF-2F98-604A-905D-1809E82B7BB4}" type="datetimeFigureOut">
              <a:rPr lang="es-ES" smtClean="0"/>
              <a:t>2/8/18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065F5A-E83A-AB45-A637-9358CF2A4B43}" type="slidenum">
              <a:rPr lang="es-ES" smtClean="0"/>
              <a:t>‹Nr.›</a:t>
            </a:fld>
            <a:endParaRPr lang="es-ES"/>
          </a:p>
        </p:txBody>
      </p:sp>
    </p:spTree>
    <p:extLst>
      <p:ext uri="{BB962C8B-B14F-4D97-AF65-F5344CB8AC3E}">
        <p14:creationId xmlns:p14="http://schemas.microsoft.com/office/powerpoint/2010/main" val="130806711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5FD0C5D0-DCE2-C745-89A9-8BCBEBE48B85}" type="datetime1">
              <a:rPr lang="es-ES" smtClean="0"/>
              <a:t>2/8/18</a:t>
            </a:fld>
            <a:endParaRPr lang="es-ES"/>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490186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4263D5C6-6583-9B43-AB37-B955B22CA089}" type="datetime1">
              <a:rPr lang="es-ES" smtClean="0"/>
              <a:t>2/8/18</a:t>
            </a:fld>
            <a:endParaRPr lang="es-ES"/>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3860065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10510269-2E53-0D45-9359-54F9C44C3558}" type="datetime1">
              <a:rPr lang="es-ES" smtClean="0"/>
              <a:t>2/8/18</a:t>
            </a:fld>
            <a:endParaRPr lang="es-ES"/>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695529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718EC81E-9E1A-9846-A09B-4A9A3F5B7193}" type="datetime1">
              <a:rPr lang="es-ES" smtClean="0"/>
              <a:t>2/8/18</a:t>
            </a:fld>
            <a:endParaRPr lang="es-ES"/>
          </a:p>
        </p:txBody>
      </p:sp>
      <p:sp>
        <p:nvSpPr>
          <p:cNvPr id="6" name="Marcador de pie de página 5"/>
          <p:cNvSpPr>
            <a:spLocks noGrp="1"/>
          </p:cNvSpPr>
          <p:nvPr>
            <p:ph type="ftr" sz="quarter" idx="11"/>
          </p:nvPr>
        </p:nvSpPr>
        <p:spPr/>
        <p:txBody>
          <a:bodyPr/>
          <a:lstStyle/>
          <a:p>
            <a:r>
              <a:rPr lang="fr-FR" smtClean="0"/>
              <a:t>Manera et alter</a:t>
            </a:r>
            <a:endParaRPr lang="es-ES"/>
          </a:p>
        </p:txBody>
      </p:sp>
      <p:sp>
        <p:nvSpPr>
          <p:cNvPr id="7" name="Marcador de número de diapositiva 6"/>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1774514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35CDE1A0-BA80-3849-A4FB-81B41E591C27}" type="datetime1">
              <a:rPr lang="es-ES" smtClean="0"/>
              <a:t>2/8/18</a:t>
            </a:fld>
            <a:endParaRPr lang="es-ES"/>
          </a:p>
        </p:txBody>
      </p:sp>
      <p:sp>
        <p:nvSpPr>
          <p:cNvPr id="8" name="Marcador de pie de página 7"/>
          <p:cNvSpPr>
            <a:spLocks noGrp="1"/>
          </p:cNvSpPr>
          <p:nvPr>
            <p:ph type="ftr" sz="quarter" idx="11"/>
          </p:nvPr>
        </p:nvSpPr>
        <p:spPr/>
        <p:txBody>
          <a:bodyPr/>
          <a:lstStyle/>
          <a:p>
            <a:r>
              <a:rPr lang="fr-FR" smtClean="0"/>
              <a:t>Manera et alter</a:t>
            </a:r>
            <a:endParaRPr lang="es-ES"/>
          </a:p>
        </p:txBody>
      </p:sp>
      <p:sp>
        <p:nvSpPr>
          <p:cNvPr id="9" name="Marcador de número de diapositiva 8"/>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4155777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D3124A62-FC9A-004B-9174-9A0B7C98F0DD}" type="datetime1">
              <a:rPr lang="es-ES" smtClean="0"/>
              <a:t>2/8/18</a:t>
            </a:fld>
            <a:endParaRPr lang="es-ES"/>
          </a:p>
        </p:txBody>
      </p:sp>
      <p:sp>
        <p:nvSpPr>
          <p:cNvPr id="4" name="Marcador de pie de página 3"/>
          <p:cNvSpPr>
            <a:spLocks noGrp="1"/>
          </p:cNvSpPr>
          <p:nvPr>
            <p:ph type="ftr" sz="quarter" idx="11"/>
          </p:nvPr>
        </p:nvSpPr>
        <p:spPr/>
        <p:txBody>
          <a:bodyPr/>
          <a:lstStyle/>
          <a:p>
            <a:r>
              <a:rPr lang="fr-FR" smtClean="0"/>
              <a:t>Manera et alter</a:t>
            </a:r>
            <a:endParaRPr lang="es-ES"/>
          </a:p>
        </p:txBody>
      </p:sp>
      <p:sp>
        <p:nvSpPr>
          <p:cNvPr id="5" name="Marcador de número de diapositiva 4"/>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155804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325A79D-1BF3-FD4E-A3CF-F7B37A30DC15}" type="datetime1">
              <a:rPr lang="es-ES" smtClean="0"/>
              <a:t>2/8/18</a:t>
            </a:fld>
            <a:endParaRPr lang="es-ES"/>
          </a:p>
        </p:txBody>
      </p:sp>
      <p:sp>
        <p:nvSpPr>
          <p:cNvPr id="3" name="Marcador de pie de página 2"/>
          <p:cNvSpPr>
            <a:spLocks noGrp="1"/>
          </p:cNvSpPr>
          <p:nvPr>
            <p:ph type="ftr" sz="quarter" idx="11"/>
          </p:nvPr>
        </p:nvSpPr>
        <p:spPr/>
        <p:txBody>
          <a:bodyPr/>
          <a:lstStyle/>
          <a:p>
            <a:r>
              <a:rPr lang="fr-FR" smtClean="0"/>
              <a:t>Manera et alter</a:t>
            </a:r>
            <a:endParaRPr lang="es-ES"/>
          </a:p>
        </p:txBody>
      </p:sp>
      <p:sp>
        <p:nvSpPr>
          <p:cNvPr id="4" name="Marcador de número de diapositiva 3"/>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395249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0B79F035-DB29-CB44-9BE5-85C2AEC474C1}" type="datetime1">
              <a:rPr lang="es-ES" smtClean="0"/>
              <a:t>2/8/18</a:t>
            </a:fld>
            <a:endParaRPr lang="es-ES"/>
          </a:p>
        </p:txBody>
      </p:sp>
      <p:sp>
        <p:nvSpPr>
          <p:cNvPr id="6" name="Marcador de pie de página 5"/>
          <p:cNvSpPr>
            <a:spLocks noGrp="1"/>
          </p:cNvSpPr>
          <p:nvPr>
            <p:ph type="ftr" sz="quarter" idx="11"/>
          </p:nvPr>
        </p:nvSpPr>
        <p:spPr/>
        <p:txBody>
          <a:bodyPr/>
          <a:lstStyle/>
          <a:p>
            <a:r>
              <a:rPr lang="fr-FR" smtClean="0"/>
              <a:t>Manera et alter</a:t>
            </a:r>
            <a:endParaRPr lang="es-ES"/>
          </a:p>
        </p:txBody>
      </p:sp>
      <p:sp>
        <p:nvSpPr>
          <p:cNvPr id="7" name="Marcador de número de diapositiva 6"/>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4268932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257DECC-42B0-D342-84AC-C10017890A58}" type="datetime1">
              <a:rPr lang="es-ES" smtClean="0"/>
              <a:t>2/8/18</a:t>
            </a:fld>
            <a:endParaRPr lang="es-ES"/>
          </a:p>
        </p:txBody>
      </p:sp>
      <p:sp>
        <p:nvSpPr>
          <p:cNvPr id="6" name="Marcador de pie de página 5"/>
          <p:cNvSpPr>
            <a:spLocks noGrp="1"/>
          </p:cNvSpPr>
          <p:nvPr>
            <p:ph type="ftr" sz="quarter" idx="11"/>
          </p:nvPr>
        </p:nvSpPr>
        <p:spPr/>
        <p:txBody>
          <a:bodyPr/>
          <a:lstStyle/>
          <a:p>
            <a:r>
              <a:rPr lang="fr-FR" smtClean="0"/>
              <a:t>Manera et alter</a:t>
            </a:r>
            <a:endParaRPr lang="es-ES"/>
          </a:p>
        </p:txBody>
      </p:sp>
      <p:sp>
        <p:nvSpPr>
          <p:cNvPr id="7" name="Marcador de número de diapositiva 6"/>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2395696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B67862D-37E0-E54B-A092-1656C8012BDB}" type="datetime1">
              <a:rPr lang="es-ES" smtClean="0"/>
              <a:t>2/8/18</a:t>
            </a:fld>
            <a:endParaRPr lang="es-ES"/>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3795508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F4DC7E2-A2FB-AF4A-AEAA-061350F52192}" type="datetime1">
              <a:rPr lang="es-ES" smtClean="0"/>
              <a:t>2/8/18</a:t>
            </a:fld>
            <a:endParaRPr lang="es-ES"/>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‹Nr.›</a:t>
            </a:fld>
            <a:endParaRPr lang="es-ES"/>
          </a:p>
        </p:txBody>
      </p:sp>
    </p:spTree>
    <p:extLst>
      <p:ext uri="{BB962C8B-B14F-4D97-AF65-F5344CB8AC3E}">
        <p14:creationId xmlns:p14="http://schemas.microsoft.com/office/powerpoint/2010/main" val="15617211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B2199D-3060-9B47-856E-B201C54D5195}" type="datetime1">
              <a:rPr lang="es-ES" smtClean="0"/>
              <a:t>2/8/18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Manera et alter</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6EE0D-7E3E-E04B-8CBC-7A452A2C2B71}" type="slidenum">
              <a:rPr lang="es-ES" smtClean="0"/>
              <a:t>‹Nr.›</a:t>
            </a:fld>
            <a:endParaRPr lang="es-ES"/>
          </a:p>
        </p:txBody>
      </p:sp>
    </p:spTree>
    <p:extLst>
      <p:ext uri="{BB962C8B-B14F-4D97-AF65-F5344CB8AC3E}">
        <p14:creationId xmlns:p14="http://schemas.microsoft.com/office/powerpoint/2010/main" val="21656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43019" y="2013363"/>
            <a:ext cx="7351988" cy="1732114"/>
          </a:xfrm>
        </p:spPr>
        <p:txBody>
          <a:bodyPr>
            <a:normAutofit fontScale="90000"/>
          </a:bodyPr>
          <a:lstStyle/>
          <a:p>
            <a:r>
              <a:rPr lang="ca-ES" sz="3600" b="1" dirty="0" smtClean="0"/>
              <a:t/>
            </a:r>
            <a:br>
              <a:rPr lang="ca-ES" sz="3600" b="1" dirty="0" smtClean="0"/>
            </a:br>
            <a:r>
              <a:rPr lang="ca-ES" sz="3600" b="1" dirty="0" smtClean="0"/>
              <a:t/>
            </a:r>
            <a:br>
              <a:rPr lang="ca-ES" sz="3600" b="1" dirty="0" smtClean="0"/>
            </a:br>
            <a:r>
              <a:rPr lang="ca-ES" sz="3600" b="1" dirty="0"/>
              <a:t/>
            </a:r>
            <a:br>
              <a:rPr lang="ca-ES" sz="3600" b="1" dirty="0"/>
            </a:br>
            <a:r>
              <a:rPr lang="en-GB" sz="2200" b="1" dirty="0" smtClean="0"/>
              <a:t>Recovering </a:t>
            </a:r>
            <a:r>
              <a:rPr lang="en-GB" sz="2200" b="1" dirty="0"/>
              <a:t>from Large Scale Crisis: Strategies, Patterns and Outcomes, 19</a:t>
            </a:r>
            <a:r>
              <a:rPr lang="en-GB" sz="2200" b="1" baseline="30000" dirty="0"/>
              <a:t>th</a:t>
            </a:r>
            <a:r>
              <a:rPr lang="en-GB" sz="2200" b="1" dirty="0"/>
              <a:t>-21</a:t>
            </a:r>
            <a:r>
              <a:rPr lang="en-GB" sz="2200" b="1" baseline="30000" dirty="0"/>
              <a:t>st</a:t>
            </a:r>
            <a:r>
              <a:rPr lang="en-GB" sz="2200" b="1" dirty="0"/>
              <a:t> </a:t>
            </a:r>
            <a:r>
              <a:rPr lang="en-GB" sz="2200" b="1" dirty="0" smtClean="0"/>
              <a:t>centuries</a:t>
            </a:r>
            <a:r>
              <a:rPr lang="es-ES_tradnl" sz="2200" dirty="0" smtClean="0"/>
              <a:t>. </a:t>
            </a:r>
            <a:r>
              <a:rPr lang="en-GB" sz="2200" b="1" dirty="0" smtClean="0"/>
              <a:t>Thursday</a:t>
            </a:r>
            <a:r>
              <a:rPr lang="en-GB" sz="2200" b="1" dirty="0"/>
              <a:t>, August 2, 1:30P-5:00P. </a:t>
            </a:r>
            <a:r>
              <a:rPr lang="en-GB" sz="2200" b="1" dirty="0" smtClean="0"/>
              <a:t/>
            </a:r>
            <a:br>
              <a:rPr lang="en-GB" sz="2200" b="1" dirty="0" smtClean="0"/>
            </a:br>
            <a:r>
              <a:rPr lang="en-GB" sz="2200" b="1" dirty="0" smtClean="0"/>
              <a:t>Room </a:t>
            </a:r>
            <a:r>
              <a:rPr lang="en-GB" sz="2200" b="1" dirty="0"/>
              <a:t>123: Ray and Maria </a:t>
            </a:r>
            <a:r>
              <a:rPr lang="en-GB" sz="2200" b="1" dirty="0" err="1" smtClean="0"/>
              <a:t>Stata</a:t>
            </a:r>
            <a:r>
              <a:rPr lang="en-GB" sz="2200" b="1" dirty="0" smtClean="0"/>
              <a:t> </a:t>
            </a:r>
            <a:r>
              <a:rPr lang="en-GB" sz="2200" b="1" dirty="0" err="1" smtClean="0"/>
              <a:t>Center</a:t>
            </a:r>
            <a:r>
              <a:rPr lang="en-GB" sz="2200" b="1" dirty="0" smtClean="0"/>
              <a:t>,</a:t>
            </a:r>
            <a:br>
              <a:rPr lang="en-GB" sz="2200" b="1" dirty="0" smtClean="0"/>
            </a:br>
            <a:r>
              <a:rPr lang="en-GB" sz="2200" b="1" dirty="0" smtClean="0"/>
              <a:t>Massachusetts </a:t>
            </a:r>
            <a:r>
              <a:rPr lang="en-GB" sz="2200" b="1" dirty="0" err="1" smtClean="0"/>
              <a:t>Institut</a:t>
            </a:r>
            <a:r>
              <a:rPr lang="en-GB" sz="2200" b="1" dirty="0" smtClean="0"/>
              <a:t> of Technology, MIT</a:t>
            </a:r>
            <a:r>
              <a:rPr lang="ca-ES" sz="2200" b="1" dirty="0"/>
              <a:t/>
            </a:r>
            <a:br>
              <a:rPr lang="ca-ES" sz="2200" b="1" dirty="0"/>
            </a:br>
            <a:r>
              <a:rPr lang="ca-ES" sz="2200" b="1" dirty="0" smtClean="0"/>
              <a:t/>
            </a:r>
            <a:br>
              <a:rPr lang="ca-ES" sz="2200" b="1" dirty="0" smtClean="0"/>
            </a:br>
            <a:r>
              <a:rPr lang="ca-ES" sz="2200" b="1" i="1" dirty="0" err="1" smtClean="0"/>
              <a:t>Resilience</a:t>
            </a:r>
            <a:r>
              <a:rPr lang="ca-ES" sz="2200" b="1" i="1" dirty="0" smtClean="0"/>
              <a:t> </a:t>
            </a:r>
            <a:r>
              <a:rPr lang="ca-ES" sz="2200" b="1" i="1" dirty="0" err="1"/>
              <a:t>and</a:t>
            </a:r>
            <a:r>
              <a:rPr lang="ca-ES" sz="2200" b="1" i="1" dirty="0"/>
              <a:t> </a:t>
            </a:r>
            <a:r>
              <a:rPr lang="ca-ES" sz="2200" b="1" i="1" dirty="0" err="1"/>
              <a:t>economic</a:t>
            </a:r>
            <a:r>
              <a:rPr lang="ca-ES" sz="2200" b="1" i="1" dirty="0"/>
              <a:t> </a:t>
            </a:r>
            <a:r>
              <a:rPr lang="ca-ES" sz="2200" b="1" i="1" dirty="0" smtClean="0"/>
              <a:t>crisis in Spain: </a:t>
            </a:r>
            <a:r>
              <a:rPr lang="ca-ES" sz="2200" b="1" i="1" dirty="0" err="1" smtClean="0"/>
              <a:t>typology</a:t>
            </a:r>
            <a:r>
              <a:rPr lang="ca-ES" sz="2200" b="1" i="1" dirty="0" smtClean="0"/>
              <a:t> </a:t>
            </a:r>
            <a:r>
              <a:rPr lang="ca-ES" sz="2200" b="1" i="1" dirty="0"/>
              <a:t>for </a:t>
            </a:r>
            <a:r>
              <a:rPr lang="ca-ES" sz="2200" b="1" i="1" dirty="0" err="1"/>
              <a:t>Autonomous</a:t>
            </a:r>
            <a:r>
              <a:rPr lang="ca-ES" sz="2200" b="1" i="1" dirty="0"/>
              <a:t> </a:t>
            </a:r>
            <a:r>
              <a:rPr lang="ca-ES" sz="2200" b="1" i="1" dirty="0" err="1"/>
              <a:t>Communities</a:t>
            </a:r>
            <a:r>
              <a:rPr lang="ca-ES" sz="2200" b="1" i="1" dirty="0"/>
              <a:t>, </a:t>
            </a:r>
            <a:r>
              <a:rPr lang="ca-ES" sz="2200" b="1" i="1" dirty="0" err="1"/>
              <a:t>based</a:t>
            </a:r>
            <a:r>
              <a:rPr lang="ca-ES" sz="2200" b="1" i="1" dirty="0"/>
              <a:t> on </a:t>
            </a:r>
            <a:r>
              <a:rPr lang="ca-ES" sz="2200" b="1" i="1" dirty="0" err="1"/>
              <a:t>the</a:t>
            </a:r>
            <a:r>
              <a:rPr lang="ca-ES" sz="2200" b="1" i="1" dirty="0"/>
              <a:t> profit </a:t>
            </a:r>
            <a:r>
              <a:rPr lang="ca-ES" sz="2200" b="1" i="1" dirty="0" err="1"/>
              <a:t>rate</a:t>
            </a:r>
            <a:r>
              <a:rPr lang="ca-ES" sz="2200" b="1" i="1" dirty="0"/>
              <a:t> (1965-2011)</a:t>
            </a:r>
            <a:r>
              <a:rPr lang="es-ES_tradnl" sz="2200" i="1" dirty="0" smtClean="0">
                <a:effectLst/>
              </a:rPr>
              <a:t> </a:t>
            </a:r>
            <a:endParaRPr lang="es-ES" sz="2200" i="1" dirty="0"/>
          </a:p>
        </p:txBody>
      </p:sp>
      <p:sp>
        <p:nvSpPr>
          <p:cNvPr id="3" name="Subtítulo 2"/>
          <p:cNvSpPr>
            <a:spLocks noGrp="1"/>
          </p:cNvSpPr>
          <p:nvPr>
            <p:ph type="subTitle" idx="1"/>
          </p:nvPr>
        </p:nvSpPr>
        <p:spPr>
          <a:xfrm>
            <a:off x="1641510" y="4770413"/>
            <a:ext cx="5997861" cy="1632230"/>
          </a:xfrm>
        </p:spPr>
        <p:txBody>
          <a:bodyPr>
            <a:normAutofit fontScale="55000" lnSpcReduction="20000"/>
          </a:bodyPr>
          <a:lstStyle/>
          <a:p>
            <a:r>
              <a:rPr lang="ca-ES" sz="3500" dirty="0"/>
              <a:t>Carles </a:t>
            </a:r>
            <a:r>
              <a:rPr lang="ca-ES" sz="3500" dirty="0" smtClean="0"/>
              <a:t>Manera,</a:t>
            </a:r>
            <a:r>
              <a:rPr lang="es-ES_tradnl" sz="3500" b="1" dirty="0" smtClean="0"/>
              <a:t> </a:t>
            </a:r>
            <a:r>
              <a:rPr lang="ca-ES" sz="3500" dirty="0" smtClean="0"/>
              <a:t>Ferran </a:t>
            </a:r>
            <a:r>
              <a:rPr lang="ca-ES" sz="3500" dirty="0" err="1" smtClean="0"/>
              <a:t>Navinés</a:t>
            </a:r>
            <a:r>
              <a:rPr lang="es-ES_tradnl" sz="3500" b="1" dirty="0" smtClean="0"/>
              <a:t>, </a:t>
            </a:r>
            <a:r>
              <a:rPr lang="ca-ES" sz="3500" dirty="0" smtClean="0"/>
              <a:t>Javier </a:t>
            </a:r>
            <a:r>
              <a:rPr lang="ca-ES" sz="3500" dirty="0" err="1"/>
              <a:t>Franconetti</a:t>
            </a:r>
            <a:endParaRPr lang="es-ES_tradnl" sz="3500" b="1" dirty="0"/>
          </a:p>
          <a:p>
            <a:r>
              <a:rPr lang="ca-ES" sz="3500" dirty="0" smtClean="0"/>
              <a:t>UNIVERSITAT </a:t>
            </a:r>
            <a:r>
              <a:rPr lang="ca-ES" sz="3500" dirty="0"/>
              <a:t>DE LES ILLES BALEARS</a:t>
            </a:r>
            <a:endParaRPr lang="es-ES_tradnl" sz="3500" b="1" dirty="0"/>
          </a:p>
          <a:p>
            <a:r>
              <a:rPr lang="ca-ES" sz="3500" dirty="0" err="1"/>
              <a:t>Contact</a:t>
            </a:r>
            <a:r>
              <a:rPr lang="ca-ES" sz="3500" dirty="0"/>
              <a:t> </a:t>
            </a:r>
            <a:r>
              <a:rPr lang="ca-ES" sz="3500" dirty="0" err="1"/>
              <a:t>address</a:t>
            </a:r>
            <a:r>
              <a:rPr lang="ca-ES" sz="3500" dirty="0"/>
              <a:t>:</a:t>
            </a:r>
            <a:endParaRPr lang="es-ES_tradnl" sz="3500" b="1" dirty="0"/>
          </a:p>
          <a:p>
            <a:r>
              <a:rPr lang="ca-ES" sz="3500" b="1" dirty="0" err="1"/>
              <a:t>carles.manera@uib.es</a:t>
            </a:r>
            <a:endParaRPr lang="es-ES_tradnl" sz="3500" b="1" dirty="0"/>
          </a:p>
          <a:p>
            <a:r>
              <a:rPr lang="en-GB" sz="4900" dirty="0"/>
              <a:t> </a:t>
            </a:r>
            <a:endParaRPr lang="es-ES_tradnl" sz="4900" b="1" dirty="0"/>
          </a:p>
          <a:p>
            <a:endParaRPr lang="es-ES" dirty="0"/>
          </a:p>
        </p:txBody>
      </p:sp>
      <p:sp>
        <p:nvSpPr>
          <p:cNvPr id="4" name="Marcador de pie de página 3"/>
          <p:cNvSpPr>
            <a:spLocks noGrp="1"/>
          </p:cNvSpPr>
          <p:nvPr>
            <p:ph type="ftr" sz="quarter" idx="11"/>
          </p:nvPr>
        </p:nvSpPr>
        <p:spPr/>
        <p:txBody>
          <a:bodyPr/>
          <a:lstStyle/>
          <a:p>
            <a:r>
              <a:rPr lang="fr-FR" smtClean="0"/>
              <a:t>Manera et alter</a:t>
            </a:r>
            <a:endParaRPr lang="es-ES"/>
          </a:p>
        </p:txBody>
      </p:sp>
      <p:sp>
        <p:nvSpPr>
          <p:cNvPr id="5" name="Marcador de número de diapositiva 4"/>
          <p:cNvSpPr>
            <a:spLocks noGrp="1"/>
          </p:cNvSpPr>
          <p:nvPr>
            <p:ph type="sldNum" sz="quarter" idx="12"/>
          </p:nvPr>
        </p:nvSpPr>
        <p:spPr/>
        <p:txBody>
          <a:bodyPr/>
          <a:lstStyle/>
          <a:p>
            <a:fld id="{1F36EE0D-7E3E-E04B-8CBC-7A452A2C2B71}" type="slidenum">
              <a:rPr lang="es-ES" smtClean="0"/>
              <a:t>1</a:t>
            </a:fld>
            <a:endParaRPr lang="es-ES"/>
          </a:p>
        </p:txBody>
      </p:sp>
      <p:pic>
        <p:nvPicPr>
          <p:cNvPr id="6" name="Imagen 5"/>
          <p:cNvPicPr>
            <a:picLocks noChangeAspect="1"/>
          </p:cNvPicPr>
          <p:nvPr/>
        </p:nvPicPr>
        <p:blipFill>
          <a:blip r:embed="rId2"/>
          <a:stretch>
            <a:fillRect/>
          </a:stretch>
        </p:blipFill>
        <p:spPr>
          <a:xfrm>
            <a:off x="2638306" y="274831"/>
            <a:ext cx="4146341" cy="2140408"/>
          </a:xfrm>
          <a:prstGeom prst="rect">
            <a:avLst/>
          </a:prstGeom>
        </p:spPr>
      </p:pic>
    </p:spTree>
    <p:extLst>
      <p:ext uri="{BB962C8B-B14F-4D97-AF65-F5344CB8AC3E}">
        <p14:creationId xmlns:p14="http://schemas.microsoft.com/office/powerpoint/2010/main" val="154577570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Definition</a:t>
            </a:r>
            <a:r>
              <a:rPr lang="es-ES" dirty="0" smtClean="0"/>
              <a:t>:</a:t>
            </a:r>
            <a:br>
              <a:rPr lang="es-ES" dirty="0" smtClean="0"/>
            </a:br>
            <a:r>
              <a:rPr lang="es-ES" dirty="0" err="1" smtClean="0"/>
              <a:t>Resilience</a:t>
            </a:r>
            <a:r>
              <a:rPr lang="es-ES" dirty="0" smtClean="0"/>
              <a:t>…and </a:t>
            </a:r>
            <a:r>
              <a:rPr lang="es-ES" dirty="0" err="1" smtClean="0"/>
              <a:t>economic</a:t>
            </a:r>
            <a:r>
              <a:rPr lang="es-ES" dirty="0" smtClean="0"/>
              <a:t> </a:t>
            </a:r>
            <a:r>
              <a:rPr lang="es-ES" dirty="0" err="1" smtClean="0"/>
              <a:t>history</a:t>
            </a:r>
            <a:endParaRPr lang="es-ES" dirty="0"/>
          </a:p>
        </p:txBody>
      </p:sp>
      <p:sp>
        <p:nvSpPr>
          <p:cNvPr id="3" name="Marcador de contenido 2"/>
          <p:cNvSpPr>
            <a:spLocks noGrp="1"/>
          </p:cNvSpPr>
          <p:nvPr>
            <p:ph idx="1"/>
          </p:nvPr>
        </p:nvSpPr>
        <p:spPr/>
        <p:txBody>
          <a:bodyPr>
            <a:normAutofit lnSpcReduction="10000"/>
          </a:bodyPr>
          <a:lstStyle/>
          <a:p>
            <a:pPr algn="just"/>
            <a:r>
              <a:rPr lang="en-GB" dirty="0"/>
              <a:t>The concept of resilience originates in the field of psychology and the environmental sciences, and was resumed from the Great Recession on for economic </a:t>
            </a:r>
            <a:r>
              <a:rPr lang="en-GB" dirty="0" smtClean="0"/>
              <a:t>analysis.</a:t>
            </a:r>
          </a:p>
          <a:p>
            <a:pPr algn="just"/>
            <a:r>
              <a:rPr lang="en-GB" dirty="0"/>
              <a:t>The resilience of a regional economy can be defined as its capacity to adapt better than other spaces to the economic difficulties caused by periods of crisis. </a:t>
            </a:r>
            <a:endParaRPr lang="en-GB" dirty="0" smtClean="0"/>
          </a:p>
          <a:p>
            <a:pPr marL="0" indent="0">
              <a:buNone/>
            </a:pPr>
            <a:r>
              <a:rPr lang="en-GB" dirty="0" smtClean="0"/>
              <a:t> </a:t>
            </a:r>
            <a:endParaRPr lang="es-ES" dirty="0"/>
          </a:p>
        </p:txBody>
      </p:sp>
      <p:sp>
        <p:nvSpPr>
          <p:cNvPr id="4" name="Marcador de pie de página 3"/>
          <p:cNvSpPr>
            <a:spLocks noGrp="1"/>
          </p:cNvSpPr>
          <p:nvPr>
            <p:ph type="ftr" sz="quarter" idx="11"/>
          </p:nvPr>
        </p:nvSpPr>
        <p:spPr/>
        <p:txBody>
          <a:bodyPr/>
          <a:lstStyle/>
          <a:p>
            <a:r>
              <a:rPr lang="fr-FR" smtClean="0"/>
              <a:t>Manera et alter</a:t>
            </a:r>
            <a:endParaRPr lang="es-ES"/>
          </a:p>
        </p:txBody>
      </p:sp>
      <p:sp>
        <p:nvSpPr>
          <p:cNvPr id="5" name="Marcador de número de diapositiva 4"/>
          <p:cNvSpPr>
            <a:spLocks noGrp="1"/>
          </p:cNvSpPr>
          <p:nvPr>
            <p:ph type="sldNum" sz="quarter" idx="12"/>
          </p:nvPr>
        </p:nvSpPr>
        <p:spPr/>
        <p:txBody>
          <a:bodyPr/>
          <a:lstStyle/>
          <a:p>
            <a:fld id="{1F36EE0D-7E3E-E04B-8CBC-7A452A2C2B71}" type="slidenum">
              <a:rPr lang="es-ES" smtClean="0"/>
              <a:t>2</a:t>
            </a:fld>
            <a:endParaRPr lang="es-ES"/>
          </a:p>
        </p:txBody>
      </p:sp>
    </p:spTree>
    <p:extLst>
      <p:ext uri="{BB962C8B-B14F-4D97-AF65-F5344CB8AC3E}">
        <p14:creationId xmlns:p14="http://schemas.microsoft.com/office/powerpoint/2010/main" val="203822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par>
                                <p:cTn id="13" presetID="18" presetClass="entr" presetSubtype="12"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trips(downLeft)">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Motivation</a:t>
            </a:r>
            <a:r>
              <a:rPr lang="es-ES" dirty="0" smtClean="0"/>
              <a:t>:</a:t>
            </a:r>
            <a:br>
              <a:rPr lang="es-ES" dirty="0" smtClean="0"/>
            </a:br>
            <a:r>
              <a:rPr lang="es-ES" dirty="0" err="1" smtClean="0"/>
              <a:t>Methodology</a:t>
            </a:r>
            <a:r>
              <a:rPr lang="es-ES" dirty="0" smtClean="0"/>
              <a:t> and </a:t>
            </a:r>
            <a:r>
              <a:rPr lang="es-ES" dirty="0" err="1" smtClean="0"/>
              <a:t>objective</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n-GB" dirty="0"/>
              <a:t>The methodology used in this paper has been employed for other research, with the adoption of the profit rate and the productivity of capital as estimated essential cores, in the Spanish case, based on the </a:t>
            </a:r>
            <a:r>
              <a:rPr lang="en-GB" dirty="0" err="1"/>
              <a:t>BdMores</a:t>
            </a:r>
            <a:r>
              <a:rPr lang="en-GB" dirty="0"/>
              <a:t> database. </a:t>
            </a:r>
            <a:endParaRPr lang="en-GB" dirty="0" smtClean="0"/>
          </a:p>
          <a:p>
            <a:pPr algn="just"/>
            <a:r>
              <a:rPr lang="en-GB" dirty="0" smtClean="0"/>
              <a:t>Regarding </a:t>
            </a:r>
            <a:r>
              <a:rPr lang="en-GB" dirty="0"/>
              <a:t>this, the objective is to establish an index of resilience as an indicator that may be useful for regional economic analysis, although we are aware that more in-depth work needs to be done in this field of configuration of individual and synthetic indices in order to improve comprehension regarding the re-adaptive capacities of the regions. </a:t>
            </a:r>
            <a:endParaRPr lang="es-ES" dirty="0"/>
          </a:p>
        </p:txBody>
      </p:sp>
      <p:sp>
        <p:nvSpPr>
          <p:cNvPr id="4" name="Marcador de pie de página 3"/>
          <p:cNvSpPr>
            <a:spLocks noGrp="1"/>
          </p:cNvSpPr>
          <p:nvPr>
            <p:ph type="ftr" sz="quarter" idx="11"/>
          </p:nvPr>
        </p:nvSpPr>
        <p:spPr/>
        <p:txBody>
          <a:bodyPr/>
          <a:lstStyle/>
          <a:p>
            <a:r>
              <a:rPr lang="fr-FR" smtClean="0"/>
              <a:t>Manera et alter</a:t>
            </a:r>
            <a:endParaRPr lang="es-ES"/>
          </a:p>
        </p:txBody>
      </p:sp>
      <p:sp>
        <p:nvSpPr>
          <p:cNvPr id="5" name="Marcador de número de diapositiva 4"/>
          <p:cNvSpPr>
            <a:spLocks noGrp="1"/>
          </p:cNvSpPr>
          <p:nvPr>
            <p:ph type="sldNum" sz="quarter" idx="12"/>
          </p:nvPr>
        </p:nvSpPr>
        <p:spPr/>
        <p:txBody>
          <a:bodyPr/>
          <a:lstStyle/>
          <a:p>
            <a:fld id="{1F36EE0D-7E3E-E04B-8CBC-7A452A2C2B71}" type="slidenum">
              <a:rPr lang="es-ES" smtClean="0"/>
              <a:t>3</a:t>
            </a:fld>
            <a:endParaRPr lang="es-ES"/>
          </a:p>
        </p:txBody>
      </p:sp>
    </p:spTree>
    <p:extLst>
      <p:ext uri="{BB962C8B-B14F-4D97-AF65-F5344CB8AC3E}">
        <p14:creationId xmlns:p14="http://schemas.microsoft.com/office/powerpoint/2010/main" val="29371526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TWO Key </a:t>
            </a:r>
            <a:r>
              <a:rPr lang="es-ES" dirty="0" err="1" smtClean="0"/>
              <a:t>indicators</a:t>
            </a:r>
            <a:r>
              <a:rPr lang="es-ES" dirty="0" smtClean="0"/>
              <a:t> </a:t>
            </a:r>
            <a:r>
              <a:rPr lang="es-ES" dirty="0" err="1" smtClean="0"/>
              <a:t>for</a:t>
            </a:r>
            <a:r>
              <a:rPr lang="es-ES" dirty="0" smtClean="0"/>
              <a:t> </a:t>
            </a:r>
            <a:r>
              <a:rPr lang="es-ES" dirty="0" err="1" smtClean="0"/>
              <a:t>measuring</a:t>
            </a:r>
            <a:r>
              <a:rPr lang="es-ES" dirty="0" smtClean="0"/>
              <a:t> </a:t>
            </a:r>
            <a:r>
              <a:rPr lang="es-ES" dirty="0" err="1" smtClean="0"/>
              <a:t>the</a:t>
            </a:r>
            <a:r>
              <a:rPr lang="es-ES" dirty="0" smtClean="0"/>
              <a:t> </a:t>
            </a:r>
            <a:r>
              <a:rPr lang="es-ES" dirty="0" err="1" smtClean="0"/>
              <a:t>capacity</a:t>
            </a:r>
            <a:r>
              <a:rPr lang="es-ES" dirty="0" smtClean="0"/>
              <a:t> of </a:t>
            </a:r>
            <a:r>
              <a:rPr lang="es-ES" dirty="0" err="1" smtClean="0"/>
              <a:t>resilience</a:t>
            </a:r>
            <a:r>
              <a:rPr lang="es-ES" dirty="0" smtClean="0"/>
              <a:t>…</a:t>
            </a:r>
            <a:endParaRPr lang="es-ES" dirty="0"/>
          </a:p>
        </p:txBody>
      </p:sp>
      <p:sp>
        <p:nvSpPr>
          <p:cNvPr id="3" name="Marcador de contenido 2"/>
          <p:cNvSpPr>
            <a:spLocks noGrp="1"/>
          </p:cNvSpPr>
          <p:nvPr>
            <p:ph idx="1"/>
          </p:nvPr>
        </p:nvSpPr>
        <p:spPr/>
        <p:txBody>
          <a:bodyPr>
            <a:normAutofit/>
          </a:bodyPr>
          <a:lstStyle/>
          <a:p>
            <a:pPr algn="just"/>
            <a:r>
              <a:rPr lang="en-GB" sz="4800" dirty="0"/>
              <a:t>T</a:t>
            </a:r>
            <a:r>
              <a:rPr lang="en-GB" sz="4800" dirty="0" smtClean="0"/>
              <a:t>he </a:t>
            </a:r>
            <a:r>
              <a:rPr lang="en-GB" sz="4800" dirty="0"/>
              <a:t>productivity of capital </a:t>
            </a:r>
            <a:endParaRPr lang="en-GB" sz="4800" dirty="0" smtClean="0"/>
          </a:p>
          <a:p>
            <a:pPr marL="0" indent="0" algn="just">
              <a:buNone/>
            </a:pPr>
            <a:r>
              <a:rPr lang="en-GB" sz="4800" dirty="0"/>
              <a:t>	</a:t>
            </a:r>
            <a:r>
              <a:rPr lang="en-GB" sz="4800" dirty="0" smtClean="0"/>
              <a:t>						</a:t>
            </a:r>
            <a:r>
              <a:rPr lang="en-GB" sz="5400" b="1" dirty="0" smtClean="0"/>
              <a:t>(</a:t>
            </a:r>
            <a:r>
              <a:rPr lang="en-GB" sz="5400" b="1" dirty="0"/>
              <a:t>π</a:t>
            </a:r>
            <a:r>
              <a:rPr lang="en-GB" sz="5400" b="1" baseline="-25000" dirty="0"/>
              <a:t>K</a:t>
            </a:r>
            <a:r>
              <a:rPr lang="en-GB" sz="5400" b="1" dirty="0"/>
              <a:t>) </a:t>
            </a:r>
            <a:endParaRPr lang="en-GB" sz="5400" b="1" dirty="0" smtClean="0"/>
          </a:p>
          <a:p>
            <a:pPr algn="just"/>
            <a:r>
              <a:rPr lang="en-GB" sz="4800" dirty="0"/>
              <a:t>A</a:t>
            </a:r>
            <a:r>
              <a:rPr lang="en-GB" sz="4800" dirty="0" smtClean="0"/>
              <a:t>nd </a:t>
            </a:r>
            <a:r>
              <a:rPr lang="en-GB" sz="4800" dirty="0"/>
              <a:t>the share of gross operating surplus </a:t>
            </a:r>
            <a:endParaRPr lang="en-GB" sz="4800" dirty="0" smtClean="0"/>
          </a:p>
          <a:p>
            <a:pPr marL="0" indent="0" algn="just">
              <a:buNone/>
            </a:pPr>
            <a:r>
              <a:rPr lang="en-GB" sz="4800" dirty="0"/>
              <a:t>	</a:t>
            </a:r>
            <a:r>
              <a:rPr lang="en-GB" sz="4800" dirty="0" smtClean="0"/>
              <a:t>						</a:t>
            </a:r>
            <a:r>
              <a:rPr lang="en-GB" sz="5400" b="1" dirty="0" smtClean="0"/>
              <a:t>(</a:t>
            </a:r>
            <a:r>
              <a:rPr lang="en-GB" sz="5400" b="1" dirty="0"/>
              <a:t>q</a:t>
            </a:r>
            <a:r>
              <a:rPr lang="en-GB" sz="5400" b="1" dirty="0" smtClean="0"/>
              <a:t>)</a:t>
            </a:r>
            <a:r>
              <a:rPr lang="es-ES_tradnl" sz="5400" b="1" dirty="0" smtClean="0">
                <a:effectLst/>
              </a:rPr>
              <a:t> </a:t>
            </a:r>
            <a:endParaRPr lang="es-ES" sz="5400" b="1" dirty="0"/>
          </a:p>
        </p:txBody>
      </p:sp>
      <p:sp>
        <p:nvSpPr>
          <p:cNvPr id="4" name="Marcador de pie de página 3"/>
          <p:cNvSpPr>
            <a:spLocks noGrp="1"/>
          </p:cNvSpPr>
          <p:nvPr>
            <p:ph type="ftr" sz="quarter" idx="11"/>
          </p:nvPr>
        </p:nvSpPr>
        <p:spPr/>
        <p:txBody>
          <a:bodyPr/>
          <a:lstStyle/>
          <a:p>
            <a:r>
              <a:rPr lang="fr-FR" smtClean="0"/>
              <a:t>Manera et alter</a:t>
            </a:r>
            <a:endParaRPr lang="es-ES"/>
          </a:p>
        </p:txBody>
      </p:sp>
      <p:sp>
        <p:nvSpPr>
          <p:cNvPr id="5" name="Marcador de número de diapositiva 4"/>
          <p:cNvSpPr>
            <a:spLocks noGrp="1"/>
          </p:cNvSpPr>
          <p:nvPr>
            <p:ph type="sldNum" sz="quarter" idx="12"/>
          </p:nvPr>
        </p:nvSpPr>
        <p:spPr/>
        <p:txBody>
          <a:bodyPr/>
          <a:lstStyle/>
          <a:p>
            <a:fld id="{1F36EE0D-7E3E-E04B-8CBC-7A452A2C2B71}" type="slidenum">
              <a:rPr lang="es-ES" smtClean="0"/>
              <a:t>4</a:t>
            </a:fld>
            <a:endParaRPr lang="es-ES"/>
          </a:p>
        </p:txBody>
      </p:sp>
    </p:spTree>
    <p:extLst>
      <p:ext uri="{BB962C8B-B14F-4D97-AF65-F5344CB8AC3E}">
        <p14:creationId xmlns:p14="http://schemas.microsoft.com/office/powerpoint/2010/main" val="391927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0"/>
            <a:ext cx="8229600" cy="1417638"/>
          </a:xfrm>
        </p:spPr>
        <p:txBody>
          <a:bodyPr/>
          <a:lstStyle/>
          <a:p>
            <a:r>
              <a:rPr lang="es-ES" dirty="0" smtClean="0"/>
              <a:t>…And THREE Key </a:t>
            </a:r>
            <a:r>
              <a:rPr lang="es-ES" dirty="0" err="1" smtClean="0"/>
              <a:t>factors</a:t>
            </a:r>
            <a:r>
              <a:rPr lang="es-ES" dirty="0" smtClean="0"/>
              <a:t>, ratios</a:t>
            </a:r>
            <a:endParaRPr lang="es-ES" dirty="0"/>
          </a:p>
        </p:txBody>
      </p:sp>
      <p:sp>
        <p:nvSpPr>
          <p:cNvPr id="3" name="Marcador de contenido 2"/>
          <p:cNvSpPr>
            <a:spLocks noGrp="1"/>
          </p:cNvSpPr>
          <p:nvPr>
            <p:ph idx="1"/>
          </p:nvPr>
        </p:nvSpPr>
        <p:spPr>
          <a:xfrm>
            <a:off x="457200" y="1101875"/>
            <a:ext cx="8229600" cy="5440653"/>
          </a:xfrm>
        </p:spPr>
        <p:txBody>
          <a:bodyPr>
            <a:normAutofit fontScale="25000" lnSpcReduction="20000"/>
          </a:bodyPr>
          <a:lstStyle/>
          <a:p>
            <a:pPr marL="0" indent="0" algn="just">
              <a:buNone/>
            </a:pPr>
            <a:r>
              <a:rPr lang="en-GB" sz="6200" dirty="0"/>
              <a:t>The rate of profit (r), defined as the ratio between the gross operating surplus (GOS) and the capital stock (K), can be expressed as a product of two </a:t>
            </a:r>
            <a:r>
              <a:rPr lang="en-GB" sz="6200" dirty="0" smtClean="0"/>
              <a:t>factors:</a:t>
            </a:r>
            <a:endParaRPr lang="en-GB" dirty="0" smtClean="0"/>
          </a:p>
          <a:p>
            <a:pPr marL="0" indent="0" algn="just">
              <a:buNone/>
            </a:pPr>
            <a:endParaRPr lang="en-GB" dirty="0" smtClean="0"/>
          </a:p>
          <a:p>
            <a:pPr marL="0" lvl="0" indent="0">
              <a:buNone/>
            </a:pPr>
            <a:r>
              <a:rPr lang="en-GB" sz="8000" dirty="0" smtClean="0"/>
              <a:t>a) The </a:t>
            </a:r>
            <a:r>
              <a:rPr lang="en-GB" sz="8000" dirty="0"/>
              <a:t>first, the surplus share (q) that reconciles the gross operating surplus (GOS) percentage in the national income (Y); that is </a:t>
            </a:r>
            <a:endParaRPr lang="en-GB" sz="8000" dirty="0" smtClean="0"/>
          </a:p>
          <a:p>
            <a:pPr marL="514350" lvl="0" indent="-514350">
              <a:buAutoNum type="alphaLcParenR"/>
            </a:pPr>
            <a:endParaRPr lang="en-GB" sz="8000" dirty="0" smtClean="0"/>
          </a:p>
          <a:p>
            <a:pPr marL="0" lvl="0" indent="0">
              <a:buNone/>
            </a:pPr>
            <a:r>
              <a:rPr lang="en-GB" sz="8000" dirty="0"/>
              <a:t>	</a:t>
            </a:r>
            <a:r>
              <a:rPr lang="en-GB" sz="8000" dirty="0" smtClean="0"/>
              <a:t>					</a:t>
            </a:r>
            <a:r>
              <a:rPr lang="en-GB" sz="8000" b="1" dirty="0" smtClean="0"/>
              <a:t>q=GOS/Y</a:t>
            </a:r>
          </a:p>
          <a:p>
            <a:pPr marL="0" lvl="0" indent="0">
              <a:buNone/>
            </a:pPr>
            <a:endParaRPr lang="es-ES_tradnl" sz="8000" dirty="0"/>
          </a:p>
          <a:p>
            <a:pPr marL="0" lvl="0" indent="0">
              <a:buNone/>
            </a:pPr>
            <a:r>
              <a:rPr lang="en-GB" sz="8000" dirty="0" smtClean="0"/>
              <a:t>b) The </a:t>
            </a:r>
            <a:r>
              <a:rPr lang="en-GB" sz="8000" dirty="0"/>
              <a:t>second, the productivity of capital (π</a:t>
            </a:r>
            <a:r>
              <a:rPr lang="en-GB" sz="8000" baseline="-25000" dirty="0"/>
              <a:t>K</a:t>
            </a:r>
            <a:r>
              <a:rPr lang="en-GB" sz="8000" dirty="0"/>
              <a:t>), the ratio that measures the relationship between the national income (Y) and the capital </a:t>
            </a:r>
            <a:r>
              <a:rPr lang="en-GB" sz="8000" dirty="0" smtClean="0"/>
              <a:t>stock:</a:t>
            </a:r>
          </a:p>
          <a:p>
            <a:pPr marL="0" lvl="0" indent="0">
              <a:buNone/>
            </a:pPr>
            <a:endParaRPr lang="en-GB" sz="8000" dirty="0" smtClean="0"/>
          </a:p>
          <a:p>
            <a:pPr marL="0" lvl="0" indent="0">
              <a:buNone/>
            </a:pPr>
            <a:r>
              <a:rPr lang="en-GB" sz="8000" dirty="0"/>
              <a:t>	</a:t>
            </a:r>
            <a:r>
              <a:rPr lang="en-GB" sz="8000" dirty="0" smtClean="0"/>
              <a:t>					</a:t>
            </a:r>
            <a:r>
              <a:rPr lang="en-GB" sz="8000" b="1" dirty="0" smtClean="0"/>
              <a:t>π</a:t>
            </a:r>
            <a:r>
              <a:rPr lang="en-GB" sz="8000" b="1" baseline="-25000" dirty="0" smtClean="0"/>
              <a:t>K</a:t>
            </a:r>
            <a:r>
              <a:rPr lang="en-GB" sz="8000" b="1" dirty="0" smtClean="0"/>
              <a:t>=Y/K</a:t>
            </a:r>
          </a:p>
          <a:p>
            <a:pPr marL="0" indent="0">
              <a:buNone/>
            </a:pPr>
            <a:r>
              <a:rPr lang="en-GB" sz="8000" dirty="0" smtClean="0"/>
              <a:t> </a:t>
            </a:r>
            <a:r>
              <a:rPr lang="en-GB" sz="8000" dirty="0"/>
              <a:t>so that</a:t>
            </a:r>
            <a:r>
              <a:rPr lang="en-GB" sz="8000" dirty="0" smtClean="0"/>
              <a:t>:</a:t>
            </a:r>
          </a:p>
          <a:p>
            <a:pPr marL="0" indent="0">
              <a:buNone/>
            </a:pPr>
            <a:endParaRPr lang="en-GB" sz="8000" dirty="0" smtClean="0"/>
          </a:p>
          <a:p>
            <a:pPr marL="0" indent="0">
              <a:buNone/>
            </a:pPr>
            <a:r>
              <a:rPr lang="en-GB" sz="8000" dirty="0" smtClean="0"/>
              <a:t>c)</a:t>
            </a:r>
            <a:endParaRPr lang="es-ES_tradnl" sz="8000" dirty="0"/>
          </a:p>
          <a:p>
            <a:pPr marL="0" indent="0">
              <a:buNone/>
            </a:pPr>
            <a:r>
              <a:rPr lang="en-GB" sz="8000" dirty="0" smtClean="0"/>
              <a:t>					r </a:t>
            </a:r>
            <a:r>
              <a:rPr lang="en-GB" sz="8000" dirty="0"/>
              <a:t>= </a:t>
            </a:r>
            <a:r>
              <a:rPr lang="en-GB" sz="8000" dirty="0" smtClean="0"/>
              <a:t>GOS/</a:t>
            </a:r>
            <a:r>
              <a:rPr lang="en-GB" sz="8000" dirty="0"/>
              <a:t>K </a:t>
            </a:r>
            <a:r>
              <a:rPr lang="en-GB" sz="8000" dirty="0" smtClean="0"/>
              <a:t>* GOS/</a:t>
            </a:r>
            <a:r>
              <a:rPr lang="en-GB" sz="8000" dirty="0"/>
              <a:t>Y </a:t>
            </a:r>
            <a:r>
              <a:rPr lang="en-GB" sz="8000" dirty="0" smtClean="0"/>
              <a:t>=</a:t>
            </a:r>
          </a:p>
          <a:p>
            <a:pPr marL="0" indent="0">
              <a:buNone/>
            </a:pPr>
            <a:r>
              <a:rPr lang="en-GB" sz="8000" dirty="0"/>
              <a:t>	</a:t>
            </a:r>
            <a:r>
              <a:rPr lang="en-GB" sz="8000" dirty="0" smtClean="0"/>
              <a:t>					</a:t>
            </a:r>
            <a:r>
              <a:rPr lang="en-GB" sz="8000" b="1" dirty="0" smtClean="0"/>
              <a:t> </a:t>
            </a:r>
            <a:r>
              <a:rPr lang="en-GB" sz="8000" b="1" dirty="0"/>
              <a:t>π</a:t>
            </a:r>
            <a:r>
              <a:rPr lang="en-GB" sz="8000" b="1" baseline="-25000" dirty="0"/>
              <a:t>K * </a:t>
            </a:r>
            <a:r>
              <a:rPr lang="en-GB" sz="8000" b="1" dirty="0" smtClean="0"/>
              <a:t>q</a:t>
            </a:r>
            <a:endParaRPr lang="es-ES_tradnl" sz="8000" b="1" dirty="0"/>
          </a:p>
          <a:p>
            <a:pPr marL="0" indent="0">
              <a:buNone/>
            </a:pPr>
            <a:endParaRPr lang="en-GB" sz="8000" dirty="0" smtClean="0"/>
          </a:p>
        </p:txBody>
      </p:sp>
      <p:sp>
        <p:nvSpPr>
          <p:cNvPr id="4" name="Marcador de pie de página 3"/>
          <p:cNvSpPr>
            <a:spLocks noGrp="1"/>
          </p:cNvSpPr>
          <p:nvPr>
            <p:ph type="ftr" sz="quarter" idx="11"/>
          </p:nvPr>
        </p:nvSpPr>
        <p:spPr/>
        <p:txBody>
          <a:bodyPr/>
          <a:lstStyle/>
          <a:p>
            <a:r>
              <a:rPr lang="fr-FR" smtClean="0"/>
              <a:t>Manera et alter</a:t>
            </a:r>
            <a:endParaRPr lang="es-ES"/>
          </a:p>
        </p:txBody>
      </p:sp>
      <p:sp>
        <p:nvSpPr>
          <p:cNvPr id="5" name="Marcador de número de diapositiva 4"/>
          <p:cNvSpPr>
            <a:spLocks noGrp="1"/>
          </p:cNvSpPr>
          <p:nvPr>
            <p:ph type="sldNum" sz="quarter" idx="12"/>
          </p:nvPr>
        </p:nvSpPr>
        <p:spPr/>
        <p:txBody>
          <a:bodyPr/>
          <a:lstStyle/>
          <a:p>
            <a:fld id="{1F36EE0D-7E3E-E04B-8CBC-7A452A2C2B71}" type="slidenum">
              <a:rPr lang="es-ES" smtClean="0"/>
              <a:t>5</a:t>
            </a:fld>
            <a:endParaRPr lang="es-ES"/>
          </a:p>
        </p:txBody>
      </p:sp>
    </p:spTree>
    <p:extLst>
      <p:ext uri="{BB962C8B-B14F-4D97-AF65-F5344CB8AC3E}">
        <p14:creationId xmlns:p14="http://schemas.microsoft.com/office/powerpoint/2010/main" val="42915067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1000"/>
                                        <p:tgtEl>
                                          <p:spTgt spid="3">
                                            <p:txEl>
                                              <p:pRg st="9" end="9"/>
                                            </p:txEl>
                                          </p:spTgt>
                                        </p:tgtEl>
                                      </p:cBhvr>
                                    </p:animEffect>
                                    <p:anim calcmode="lin" valueType="num">
                                      <p:cBhvr>
                                        <p:cTn id="3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Effect transition="in" filter="fade">
                                      <p:cBhvr>
                                        <p:cTn id="45" dur="1000"/>
                                        <p:tgtEl>
                                          <p:spTgt spid="3">
                                            <p:txEl>
                                              <p:pRg st="11" end="11"/>
                                            </p:txEl>
                                          </p:spTgt>
                                        </p:tgtEl>
                                      </p:cBhvr>
                                    </p:animEffect>
                                    <p:anim calcmode="lin" valueType="num">
                                      <p:cBhvr>
                                        <p:cTn id="4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
                                            <p:txEl>
                                              <p:pRg st="12" end="12"/>
                                            </p:txEl>
                                          </p:spTgt>
                                        </p:tgtEl>
                                        <p:attrNameLst>
                                          <p:attrName>style.visibility</p:attrName>
                                        </p:attrNameLst>
                                      </p:cBhvr>
                                      <p:to>
                                        <p:strVal val="visible"/>
                                      </p:to>
                                    </p:set>
                                    <p:animEffect transition="in" filter="fade">
                                      <p:cBhvr>
                                        <p:cTn id="50" dur="1000"/>
                                        <p:tgtEl>
                                          <p:spTgt spid="3">
                                            <p:txEl>
                                              <p:pRg st="12" end="12"/>
                                            </p:txEl>
                                          </p:spTgt>
                                        </p:tgtEl>
                                      </p:cBhvr>
                                    </p:animEffect>
                                    <p:anim calcmode="lin" valueType="num">
                                      <p:cBhvr>
                                        <p:cTn id="51"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Effect transition="in" filter="fade">
                                      <p:cBhvr>
                                        <p:cTn id="55" dur="1000"/>
                                        <p:tgtEl>
                                          <p:spTgt spid="3">
                                            <p:txEl>
                                              <p:pRg st="13" end="13"/>
                                            </p:txEl>
                                          </p:spTgt>
                                        </p:tgtEl>
                                      </p:cBhvr>
                                    </p:animEffect>
                                    <p:anim calcmode="lin" valueType="num">
                                      <p:cBhvr>
                                        <p:cTn id="56"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The</a:t>
            </a:r>
            <a:r>
              <a:rPr lang="es-ES" dirty="0" smtClean="0"/>
              <a:t> </a:t>
            </a:r>
            <a:r>
              <a:rPr lang="es-ES" dirty="0" err="1" smtClean="0"/>
              <a:t>profile</a:t>
            </a:r>
            <a:r>
              <a:rPr lang="es-ES" dirty="0" smtClean="0"/>
              <a:t> of </a:t>
            </a:r>
            <a:r>
              <a:rPr lang="es-ES" dirty="0" err="1" smtClean="0"/>
              <a:t>rate</a:t>
            </a:r>
            <a:r>
              <a:rPr lang="es-ES" dirty="0" smtClean="0"/>
              <a:t> of </a:t>
            </a:r>
            <a:r>
              <a:rPr lang="es-ES" dirty="0" err="1" smtClean="0"/>
              <a:t>profit</a:t>
            </a:r>
            <a:r>
              <a:rPr lang="es-ES" dirty="0" smtClean="0"/>
              <a:t>: DECREASING</a:t>
            </a:r>
            <a:endParaRPr lang="es-ES" dirty="0"/>
          </a:p>
        </p:txBody>
      </p:sp>
      <p:sp>
        <p:nvSpPr>
          <p:cNvPr id="3" name="Marcador de contenido 2"/>
          <p:cNvSpPr>
            <a:spLocks noGrp="1"/>
          </p:cNvSpPr>
          <p:nvPr>
            <p:ph sz="half" idx="1"/>
          </p:nvPr>
        </p:nvSpPr>
        <p:spPr/>
        <p:txBody>
          <a:bodyPr>
            <a:normAutofit fontScale="62500" lnSpcReduction="20000"/>
          </a:bodyPr>
          <a:lstStyle/>
          <a:p>
            <a:pPr algn="just"/>
            <a:r>
              <a:rPr lang="en-GB" dirty="0"/>
              <a:t>Based on the concepts expounded, and using the </a:t>
            </a:r>
            <a:r>
              <a:rPr lang="en-GB" dirty="0" err="1"/>
              <a:t>BdMores</a:t>
            </a:r>
            <a:r>
              <a:rPr lang="en-GB" dirty="0"/>
              <a:t> base for economic analysis as we propose, two determining </a:t>
            </a:r>
            <a:r>
              <a:rPr lang="en-GB" dirty="0" smtClean="0"/>
              <a:t>graphs have </a:t>
            </a:r>
            <a:r>
              <a:rPr lang="en-GB" dirty="0"/>
              <a:t>been drawn up with one objective: </a:t>
            </a:r>
            <a:endParaRPr lang="en-GB" dirty="0" smtClean="0"/>
          </a:p>
          <a:p>
            <a:pPr marL="0" indent="0" algn="just">
              <a:buNone/>
            </a:pPr>
            <a:r>
              <a:rPr lang="en-GB" dirty="0"/>
              <a:t>O</a:t>
            </a:r>
            <a:r>
              <a:rPr lang="en-GB" dirty="0" smtClean="0"/>
              <a:t>bserving </a:t>
            </a:r>
            <a:r>
              <a:rPr lang="en-GB" dirty="0"/>
              <a:t>resilience linked to the evolution of the rate of profit based on identifying the crisis periods of the Spanish economy throughout the period </a:t>
            </a:r>
            <a:r>
              <a:rPr lang="en-GB" dirty="0" smtClean="0"/>
              <a:t>1965-2013.</a:t>
            </a:r>
          </a:p>
          <a:p>
            <a:pPr marL="0" indent="0" algn="just">
              <a:buNone/>
            </a:pPr>
            <a:r>
              <a:rPr lang="en-GB" dirty="0" smtClean="0"/>
              <a:t>One can see a common, decreasing pattern of the profit rates from the end of the Keynesian regulation phase until the neo-liberal phase a process already detected for the United States and the big European economies in other research projects </a:t>
            </a:r>
          </a:p>
          <a:p>
            <a:pPr marL="0" indent="0" algn="just">
              <a:buNone/>
            </a:pPr>
            <a:r>
              <a:rPr lang="en-GB" dirty="0" smtClean="0"/>
              <a:t> </a:t>
            </a:r>
            <a:endParaRPr lang="es-ES" dirty="0"/>
          </a:p>
        </p:txBody>
      </p:sp>
      <p:sp>
        <p:nvSpPr>
          <p:cNvPr id="4" name="Marcador de pie de página 3"/>
          <p:cNvSpPr>
            <a:spLocks noGrp="1"/>
          </p:cNvSpPr>
          <p:nvPr>
            <p:ph type="ftr" sz="quarter" idx="11"/>
          </p:nvPr>
        </p:nvSpPr>
        <p:spPr/>
        <p:txBody>
          <a:bodyPr/>
          <a:lstStyle/>
          <a:p>
            <a:r>
              <a:rPr lang="fr-FR" smtClean="0"/>
              <a:t>Manera et alter</a:t>
            </a:r>
            <a:endParaRPr lang="es-ES"/>
          </a:p>
        </p:txBody>
      </p:sp>
      <p:sp>
        <p:nvSpPr>
          <p:cNvPr id="5" name="Marcador de número de diapositiva 4"/>
          <p:cNvSpPr>
            <a:spLocks noGrp="1"/>
          </p:cNvSpPr>
          <p:nvPr>
            <p:ph type="sldNum" sz="quarter" idx="12"/>
          </p:nvPr>
        </p:nvSpPr>
        <p:spPr/>
        <p:txBody>
          <a:bodyPr/>
          <a:lstStyle/>
          <a:p>
            <a:fld id="{1F36EE0D-7E3E-E04B-8CBC-7A452A2C2B71}" type="slidenum">
              <a:rPr lang="es-ES" smtClean="0"/>
              <a:t>6</a:t>
            </a:fld>
            <a:endParaRPr lang="es-ES"/>
          </a:p>
        </p:txBody>
      </p:sp>
      <p:pic>
        <p:nvPicPr>
          <p:cNvPr id="7" name="Marcador de contenido 6"/>
          <p:cNvPicPr>
            <a:picLocks noGrp="1"/>
          </p:cNvPicPr>
          <p:nvPr>
            <p:ph sz="half" idx="2"/>
          </p:nvPr>
        </p:nvPicPr>
        <p:blipFill rotWithShape="1">
          <a:blip r:embed="rId2" cstate="print"/>
          <a:srcRect t="-1" b="-3245"/>
          <a:stretch/>
        </p:blipFill>
        <p:spPr bwMode="auto">
          <a:prstGeom prst="rect">
            <a:avLst/>
          </a:prstGeom>
          <a:noFill/>
          <a:ln w="9525">
            <a:noFill/>
            <a:miter lim="800000"/>
            <a:headEnd/>
            <a:tailEnd/>
          </a:ln>
        </p:spPr>
      </p:pic>
    </p:spTree>
    <p:extLst>
      <p:ext uri="{BB962C8B-B14F-4D97-AF65-F5344CB8AC3E}">
        <p14:creationId xmlns:p14="http://schemas.microsoft.com/office/powerpoint/2010/main" val="122795789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es-ES" dirty="0" err="1" smtClean="0"/>
              <a:t>Periods</a:t>
            </a:r>
            <a:endParaRPr lang="es-ES" dirty="0"/>
          </a:p>
        </p:txBody>
      </p:sp>
      <p:sp>
        <p:nvSpPr>
          <p:cNvPr id="3" name="Marcador de contenido 2"/>
          <p:cNvSpPr>
            <a:spLocks noGrp="1"/>
          </p:cNvSpPr>
          <p:nvPr>
            <p:ph sz="half" idx="1"/>
          </p:nvPr>
        </p:nvSpPr>
        <p:spPr/>
        <p:txBody>
          <a:bodyPr>
            <a:normAutofit fontScale="55000" lnSpcReduction="20000"/>
          </a:bodyPr>
          <a:lstStyle/>
          <a:p>
            <a:pPr marL="0" indent="0" algn="just">
              <a:buNone/>
            </a:pPr>
            <a:r>
              <a:rPr lang="en-GB" dirty="0"/>
              <a:t>In this context, it is interesting to specify the recessive or crisis phases, which limit the timeline. In order to develop the cycle-trend analyses applied to the original series of the rate of profit of the Spanish economy, the </a:t>
            </a:r>
            <a:r>
              <a:rPr lang="en-GB" dirty="0" err="1"/>
              <a:t>Hodrick</a:t>
            </a:r>
            <a:r>
              <a:rPr lang="en-GB" dirty="0"/>
              <a:t>-Prescott filter has been used </a:t>
            </a:r>
            <a:r>
              <a:rPr lang="en-GB" dirty="0" smtClean="0"/>
              <a:t>and </a:t>
            </a:r>
            <a:r>
              <a:rPr lang="en-GB" dirty="0"/>
              <a:t>cycle represented in </a:t>
            </a:r>
            <a:r>
              <a:rPr lang="en-GB" dirty="0" smtClean="0"/>
              <a:t>graph 2 </a:t>
            </a:r>
            <a:r>
              <a:rPr lang="en-GB" dirty="0"/>
              <a:t>were obtained, enabling one to identify six periods: </a:t>
            </a:r>
            <a:endParaRPr lang="en-GB" dirty="0" smtClean="0"/>
          </a:p>
          <a:p>
            <a:pPr algn="just">
              <a:buFont typeface="Wingdings" charset="2"/>
              <a:buChar char="u"/>
            </a:pPr>
            <a:r>
              <a:rPr lang="en-GB" dirty="0"/>
              <a:t>	 </a:t>
            </a:r>
            <a:r>
              <a:rPr lang="en-GB" dirty="0" smtClean="0"/>
              <a:t> Three </a:t>
            </a:r>
            <a:r>
              <a:rPr lang="en-GB" dirty="0"/>
              <a:t>of economic recovery (1968-1975, 1982-1989 and 1997-2005</a:t>
            </a:r>
            <a:r>
              <a:rPr lang="en-GB" dirty="0" smtClean="0"/>
              <a:t>),</a:t>
            </a:r>
          </a:p>
          <a:p>
            <a:pPr algn="just">
              <a:buFont typeface="Wingdings" charset="2"/>
              <a:buChar char="u"/>
            </a:pPr>
            <a:r>
              <a:rPr lang="en-GB" dirty="0"/>
              <a:t>	A</a:t>
            </a:r>
            <a:r>
              <a:rPr lang="en-GB" dirty="0" smtClean="0"/>
              <a:t>nd </a:t>
            </a:r>
            <a:r>
              <a:rPr lang="en-GB" dirty="0"/>
              <a:t>three of recession and crisis (1975-1982, 1989-1997 and </a:t>
            </a:r>
            <a:r>
              <a:rPr lang="en-GB" dirty="0" smtClean="0"/>
              <a:t>	2005</a:t>
            </a:r>
            <a:r>
              <a:rPr lang="en-GB" dirty="0"/>
              <a:t>-</a:t>
            </a:r>
            <a:r>
              <a:rPr lang="en-GB" dirty="0" smtClean="0"/>
              <a:t>2011. </a:t>
            </a:r>
          </a:p>
          <a:p>
            <a:pPr marL="0" indent="0" algn="just">
              <a:buNone/>
            </a:pPr>
            <a:r>
              <a:rPr lang="en-GB" dirty="0" smtClean="0"/>
              <a:t>On </a:t>
            </a:r>
            <a:r>
              <a:rPr lang="en-GB" dirty="0"/>
              <a:t>the basis of this </a:t>
            </a:r>
            <a:r>
              <a:rPr lang="en-GB" dirty="0" err="1"/>
              <a:t>periodisation</a:t>
            </a:r>
            <a:r>
              <a:rPr lang="en-GB" dirty="0"/>
              <a:t>, one can define complete cycles with an average duration of 14 years, with periods of recover and of recession/crisis of 7 to 8 years. </a:t>
            </a:r>
            <a:endParaRPr lang="es-ES" dirty="0"/>
          </a:p>
        </p:txBody>
      </p:sp>
      <p:pic>
        <p:nvPicPr>
          <p:cNvPr id="8" name="Marcador de contenido 7"/>
          <p:cNvPicPr>
            <a:picLocks noGrp="1" noChangeAspect="1"/>
          </p:cNvPicPr>
          <p:nvPr>
            <p:ph sz="half" idx="2"/>
          </p:nvPr>
        </p:nvPicPr>
        <p:blipFill rotWithShape="1">
          <a:blip r:embed="rId2"/>
          <a:srcRect t="-13212" b="-9518"/>
          <a:stretch/>
        </p:blipFill>
        <p:spPr/>
      </p:pic>
      <p:sp>
        <p:nvSpPr>
          <p:cNvPr id="4" name="Marcador de pie de página 3"/>
          <p:cNvSpPr>
            <a:spLocks noGrp="1"/>
          </p:cNvSpPr>
          <p:nvPr>
            <p:ph type="ftr" sz="quarter" idx="11"/>
          </p:nvPr>
        </p:nvSpPr>
        <p:spPr/>
        <p:txBody>
          <a:bodyPr/>
          <a:lstStyle/>
          <a:p>
            <a:r>
              <a:rPr lang="fr-FR" smtClean="0"/>
              <a:t>Manera et alter</a:t>
            </a:r>
            <a:endParaRPr lang="es-ES"/>
          </a:p>
        </p:txBody>
      </p:sp>
      <p:sp>
        <p:nvSpPr>
          <p:cNvPr id="5" name="Marcador de número de diapositiva 4"/>
          <p:cNvSpPr>
            <a:spLocks noGrp="1"/>
          </p:cNvSpPr>
          <p:nvPr>
            <p:ph type="sldNum" sz="quarter" idx="12"/>
          </p:nvPr>
        </p:nvSpPr>
        <p:spPr/>
        <p:txBody>
          <a:bodyPr/>
          <a:lstStyle/>
          <a:p>
            <a:fld id="{1F36EE0D-7E3E-E04B-8CBC-7A452A2C2B71}" type="slidenum">
              <a:rPr lang="es-ES" smtClean="0"/>
              <a:t>7</a:t>
            </a:fld>
            <a:endParaRPr lang="es-ES"/>
          </a:p>
        </p:txBody>
      </p:sp>
    </p:spTree>
    <p:extLst>
      <p:ext uri="{BB962C8B-B14F-4D97-AF65-F5344CB8AC3E}">
        <p14:creationId xmlns:p14="http://schemas.microsoft.com/office/powerpoint/2010/main" val="31078971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Typologies</a:t>
            </a:r>
            <a:r>
              <a:rPr lang="es-ES" dirty="0" smtClean="0"/>
              <a:t> of </a:t>
            </a:r>
            <a:r>
              <a:rPr lang="es-ES" dirty="0" err="1" smtClean="0"/>
              <a:t>resilience</a:t>
            </a:r>
            <a:endParaRPr lang="es-ES" dirty="0"/>
          </a:p>
        </p:txBody>
      </p:sp>
      <p:sp>
        <p:nvSpPr>
          <p:cNvPr id="3" name="Marcador de contenido 2"/>
          <p:cNvSpPr>
            <a:spLocks noGrp="1"/>
          </p:cNvSpPr>
          <p:nvPr>
            <p:ph sz="half" idx="1"/>
          </p:nvPr>
        </p:nvSpPr>
        <p:spPr/>
        <p:txBody>
          <a:bodyPr>
            <a:normAutofit fontScale="47500" lnSpcReduction="20000"/>
          </a:bodyPr>
          <a:lstStyle/>
          <a:p>
            <a:pPr algn="just"/>
            <a:r>
              <a:rPr lang="en-GB" sz="5100" dirty="0"/>
              <a:t>Having identified the recession periods, one can approach the regional resilience model for all of the autonomous communities. The model used to analyse the different regional typologies of resilience, based on the explanatory variables of the profit rate, is based on the classification of the modalities shown in </a:t>
            </a:r>
            <a:r>
              <a:rPr lang="en-GB" sz="5100" dirty="0" smtClean="0"/>
              <a:t>chart.</a:t>
            </a:r>
            <a:endParaRPr lang="es-ES_tradnl" sz="5100" dirty="0" smtClean="0">
              <a:effectLst/>
            </a:endParaRPr>
          </a:p>
          <a:p>
            <a:pPr marL="0" indent="0" algn="just">
              <a:buNone/>
            </a:pPr>
            <a:endParaRPr lang="es-ES_tradnl" sz="4400" dirty="0"/>
          </a:p>
          <a:p>
            <a:pPr algn="just"/>
            <a:endParaRPr lang="es-ES" dirty="0"/>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8</a:t>
            </a:fld>
            <a:endParaRPr lang="es-ES"/>
          </a:p>
        </p:txBody>
      </p:sp>
      <p:sp>
        <p:nvSpPr>
          <p:cNvPr id="10" name="Marcador de contenido 9"/>
          <p:cNvSpPr>
            <a:spLocks noGrp="1"/>
          </p:cNvSpPr>
          <p:nvPr>
            <p:ph sz="half" idx="2"/>
          </p:nvPr>
        </p:nvSpPr>
        <p:spPr>
          <a:xfrm>
            <a:off x="4898236" y="1500586"/>
            <a:ext cx="4061879" cy="4305529"/>
          </a:xfrm>
        </p:spPr>
        <p:txBody>
          <a:bodyPr>
            <a:normAutofit fontScale="47500" lnSpcReduction="20000"/>
          </a:bodyPr>
          <a:lstStyle/>
          <a:p>
            <a:pPr marL="0" indent="0">
              <a:buNone/>
            </a:pPr>
            <a:r>
              <a:rPr lang="es-ES" sz="3600" u="sng" dirty="0" err="1" smtClean="0"/>
              <a:t>Expressio</a:t>
            </a:r>
            <a:r>
              <a:rPr lang="es-ES" sz="3600" u="sng" dirty="0" smtClean="0"/>
              <a:t>		</a:t>
            </a:r>
            <a:r>
              <a:rPr lang="es-ES" sz="3600" u="sng" dirty="0" err="1" smtClean="0"/>
              <a:t>Growth</a:t>
            </a:r>
            <a:r>
              <a:rPr lang="es-ES" sz="3600" u="sng" dirty="0" smtClean="0"/>
              <a:t> of (r)</a:t>
            </a:r>
          </a:p>
          <a:p>
            <a:pPr marL="0" indent="0">
              <a:buNone/>
            </a:pPr>
            <a:r>
              <a:rPr lang="en-GB" sz="3600" dirty="0" smtClean="0"/>
              <a:t>g (π</a:t>
            </a:r>
            <a:r>
              <a:rPr lang="en-GB" sz="3600" baseline="-25000" dirty="0" smtClean="0"/>
              <a:t>K</a:t>
            </a:r>
            <a:r>
              <a:rPr lang="en-GB" sz="3600" dirty="0" smtClean="0"/>
              <a:t>) &gt; -g (q)	</a:t>
            </a:r>
            <a:r>
              <a:rPr lang="es-ES_tradnl" sz="3600" dirty="0" smtClean="0"/>
              <a:t> 	</a:t>
            </a:r>
            <a:r>
              <a:rPr lang="en-GB" sz="3600" dirty="0" smtClean="0"/>
              <a:t>&gt; 0</a:t>
            </a:r>
            <a:r>
              <a:rPr lang="es-ES_tradnl" sz="3600" dirty="0" smtClean="0"/>
              <a:t> 		A</a:t>
            </a:r>
          </a:p>
          <a:p>
            <a:pPr marL="0" indent="0">
              <a:buNone/>
            </a:pPr>
            <a:r>
              <a:rPr lang="en-GB" sz="3600" dirty="0" smtClean="0"/>
              <a:t>g </a:t>
            </a:r>
            <a:r>
              <a:rPr lang="en-GB" sz="3600" dirty="0"/>
              <a:t>(π</a:t>
            </a:r>
            <a:r>
              <a:rPr lang="en-GB" sz="3600" baseline="-25000" dirty="0"/>
              <a:t>K</a:t>
            </a:r>
            <a:r>
              <a:rPr lang="en-GB" sz="3600" dirty="0"/>
              <a:t>) &lt; g (q)</a:t>
            </a:r>
            <a:r>
              <a:rPr lang="es-ES_tradnl" sz="3600" dirty="0"/>
              <a:t> </a:t>
            </a:r>
            <a:r>
              <a:rPr lang="es-ES" sz="3600" dirty="0" smtClean="0"/>
              <a:t>		</a:t>
            </a:r>
            <a:r>
              <a:rPr lang="en-GB" sz="3600" dirty="0" smtClean="0"/>
              <a:t>&gt; 0		A</a:t>
            </a:r>
            <a:r>
              <a:rPr lang="es-ES_tradnl" sz="3600" dirty="0" smtClean="0"/>
              <a:t> </a:t>
            </a:r>
          </a:p>
          <a:p>
            <a:pPr marL="0" indent="0">
              <a:buNone/>
            </a:pPr>
            <a:r>
              <a:rPr lang="en-GB" sz="3600" dirty="0" smtClean="0"/>
              <a:t>-</a:t>
            </a:r>
            <a:r>
              <a:rPr lang="en-GB" sz="3600" dirty="0"/>
              <a:t>g (π</a:t>
            </a:r>
            <a:r>
              <a:rPr lang="en-GB" sz="3600" baseline="-25000" dirty="0"/>
              <a:t>K</a:t>
            </a:r>
            <a:r>
              <a:rPr lang="en-GB" sz="3600" dirty="0" smtClean="0"/>
              <a:t>) </a:t>
            </a:r>
            <a:r>
              <a:rPr lang="en-GB" sz="3600" dirty="0"/>
              <a:t>&lt; g (q)</a:t>
            </a:r>
            <a:r>
              <a:rPr lang="es-ES_tradnl" sz="3600" dirty="0"/>
              <a:t> </a:t>
            </a:r>
            <a:r>
              <a:rPr lang="es-ES" sz="3600" dirty="0" smtClean="0"/>
              <a:t>		</a:t>
            </a:r>
            <a:r>
              <a:rPr lang="en-GB" sz="3600" dirty="0"/>
              <a:t>&gt; 0</a:t>
            </a:r>
            <a:r>
              <a:rPr lang="es-ES_tradnl" sz="3600" dirty="0"/>
              <a:t> </a:t>
            </a:r>
            <a:endParaRPr lang="es-ES" sz="3600" dirty="0" smtClean="0"/>
          </a:p>
          <a:p>
            <a:pPr marL="0" indent="0">
              <a:buNone/>
            </a:pPr>
            <a:r>
              <a:rPr lang="en-GB" sz="3600" dirty="0"/>
              <a:t>g (π</a:t>
            </a:r>
            <a:r>
              <a:rPr lang="en-GB" sz="3600" baseline="-25000" dirty="0"/>
              <a:t>K</a:t>
            </a:r>
            <a:r>
              <a:rPr lang="en-GB" sz="3600" dirty="0"/>
              <a:t>) &lt; </a:t>
            </a:r>
            <a:r>
              <a:rPr lang="en-GB" sz="3600" dirty="0" smtClean="0"/>
              <a:t>-</a:t>
            </a:r>
            <a:r>
              <a:rPr lang="en-GB" sz="3600" dirty="0"/>
              <a:t>g (q</a:t>
            </a:r>
            <a:r>
              <a:rPr lang="en-GB" sz="3600" dirty="0" smtClean="0"/>
              <a:t>)</a:t>
            </a:r>
            <a:r>
              <a:rPr lang="es-ES_tradnl" sz="3600" dirty="0" smtClean="0"/>
              <a:t> 		</a:t>
            </a:r>
            <a:r>
              <a:rPr lang="en-GB" sz="3600" dirty="0"/>
              <a:t>&lt; 0</a:t>
            </a:r>
            <a:r>
              <a:rPr lang="es-ES_tradnl" sz="3600" dirty="0"/>
              <a:t> </a:t>
            </a:r>
            <a:endParaRPr lang="es-ES_tradnl" sz="3600" dirty="0" smtClean="0"/>
          </a:p>
          <a:p>
            <a:pPr marL="0" indent="0">
              <a:buNone/>
            </a:pPr>
            <a:r>
              <a:rPr lang="en-GB" sz="3600" dirty="0" smtClean="0"/>
              <a:t>-</a:t>
            </a:r>
            <a:r>
              <a:rPr lang="en-GB" sz="3600" dirty="0"/>
              <a:t>g (π</a:t>
            </a:r>
            <a:r>
              <a:rPr lang="en-GB" sz="3600" baseline="-25000" dirty="0"/>
              <a:t>K</a:t>
            </a:r>
            <a:r>
              <a:rPr lang="en-GB" sz="3600" dirty="0" smtClean="0"/>
              <a:t>) </a:t>
            </a:r>
            <a:r>
              <a:rPr lang="en-GB" sz="3600" dirty="0"/>
              <a:t>&lt; </a:t>
            </a:r>
            <a:r>
              <a:rPr lang="en-GB" sz="3600" dirty="0" smtClean="0"/>
              <a:t>-</a:t>
            </a:r>
            <a:r>
              <a:rPr lang="en-GB" sz="3600" dirty="0"/>
              <a:t>g (q</a:t>
            </a:r>
            <a:r>
              <a:rPr lang="en-GB" sz="3600" dirty="0" smtClean="0"/>
              <a:t>)</a:t>
            </a:r>
            <a:r>
              <a:rPr lang="es-ES_tradnl" sz="3600" dirty="0" smtClean="0"/>
              <a:t> 		</a:t>
            </a:r>
            <a:r>
              <a:rPr lang="en-GB" sz="3600" dirty="0"/>
              <a:t>&lt; 0</a:t>
            </a:r>
            <a:r>
              <a:rPr lang="es-ES_tradnl" sz="3600" dirty="0"/>
              <a:t> </a:t>
            </a:r>
            <a:endParaRPr lang="es-ES_tradnl" sz="3600" dirty="0" smtClean="0"/>
          </a:p>
          <a:p>
            <a:pPr marL="0" indent="0">
              <a:buNone/>
            </a:pPr>
            <a:r>
              <a:rPr lang="en-GB" sz="3600" dirty="0" smtClean="0"/>
              <a:t>-</a:t>
            </a:r>
            <a:r>
              <a:rPr lang="en-GB" sz="3600" dirty="0"/>
              <a:t>g (π</a:t>
            </a:r>
            <a:r>
              <a:rPr lang="en-GB" sz="3600" baseline="-25000" dirty="0"/>
              <a:t>K</a:t>
            </a:r>
            <a:r>
              <a:rPr lang="en-GB" sz="3600" dirty="0" smtClean="0"/>
              <a:t>) </a:t>
            </a:r>
            <a:r>
              <a:rPr lang="en-GB" sz="3600" dirty="0"/>
              <a:t>&gt; </a:t>
            </a:r>
            <a:r>
              <a:rPr lang="en-GB" sz="3600" dirty="0" smtClean="0"/>
              <a:t>-</a:t>
            </a:r>
            <a:r>
              <a:rPr lang="en-GB" sz="3600" dirty="0"/>
              <a:t>g (q</a:t>
            </a:r>
            <a:r>
              <a:rPr lang="en-GB" sz="3600" dirty="0" smtClean="0"/>
              <a:t>)		</a:t>
            </a:r>
            <a:r>
              <a:rPr lang="en-GB" sz="3600" dirty="0"/>
              <a:t>&lt; 0</a:t>
            </a:r>
            <a:r>
              <a:rPr lang="es-ES_tradnl" sz="3600" dirty="0"/>
              <a:t> </a:t>
            </a:r>
            <a:r>
              <a:rPr lang="es-ES_tradnl" sz="3600" dirty="0" smtClean="0"/>
              <a:t>		B</a:t>
            </a:r>
            <a:endParaRPr lang="en-GB" sz="3600" dirty="0" smtClean="0"/>
          </a:p>
          <a:p>
            <a:pPr marL="0" indent="0">
              <a:buNone/>
            </a:pPr>
            <a:r>
              <a:rPr lang="en-GB" sz="3600" dirty="0" smtClean="0"/>
              <a:t>-</a:t>
            </a:r>
            <a:r>
              <a:rPr lang="en-GB" sz="3600" dirty="0"/>
              <a:t>g (π</a:t>
            </a:r>
            <a:r>
              <a:rPr lang="en-GB" sz="3600" baseline="-25000" dirty="0"/>
              <a:t>K</a:t>
            </a:r>
            <a:r>
              <a:rPr lang="en-GB" sz="3600" dirty="0" smtClean="0"/>
              <a:t>) </a:t>
            </a:r>
            <a:r>
              <a:rPr lang="en-GB" sz="3600" dirty="0"/>
              <a:t>&gt; g (q)</a:t>
            </a:r>
            <a:r>
              <a:rPr lang="es-ES_tradnl" sz="3600" dirty="0"/>
              <a:t> </a:t>
            </a:r>
            <a:r>
              <a:rPr lang="es-ES_tradnl" sz="3600" dirty="0" smtClean="0"/>
              <a:t>		</a:t>
            </a:r>
            <a:r>
              <a:rPr lang="en-GB" sz="3600" dirty="0"/>
              <a:t>&lt; </a:t>
            </a:r>
            <a:r>
              <a:rPr lang="en-GB" sz="3600" dirty="0" smtClean="0"/>
              <a:t>0		B</a:t>
            </a:r>
            <a:r>
              <a:rPr lang="es-ES_tradnl" sz="3600" dirty="0" smtClean="0"/>
              <a:t> </a:t>
            </a:r>
          </a:p>
          <a:p>
            <a:pPr marL="0" indent="0">
              <a:buNone/>
            </a:pPr>
            <a:r>
              <a:rPr lang="es-ES_tradnl" sz="3600" dirty="0" smtClean="0"/>
              <a:t>____________________________________</a:t>
            </a:r>
            <a:endParaRPr lang="es-ES_tradnl" sz="3600" dirty="0"/>
          </a:p>
          <a:p>
            <a:pPr marL="0" indent="0">
              <a:buNone/>
            </a:pPr>
            <a:r>
              <a:rPr lang="es-ES_tradnl" sz="3800" dirty="0" smtClean="0"/>
              <a:t>(A) CAPITAL EFFICIENT</a:t>
            </a:r>
          </a:p>
          <a:p>
            <a:pPr marL="0" indent="0">
              <a:buNone/>
            </a:pPr>
            <a:r>
              <a:rPr lang="es-ES_tradnl" sz="3800" dirty="0" smtClean="0"/>
              <a:t>(B) CAPITAL INEFFICIENT</a:t>
            </a:r>
          </a:p>
          <a:p>
            <a:pPr marL="0" lvl="0" indent="0">
              <a:buNone/>
            </a:pPr>
            <a:r>
              <a:rPr lang="es-ES_tradnl" sz="3800" dirty="0" smtClean="0"/>
              <a:t>(q): </a:t>
            </a:r>
            <a:r>
              <a:rPr lang="en-GB" sz="3800" dirty="0" smtClean="0"/>
              <a:t> </a:t>
            </a:r>
            <a:r>
              <a:rPr lang="en-GB" sz="3800" dirty="0"/>
              <a:t>the surplus share </a:t>
            </a:r>
            <a:r>
              <a:rPr lang="en-GB" sz="3800" dirty="0" smtClean="0"/>
              <a:t>= </a:t>
            </a:r>
            <a:r>
              <a:rPr lang="en-GB" sz="3800" b="1" dirty="0"/>
              <a:t>q=GOS/</a:t>
            </a:r>
            <a:r>
              <a:rPr lang="en-GB" sz="3800" b="1" dirty="0" smtClean="0"/>
              <a:t>Y</a:t>
            </a:r>
          </a:p>
          <a:p>
            <a:pPr marL="0" lvl="0" indent="0">
              <a:buNone/>
            </a:pPr>
            <a:r>
              <a:rPr lang="en-GB" sz="3800" dirty="0"/>
              <a:t>(π</a:t>
            </a:r>
            <a:r>
              <a:rPr lang="en-GB" sz="3800" baseline="-25000" dirty="0"/>
              <a:t>K</a:t>
            </a:r>
            <a:r>
              <a:rPr lang="en-GB" sz="3800" dirty="0" smtClean="0"/>
              <a:t>): the </a:t>
            </a:r>
            <a:r>
              <a:rPr lang="en-GB" sz="3800" dirty="0"/>
              <a:t>productivity of capital </a:t>
            </a:r>
            <a:r>
              <a:rPr lang="en-GB" sz="3800" dirty="0" smtClean="0"/>
              <a:t>= </a:t>
            </a:r>
            <a:r>
              <a:rPr lang="en-GB" sz="3800" b="1" dirty="0"/>
              <a:t>π</a:t>
            </a:r>
            <a:r>
              <a:rPr lang="en-GB" sz="3800" b="1" baseline="-25000" dirty="0"/>
              <a:t>K</a:t>
            </a:r>
            <a:r>
              <a:rPr lang="en-GB" sz="3800" b="1" dirty="0"/>
              <a:t>=Y/K</a:t>
            </a:r>
            <a:r>
              <a:rPr lang="en-GB" sz="3800" dirty="0" smtClean="0"/>
              <a:t> </a:t>
            </a:r>
          </a:p>
          <a:p>
            <a:pPr marL="0" indent="0">
              <a:buNone/>
            </a:pPr>
            <a:r>
              <a:rPr lang="en-GB" sz="3800" dirty="0"/>
              <a:t>r = GOS/K * GOS/Y </a:t>
            </a:r>
            <a:r>
              <a:rPr lang="en-GB" sz="3800" dirty="0" smtClean="0"/>
              <a:t>=</a:t>
            </a:r>
            <a:r>
              <a:rPr lang="en-GB" sz="3800" b="1" dirty="0" smtClean="0"/>
              <a:t> </a:t>
            </a:r>
            <a:r>
              <a:rPr lang="en-GB" sz="3800" b="1" dirty="0"/>
              <a:t>π</a:t>
            </a:r>
            <a:r>
              <a:rPr lang="en-GB" sz="3800" b="1" baseline="-25000" dirty="0"/>
              <a:t>K * </a:t>
            </a:r>
            <a:r>
              <a:rPr lang="en-GB" sz="3800" b="1" dirty="0"/>
              <a:t>q</a:t>
            </a:r>
            <a:endParaRPr lang="es-ES_tradnl" sz="3800" b="1" dirty="0"/>
          </a:p>
          <a:p>
            <a:pPr marL="0" lvl="0" indent="0">
              <a:buNone/>
            </a:pPr>
            <a:endParaRPr lang="en-GB" b="1" dirty="0"/>
          </a:p>
          <a:p>
            <a:pPr marL="0" indent="0">
              <a:buNone/>
            </a:pPr>
            <a:r>
              <a:rPr lang="es-ES_tradnl" dirty="0" smtClean="0"/>
              <a:t> </a:t>
            </a:r>
            <a:endParaRPr lang="es-ES" dirty="0"/>
          </a:p>
        </p:txBody>
      </p:sp>
    </p:spTree>
    <p:extLst>
      <p:ext uri="{BB962C8B-B14F-4D97-AF65-F5344CB8AC3E}">
        <p14:creationId xmlns:p14="http://schemas.microsoft.com/office/powerpoint/2010/main" val="34473597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Typologies</a:t>
            </a:r>
            <a:r>
              <a:rPr lang="es-ES" dirty="0" smtClean="0"/>
              <a:t> of </a:t>
            </a:r>
            <a:r>
              <a:rPr lang="es-ES" dirty="0" err="1" smtClean="0"/>
              <a:t>resilience</a:t>
            </a:r>
            <a:endParaRPr lang="es-ES" dirty="0"/>
          </a:p>
        </p:txBody>
      </p:sp>
      <p:pic>
        <p:nvPicPr>
          <p:cNvPr id="8" name="Marcador de contenido 7">
            <a:extLst>
              <a:ext uri="{FF2B5EF4-FFF2-40B4-BE49-F238E27FC236}">
                <a16:creationId xmlns="" xmlns:a16="http://schemas.microsoft.com/office/drawing/2014/main" id="{C5BE360B-64DA-4AAE-B5C5-AB591A311973}"/>
              </a:ext>
            </a:extLst>
          </p:cNvPr>
          <p:cNvPicPr>
            <a:picLocks noGrp="1" noChangeAspect="1"/>
          </p:cNvPicPr>
          <p:nvPr>
            <p:ph idx="1"/>
          </p:nvPr>
        </p:nvPicPr>
        <p:blipFill>
          <a:blip r:embed="rId2"/>
          <a:srcRect l="-60148" r="-60148"/>
          <a:stretch>
            <a:fillRect/>
          </a:stretch>
        </p:blipFill>
        <p:spPr>
          <a:prstGeom prst="rect">
            <a:avLst/>
          </a:prstGeom>
        </p:spPr>
      </p:pic>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9</a:t>
            </a:fld>
            <a:endParaRPr lang="es-ES"/>
          </a:p>
        </p:txBody>
      </p:sp>
    </p:spTree>
    <p:extLst>
      <p:ext uri="{BB962C8B-B14F-4D97-AF65-F5344CB8AC3E}">
        <p14:creationId xmlns:p14="http://schemas.microsoft.com/office/powerpoint/2010/main" val="85667233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CONCLUSIONS (1)</a:t>
            </a:r>
            <a:endParaRPr lang="es-ES" dirty="0"/>
          </a:p>
        </p:txBody>
      </p:sp>
      <p:sp>
        <p:nvSpPr>
          <p:cNvPr id="3" name="Marcador de contenido 2"/>
          <p:cNvSpPr>
            <a:spLocks noGrp="1"/>
          </p:cNvSpPr>
          <p:nvPr>
            <p:ph sz="half" idx="1"/>
          </p:nvPr>
        </p:nvSpPr>
        <p:spPr/>
        <p:txBody>
          <a:bodyPr>
            <a:normAutofit fontScale="85000" lnSpcReduction="20000"/>
          </a:bodyPr>
          <a:lstStyle/>
          <a:p>
            <a:pPr marL="0" lvl="0" indent="0" algn="just">
              <a:buNone/>
            </a:pPr>
            <a:r>
              <a:rPr lang="en-GB" dirty="0" smtClean="0"/>
              <a:t>1. The </a:t>
            </a:r>
            <a:r>
              <a:rPr lang="en-GB" dirty="0"/>
              <a:t>regional typologies defined imply that, in terms of resilience, </a:t>
            </a:r>
            <a:r>
              <a:rPr lang="en-GB" b="1" u="sng" dirty="0"/>
              <a:t>it is important </a:t>
            </a:r>
            <a:r>
              <a:rPr lang="en-GB" dirty="0"/>
              <a:t>to maintain or consolidate a certain </a:t>
            </a:r>
            <a:r>
              <a:rPr lang="en-GB" b="1" u="sng" dirty="0"/>
              <a:t>industrial base</a:t>
            </a:r>
            <a:r>
              <a:rPr lang="en-GB" dirty="0"/>
              <a:t>. The paradigmatic case of this affirmation is the </a:t>
            </a:r>
            <a:r>
              <a:rPr lang="en-GB" b="1" u="sng" dirty="0"/>
              <a:t>Basque Country, which is the region that presents the highest SRI</a:t>
            </a:r>
            <a:r>
              <a:rPr lang="en-GB" dirty="0"/>
              <a:t>. It also enables one to explain the </a:t>
            </a:r>
            <a:r>
              <a:rPr lang="en-GB" b="1" u="sng" dirty="0"/>
              <a:t>good behaviour of Catalonia</a:t>
            </a:r>
            <a:r>
              <a:rPr lang="en-GB" dirty="0"/>
              <a:t>; and that of the </a:t>
            </a:r>
            <a:r>
              <a:rPr lang="en-GB" b="1" u="sng" dirty="0"/>
              <a:t>“successful new industrialisations”, such as Galicia, Aragon and Navarre</a:t>
            </a:r>
            <a:r>
              <a:rPr lang="en-GB" dirty="0"/>
              <a:t>. </a:t>
            </a:r>
            <a:endParaRPr lang="es-ES_tradnl" dirty="0" smtClean="0">
              <a:effectLst/>
            </a:endParaRPr>
          </a:p>
          <a:p>
            <a:pPr algn="just"/>
            <a:endParaRPr lang="es-ES" dirty="0"/>
          </a:p>
        </p:txBody>
      </p:sp>
      <p:sp>
        <p:nvSpPr>
          <p:cNvPr id="4" name="Marcador de contenido 3"/>
          <p:cNvSpPr>
            <a:spLocks noGrp="1"/>
          </p:cNvSpPr>
          <p:nvPr>
            <p:ph sz="half" idx="2"/>
          </p:nvPr>
        </p:nvSpPr>
        <p:spPr/>
        <p:txBody>
          <a:bodyPr>
            <a:normAutofit fontScale="85000" lnSpcReduction="20000"/>
          </a:bodyPr>
          <a:lstStyle/>
          <a:p>
            <a:pPr marL="0" lvl="0" indent="0" algn="just">
              <a:buNone/>
            </a:pPr>
            <a:r>
              <a:rPr lang="en-GB" dirty="0" smtClean="0"/>
              <a:t>2. By </a:t>
            </a:r>
            <a:r>
              <a:rPr lang="en-GB" dirty="0"/>
              <a:t>contrast, there also seems to be another possible line of resilient </a:t>
            </a:r>
            <a:r>
              <a:rPr lang="en-GB" dirty="0" smtClean="0"/>
              <a:t>specialisation: communities </a:t>
            </a:r>
            <a:r>
              <a:rPr lang="en-GB" dirty="0"/>
              <a:t>with </a:t>
            </a:r>
            <a:r>
              <a:rPr lang="en-GB" b="1" u="sng" dirty="0"/>
              <a:t>more intense specialisation in tourism,</a:t>
            </a:r>
            <a:r>
              <a:rPr lang="en-GB" dirty="0"/>
              <a:t> which has enabled them to compensate their high level of deindustrialisation, for example the </a:t>
            </a:r>
            <a:r>
              <a:rPr lang="en-GB" b="1" u="sng" dirty="0"/>
              <a:t>Balearic Islands, Andalusia and the Canary Islands</a:t>
            </a:r>
            <a:r>
              <a:rPr lang="en-GB" dirty="0"/>
              <a:t>. </a:t>
            </a:r>
            <a:endParaRPr lang="es-ES_tradnl" dirty="0" smtClean="0">
              <a:effectLst/>
            </a:endParaRPr>
          </a:p>
          <a:p>
            <a:endParaRPr lang="es-ES" dirty="0"/>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10</a:t>
            </a:fld>
            <a:endParaRPr lang="es-ES"/>
          </a:p>
        </p:txBody>
      </p:sp>
    </p:spTree>
    <p:extLst>
      <p:ext uri="{BB962C8B-B14F-4D97-AF65-F5344CB8AC3E}">
        <p14:creationId xmlns:p14="http://schemas.microsoft.com/office/powerpoint/2010/main" val="41031878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CONCLUSIONS (2)</a:t>
            </a:r>
            <a:endParaRPr lang="es-ES" dirty="0"/>
          </a:p>
        </p:txBody>
      </p:sp>
      <p:sp>
        <p:nvSpPr>
          <p:cNvPr id="3" name="Marcador de contenido 2"/>
          <p:cNvSpPr>
            <a:spLocks noGrp="1"/>
          </p:cNvSpPr>
          <p:nvPr>
            <p:ph sz="half" idx="1"/>
          </p:nvPr>
        </p:nvSpPr>
        <p:spPr/>
        <p:txBody>
          <a:bodyPr>
            <a:normAutofit fontScale="92500"/>
          </a:bodyPr>
          <a:lstStyle/>
          <a:p>
            <a:pPr marL="0" lvl="0" indent="0" algn="just">
              <a:buNone/>
            </a:pPr>
            <a:r>
              <a:rPr lang="en-GB" dirty="0" smtClean="0"/>
              <a:t>3. </a:t>
            </a:r>
            <a:r>
              <a:rPr lang="en-GB" b="1" u="sng" dirty="0" smtClean="0"/>
              <a:t>Cantabria </a:t>
            </a:r>
            <a:r>
              <a:rPr lang="en-GB" b="1" u="sng" dirty="0"/>
              <a:t>and Asturias </a:t>
            </a:r>
            <a:r>
              <a:rPr lang="en-GB" dirty="0"/>
              <a:t>are also in this </a:t>
            </a:r>
            <a:r>
              <a:rPr lang="en-GB" b="1" u="sng" dirty="0"/>
              <a:t>intermediate</a:t>
            </a:r>
            <a:r>
              <a:rPr lang="en-GB" dirty="0"/>
              <a:t> situation, </a:t>
            </a:r>
            <a:r>
              <a:rPr lang="en-GB" dirty="0" smtClean="0"/>
              <a:t>for </a:t>
            </a:r>
            <a:r>
              <a:rPr lang="en-GB" dirty="0"/>
              <a:t>a path of resistance to </a:t>
            </a:r>
            <a:r>
              <a:rPr lang="en-GB" b="1" u="sng" dirty="0"/>
              <a:t>significant deindustrialisation processes</a:t>
            </a:r>
            <a:r>
              <a:rPr lang="en-GB" dirty="0"/>
              <a:t>, in part due to the contribution by the European cohesion fund and without heading towards an intense specialisation in tourism.</a:t>
            </a:r>
            <a:endParaRPr lang="es-ES_tradnl" dirty="0" smtClean="0">
              <a:effectLst/>
            </a:endParaRPr>
          </a:p>
          <a:p>
            <a:endParaRPr lang="es-ES" dirty="0"/>
          </a:p>
        </p:txBody>
      </p:sp>
      <p:sp>
        <p:nvSpPr>
          <p:cNvPr id="4" name="Marcador de contenido 3"/>
          <p:cNvSpPr>
            <a:spLocks noGrp="1"/>
          </p:cNvSpPr>
          <p:nvPr>
            <p:ph sz="half" idx="2"/>
          </p:nvPr>
        </p:nvSpPr>
        <p:spPr/>
        <p:txBody>
          <a:bodyPr>
            <a:normAutofit fontScale="92500"/>
          </a:bodyPr>
          <a:lstStyle/>
          <a:p>
            <a:pPr marL="0" lvl="0" indent="0" algn="just">
              <a:buNone/>
            </a:pPr>
            <a:r>
              <a:rPr lang="en-GB" dirty="0" smtClean="0"/>
              <a:t>4. </a:t>
            </a:r>
            <a:r>
              <a:rPr lang="en-GB" dirty="0"/>
              <a:t>W</a:t>
            </a:r>
            <a:r>
              <a:rPr lang="en-GB" dirty="0" smtClean="0"/>
              <a:t>e </a:t>
            </a:r>
            <a:r>
              <a:rPr lang="en-GB" dirty="0"/>
              <a:t>find the regions of </a:t>
            </a:r>
            <a:r>
              <a:rPr lang="en-GB" b="1" u="sng" dirty="0"/>
              <a:t>“new, unconsolidated industrialisation</a:t>
            </a:r>
            <a:r>
              <a:rPr lang="en-GB" dirty="0"/>
              <a:t>”, i.e. </a:t>
            </a:r>
            <a:r>
              <a:rPr lang="en-GB" b="1" u="sng" dirty="0" err="1"/>
              <a:t>Castilla</a:t>
            </a:r>
            <a:r>
              <a:rPr lang="en-GB" b="1" u="sng" dirty="0"/>
              <a:t>-La Mancha, La Rioja and Castile and León</a:t>
            </a:r>
            <a:r>
              <a:rPr lang="en-GB" dirty="0"/>
              <a:t>; or those with an intense, unsuccessful specialisation in tourism, which is the case of Murcia.</a:t>
            </a:r>
            <a:endParaRPr lang="es-ES_tradnl" dirty="0" smtClean="0">
              <a:effectLst/>
            </a:endParaRPr>
          </a:p>
          <a:p>
            <a:endParaRPr lang="es-ES" dirty="0"/>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11</a:t>
            </a:fld>
            <a:endParaRPr lang="es-ES"/>
          </a:p>
        </p:txBody>
      </p:sp>
    </p:spTree>
    <p:extLst>
      <p:ext uri="{BB962C8B-B14F-4D97-AF65-F5344CB8AC3E}">
        <p14:creationId xmlns:p14="http://schemas.microsoft.com/office/powerpoint/2010/main" val="6562193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CONCLUSIONS (3)</a:t>
            </a:r>
            <a:endParaRPr lang="es-ES" dirty="0"/>
          </a:p>
        </p:txBody>
      </p:sp>
      <p:sp>
        <p:nvSpPr>
          <p:cNvPr id="3" name="Marcador de contenido 2"/>
          <p:cNvSpPr>
            <a:spLocks noGrp="1"/>
          </p:cNvSpPr>
          <p:nvPr>
            <p:ph sz="half" idx="1"/>
          </p:nvPr>
        </p:nvSpPr>
        <p:spPr>
          <a:xfrm>
            <a:off x="457200" y="1230475"/>
            <a:ext cx="4038600" cy="4878028"/>
          </a:xfrm>
        </p:spPr>
        <p:txBody>
          <a:bodyPr>
            <a:noAutofit/>
          </a:bodyPr>
          <a:lstStyle/>
          <a:p>
            <a:pPr marL="0" lvl="0" indent="0" algn="just">
              <a:buNone/>
            </a:pPr>
            <a:r>
              <a:rPr lang="en-GB" sz="2000" dirty="0" smtClean="0"/>
              <a:t>5. Finally</a:t>
            </a:r>
            <a:r>
              <a:rPr lang="en-GB" sz="2000" dirty="0"/>
              <a:t>, three </a:t>
            </a:r>
            <a:r>
              <a:rPr lang="en-GB" sz="2000" dirty="0" smtClean="0"/>
              <a:t>singularities: </a:t>
            </a:r>
          </a:p>
          <a:p>
            <a:pPr marL="0" lvl="0" indent="0" algn="just">
              <a:buNone/>
            </a:pPr>
            <a:r>
              <a:rPr lang="en-GB" sz="2000" b="1" dirty="0" smtClean="0"/>
              <a:t>Madrid</a:t>
            </a:r>
            <a:r>
              <a:rPr lang="en-GB" sz="2000" dirty="0"/>
              <a:t>, because of the effect of being a capital and which, in terms of public </a:t>
            </a:r>
            <a:r>
              <a:rPr lang="en-GB" sz="2000" dirty="0" smtClean="0"/>
              <a:t>employment.</a:t>
            </a:r>
          </a:p>
          <a:p>
            <a:pPr marL="0" lvl="0" indent="0" algn="just">
              <a:buNone/>
            </a:pPr>
            <a:r>
              <a:rPr lang="en-GB" sz="2000" b="1" dirty="0" smtClean="0"/>
              <a:t>Extremadura</a:t>
            </a:r>
            <a:r>
              <a:rPr lang="en-GB" sz="2000" dirty="0"/>
              <a:t>, due to the excessively weighty role the gross operating surpluses of the energy sector play in its economy, </a:t>
            </a:r>
            <a:r>
              <a:rPr lang="en-GB" sz="2000" dirty="0" smtClean="0"/>
              <a:t>its </a:t>
            </a:r>
            <a:r>
              <a:rPr lang="en-GB" sz="2000" dirty="0"/>
              <a:t>SRI result is </a:t>
            </a:r>
            <a:r>
              <a:rPr lang="en-GB" sz="2000" dirty="0" smtClean="0"/>
              <a:t>overestimated</a:t>
            </a:r>
            <a:r>
              <a:rPr lang="en-GB" sz="2000" dirty="0"/>
              <a:t>.</a:t>
            </a:r>
            <a:endParaRPr lang="en-GB" sz="2000" dirty="0" smtClean="0"/>
          </a:p>
          <a:p>
            <a:pPr marL="0" lvl="0" indent="0" algn="just">
              <a:buNone/>
            </a:pPr>
            <a:r>
              <a:rPr lang="en-GB" sz="2000" dirty="0" smtClean="0"/>
              <a:t>And </a:t>
            </a:r>
            <a:r>
              <a:rPr lang="en-GB" sz="2000" b="1" dirty="0"/>
              <a:t>Valencia</a:t>
            </a:r>
            <a:r>
              <a:rPr lang="en-GB" sz="2000" dirty="0"/>
              <a:t>, which appears to represent a failed path in terms of the consolidation of a certain industrial and tourism-oriented </a:t>
            </a:r>
            <a:r>
              <a:rPr lang="en-GB" sz="2000" dirty="0" smtClean="0"/>
              <a:t>specialisation. </a:t>
            </a:r>
            <a:r>
              <a:rPr lang="en-GB" sz="2000" dirty="0"/>
              <a:t>E</a:t>
            </a:r>
            <a:r>
              <a:rPr lang="en-GB" sz="2000" dirty="0" smtClean="0"/>
              <a:t>ffect </a:t>
            </a:r>
            <a:r>
              <a:rPr lang="en-GB" sz="2000" dirty="0"/>
              <a:t>of </a:t>
            </a:r>
            <a:r>
              <a:rPr lang="en-GB" sz="2000" dirty="0" smtClean="0"/>
              <a:t>a </a:t>
            </a:r>
            <a:r>
              <a:rPr lang="en-GB" sz="2000" dirty="0"/>
              <a:t>greater percentage of informal economy, </a:t>
            </a:r>
            <a:endParaRPr lang="es-ES_tradnl" sz="2000" dirty="0">
              <a:effectLst/>
            </a:endParaRPr>
          </a:p>
        </p:txBody>
      </p:sp>
      <p:sp>
        <p:nvSpPr>
          <p:cNvPr id="4" name="Marcador de contenido 3"/>
          <p:cNvSpPr>
            <a:spLocks noGrp="1"/>
          </p:cNvSpPr>
          <p:nvPr>
            <p:ph sz="half" idx="2"/>
          </p:nvPr>
        </p:nvSpPr>
        <p:spPr>
          <a:xfrm>
            <a:off x="4648200" y="1230474"/>
            <a:ext cx="4038600" cy="5125875"/>
          </a:xfrm>
        </p:spPr>
        <p:txBody>
          <a:bodyPr>
            <a:noAutofit/>
          </a:bodyPr>
          <a:lstStyle/>
          <a:p>
            <a:pPr algn="just"/>
            <a:r>
              <a:rPr lang="en-GB" sz="2000" dirty="0"/>
              <a:t>In short, this methodology, which emphasizes the importance of the profit rate and the productivity of capital, can provide a complementary vision – and even a ground-breaking one – as regards the economic evolution of the autonomous communities. </a:t>
            </a:r>
            <a:endParaRPr lang="en-GB" sz="2000" dirty="0" smtClean="0"/>
          </a:p>
          <a:p>
            <a:pPr algn="just"/>
            <a:r>
              <a:rPr lang="en-GB" sz="2000" dirty="0" smtClean="0"/>
              <a:t>The </a:t>
            </a:r>
            <a:r>
              <a:rPr lang="en-GB" sz="2000" dirty="0"/>
              <a:t>relevance of the model presented is that it can be applied to different economic realities, with a disparate format and different structures, as long as one has the suitable statistical materials to process it. </a:t>
            </a:r>
            <a:endParaRPr lang="es-ES_tradnl" sz="2000" dirty="0"/>
          </a:p>
          <a:p>
            <a:pPr algn="just"/>
            <a:endParaRPr lang="es-ES" sz="2000" dirty="0"/>
          </a:p>
        </p:txBody>
      </p:sp>
      <p:sp>
        <p:nvSpPr>
          <p:cNvPr id="5" name="Marcador de pie de página 4"/>
          <p:cNvSpPr>
            <a:spLocks noGrp="1"/>
          </p:cNvSpPr>
          <p:nvPr>
            <p:ph type="ftr" sz="quarter" idx="11"/>
          </p:nvPr>
        </p:nvSpPr>
        <p:spPr/>
        <p:txBody>
          <a:bodyPr/>
          <a:lstStyle/>
          <a:p>
            <a:r>
              <a:rPr lang="fr-FR" dirty="0" err="1" smtClean="0"/>
              <a:t>Manera</a:t>
            </a:r>
            <a:r>
              <a:rPr lang="fr-FR" dirty="0" smtClean="0"/>
              <a:t> et alter</a:t>
            </a:r>
            <a:endParaRPr lang="es-ES" dirty="0"/>
          </a:p>
        </p:txBody>
      </p:sp>
      <p:sp>
        <p:nvSpPr>
          <p:cNvPr id="6" name="Marcador de número de diapositiva 5"/>
          <p:cNvSpPr>
            <a:spLocks noGrp="1"/>
          </p:cNvSpPr>
          <p:nvPr>
            <p:ph type="sldNum" sz="quarter" idx="12"/>
          </p:nvPr>
        </p:nvSpPr>
        <p:spPr/>
        <p:txBody>
          <a:bodyPr/>
          <a:lstStyle/>
          <a:p>
            <a:fld id="{1F36EE0D-7E3E-E04B-8CBC-7A452A2C2B71}" type="slidenum">
              <a:rPr lang="es-ES" smtClean="0"/>
              <a:t>12</a:t>
            </a:fld>
            <a:endParaRPr lang="es-ES"/>
          </a:p>
        </p:txBody>
      </p:sp>
    </p:spTree>
    <p:extLst>
      <p:ext uri="{BB962C8B-B14F-4D97-AF65-F5344CB8AC3E}">
        <p14:creationId xmlns:p14="http://schemas.microsoft.com/office/powerpoint/2010/main" val="9314613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randombar(horizontal)">
                                      <p:cBhvr>
                                        <p:cTn id="31" dur="500"/>
                                        <p:tgtEl>
                                          <p:spTgt spid="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 calcmode="lin" valueType="num">
                                      <p:cBhvr additive="base">
                                        <p:cTn id="36"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3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a:xfrm>
            <a:off x="457200" y="1927168"/>
            <a:ext cx="8229600" cy="1143000"/>
          </a:xfrm>
        </p:spPr>
        <p:txBody>
          <a:bodyPr/>
          <a:lstStyle/>
          <a:p>
            <a:r>
              <a:rPr lang="es-ES" dirty="0" smtClean="0"/>
              <a:t>THANKS FOR YOUR ATTENTION</a:t>
            </a:r>
            <a:endParaRPr lang="es-ES" dirty="0"/>
          </a:p>
        </p:txBody>
      </p:sp>
      <p:sp>
        <p:nvSpPr>
          <p:cNvPr id="5" name="Marcador de pie de página 4"/>
          <p:cNvSpPr>
            <a:spLocks noGrp="1"/>
          </p:cNvSpPr>
          <p:nvPr>
            <p:ph type="ftr" sz="quarter" idx="11"/>
          </p:nvPr>
        </p:nvSpPr>
        <p:spPr/>
        <p:txBody>
          <a:bodyPr/>
          <a:lstStyle/>
          <a:p>
            <a:r>
              <a:rPr lang="fr-FR" smtClean="0"/>
              <a:t>Manera et alter</a:t>
            </a:r>
            <a:endParaRPr lang="es-ES"/>
          </a:p>
        </p:txBody>
      </p:sp>
      <p:sp>
        <p:nvSpPr>
          <p:cNvPr id="6" name="Marcador de número de diapositiva 5"/>
          <p:cNvSpPr>
            <a:spLocks noGrp="1"/>
          </p:cNvSpPr>
          <p:nvPr>
            <p:ph type="sldNum" sz="quarter" idx="12"/>
          </p:nvPr>
        </p:nvSpPr>
        <p:spPr/>
        <p:txBody>
          <a:bodyPr/>
          <a:lstStyle/>
          <a:p>
            <a:fld id="{1F36EE0D-7E3E-E04B-8CBC-7A452A2C2B71}" type="slidenum">
              <a:rPr lang="es-ES" smtClean="0"/>
              <a:t>13</a:t>
            </a:fld>
            <a:endParaRPr lang="es-ES"/>
          </a:p>
        </p:txBody>
      </p:sp>
    </p:spTree>
    <p:extLst>
      <p:ext uri="{BB962C8B-B14F-4D97-AF65-F5344CB8AC3E}">
        <p14:creationId xmlns:p14="http://schemas.microsoft.com/office/powerpoint/2010/main" val="32140368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1349</TotalTime>
  <Words>964</Words>
  <Application>Microsoft Macintosh PowerPoint</Application>
  <PresentationFormat>Presentación en pantalla (4:3)</PresentationFormat>
  <Paragraphs>102</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Tema de Office</vt:lpstr>
      <vt:lpstr>   Recovering from Large Scale Crisis: Strategies, Patterns and Outcomes, 19th-21st centuries. Thursday, August 2, 1:30P-5:00P.  Room 123: Ray and Maria Stata Center, Massachusetts Institut of Technology, MIT  Resilience and economic crisis in Spain: typology for Autonomous Communities, based on the profit rate (1965-2011) </vt:lpstr>
      <vt:lpstr>Definition: Resilience…and economic history</vt:lpstr>
      <vt:lpstr>Motivation: Methodology and objective</vt:lpstr>
      <vt:lpstr>TWO Key indicators for measuring the capacity of resilience…</vt:lpstr>
      <vt:lpstr>…And THREE Key factors, ratios</vt:lpstr>
      <vt:lpstr>The profile of rate of profit: DECREASING</vt:lpstr>
      <vt:lpstr>Periods</vt:lpstr>
      <vt:lpstr>Typologies of resilience</vt:lpstr>
      <vt:lpstr>Typologies of resilience</vt:lpstr>
      <vt:lpstr>CONCLUSIONS (1)</vt:lpstr>
      <vt:lpstr>CONCLUSIONS (2)</vt:lpstr>
      <vt:lpstr>CONCLUSIONS (3)</vt:lpstr>
      <vt:lpstr>THANKS FOR YOUR ATTENTION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Resilience and economic crisis: typology for Autonomous Communities, based on the profit rate (1965-2011) </dc:title>
  <dc:creator>Carlos Manera</dc:creator>
  <cp:lastModifiedBy>Carlos Manera</cp:lastModifiedBy>
  <cp:revision>121</cp:revision>
  <dcterms:created xsi:type="dcterms:W3CDTF">2018-05-20T09:17:46Z</dcterms:created>
  <dcterms:modified xsi:type="dcterms:W3CDTF">2018-08-02T14:14:38Z</dcterms:modified>
</cp:coreProperties>
</file>