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7" r:id="rId3"/>
    <p:sldId id="257" r:id="rId4"/>
    <p:sldId id="258" r:id="rId5"/>
    <p:sldId id="259" r:id="rId6"/>
    <p:sldId id="268" r:id="rId7"/>
    <p:sldId id="260" r:id="rId8"/>
    <p:sldId id="261" r:id="rId9"/>
    <p:sldId id="262" r:id="rId10"/>
    <p:sldId id="264" r:id="rId11"/>
    <p:sldId id="263" r:id="rId12"/>
    <p:sldId id="266" r:id="rId13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219DF8E5-6038-CD41-BC52-2576F9E86832}">
          <p14:sldIdLst>
            <p14:sldId id="256"/>
            <p14:sldId id="267"/>
            <p14:sldId id="257"/>
            <p14:sldId id="258"/>
            <p14:sldId id="259"/>
            <p14:sldId id="268"/>
            <p14:sldId id="260"/>
            <p14:sldId id="261"/>
          </p14:sldIdLst>
        </p14:section>
        <p14:section name="Sección sin título" id="{98593949-A73D-C24C-BB88-E9ACEC802078}">
          <p14:sldIdLst>
            <p14:sldId id="262"/>
            <p14:sldId id="264"/>
            <p14:sldId id="263"/>
            <p14:sldId id="2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1" d="100"/>
          <a:sy n="81" d="100"/>
        </p:scale>
        <p:origin x="-2184" y="-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60B1F6-2265-B249-8D0B-5A30B01B2047}" type="datetimeFigureOut">
              <a:rPr lang="es-ES" smtClean="0"/>
              <a:t>9/9/18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3E8C9-0A2A-DD43-9F96-325DF4685DC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413354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EAA8DC-233D-1A4A-802E-B87FDF989DE2}" type="datetimeFigureOut">
              <a:rPr lang="es-ES" smtClean="0"/>
              <a:t>9/9/18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C3A8E3-5A15-5345-A157-F408E0891D4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480195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8655-4E21-9749-A4C2-AD4947C557CC}" type="datetime1">
              <a:rPr lang="es-ES" smtClean="0"/>
              <a:t>9/9/18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7555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8010E-1088-7348-819B-65048DB57B6F}" type="datetime1">
              <a:rPr lang="es-ES" smtClean="0"/>
              <a:t>9/9/18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4370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8C5A-17B0-B342-B849-0D1243B5E435}" type="datetime1">
              <a:rPr lang="es-ES" smtClean="0"/>
              <a:t>9/9/18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6398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FBE58-6C0A-1A47-9AE4-4A329105CA8C}" type="datetime1">
              <a:rPr lang="es-ES" smtClean="0"/>
              <a:t>9/9/18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5015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FEC5F-AADF-1246-9B01-D885ACB3B72B}" type="datetime1">
              <a:rPr lang="es-ES" smtClean="0"/>
              <a:t>9/9/18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3827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EC006-F829-BF4E-84ED-84B0E99C9AAA}" type="datetime1">
              <a:rPr lang="es-ES" smtClean="0"/>
              <a:t>9/9/18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9730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92757-290B-2F4D-90EC-6118756B3ABB}" type="datetime1">
              <a:rPr lang="es-ES" smtClean="0"/>
              <a:t>9/9/18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2618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427F-AB86-D145-9BC5-4ACF34DC2014}" type="datetime1">
              <a:rPr lang="es-ES" smtClean="0"/>
              <a:t>9/9/18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6068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63C22-2F25-4149-AE5E-25511F2D2A3A}" type="datetime1">
              <a:rPr lang="es-ES" smtClean="0"/>
              <a:t>9/9/18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9129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C28E-7DE0-444B-9FD5-E72EF146756B}" type="datetime1">
              <a:rPr lang="es-ES" smtClean="0"/>
              <a:t>9/9/18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3657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D0922-FB3D-CA4C-A4D7-5BC4ECB561BB}" type="datetime1">
              <a:rPr lang="es-ES" smtClean="0"/>
              <a:t>9/9/18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7991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EA65B-BB37-A943-8684-82F7FD2E0281}" type="datetime1">
              <a:rPr lang="es-ES" smtClean="0"/>
              <a:t>9/9/18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41487-A405-7641-99BF-F7166AD7852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6488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carles.manera@uib.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HISTÒRIA ECONÒMICA. </a:t>
            </a:r>
            <a:br>
              <a:rPr lang="es-ES" dirty="0" smtClean="0"/>
            </a:br>
            <a:r>
              <a:rPr lang="es-ES" dirty="0" smtClean="0"/>
              <a:t>NORMES DE COMPORTAMENT I FULLA DE RUTA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	PROFESSOR CARLES MANERA</a:t>
            </a:r>
          </a:p>
          <a:p>
            <a:r>
              <a:rPr lang="es-ES" dirty="0" err="1" smtClean="0"/>
              <a:t>Catedràtic</a:t>
            </a:r>
            <a:r>
              <a:rPr lang="es-ES" dirty="0" smtClean="0"/>
              <a:t> </a:t>
            </a:r>
            <a:r>
              <a:rPr lang="es-ES" dirty="0" err="1" smtClean="0"/>
              <a:t>d’Història</a:t>
            </a:r>
            <a:r>
              <a:rPr lang="es-ES" dirty="0" smtClean="0"/>
              <a:t> </a:t>
            </a:r>
            <a:r>
              <a:rPr lang="es-ES" dirty="0" err="1" smtClean="0"/>
              <a:t>Econòmica</a:t>
            </a:r>
            <a:endParaRPr lang="es-ES" dirty="0" smtClean="0"/>
          </a:p>
          <a:p>
            <a:r>
              <a:rPr lang="es-ES" dirty="0" err="1" smtClean="0"/>
              <a:t>Curs</a:t>
            </a:r>
            <a:r>
              <a:rPr lang="es-ES" dirty="0" smtClean="0"/>
              <a:t> 2018-2019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5300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BIONOTE DEL PROFESSOR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ca-ES" sz="1600" dirty="0" smtClean="0"/>
              <a:t>CARLES MANERA ERBINA (Palma, 1957) és Catedràtic d’Història Econòmica al departament d’Economia Aplicada de la Universitat de les Illes Balears. </a:t>
            </a:r>
          </a:p>
          <a:p>
            <a:pPr algn="just"/>
            <a:r>
              <a:rPr lang="ca-ES" sz="1600" dirty="0" smtClean="0"/>
              <a:t>Recentment, ha estat Professor Visitant a la Universitat de Barcelona (2011) i Gdansk University of Technology (2016, Gdansk, Polònia).</a:t>
            </a:r>
          </a:p>
          <a:p>
            <a:pPr algn="just"/>
            <a:r>
              <a:rPr lang="ca-ES" sz="1600" dirty="0" smtClean="0"/>
              <a:t>Investigador Visitant a la </a:t>
            </a:r>
            <a:r>
              <a:rPr lang="ca-ES" sz="1600" dirty="0" err="1" smtClean="0"/>
              <a:t>London</a:t>
            </a:r>
            <a:r>
              <a:rPr lang="ca-ES" sz="1600" dirty="0" smtClean="0"/>
              <a:t> </a:t>
            </a:r>
            <a:r>
              <a:rPr lang="ca-ES" sz="1600" dirty="0" err="1" smtClean="0"/>
              <a:t>School</a:t>
            </a:r>
            <a:r>
              <a:rPr lang="ca-ES" sz="1600" dirty="0" smtClean="0"/>
              <a:t> of </a:t>
            </a:r>
            <a:r>
              <a:rPr lang="ca-ES" sz="1600" dirty="0" err="1" smtClean="0"/>
              <a:t>Economics</a:t>
            </a:r>
            <a:r>
              <a:rPr lang="ca-ES" sz="1600" dirty="0" smtClean="0"/>
              <a:t> (2012), </a:t>
            </a:r>
            <a:r>
              <a:rPr lang="ca-ES" sz="1600" dirty="0" err="1" smtClean="0"/>
              <a:t>The</a:t>
            </a:r>
            <a:r>
              <a:rPr lang="ca-ES" sz="1600" dirty="0" smtClean="0"/>
              <a:t> New </a:t>
            </a:r>
            <a:r>
              <a:rPr lang="ca-ES" sz="1600" dirty="0" err="1" smtClean="0"/>
              <a:t>School</a:t>
            </a:r>
            <a:r>
              <a:rPr lang="ca-ES" sz="1600" dirty="0" smtClean="0"/>
              <a:t> for Social </a:t>
            </a:r>
            <a:r>
              <a:rPr lang="ca-ES" sz="1600" dirty="0" err="1" smtClean="0"/>
              <a:t>Research</a:t>
            </a:r>
            <a:r>
              <a:rPr lang="ca-ES" sz="1600" dirty="0" smtClean="0"/>
              <a:t> (2016, 2017, Nova York) i </a:t>
            </a:r>
            <a:r>
              <a:rPr lang="ca-ES" sz="1600" dirty="0" err="1" smtClean="0"/>
              <a:t>European</a:t>
            </a:r>
            <a:r>
              <a:rPr lang="ca-ES" sz="1600" dirty="0" smtClean="0"/>
              <a:t> University </a:t>
            </a:r>
            <a:r>
              <a:rPr lang="ca-ES" sz="1600" dirty="0" err="1" smtClean="0"/>
              <a:t>Institute</a:t>
            </a:r>
            <a:r>
              <a:rPr lang="ca-ES" sz="1600" dirty="0" smtClean="0"/>
              <a:t> (Florència, 2018). </a:t>
            </a:r>
          </a:p>
          <a:p>
            <a:pPr algn="just"/>
            <a:r>
              <a:rPr lang="ca-ES" sz="1600" dirty="0" smtClean="0"/>
              <a:t>La darrera aportació internacional ha estat la presentació d’una recent investigació sobre Resiliència econòmica, al </a:t>
            </a:r>
            <a:r>
              <a:rPr lang="ca-ES" sz="1600" dirty="0" err="1" smtClean="0"/>
              <a:t>Massachusetts</a:t>
            </a:r>
            <a:r>
              <a:rPr lang="ca-ES" sz="1600" dirty="0" smtClean="0"/>
              <a:t> Institut of Technology (MIT, Boston, agost de 2018). </a:t>
            </a:r>
          </a:p>
          <a:p>
            <a:pPr algn="just"/>
            <a:r>
              <a:rPr lang="ca-ES" sz="1600" dirty="0" smtClean="0"/>
              <a:t>És Premi Ciutat de Palma d’Investigació (1983) i Premi Catalunya d’Economia (2003). </a:t>
            </a:r>
          </a:p>
          <a:p>
            <a:pPr algn="just"/>
            <a:r>
              <a:rPr lang="es-ES" sz="1600" dirty="0" smtClean="0"/>
              <a:t>A</a:t>
            </a:r>
            <a:r>
              <a:rPr lang="ca-ES" sz="1600" dirty="0" err="1" smtClean="0"/>
              <a:t>utor</a:t>
            </a:r>
            <a:r>
              <a:rPr lang="ca-ES" sz="1600" dirty="0" smtClean="0"/>
              <a:t> de 10 llibres i de 190 treballs d’investigació. </a:t>
            </a:r>
          </a:p>
          <a:p>
            <a:pPr algn="just"/>
            <a:r>
              <a:rPr lang="ca-ES" sz="1600" dirty="0" smtClean="0"/>
              <a:t>Investigador Principal en 7 projectes d’investigació competitius.</a:t>
            </a:r>
          </a:p>
          <a:p>
            <a:pPr algn="just"/>
            <a:r>
              <a:rPr lang="ca-ES" sz="1600" dirty="0" smtClean="0"/>
              <a:t>Ha estat Vice-rector de Planificació Economicoadministrativa (1996-2003) de la UIB.</a:t>
            </a:r>
          </a:p>
          <a:p>
            <a:pPr algn="just"/>
            <a:r>
              <a:rPr lang="ca-ES" sz="1600" dirty="0" smtClean="0"/>
              <a:t>Conseller d’Economia, Hisenda i Innovació del Govern de les Illes Balears (2007-2011). </a:t>
            </a:r>
          </a:p>
          <a:p>
            <a:pPr algn="just"/>
            <a:r>
              <a:rPr lang="ca-ES" sz="1600" dirty="0" smtClean="0"/>
              <a:t>Actualment, és el President del Consell Econòmic i Social de les Illes Balears, des de juliol de 2017.</a:t>
            </a:r>
            <a:endParaRPr lang="es-ES_tradnl" sz="1600" dirty="0" smtClean="0"/>
          </a:p>
          <a:p>
            <a:pPr marL="0" indent="0" algn="just">
              <a:buNone/>
            </a:pPr>
            <a:endParaRPr lang="es-ES" sz="180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4579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COMPORTAMENT 1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1. </a:t>
            </a:r>
            <a:r>
              <a:rPr lang="es-ES" dirty="0" err="1" smtClean="0"/>
              <a:t>L’assistència</a:t>
            </a:r>
            <a:r>
              <a:rPr lang="es-ES" dirty="0" smtClean="0"/>
              <a:t> a </a:t>
            </a:r>
            <a:r>
              <a:rPr lang="es-ES" dirty="0" err="1" smtClean="0"/>
              <a:t>classe</a:t>
            </a:r>
            <a:r>
              <a:rPr lang="es-ES" dirty="0" smtClean="0"/>
              <a:t> </a:t>
            </a:r>
            <a:r>
              <a:rPr lang="es-ES" dirty="0" err="1" smtClean="0"/>
              <a:t>és</a:t>
            </a:r>
            <a:r>
              <a:rPr lang="es-ES" dirty="0" smtClean="0"/>
              <a:t> VOLUNTÀRIA. Si </a:t>
            </a:r>
            <a:r>
              <a:rPr lang="es-ES" dirty="0" err="1" smtClean="0"/>
              <a:t>s’assisteix</a:t>
            </a:r>
            <a:r>
              <a:rPr lang="es-ES" dirty="0" smtClean="0"/>
              <a:t>, </a:t>
            </a:r>
            <a:r>
              <a:rPr lang="es-ES" dirty="0" err="1" smtClean="0"/>
              <a:t>s’ha</a:t>
            </a:r>
            <a:r>
              <a:rPr lang="es-ES" dirty="0" smtClean="0"/>
              <a:t> de </a:t>
            </a:r>
            <a:r>
              <a:rPr lang="es-ES" dirty="0" err="1" smtClean="0"/>
              <a:t>mantenir</a:t>
            </a:r>
            <a:r>
              <a:rPr lang="es-ES" dirty="0" smtClean="0"/>
              <a:t> un </a:t>
            </a:r>
            <a:r>
              <a:rPr lang="es-ES" dirty="0" err="1" smtClean="0"/>
              <a:t>comportament</a:t>
            </a:r>
            <a:r>
              <a:rPr lang="es-ES" dirty="0" smtClean="0"/>
              <a:t> </a:t>
            </a:r>
            <a:r>
              <a:rPr lang="es-ES" dirty="0" err="1" smtClean="0"/>
              <a:t>educat</a:t>
            </a:r>
            <a:r>
              <a:rPr lang="es-ES" dirty="0" smtClean="0"/>
              <a:t> i </a:t>
            </a:r>
            <a:r>
              <a:rPr lang="es-ES" dirty="0" err="1" smtClean="0"/>
              <a:t>respectuós</a:t>
            </a:r>
            <a:r>
              <a:rPr lang="es-ES" dirty="0" smtClean="0"/>
              <a:t>. Es </a:t>
            </a:r>
            <a:r>
              <a:rPr lang="es-ES" dirty="0" err="1" smtClean="0"/>
              <a:t>valorarà</a:t>
            </a:r>
            <a:r>
              <a:rPr lang="es-ES" dirty="0" smtClean="0"/>
              <a:t> </a:t>
            </a:r>
            <a:r>
              <a:rPr lang="es-ES" dirty="0" err="1" smtClean="0"/>
              <a:t>positivament</a:t>
            </a:r>
            <a:r>
              <a:rPr lang="es-ES" dirty="0" smtClean="0"/>
              <a:t> </a:t>
            </a:r>
            <a:r>
              <a:rPr lang="es-ES" dirty="0" err="1" smtClean="0"/>
              <a:t>l’assistència</a:t>
            </a:r>
            <a:r>
              <a:rPr lang="es-ES" dirty="0" smtClean="0"/>
              <a:t> a </a:t>
            </a:r>
            <a:r>
              <a:rPr lang="es-ES" dirty="0" err="1" smtClean="0"/>
              <a:t>l’aula</a:t>
            </a:r>
            <a:r>
              <a:rPr lang="es-ES" dirty="0" smtClean="0"/>
              <a:t> sota </a:t>
            </a:r>
            <a:r>
              <a:rPr lang="es-ES" dirty="0" err="1" smtClean="0"/>
              <a:t>aquests</a:t>
            </a:r>
            <a:r>
              <a:rPr lang="es-ES" dirty="0" smtClean="0"/>
              <a:t> </a:t>
            </a:r>
            <a:r>
              <a:rPr lang="es-ES" dirty="0" err="1" smtClean="0"/>
              <a:t>preceptes</a:t>
            </a:r>
            <a:r>
              <a:rPr lang="es-ES" dirty="0" smtClean="0"/>
              <a:t>. Es </a:t>
            </a:r>
            <a:r>
              <a:rPr lang="es-ES" dirty="0" err="1" smtClean="0"/>
              <a:t>penalitzarà</a:t>
            </a:r>
            <a:r>
              <a:rPr lang="es-ES" dirty="0" smtClean="0"/>
              <a:t> si </a:t>
            </a:r>
            <a:r>
              <a:rPr lang="es-ES" dirty="0" err="1" smtClean="0"/>
              <a:t>l’assistència</a:t>
            </a:r>
            <a:r>
              <a:rPr lang="es-ES" dirty="0" smtClean="0"/>
              <a:t> comporta </a:t>
            </a:r>
            <a:r>
              <a:rPr lang="es-ES" dirty="0" err="1" smtClean="0"/>
              <a:t>trencar</a:t>
            </a:r>
            <a:r>
              <a:rPr lang="es-ES" dirty="0" smtClean="0"/>
              <a:t> </a:t>
            </a:r>
            <a:r>
              <a:rPr lang="es-ES" dirty="0" err="1" smtClean="0"/>
              <a:t>amb</a:t>
            </a:r>
            <a:r>
              <a:rPr lang="es-ES" dirty="0" smtClean="0"/>
              <a:t> les normes que </a:t>
            </a:r>
            <a:r>
              <a:rPr lang="es-ES" dirty="0" err="1" smtClean="0"/>
              <a:t>s’exposen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1061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COMPORTAMENT 2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 smtClean="0"/>
              <a:t>2.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mòbils</a:t>
            </a:r>
            <a:r>
              <a:rPr lang="es-ES" dirty="0" smtClean="0"/>
              <a:t> han </a:t>
            </a:r>
            <a:r>
              <a:rPr lang="es-ES" dirty="0" err="1" smtClean="0"/>
              <a:t>d’estar</a:t>
            </a:r>
            <a:r>
              <a:rPr lang="es-ES" dirty="0" smtClean="0"/>
              <a:t> </a:t>
            </a:r>
            <a:r>
              <a:rPr lang="es-ES" dirty="0" err="1" smtClean="0"/>
              <a:t>desconnectats</a:t>
            </a:r>
            <a:r>
              <a:rPr lang="es-ES" dirty="0" smtClean="0"/>
              <a:t>. NO es poden </a:t>
            </a:r>
            <a:r>
              <a:rPr lang="es-ES" dirty="0" err="1" smtClean="0"/>
              <a:t>dur</a:t>
            </a:r>
            <a:r>
              <a:rPr lang="es-ES" dirty="0" smtClean="0"/>
              <a:t> ni </a:t>
            </a:r>
            <a:r>
              <a:rPr lang="es-ES" dirty="0" err="1" smtClean="0"/>
              <a:t>tablets</a:t>
            </a:r>
            <a:r>
              <a:rPr lang="es-ES" dirty="0" smtClean="0"/>
              <a:t> ni </a:t>
            </a:r>
            <a:r>
              <a:rPr lang="es-ES" dirty="0" err="1" smtClean="0"/>
              <a:t>ordinadors</a:t>
            </a:r>
            <a:r>
              <a:rPr lang="es-ES" dirty="0" smtClean="0"/>
              <a:t> </a:t>
            </a:r>
            <a:r>
              <a:rPr lang="es-ES" dirty="0" err="1" smtClean="0"/>
              <a:t>portàtils</a:t>
            </a:r>
            <a:r>
              <a:rPr lang="es-ES" dirty="0" smtClean="0"/>
              <a:t> a </a:t>
            </a:r>
            <a:r>
              <a:rPr lang="es-ES" dirty="0" err="1" smtClean="0"/>
              <a:t>l’aula</a:t>
            </a:r>
            <a:r>
              <a:rPr lang="es-ES" dirty="0" smtClean="0"/>
              <a:t>.</a:t>
            </a:r>
          </a:p>
          <a:p>
            <a:r>
              <a:rPr lang="es-ES" dirty="0" smtClean="0"/>
              <a:t>3. No es </a:t>
            </a:r>
            <a:r>
              <a:rPr lang="es-ES" dirty="0" err="1" smtClean="0"/>
              <a:t>pot</a:t>
            </a:r>
            <a:r>
              <a:rPr lang="es-ES" dirty="0" smtClean="0"/>
              <a:t> parlar a </a:t>
            </a:r>
            <a:r>
              <a:rPr lang="es-ES" dirty="0" err="1" smtClean="0"/>
              <a:t>classe</a:t>
            </a:r>
            <a:r>
              <a:rPr lang="es-ES" dirty="0" smtClean="0"/>
              <a:t>.</a:t>
            </a:r>
          </a:p>
          <a:p>
            <a:r>
              <a:rPr lang="es-ES" dirty="0" smtClean="0"/>
              <a:t>4. Es </a:t>
            </a:r>
            <a:r>
              <a:rPr lang="es-ES" dirty="0" err="1" smtClean="0"/>
              <a:t>pot</a:t>
            </a:r>
            <a:r>
              <a:rPr lang="es-ES" dirty="0" smtClean="0"/>
              <a:t> </a:t>
            </a:r>
            <a:r>
              <a:rPr lang="es-ES" dirty="0" err="1" smtClean="0"/>
              <a:t>menjar</a:t>
            </a:r>
            <a:r>
              <a:rPr lang="es-ES" dirty="0" smtClean="0"/>
              <a:t> i </a:t>
            </a:r>
            <a:r>
              <a:rPr lang="es-ES" dirty="0" err="1" smtClean="0"/>
              <a:t>beure</a:t>
            </a:r>
            <a:r>
              <a:rPr lang="es-ES" dirty="0" smtClean="0"/>
              <a:t>.</a:t>
            </a:r>
          </a:p>
          <a:p>
            <a:r>
              <a:rPr lang="es-ES" dirty="0" smtClean="0"/>
              <a:t>5. No es </a:t>
            </a:r>
            <a:r>
              <a:rPr lang="es-ES" dirty="0" err="1" smtClean="0"/>
              <a:t>pot</a:t>
            </a:r>
            <a:r>
              <a:rPr lang="es-ES" dirty="0" smtClean="0"/>
              <a:t> arribar </a:t>
            </a:r>
            <a:r>
              <a:rPr lang="es-ES" dirty="0" err="1" smtClean="0"/>
              <a:t>tard</a:t>
            </a:r>
            <a:r>
              <a:rPr lang="es-ES" dirty="0" smtClean="0"/>
              <a:t>. Un </a:t>
            </a:r>
            <a:r>
              <a:rPr lang="es-ES" dirty="0" err="1" smtClean="0"/>
              <a:t>cop</a:t>
            </a:r>
            <a:r>
              <a:rPr lang="es-ES" dirty="0" smtClean="0"/>
              <a:t> </a:t>
            </a:r>
            <a:r>
              <a:rPr lang="es-ES" dirty="0" err="1" smtClean="0"/>
              <a:t>tancada</a:t>
            </a:r>
            <a:r>
              <a:rPr lang="es-ES" dirty="0" smtClean="0"/>
              <a:t> la porta de </a:t>
            </a:r>
            <a:r>
              <a:rPr lang="es-ES" dirty="0" err="1" smtClean="0"/>
              <a:t>l’aula</a:t>
            </a:r>
            <a:r>
              <a:rPr lang="es-ES" dirty="0" smtClean="0"/>
              <a:t> NO ES POT ENTRAR</a:t>
            </a:r>
            <a:r>
              <a:rPr lang="es-ES" dirty="0" smtClean="0"/>
              <a:t>. </a:t>
            </a:r>
            <a:r>
              <a:rPr lang="es-ES" smtClean="0"/>
              <a:t>LES CLASSES COMENÇARAN A I QUART, PER DONAR TEMPS ALS ESTUDIANTS PER CANVIAR D’AULES.</a:t>
            </a:r>
            <a:endParaRPr lang="es-ES" dirty="0" smtClean="0"/>
          </a:p>
          <a:p>
            <a:r>
              <a:rPr lang="es-ES" dirty="0" smtClean="0"/>
              <a:t>6. Es </a:t>
            </a:r>
            <a:r>
              <a:rPr lang="es-ES" dirty="0" err="1" smtClean="0"/>
              <a:t>pot</a:t>
            </a:r>
            <a:r>
              <a:rPr lang="es-ES" dirty="0" smtClean="0"/>
              <a:t> </a:t>
            </a:r>
            <a:r>
              <a:rPr lang="es-ES" dirty="0" err="1" smtClean="0"/>
              <a:t>interrompre</a:t>
            </a:r>
            <a:r>
              <a:rPr lang="es-ES" dirty="0" smtClean="0"/>
              <a:t> al </a:t>
            </a:r>
            <a:r>
              <a:rPr lang="es-ES" dirty="0" err="1" smtClean="0"/>
              <a:t>professor</a:t>
            </a:r>
            <a:r>
              <a:rPr lang="es-ES" dirty="0" smtClean="0"/>
              <a:t> </a:t>
            </a:r>
            <a:r>
              <a:rPr lang="es-ES" dirty="0" err="1" smtClean="0"/>
              <a:t>amb</a:t>
            </a:r>
            <a:r>
              <a:rPr lang="es-ES" dirty="0" smtClean="0"/>
              <a:t> </a:t>
            </a:r>
            <a:r>
              <a:rPr lang="es-ES" dirty="0" err="1" smtClean="0"/>
              <a:t>qüestions</a:t>
            </a:r>
            <a:r>
              <a:rPr lang="es-ES" dirty="0" smtClean="0"/>
              <a:t> i </a:t>
            </a:r>
            <a:r>
              <a:rPr lang="es-ES" dirty="0" err="1" smtClean="0"/>
              <a:t>arguments</a:t>
            </a:r>
            <a:r>
              <a:rPr lang="es-ES" dirty="0" smtClean="0"/>
              <a:t> </a:t>
            </a:r>
            <a:r>
              <a:rPr lang="es-ES" dirty="0" err="1" smtClean="0"/>
              <a:t>referents</a:t>
            </a:r>
            <a:r>
              <a:rPr lang="es-ES" dirty="0" smtClean="0"/>
              <a:t> a la </a:t>
            </a:r>
            <a:r>
              <a:rPr lang="es-ES" dirty="0" err="1" smtClean="0"/>
              <a:t>temàtica</a:t>
            </a:r>
            <a:r>
              <a:rPr lang="es-ES" dirty="0" smtClean="0"/>
              <a:t> de </a:t>
            </a:r>
            <a:r>
              <a:rPr lang="es-ES" dirty="0" err="1" smtClean="0"/>
              <a:t>l’assignatura</a:t>
            </a:r>
            <a:r>
              <a:rPr lang="es-ES" dirty="0" smtClean="0"/>
              <a:t>. </a:t>
            </a:r>
          </a:p>
          <a:p>
            <a:r>
              <a:rPr lang="es-ES" dirty="0" smtClean="0"/>
              <a:t>7. No es poden </a:t>
            </a:r>
            <a:r>
              <a:rPr lang="es-ES" dirty="0" err="1" smtClean="0"/>
              <a:t>fer</a:t>
            </a:r>
            <a:r>
              <a:rPr lang="es-ES" dirty="0" smtClean="0"/>
              <a:t> converses </a:t>
            </a:r>
            <a:r>
              <a:rPr lang="es-ES" dirty="0" err="1" smtClean="0"/>
              <a:t>paral·leles</a:t>
            </a:r>
            <a:r>
              <a:rPr lang="es-ES" dirty="0" smtClean="0"/>
              <a:t> entre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alumnes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9837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QUINA ETAPA ANALITZAREM?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1. El </a:t>
            </a:r>
            <a:r>
              <a:rPr lang="es-ES" dirty="0" err="1" smtClean="0"/>
              <a:t>període</a:t>
            </a:r>
            <a:r>
              <a:rPr lang="es-ES" dirty="0" smtClean="0"/>
              <a:t> que va des de la </a:t>
            </a:r>
            <a:r>
              <a:rPr lang="es-ES" dirty="0" err="1" smtClean="0"/>
              <a:t>Revolució</a:t>
            </a:r>
            <a:r>
              <a:rPr lang="es-ES" dirty="0" smtClean="0"/>
              <a:t> Industrial </a:t>
            </a:r>
            <a:r>
              <a:rPr lang="es-ES" dirty="0" err="1" smtClean="0"/>
              <a:t>fins</a:t>
            </a:r>
            <a:r>
              <a:rPr lang="es-ES" dirty="0" smtClean="0"/>
              <a:t> a la Gran </a:t>
            </a:r>
            <a:r>
              <a:rPr lang="es-ES" dirty="0" err="1" smtClean="0"/>
              <a:t>Recessió</a:t>
            </a:r>
            <a:r>
              <a:rPr lang="es-ES" dirty="0" smtClean="0"/>
              <a:t> actual.</a:t>
            </a:r>
          </a:p>
          <a:p>
            <a:pPr algn="just"/>
            <a:r>
              <a:rPr lang="es-ES" dirty="0" smtClean="0"/>
              <a:t>2. </a:t>
            </a:r>
            <a:r>
              <a:rPr lang="es-ES" dirty="0" err="1" smtClean="0"/>
              <a:t>Farem</a:t>
            </a:r>
            <a:r>
              <a:rPr lang="es-ES" dirty="0" smtClean="0"/>
              <a:t> servir les </a:t>
            </a:r>
            <a:r>
              <a:rPr lang="es-ES" dirty="0" err="1" smtClean="0"/>
              <a:t>explicacions</a:t>
            </a:r>
            <a:r>
              <a:rPr lang="es-ES" dirty="0" smtClean="0"/>
              <a:t> a </a:t>
            </a:r>
            <a:r>
              <a:rPr lang="es-ES" dirty="0" err="1" smtClean="0"/>
              <a:t>classe</a:t>
            </a:r>
            <a:r>
              <a:rPr lang="es-ES" dirty="0" smtClean="0"/>
              <a:t> del </a:t>
            </a:r>
            <a:r>
              <a:rPr lang="es-ES" dirty="0" err="1" smtClean="0"/>
              <a:t>professor</a:t>
            </a:r>
            <a:r>
              <a:rPr lang="es-ES" dirty="0" smtClean="0"/>
              <a:t> i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materials</a:t>
            </a:r>
            <a:r>
              <a:rPr lang="es-ES" dirty="0" smtClean="0"/>
              <a:t> que es </a:t>
            </a:r>
            <a:r>
              <a:rPr lang="es-ES" dirty="0" err="1" smtClean="0"/>
              <a:t>proporcionin</a:t>
            </a:r>
            <a:r>
              <a:rPr lang="es-ES" dirty="0" smtClean="0"/>
              <a:t>: </a:t>
            </a:r>
            <a:r>
              <a:rPr lang="es-ES" dirty="0" err="1" smtClean="0"/>
              <a:t>estadístiques</a:t>
            </a:r>
            <a:r>
              <a:rPr lang="es-ES" dirty="0" smtClean="0"/>
              <a:t>, </a:t>
            </a:r>
            <a:r>
              <a:rPr lang="es-ES" dirty="0" err="1" smtClean="0"/>
              <a:t>documents</a:t>
            </a:r>
            <a:r>
              <a:rPr lang="es-ES" dirty="0" smtClean="0"/>
              <a:t>, </a:t>
            </a:r>
            <a:r>
              <a:rPr lang="es-ES" dirty="0" err="1" smtClean="0"/>
              <a:t>gràfics</a:t>
            </a:r>
            <a:r>
              <a:rPr lang="es-ES" dirty="0" smtClean="0"/>
              <a:t>, textos. </a:t>
            </a:r>
            <a:r>
              <a:rPr lang="es-ES" dirty="0" err="1" smtClean="0"/>
              <a:t>Aquests</a:t>
            </a:r>
            <a:r>
              <a:rPr lang="es-ES" dirty="0" smtClean="0"/>
              <a:t> </a:t>
            </a:r>
            <a:r>
              <a:rPr lang="es-ES" dirty="0" err="1" smtClean="0"/>
              <a:t>estaran</a:t>
            </a:r>
            <a:r>
              <a:rPr lang="es-ES" dirty="0" smtClean="0"/>
              <a:t> </a:t>
            </a:r>
            <a:r>
              <a:rPr lang="es-ES" dirty="0" err="1" smtClean="0"/>
              <a:t>penjats</a:t>
            </a:r>
            <a:r>
              <a:rPr lang="es-ES" dirty="0" smtClean="0"/>
              <a:t> a la web de Campus </a:t>
            </a:r>
            <a:r>
              <a:rPr lang="es-ES" dirty="0" err="1" smtClean="0"/>
              <a:t>Extens</a:t>
            </a:r>
            <a:r>
              <a:rPr lang="es-ES" dirty="0" smtClean="0"/>
              <a:t> o al Blog del </a:t>
            </a:r>
            <a:r>
              <a:rPr lang="es-ES" dirty="0" err="1" smtClean="0"/>
              <a:t>professor</a:t>
            </a:r>
            <a:r>
              <a:rPr lang="es-ES" dirty="0" smtClean="0"/>
              <a:t> (</a:t>
            </a:r>
            <a:r>
              <a:rPr lang="es-ES" dirty="0" err="1" smtClean="0"/>
              <a:t>carlesmanera.com</a:t>
            </a:r>
            <a:r>
              <a:rPr lang="es-ES" dirty="0" smtClean="0"/>
              <a:t>) o a la </a:t>
            </a:r>
            <a:r>
              <a:rPr lang="es-ES" dirty="0" err="1" smtClean="0"/>
              <a:t>Fotocopisteria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3581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UNIDADES TEMÁTICAS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_tradnl" dirty="0"/>
              <a:t>1. PRESENTACIÓN</a:t>
            </a:r>
          </a:p>
          <a:p>
            <a:r>
              <a:rPr lang="es-ES_tradnl" dirty="0"/>
              <a:t>2. ¿POR QUÉ LA HISTORIA ECONÓMICA</a:t>
            </a:r>
          </a:p>
          <a:p>
            <a:r>
              <a:rPr lang="es-ES_tradnl" dirty="0"/>
              <a:t>3. LÍMITES ECONOMÍAS ORGÁNICAS</a:t>
            </a:r>
          </a:p>
          <a:p>
            <a:r>
              <a:rPr lang="es-ES_tradnl" dirty="0"/>
              <a:t>4. REVOLUCIÓN INDUSTRIAL</a:t>
            </a:r>
          </a:p>
          <a:p>
            <a:r>
              <a:rPr lang="es-ES_tradnl" dirty="0"/>
              <a:t>5. CAPITALISMO INDUSTRIAL </a:t>
            </a:r>
          </a:p>
          <a:p>
            <a:r>
              <a:rPr lang="es-ES_tradnl" dirty="0"/>
              <a:t>6. ECONOMIA ENTREGUERRAS</a:t>
            </a:r>
          </a:p>
          <a:p>
            <a:r>
              <a:rPr lang="es-ES_tradnl" dirty="0"/>
              <a:t>7. LA GRAN DEPRESIÓN</a:t>
            </a:r>
          </a:p>
          <a:p>
            <a:r>
              <a:rPr lang="es-ES_tradnl" dirty="0"/>
              <a:t>8. DE LOS GLORIOSOS AÑOS A LA ERA NEOLIBERAL</a:t>
            </a:r>
          </a:p>
          <a:p>
            <a:r>
              <a:rPr lang="es-ES_tradnl" dirty="0"/>
              <a:t>9. LA GRAN RECESIÓN </a:t>
            </a:r>
          </a:p>
          <a:p>
            <a:r>
              <a:rPr lang="es-ES_tradnl" dirty="0"/>
              <a:t>10. RETOS DE LA ECONOMÍA</a:t>
            </a: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6764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COM AVALUAREM?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dirty="0" smtClean="0"/>
              <a:t>1. </a:t>
            </a:r>
            <a:r>
              <a:rPr lang="es-ES" dirty="0" err="1" smtClean="0"/>
              <a:t>L’examen</a:t>
            </a:r>
            <a:r>
              <a:rPr lang="es-ES" dirty="0" smtClean="0"/>
              <a:t> final puntúa de forma </a:t>
            </a:r>
            <a:r>
              <a:rPr lang="es-ES" dirty="0" err="1" smtClean="0"/>
              <a:t>majoritària</a:t>
            </a:r>
            <a:r>
              <a:rPr lang="es-ES" dirty="0" smtClean="0"/>
              <a:t> en el </a:t>
            </a:r>
            <a:r>
              <a:rPr lang="es-ES" dirty="0" err="1" smtClean="0"/>
              <a:t>conjunt</a:t>
            </a:r>
            <a:r>
              <a:rPr lang="es-ES" dirty="0" smtClean="0"/>
              <a:t> de la nota</a:t>
            </a:r>
            <a:r>
              <a:rPr lang="es-ES" dirty="0" smtClean="0"/>
              <a:t>. ES FARAN DOS EX</a:t>
            </a:r>
            <a:r>
              <a:rPr lang="es-ES" dirty="0" smtClean="0"/>
              <a:t>ÀMENS, QUE FARAN MITJANA. El Primer Examen es </a:t>
            </a:r>
            <a:r>
              <a:rPr lang="es-ES" dirty="0" err="1" smtClean="0"/>
              <a:t>farà</a:t>
            </a:r>
            <a:r>
              <a:rPr lang="es-ES" dirty="0" smtClean="0"/>
              <a:t> el </a:t>
            </a:r>
            <a:r>
              <a:rPr lang="es-ES" dirty="0" err="1" smtClean="0"/>
              <a:t>dia</a:t>
            </a:r>
            <a:r>
              <a:rPr lang="es-ES" dirty="0" smtClean="0"/>
              <a:t> 26 de </a:t>
            </a:r>
            <a:r>
              <a:rPr lang="es-ES" dirty="0" err="1" smtClean="0"/>
              <a:t>novembre</a:t>
            </a:r>
            <a:r>
              <a:rPr lang="es-ES" dirty="0" smtClean="0"/>
              <a:t>. </a:t>
            </a:r>
            <a:r>
              <a:rPr lang="es-ES" dirty="0" err="1" smtClean="0"/>
              <a:t>Qui</a:t>
            </a:r>
            <a:r>
              <a:rPr lang="es-ES" dirty="0" smtClean="0"/>
              <a:t> </a:t>
            </a:r>
            <a:r>
              <a:rPr lang="es-ES" dirty="0" err="1" smtClean="0"/>
              <a:t>l’aprovi</a:t>
            </a:r>
            <a:r>
              <a:rPr lang="es-ES" dirty="0" smtClean="0"/>
              <a:t>, </a:t>
            </a:r>
            <a:r>
              <a:rPr lang="es-ES" dirty="0" err="1" smtClean="0"/>
              <a:t>eliminarà</a:t>
            </a:r>
            <a:r>
              <a:rPr lang="es-ES" dirty="0" smtClean="0"/>
              <a:t> </a:t>
            </a:r>
            <a:r>
              <a:rPr lang="es-ES" dirty="0" err="1" smtClean="0"/>
              <a:t>matèria</a:t>
            </a:r>
            <a:r>
              <a:rPr lang="es-ES" dirty="0" smtClean="0"/>
              <a:t>. El </a:t>
            </a:r>
            <a:r>
              <a:rPr lang="es-ES" dirty="0" err="1" smtClean="0"/>
              <a:t>Segon</a:t>
            </a:r>
            <a:r>
              <a:rPr lang="es-ES" dirty="0" smtClean="0"/>
              <a:t> Examen es </a:t>
            </a:r>
            <a:r>
              <a:rPr lang="es-ES" dirty="0" err="1" smtClean="0"/>
              <a:t>farà</a:t>
            </a:r>
            <a:r>
              <a:rPr lang="es-ES" dirty="0" smtClean="0"/>
              <a:t> </a:t>
            </a:r>
            <a:r>
              <a:rPr lang="es-ES" dirty="0" err="1" smtClean="0"/>
              <a:t>com</a:t>
            </a:r>
            <a:r>
              <a:rPr lang="es-ES" dirty="0" smtClean="0"/>
              <a:t> </a:t>
            </a:r>
            <a:r>
              <a:rPr lang="es-ES" dirty="0" err="1" smtClean="0"/>
              <a:t>s’indiqui</a:t>
            </a:r>
            <a:r>
              <a:rPr lang="es-ES" dirty="0" smtClean="0"/>
              <a:t> des de la </a:t>
            </a:r>
            <a:r>
              <a:rPr lang="es-ES" dirty="0" err="1" smtClean="0"/>
              <a:t>Facultat</a:t>
            </a:r>
            <a:r>
              <a:rPr lang="es-ES" dirty="0" smtClean="0"/>
              <a:t>. </a:t>
            </a:r>
            <a:r>
              <a:rPr lang="es-ES" dirty="0" err="1" smtClean="0"/>
              <a:t>Qui</a:t>
            </a:r>
            <a:r>
              <a:rPr lang="es-ES" dirty="0" smtClean="0"/>
              <a:t> </a:t>
            </a:r>
            <a:r>
              <a:rPr lang="es-ES" dirty="0" err="1" smtClean="0"/>
              <a:t>aprovi</a:t>
            </a:r>
            <a:r>
              <a:rPr lang="es-ES" dirty="0" smtClean="0"/>
              <a:t> el Primer Examen, </a:t>
            </a:r>
            <a:r>
              <a:rPr lang="es-ES" dirty="0" err="1" smtClean="0"/>
              <a:t>només</a:t>
            </a:r>
            <a:r>
              <a:rPr lang="es-ES" dirty="0" smtClean="0"/>
              <a:t> </a:t>
            </a:r>
            <a:r>
              <a:rPr lang="es-ES" dirty="0" err="1" smtClean="0"/>
              <a:t>s’haurà</a:t>
            </a:r>
            <a:r>
              <a:rPr lang="es-ES" dirty="0" smtClean="0"/>
              <a:t> </a:t>
            </a:r>
            <a:r>
              <a:rPr lang="es-ES" dirty="0" err="1" smtClean="0"/>
              <a:t>d’examinar</a:t>
            </a:r>
            <a:r>
              <a:rPr lang="es-ES" dirty="0" smtClean="0"/>
              <a:t> del </a:t>
            </a:r>
            <a:r>
              <a:rPr lang="es-ES" dirty="0" err="1" smtClean="0"/>
              <a:t>Segon</a:t>
            </a:r>
            <a:r>
              <a:rPr lang="es-ES" dirty="0" smtClean="0"/>
              <a:t>. Per </a:t>
            </a:r>
            <a:r>
              <a:rPr lang="es-ES" dirty="0" err="1" smtClean="0"/>
              <a:t>fer</a:t>
            </a:r>
            <a:r>
              <a:rPr lang="es-ES" dirty="0" smtClean="0"/>
              <a:t> </a:t>
            </a:r>
            <a:r>
              <a:rPr lang="es-ES" dirty="0" err="1" smtClean="0"/>
              <a:t>mitjana</a:t>
            </a:r>
            <a:r>
              <a:rPr lang="es-ES" dirty="0" smtClean="0"/>
              <a:t>, </a:t>
            </a:r>
            <a:r>
              <a:rPr lang="es-ES" dirty="0" err="1" smtClean="0"/>
              <a:t>és</a:t>
            </a:r>
            <a:r>
              <a:rPr lang="es-ES" dirty="0" smtClean="0"/>
              <a:t> </a:t>
            </a:r>
            <a:r>
              <a:rPr lang="es-ES" dirty="0" err="1" smtClean="0"/>
              <a:t>necessari</a:t>
            </a:r>
            <a:r>
              <a:rPr lang="es-ES" dirty="0" smtClean="0"/>
              <a:t> </a:t>
            </a:r>
            <a:r>
              <a:rPr lang="es-ES" dirty="0" err="1" smtClean="0"/>
              <a:t>haver</a:t>
            </a:r>
            <a:r>
              <a:rPr lang="es-ES" dirty="0" smtClean="0"/>
              <a:t> </a:t>
            </a:r>
            <a:r>
              <a:rPr lang="es-ES" dirty="0" err="1" smtClean="0"/>
              <a:t>aprovat</a:t>
            </a:r>
            <a:r>
              <a:rPr lang="es-ES" dirty="0" smtClean="0"/>
              <a:t> </a:t>
            </a:r>
            <a:r>
              <a:rPr lang="es-ES" dirty="0" err="1" smtClean="0"/>
              <a:t>els</a:t>
            </a:r>
            <a:r>
              <a:rPr lang="es-ES" dirty="0" smtClean="0"/>
              <a:t> DOS </a:t>
            </a:r>
            <a:r>
              <a:rPr lang="es-ES" dirty="0" err="1" smtClean="0"/>
              <a:t>examens</a:t>
            </a:r>
            <a:r>
              <a:rPr lang="es-ES" dirty="0" smtClean="0"/>
              <a:t>. </a:t>
            </a:r>
            <a:endParaRPr lang="es-ES" dirty="0" smtClean="0"/>
          </a:p>
          <a:p>
            <a:pPr algn="just"/>
            <a:r>
              <a:rPr lang="es-ES" dirty="0" smtClean="0"/>
              <a:t>2. Es </a:t>
            </a:r>
            <a:r>
              <a:rPr lang="es-ES" dirty="0" err="1" smtClean="0"/>
              <a:t>valorarà</a:t>
            </a:r>
            <a:r>
              <a:rPr lang="es-ES" dirty="0" smtClean="0"/>
              <a:t> la </a:t>
            </a:r>
            <a:r>
              <a:rPr lang="es-ES" dirty="0" err="1" smtClean="0"/>
              <a:t>participació</a:t>
            </a:r>
            <a:r>
              <a:rPr lang="es-ES" dirty="0" smtClean="0"/>
              <a:t> a </a:t>
            </a:r>
            <a:r>
              <a:rPr lang="es-ES" dirty="0" err="1" smtClean="0"/>
              <a:t>classe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3. </a:t>
            </a:r>
            <a:r>
              <a:rPr lang="es-ES" dirty="0" err="1" smtClean="0"/>
              <a:t>S’efectuaran</a:t>
            </a:r>
            <a:r>
              <a:rPr lang="es-ES" dirty="0" smtClean="0"/>
              <a:t> 3 </a:t>
            </a:r>
            <a:r>
              <a:rPr lang="es-ES" dirty="0" err="1" smtClean="0"/>
              <a:t>lectures</a:t>
            </a:r>
            <a:r>
              <a:rPr lang="es-ES" dirty="0" smtClean="0"/>
              <a:t> </a:t>
            </a:r>
            <a:r>
              <a:rPr lang="es-ES" dirty="0" err="1" smtClean="0"/>
              <a:t>obligatòries</a:t>
            </a:r>
            <a:r>
              <a:rPr lang="es-ES" dirty="0" smtClean="0"/>
              <a:t> (</a:t>
            </a:r>
            <a:r>
              <a:rPr lang="es-ES" dirty="0" err="1" smtClean="0"/>
              <a:t>cap</a:t>
            </a:r>
            <a:r>
              <a:rPr lang="es-ES" dirty="0" err="1" smtClean="0"/>
              <a:t>ítols</a:t>
            </a:r>
            <a:r>
              <a:rPr lang="es-ES" dirty="0" smtClean="0"/>
              <a:t> </a:t>
            </a:r>
            <a:r>
              <a:rPr lang="es-ES" dirty="0" err="1" smtClean="0"/>
              <a:t>dels</a:t>
            </a:r>
            <a:r>
              <a:rPr lang="es-ES" dirty="0" smtClean="0"/>
              <a:t> </a:t>
            </a:r>
            <a:r>
              <a:rPr lang="es-ES" dirty="0" err="1" smtClean="0"/>
              <a:t>llibres</a:t>
            </a:r>
            <a:r>
              <a:rPr lang="es-ES" dirty="0" smtClean="0"/>
              <a:t> </a:t>
            </a:r>
            <a:r>
              <a:rPr lang="es-ES" dirty="0" err="1" smtClean="0"/>
              <a:t>recomanats</a:t>
            </a:r>
            <a:r>
              <a:rPr lang="es-ES" dirty="0" smtClean="0"/>
              <a:t>)</a:t>
            </a:r>
            <a:r>
              <a:rPr lang="es-ES" dirty="0" smtClean="0"/>
              <a:t> </a:t>
            </a:r>
            <a:r>
              <a:rPr lang="es-ES" dirty="0" smtClean="0"/>
              <a:t>sobre temes i </a:t>
            </a:r>
            <a:r>
              <a:rPr lang="es-ES" dirty="0" err="1" smtClean="0"/>
              <a:t>materials</a:t>
            </a:r>
            <a:r>
              <a:rPr lang="es-ES" dirty="0" smtClean="0"/>
              <a:t> que es comunicaran en el </a:t>
            </a:r>
            <a:r>
              <a:rPr lang="es-ES" dirty="0" err="1" smtClean="0"/>
              <a:t>seu</a:t>
            </a:r>
            <a:r>
              <a:rPr lang="es-ES" dirty="0" smtClean="0"/>
              <a:t> </a:t>
            </a:r>
            <a:r>
              <a:rPr lang="es-ES" dirty="0" err="1" smtClean="0"/>
              <a:t>moment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4. Les </a:t>
            </a:r>
            <a:r>
              <a:rPr lang="es-ES" dirty="0" err="1" smtClean="0"/>
              <a:t>pràctiques</a:t>
            </a:r>
            <a:r>
              <a:rPr lang="es-ES" dirty="0" smtClean="0"/>
              <a:t>, en forma de </a:t>
            </a:r>
            <a:r>
              <a:rPr lang="es-ES" dirty="0" err="1" smtClean="0"/>
              <a:t>comentaris</a:t>
            </a:r>
            <a:r>
              <a:rPr lang="es-ES" dirty="0" smtClean="0"/>
              <a:t> i </a:t>
            </a:r>
            <a:r>
              <a:rPr lang="es-ES" dirty="0" err="1" smtClean="0"/>
              <a:t>anàlisis</a:t>
            </a:r>
            <a:r>
              <a:rPr lang="es-ES" dirty="0" smtClean="0"/>
              <a:t> sobre </a:t>
            </a:r>
            <a:r>
              <a:rPr lang="es-ES" dirty="0" err="1" smtClean="0"/>
              <a:t>materials</a:t>
            </a:r>
            <a:r>
              <a:rPr lang="es-ES" dirty="0" smtClean="0"/>
              <a:t> </a:t>
            </a:r>
            <a:r>
              <a:rPr lang="es-ES" dirty="0" err="1" smtClean="0"/>
              <a:t>estadístics</a:t>
            </a:r>
            <a:r>
              <a:rPr lang="es-ES" dirty="0" smtClean="0"/>
              <a:t>, es </a:t>
            </a:r>
            <a:r>
              <a:rPr lang="es-ES" dirty="0" err="1" smtClean="0"/>
              <a:t>faran</a:t>
            </a:r>
            <a:r>
              <a:rPr lang="es-ES" dirty="0" smtClean="0"/>
              <a:t> a </a:t>
            </a:r>
            <a:r>
              <a:rPr lang="es-ES" dirty="0" err="1" smtClean="0"/>
              <a:t>classe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016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QUINES PREGUNTES SÓN BÀSIQUES?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dirty="0" smtClean="0"/>
              <a:t>1. Per </a:t>
            </a:r>
            <a:r>
              <a:rPr lang="es-ES" dirty="0" err="1" smtClean="0"/>
              <a:t>què</a:t>
            </a:r>
            <a:r>
              <a:rPr lang="es-ES" dirty="0" smtClean="0"/>
              <a:t> </a:t>
            </a:r>
            <a:r>
              <a:rPr lang="es-ES" dirty="0" err="1" smtClean="0"/>
              <a:t>creix</a:t>
            </a:r>
            <a:r>
              <a:rPr lang="es-ES" dirty="0" smtClean="0"/>
              <a:t> un país i un </a:t>
            </a:r>
            <a:r>
              <a:rPr lang="es-ES" dirty="0" err="1" smtClean="0"/>
              <a:t>altre</a:t>
            </a:r>
            <a:r>
              <a:rPr lang="es-ES" dirty="0" smtClean="0"/>
              <a:t> no?</a:t>
            </a:r>
          </a:p>
          <a:p>
            <a:pPr algn="just"/>
            <a:r>
              <a:rPr lang="es-ES" dirty="0" smtClean="0"/>
              <a:t>2. </a:t>
            </a:r>
            <a:r>
              <a:rPr lang="es-ES" dirty="0" err="1" smtClean="0"/>
              <a:t>Què</a:t>
            </a:r>
            <a:r>
              <a:rPr lang="es-ES" dirty="0" smtClean="0"/>
              <a:t> explica la </a:t>
            </a:r>
            <a:r>
              <a:rPr lang="es-ES" dirty="0" err="1" smtClean="0"/>
              <a:t>disparitat</a:t>
            </a:r>
            <a:r>
              <a:rPr lang="es-ES" dirty="0" smtClean="0"/>
              <a:t> del </a:t>
            </a:r>
            <a:r>
              <a:rPr lang="es-ES" dirty="0" err="1" smtClean="0"/>
              <a:t>creixement</a:t>
            </a:r>
            <a:r>
              <a:rPr lang="es-ES" dirty="0" smtClean="0"/>
              <a:t>?</a:t>
            </a:r>
          </a:p>
          <a:p>
            <a:pPr algn="just"/>
            <a:r>
              <a:rPr lang="es-ES" dirty="0" smtClean="0"/>
              <a:t>3. </a:t>
            </a:r>
            <a:r>
              <a:rPr lang="es-ES" dirty="0" err="1" smtClean="0"/>
              <a:t>És</a:t>
            </a:r>
            <a:r>
              <a:rPr lang="es-ES" dirty="0" smtClean="0"/>
              <a:t> </a:t>
            </a:r>
            <a:r>
              <a:rPr lang="es-ES" dirty="0" err="1" smtClean="0"/>
              <a:t>possible</a:t>
            </a:r>
            <a:r>
              <a:rPr lang="es-ES" dirty="0" smtClean="0"/>
              <a:t> augurar el </a:t>
            </a:r>
            <a:r>
              <a:rPr lang="es-ES" dirty="0" err="1" smtClean="0"/>
              <a:t>futur</a:t>
            </a:r>
            <a:r>
              <a:rPr lang="es-ES" dirty="0" smtClean="0"/>
              <a:t> </a:t>
            </a:r>
            <a:r>
              <a:rPr lang="es-ES" dirty="0" err="1" smtClean="0"/>
              <a:t>econòmic</a:t>
            </a:r>
            <a:r>
              <a:rPr lang="es-ES" dirty="0" smtClean="0"/>
              <a:t>?</a:t>
            </a:r>
          </a:p>
          <a:p>
            <a:pPr algn="just"/>
            <a:r>
              <a:rPr lang="es-ES" dirty="0" smtClean="0"/>
              <a:t>4. </a:t>
            </a:r>
            <a:r>
              <a:rPr lang="es-ES" dirty="0" err="1" smtClean="0"/>
              <a:t>Com</a:t>
            </a:r>
            <a:r>
              <a:rPr lang="es-ES" dirty="0" smtClean="0"/>
              <a:t> es </a:t>
            </a:r>
            <a:r>
              <a:rPr lang="es-ES" dirty="0" err="1" smtClean="0"/>
              <a:t>produeix</a:t>
            </a:r>
            <a:r>
              <a:rPr lang="es-ES" dirty="0" smtClean="0"/>
              <a:t> la </a:t>
            </a:r>
            <a:r>
              <a:rPr lang="es-ES" dirty="0" err="1" smtClean="0"/>
              <a:t>transició</a:t>
            </a:r>
            <a:r>
              <a:rPr lang="es-ES" dirty="0" smtClean="0"/>
              <a:t> </a:t>
            </a:r>
            <a:r>
              <a:rPr lang="es-ES" dirty="0" err="1" smtClean="0"/>
              <a:t>d’una</a:t>
            </a:r>
            <a:r>
              <a:rPr lang="es-ES" dirty="0" smtClean="0"/>
              <a:t> </a:t>
            </a:r>
            <a:r>
              <a:rPr lang="es-ES" dirty="0" err="1" smtClean="0"/>
              <a:t>economia</a:t>
            </a:r>
            <a:r>
              <a:rPr lang="es-ES" dirty="0" smtClean="0"/>
              <a:t> a una </a:t>
            </a:r>
            <a:r>
              <a:rPr lang="es-ES" dirty="0" err="1" smtClean="0"/>
              <a:t>altra</a:t>
            </a:r>
            <a:r>
              <a:rPr lang="es-ES" dirty="0" smtClean="0"/>
              <a:t>?</a:t>
            </a:r>
          </a:p>
          <a:p>
            <a:pPr algn="just"/>
            <a:r>
              <a:rPr lang="es-ES" dirty="0" smtClean="0"/>
              <a:t>5. </a:t>
            </a:r>
            <a:r>
              <a:rPr lang="es-ES" dirty="0" err="1" smtClean="0"/>
              <a:t>Què</a:t>
            </a:r>
            <a:r>
              <a:rPr lang="es-ES" dirty="0" smtClean="0"/>
              <a:t> </a:t>
            </a:r>
            <a:r>
              <a:rPr lang="es-ES" dirty="0" err="1" smtClean="0"/>
              <a:t>és</a:t>
            </a:r>
            <a:r>
              <a:rPr lang="es-ES" dirty="0" smtClean="0"/>
              <a:t> </a:t>
            </a:r>
            <a:r>
              <a:rPr lang="es-ES" dirty="0" err="1" smtClean="0"/>
              <a:t>important</a:t>
            </a:r>
            <a:r>
              <a:rPr lang="es-ES" dirty="0" smtClean="0"/>
              <a:t> per al </a:t>
            </a:r>
            <a:r>
              <a:rPr lang="es-ES" dirty="0" err="1" smtClean="0"/>
              <a:t>creixement</a:t>
            </a:r>
            <a:r>
              <a:rPr lang="es-ES" dirty="0" smtClean="0"/>
              <a:t>: la </a:t>
            </a:r>
            <a:r>
              <a:rPr lang="es-ES" dirty="0" err="1" smtClean="0"/>
              <a:t>tecnologia</a:t>
            </a:r>
            <a:r>
              <a:rPr lang="es-ES" dirty="0" smtClean="0"/>
              <a:t>, la </a:t>
            </a:r>
            <a:r>
              <a:rPr lang="es-ES" dirty="0" err="1" smtClean="0"/>
              <a:t>dotació</a:t>
            </a:r>
            <a:r>
              <a:rPr lang="es-ES" dirty="0" smtClean="0"/>
              <a:t> de recursos, </a:t>
            </a:r>
            <a:r>
              <a:rPr lang="es-ES" dirty="0" err="1" smtClean="0"/>
              <a:t>l’educació</a:t>
            </a:r>
            <a:r>
              <a:rPr lang="es-ES" dirty="0" smtClean="0"/>
              <a:t>, la </a:t>
            </a:r>
            <a:r>
              <a:rPr lang="es-ES" dirty="0" err="1" smtClean="0"/>
              <a:t>I+D+i</a:t>
            </a:r>
            <a:r>
              <a:rPr lang="es-ES" dirty="0" smtClean="0"/>
              <a:t>, el factor empresarial, </a:t>
            </a:r>
            <a:r>
              <a:rPr lang="es-ES" dirty="0" err="1" smtClean="0"/>
              <a:t>l’Estat</a:t>
            </a:r>
            <a:r>
              <a:rPr lang="es-ES" dirty="0" smtClean="0"/>
              <a:t>?</a:t>
            </a:r>
          </a:p>
          <a:p>
            <a:pPr algn="just"/>
            <a:r>
              <a:rPr lang="es-ES" dirty="0" smtClean="0"/>
              <a:t>6. </a:t>
            </a:r>
            <a:r>
              <a:rPr lang="es-ES" dirty="0" err="1" smtClean="0"/>
              <a:t>Què</a:t>
            </a:r>
            <a:r>
              <a:rPr lang="es-ES" dirty="0" smtClean="0"/>
              <a:t> han </a:t>
            </a:r>
            <a:r>
              <a:rPr lang="es-ES" dirty="0" err="1" smtClean="0"/>
              <a:t>fet</a:t>
            </a:r>
            <a:r>
              <a:rPr lang="es-ES" dirty="0" smtClean="0"/>
              <a:t>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països</a:t>
            </a:r>
            <a:r>
              <a:rPr lang="es-ES" dirty="0" smtClean="0"/>
              <a:t> </a:t>
            </a:r>
            <a:r>
              <a:rPr lang="es-ES" dirty="0" err="1" smtClean="0"/>
              <a:t>davant</a:t>
            </a:r>
            <a:r>
              <a:rPr lang="es-ES" dirty="0" smtClean="0"/>
              <a:t> les crisis </a:t>
            </a:r>
            <a:r>
              <a:rPr lang="es-ES" dirty="0" err="1" smtClean="0"/>
              <a:t>econòmiques</a:t>
            </a:r>
            <a:r>
              <a:rPr lang="es-ES" dirty="0" smtClean="0"/>
              <a:t>?</a:t>
            </a:r>
          </a:p>
          <a:p>
            <a:pPr algn="just"/>
            <a:r>
              <a:rPr lang="es-ES" dirty="0" smtClean="0"/>
              <a:t>7. </a:t>
            </a:r>
            <a:r>
              <a:rPr lang="es-ES" dirty="0" err="1" smtClean="0"/>
              <a:t>Existeix</a:t>
            </a:r>
            <a:r>
              <a:rPr lang="es-ES" dirty="0" smtClean="0"/>
              <a:t> una pauta definida i </a:t>
            </a:r>
            <a:r>
              <a:rPr lang="es-ES" dirty="0" err="1" smtClean="0"/>
              <a:t>estandaritzada</a:t>
            </a:r>
            <a:r>
              <a:rPr lang="es-ES" dirty="0" smtClean="0"/>
              <a:t> del </a:t>
            </a:r>
            <a:r>
              <a:rPr lang="es-ES" dirty="0" err="1" smtClean="0"/>
              <a:t>creixement</a:t>
            </a:r>
            <a:r>
              <a:rPr lang="es-ES" dirty="0" smtClean="0"/>
              <a:t>?</a:t>
            </a: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2461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LLIBRES ESSENCIALS PER A L’ASSIGNATURA (1)</a:t>
            </a:r>
            <a:endParaRPr lang="es-ES" dirty="0"/>
          </a:p>
        </p:txBody>
      </p:sp>
      <p:pic>
        <p:nvPicPr>
          <p:cNvPr id="6" name="Marcador de contenido 5" descr="ALLEN13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120" r="-75120"/>
          <a:stretch>
            <a:fillRect/>
          </a:stretch>
        </p:blipFill>
        <p:spPr>
          <a:xfrm>
            <a:off x="-1349571" y="1793875"/>
            <a:ext cx="7636071" cy="4297363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9</a:t>
            </a:fld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4042648" y="3238500"/>
            <a:ext cx="51589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ROBERT ALLEN,</a:t>
            </a:r>
          </a:p>
          <a:p>
            <a:r>
              <a:rPr lang="es-ES" i="1" dirty="0" smtClean="0"/>
              <a:t>Historia económica mundial: una breve introducción</a:t>
            </a:r>
            <a:r>
              <a:rPr lang="es-ES" dirty="0" smtClean="0"/>
              <a:t>,</a:t>
            </a:r>
          </a:p>
          <a:p>
            <a:r>
              <a:rPr lang="es-ES" dirty="0" smtClean="0"/>
              <a:t>Alianza Editorial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8424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LLIBRES ESSENCIALS PER A L’ASSIGNATURA (2)</a:t>
            </a:r>
            <a:endParaRPr lang="es-ES" dirty="0"/>
          </a:p>
        </p:txBody>
      </p:sp>
      <p:pic>
        <p:nvPicPr>
          <p:cNvPr id="6" name="Marcador de contenido 5" descr="MANERA13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120" r="-75120"/>
          <a:stretch>
            <a:fillRect/>
          </a:stretch>
        </p:blipFill>
        <p:spPr>
          <a:xfrm>
            <a:off x="-1924050" y="1600200"/>
            <a:ext cx="8229600" cy="4525963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10</a:t>
            </a:fld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4937125" y="3397250"/>
            <a:ext cx="31576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CARLES MANERA, </a:t>
            </a:r>
          </a:p>
          <a:p>
            <a:r>
              <a:rPr lang="es-ES" i="1" dirty="0" smtClean="0"/>
              <a:t>La extensión de la desigualdad.</a:t>
            </a:r>
          </a:p>
          <a:p>
            <a:r>
              <a:rPr lang="es-ES" i="1" dirty="0" smtClean="0"/>
              <a:t>Austeridad y estancamiento</a:t>
            </a:r>
            <a:r>
              <a:rPr lang="es-ES" dirty="0" smtClean="0"/>
              <a:t>,</a:t>
            </a:r>
          </a:p>
          <a:p>
            <a:r>
              <a:rPr lang="es-ES" dirty="0" smtClean="0"/>
              <a:t>Libros de la Catarata, Madrid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5520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LLIBRES ESSENCIALS PER A L’ASSIGNATURA (3)</a:t>
            </a:r>
            <a:endParaRPr lang="es-ES" dirty="0"/>
          </a:p>
        </p:txBody>
      </p:sp>
      <p:pic>
        <p:nvPicPr>
          <p:cNvPr id="6" name="Marcador de contenido 5" descr="ZAMAGNI13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120" r="-75120"/>
          <a:stretch>
            <a:fillRect/>
          </a:stretch>
        </p:blipFill>
        <p:spPr>
          <a:xfrm>
            <a:off x="-1908175" y="1597025"/>
            <a:ext cx="8229600" cy="4525963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11</a:t>
            </a:fld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4762500" y="3111500"/>
            <a:ext cx="34565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VERA ZAMAGNI,</a:t>
            </a:r>
          </a:p>
          <a:p>
            <a:r>
              <a:rPr lang="es-ES" i="1" dirty="0" smtClean="0"/>
              <a:t>Historia económica de la Europa</a:t>
            </a:r>
          </a:p>
          <a:p>
            <a:r>
              <a:rPr lang="es-ES" i="1" dirty="0" smtClean="0"/>
              <a:t>Contemporánea</a:t>
            </a:r>
            <a:r>
              <a:rPr lang="es-ES" dirty="0" smtClean="0"/>
              <a:t>, Crítica, Barcelona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6140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 CAL RECORDAR…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s-ES" dirty="0" smtClean="0"/>
              <a:t>1. NO ÉS OBLIGATORI ASSISTIR A CLASSE. </a:t>
            </a:r>
            <a:r>
              <a:rPr lang="es-ES" b="1" u="sng" dirty="0" smtClean="0"/>
              <a:t>PERÒ SI S’ASSITEIX S’HA DE FER COMPLINT LES NORMES.</a:t>
            </a:r>
          </a:p>
          <a:p>
            <a:pPr algn="just"/>
            <a:r>
              <a:rPr lang="es-ES" dirty="0" smtClean="0"/>
              <a:t>2. LA NOTA FINAL ÉS UN COMPENDI ENTRE L’EXAMEN </a:t>
            </a:r>
            <a:r>
              <a:rPr lang="es-ES" dirty="0" smtClean="0"/>
              <a:t>FINAL </a:t>
            </a:r>
            <a:r>
              <a:rPr lang="es-ES" dirty="0" smtClean="0"/>
              <a:t>I LA FEINA FETA AL LLARG DE LA MATÈRIA.</a:t>
            </a:r>
          </a:p>
          <a:p>
            <a:pPr algn="just"/>
            <a:r>
              <a:rPr lang="es-ES" dirty="0" smtClean="0"/>
              <a:t>3. BLOG DEL PROFESSOR:</a:t>
            </a:r>
          </a:p>
          <a:p>
            <a:pPr marL="0" indent="0" algn="ctr">
              <a:buNone/>
            </a:pPr>
            <a:r>
              <a:rPr lang="es-ES" dirty="0" err="1" smtClean="0">
                <a:solidFill>
                  <a:srgbClr val="FF0000"/>
                </a:solidFill>
              </a:rPr>
              <a:t>carlesmanera.com</a:t>
            </a:r>
            <a:endParaRPr lang="es-ES" dirty="0" smtClean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es-ES" dirty="0" smtClean="0"/>
              <a:t>Aquí </a:t>
            </a:r>
            <a:r>
              <a:rPr lang="es-ES" dirty="0" err="1" smtClean="0"/>
              <a:t>trobareu</a:t>
            </a:r>
            <a:r>
              <a:rPr lang="es-ES" dirty="0" smtClean="0"/>
              <a:t> </a:t>
            </a:r>
            <a:r>
              <a:rPr lang="es-ES" dirty="0" err="1" smtClean="0"/>
              <a:t>molta</a:t>
            </a:r>
            <a:r>
              <a:rPr lang="es-ES" dirty="0" smtClean="0"/>
              <a:t> </a:t>
            </a:r>
            <a:r>
              <a:rPr lang="es-ES" dirty="0" err="1" smtClean="0"/>
              <a:t>informació</a:t>
            </a:r>
            <a:r>
              <a:rPr lang="es-ES" dirty="0" smtClean="0"/>
              <a:t>, </a:t>
            </a:r>
            <a:r>
              <a:rPr lang="es-ES" dirty="0" err="1" smtClean="0"/>
              <a:t>sobretot</a:t>
            </a:r>
            <a:r>
              <a:rPr lang="es-ES" dirty="0" smtClean="0"/>
              <a:t> a </a:t>
            </a:r>
            <a:r>
              <a:rPr lang="es-ES" dirty="0" err="1" smtClean="0"/>
              <a:t>l’apartat</a:t>
            </a:r>
            <a:r>
              <a:rPr lang="es-ES" dirty="0" smtClean="0"/>
              <a:t> de MATERIALES DOCENTES. </a:t>
            </a:r>
          </a:p>
          <a:p>
            <a:pPr marL="0" indent="0" algn="just">
              <a:buNone/>
            </a:pPr>
            <a:r>
              <a:rPr lang="es-ES" dirty="0" smtClean="0"/>
              <a:t>	4. EMAIL DEL PROFESSOR: </a:t>
            </a:r>
          </a:p>
          <a:p>
            <a:pPr marL="0" indent="0" algn="ctr">
              <a:buNone/>
            </a:pPr>
            <a:r>
              <a:rPr lang="es-ES" dirty="0">
                <a:hlinkClick r:id="rId2"/>
              </a:rPr>
              <a:t>c</a:t>
            </a:r>
            <a:r>
              <a:rPr lang="es-ES" dirty="0" smtClean="0">
                <a:hlinkClick r:id="rId2"/>
              </a:rPr>
              <a:t>arles.manera@uib.es</a:t>
            </a:r>
            <a:endParaRPr lang="es-ES" dirty="0" smtClean="0"/>
          </a:p>
          <a:p>
            <a:pPr marL="0" indent="0" algn="just">
              <a:buNone/>
            </a:pPr>
            <a:r>
              <a:rPr lang="es-ES" dirty="0" smtClean="0"/>
              <a:t>Per a </a:t>
            </a:r>
            <a:r>
              <a:rPr lang="es-ES" dirty="0" err="1" smtClean="0"/>
              <a:t>tutories</a:t>
            </a:r>
            <a:r>
              <a:rPr lang="es-ES" dirty="0" smtClean="0"/>
              <a:t> </a:t>
            </a:r>
            <a:r>
              <a:rPr lang="es-ES" dirty="0" err="1" smtClean="0"/>
              <a:t>electròniques</a:t>
            </a:r>
            <a:r>
              <a:rPr lang="es-ES" dirty="0" smtClean="0"/>
              <a:t> i consultes.</a:t>
            </a:r>
          </a:p>
          <a:p>
            <a:pPr marL="0" indent="0" algn="just">
              <a:buNone/>
            </a:pPr>
            <a:r>
              <a:rPr lang="es-ES" dirty="0"/>
              <a:t>	</a:t>
            </a:r>
            <a:r>
              <a:rPr lang="es-ES" dirty="0" smtClean="0"/>
              <a:t>5. DESPATX DEL PROFESSOR. Núm. 221 del Jovellanos. Les </a:t>
            </a:r>
            <a:r>
              <a:rPr lang="es-ES" dirty="0" err="1" smtClean="0"/>
              <a:t>hores</a:t>
            </a:r>
            <a:r>
              <a:rPr lang="es-ES" dirty="0" smtClean="0"/>
              <a:t> de </a:t>
            </a:r>
            <a:r>
              <a:rPr lang="es-ES" dirty="0" err="1" smtClean="0"/>
              <a:t>tutories</a:t>
            </a:r>
            <a:r>
              <a:rPr lang="es-ES" dirty="0" smtClean="0"/>
              <a:t> es poden </a:t>
            </a:r>
            <a:r>
              <a:rPr lang="es-ES" dirty="0" err="1" smtClean="0"/>
              <a:t>demanar</a:t>
            </a:r>
            <a:r>
              <a:rPr lang="es-ES" dirty="0" smtClean="0"/>
              <a:t> per email. 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41487-A405-7641-99BF-F7166AD78529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14785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916</Words>
  <Application>Microsoft Macintosh PowerPoint</Application>
  <PresentationFormat>Presentación en pantalla (4:3)</PresentationFormat>
  <Paragraphs>98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HISTÒRIA ECONÒMICA.  NORMES DE COMPORTAMENT I FULLA DE RUTA</vt:lpstr>
      <vt:lpstr>BIONOTE DEL PROFESSOR</vt:lpstr>
      <vt:lpstr>COMPORTAMENT 1</vt:lpstr>
      <vt:lpstr>COMPORTAMENT 2</vt:lpstr>
      <vt:lpstr>QUINA ETAPA ANALITZAREM?</vt:lpstr>
      <vt:lpstr>UNIDADES TEMÁTICAS</vt:lpstr>
      <vt:lpstr>COM AVALUAREM?</vt:lpstr>
      <vt:lpstr>QUINES PREGUNTES SÓN BÀSIQUES?</vt:lpstr>
      <vt:lpstr>LLIBRES ESSENCIALS PER A L’ASSIGNATURA (1)</vt:lpstr>
      <vt:lpstr>LLIBRES ESSENCIALS PER A L’ASSIGNATURA (2)</vt:lpstr>
      <vt:lpstr>LLIBRES ESSENCIALS PER A L’ASSIGNATURA (3)</vt:lpstr>
      <vt:lpstr>I CAL RECORDAR…</vt:lpstr>
    </vt:vector>
  </TitlesOfParts>
  <Company>uib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HISTÒRIA ECONÒMICA. NORMES DE COMPORTAMENT I FULLA DE RUTA</dc:title>
  <dc:creator>Carles Manera</dc:creator>
  <cp:lastModifiedBy>Carlos Manera</cp:lastModifiedBy>
  <cp:revision>22</cp:revision>
  <dcterms:created xsi:type="dcterms:W3CDTF">2015-09-10T10:44:34Z</dcterms:created>
  <dcterms:modified xsi:type="dcterms:W3CDTF">2018-09-09T09:36:27Z</dcterms:modified>
</cp:coreProperties>
</file>