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85" r:id="rId2"/>
    <p:sldId id="288" r:id="rId3"/>
    <p:sldId id="259" r:id="rId4"/>
    <p:sldId id="260" r:id="rId5"/>
    <p:sldId id="262" r:id="rId6"/>
    <p:sldId id="263" r:id="rId7"/>
    <p:sldId id="264" r:id="rId8"/>
    <p:sldId id="265" r:id="rId9"/>
    <p:sldId id="286" r:id="rId10"/>
    <p:sldId id="287" r:id="rId11"/>
    <p:sldId id="266" r:id="rId12"/>
    <p:sldId id="268" r:id="rId13"/>
    <p:sldId id="269" r:id="rId14"/>
    <p:sldId id="270"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52"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499AE09-82EC-8741-9DD2-AE76AA45DBC3}" type="datetimeFigureOut">
              <a:rPr lang="es-ES" smtClean="0"/>
              <a:t>15/9/18</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2482B1-5143-894F-97A5-F398F77B8F1B}" type="slidenum">
              <a:rPr lang="es-ES" smtClean="0"/>
              <a:t>‹Nr.›</a:t>
            </a:fld>
            <a:endParaRPr lang="es-ES"/>
          </a:p>
        </p:txBody>
      </p:sp>
    </p:spTree>
    <p:extLst>
      <p:ext uri="{BB962C8B-B14F-4D97-AF65-F5344CB8AC3E}">
        <p14:creationId xmlns:p14="http://schemas.microsoft.com/office/powerpoint/2010/main" val="10628404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89DA21-E1AA-BA47-BD11-8C1B106FF865}" type="datetimeFigureOut">
              <a:rPr lang="es-ES" smtClean="0"/>
              <a:t>15/9/18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FA77A6-E620-F64F-ADA6-C1BD4735A75F}" type="slidenum">
              <a:rPr lang="es-ES" smtClean="0"/>
              <a:t>‹Nr.›</a:t>
            </a:fld>
            <a:endParaRPr lang="es-ES"/>
          </a:p>
        </p:txBody>
      </p:sp>
    </p:spTree>
    <p:extLst>
      <p:ext uri="{BB962C8B-B14F-4D97-AF65-F5344CB8AC3E}">
        <p14:creationId xmlns:p14="http://schemas.microsoft.com/office/powerpoint/2010/main" val="212789661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ca-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ca-ES"/>
          </a:p>
        </p:txBody>
      </p:sp>
      <p:sp>
        <p:nvSpPr>
          <p:cNvPr id="4" name="Marcador de fecha 3"/>
          <p:cNvSpPr>
            <a:spLocks noGrp="1"/>
          </p:cNvSpPr>
          <p:nvPr>
            <p:ph type="dt" sz="half" idx="10"/>
          </p:nvPr>
        </p:nvSpPr>
        <p:spPr/>
        <p:txBody>
          <a:bodyPr/>
          <a:lstStyle/>
          <a:p>
            <a:fld id="{D88E49EC-6626-2146-AA0D-0E7B503B4AFB}" type="datetime1">
              <a:rPr lang="es-ES" smtClean="0"/>
              <a:t>15/9/18</a:t>
            </a:fld>
            <a:endParaRPr lang="ca-ES"/>
          </a:p>
        </p:txBody>
      </p:sp>
      <p:sp>
        <p:nvSpPr>
          <p:cNvPr id="5" name="Marcador de pie de página 4"/>
          <p:cNvSpPr>
            <a:spLocks noGrp="1"/>
          </p:cNvSpPr>
          <p:nvPr>
            <p:ph type="ftr" sz="quarter" idx="11"/>
          </p:nvPr>
        </p:nvSpPr>
        <p:spPr/>
        <p:txBody>
          <a:bodyPr/>
          <a:lstStyle/>
          <a:p>
            <a:r>
              <a:rPr lang="es-ES_tradnl" smtClean="0"/>
              <a:t>Prof. Carles Manera</a:t>
            </a:r>
            <a:endParaRPr lang="ca-ES"/>
          </a:p>
        </p:txBody>
      </p:sp>
      <p:sp>
        <p:nvSpPr>
          <p:cNvPr id="6" name="Marcador de número de diapositiva 5"/>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3785938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ca-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fecha 3"/>
          <p:cNvSpPr>
            <a:spLocks noGrp="1"/>
          </p:cNvSpPr>
          <p:nvPr>
            <p:ph type="dt" sz="half" idx="10"/>
          </p:nvPr>
        </p:nvSpPr>
        <p:spPr/>
        <p:txBody>
          <a:bodyPr/>
          <a:lstStyle/>
          <a:p>
            <a:fld id="{F46D7D34-F935-E14F-8F73-B83CD5F58145}" type="datetime1">
              <a:rPr lang="es-ES" smtClean="0"/>
              <a:t>15/9/18</a:t>
            </a:fld>
            <a:endParaRPr lang="ca-ES"/>
          </a:p>
        </p:txBody>
      </p:sp>
      <p:sp>
        <p:nvSpPr>
          <p:cNvPr id="5" name="Marcador de pie de página 4"/>
          <p:cNvSpPr>
            <a:spLocks noGrp="1"/>
          </p:cNvSpPr>
          <p:nvPr>
            <p:ph type="ftr" sz="quarter" idx="11"/>
          </p:nvPr>
        </p:nvSpPr>
        <p:spPr/>
        <p:txBody>
          <a:bodyPr/>
          <a:lstStyle/>
          <a:p>
            <a:r>
              <a:rPr lang="es-ES_tradnl" smtClean="0"/>
              <a:t>Prof. Carles Manera</a:t>
            </a:r>
            <a:endParaRPr lang="ca-ES"/>
          </a:p>
        </p:txBody>
      </p:sp>
      <p:sp>
        <p:nvSpPr>
          <p:cNvPr id="6" name="Marcador de número de diapositiva 5"/>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363723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ca-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3BCCEA33-EB56-AA42-AC18-F8C3EFA21AE1}" type="datetime1">
              <a:rPr lang="es-ES" smtClean="0"/>
              <a:t>15/9/18</a:t>
            </a:fld>
            <a:endParaRPr lang="ca-ES"/>
          </a:p>
        </p:txBody>
      </p:sp>
      <p:sp>
        <p:nvSpPr>
          <p:cNvPr id="5" name="Marcador de pie de página 4"/>
          <p:cNvSpPr>
            <a:spLocks noGrp="1"/>
          </p:cNvSpPr>
          <p:nvPr>
            <p:ph type="ftr" sz="quarter" idx="11"/>
          </p:nvPr>
        </p:nvSpPr>
        <p:spPr/>
        <p:txBody>
          <a:bodyPr/>
          <a:lstStyle/>
          <a:p>
            <a:r>
              <a:rPr lang="es-ES_tradnl" smtClean="0"/>
              <a:t>Prof. Carles Manera</a:t>
            </a:r>
            <a:endParaRPr lang="ca-ES"/>
          </a:p>
        </p:txBody>
      </p:sp>
      <p:sp>
        <p:nvSpPr>
          <p:cNvPr id="6" name="Marcador de número de diapositiva 5"/>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827229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ca-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5" name="Marcador de fecha 4"/>
          <p:cNvSpPr>
            <a:spLocks noGrp="1"/>
          </p:cNvSpPr>
          <p:nvPr>
            <p:ph type="dt" sz="half" idx="10"/>
          </p:nvPr>
        </p:nvSpPr>
        <p:spPr/>
        <p:txBody>
          <a:bodyPr/>
          <a:lstStyle/>
          <a:p>
            <a:fld id="{3B9344D6-566F-9644-B17C-0AC14C1F55B0}" type="datetime1">
              <a:rPr lang="es-ES" smtClean="0"/>
              <a:t>15/9/18</a:t>
            </a:fld>
            <a:endParaRPr lang="ca-ES"/>
          </a:p>
        </p:txBody>
      </p:sp>
      <p:sp>
        <p:nvSpPr>
          <p:cNvPr id="6" name="Marcador de pie de página 5"/>
          <p:cNvSpPr>
            <a:spLocks noGrp="1"/>
          </p:cNvSpPr>
          <p:nvPr>
            <p:ph type="ftr" sz="quarter" idx="11"/>
          </p:nvPr>
        </p:nvSpPr>
        <p:spPr/>
        <p:txBody>
          <a:bodyPr/>
          <a:lstStyle/>
          <a:p>
            <a:r>
              <a:rPr lang="es-ES_tradnl" smtClean="0"/>
              <a:t>Prof. Carles Manera</a:t>
            </a:r>
            <a:endParaRPr lang="ca-ES"/>
          </a:p>
        </p:txBody>
      </p:sp>
      <p:sp>
        <p:nvSpPr>
          <p:cNvPr id="7" name="Marcador de número de diapositiva 6"/>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144766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ca-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7" name="Marcador de fecha 6"/>
          <p:cNvSpPr>
            <a:spLocks noGrp="1"/>
          </p:cNvSpPr>
          <p:nvPr>
            <p:ph type="dt" sz="half" idx="10"/>
          </p:nvPr>
        </p:nvSpPr>
        <p:spPr/>
        <p:txBody>
          <a:bodyPr/>
          <a:lstStyle/>
          <a:p>
            <a:fld id="{F8694D02-D022-6E43-93A2-E1F0423DB0B9}" type="datetime1">
              <a:rPr lang="es-ES" smtClean="0"/>
              <a:t>15/9/18</a:t>
            </a:fld>
            <a:endParaRPr lang="ca-ES"/>
          </a:p>
        </p:txBody>
      </p:sp>
      <p:sp>
        <p:nvSpPr>
          <p:cNvPr id="8" name="Marcador de pie de página 7"/>
          <p:cNvSpPr>
            <a:spLocks noGrp="1"/>
          </p:cNvSpPr>
          <p:nvPr>
            <p:ph type="ftr" sz="quarter" idx="11"/>
          </p:nvPr>
        </p:nvSpPr>
        <p:spPr/>
        <p:txBody>
          <a:bodyPr/>
          <a:lstStyle/>
          <a:p>
            <a:r>
              <a:rPr lang="es-ES_tradnl" smtClean="0"/>
              <a:t>Prof. Carles Manera</a:t>
            </a:r>
            <a:endParaRPr lang="ca-ES"/>
          </a:p>
        </p:txBody>
      </p:sp>
      <p:sp>
        <p:nvSpPr>
          <p:cNvPr id="9" name="Marcador de número de diapositiva 8"/>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1827402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ca-ES"/>
          </a:p>
        </p:txBody>
      </p:sp>
      <p:sp>
        <p:nvSpPr>
          <p:cNvPr id="3" name="Marcador de fecha 2"/>
          <p:cNvSpPr>
            <a:spLocks noGrp="1"/>
          </p:cNvSpPr>
          <p:nvPr>
            <p:ph type="dt" sz="half" idx="10"/>
          </p:nvPr>
        </p:nvSpPr>
        <p:spPr/>
        <p:txBody>
          <a:bodyPr/>
          <a:lstStyle/>
          <a:p>
            <a:fld id="{536FB21A-6869-B34E-A605-A4063E8858A4}" type="datetime1">
              <a:rPr lang="es-ES" smtClean="0"/>
              <a:t>15/9/18</a:t>
            </a:fld>
            <a:endParaRPr lang="ca-ES"/>
          </a:p>
        </p:txBody>
      </p:sp>
      <p:sp>
        <p:nvSpPr>
          <p:cNvPr id="4" name="Marcador de pie de página 3"/>
          <p:cNvSpPr>
            <a:spLocks noGrp="1"/>
          </p:cNvSpPr>
          <p:nvPr>
            <p:ph type="ftr" sz="quarter" idx="11"/>
          </p:nvPr>
        </p:nvSpPr>
        <p:spPr/>
        <p:txBody>
          <a:bodyPr/>
          <a:lstStyle/>
          <a:p>
            <a:r>
              <a:rPr lang="es-ES_tradnl" smtClean="0"/>
              <a:t>Prof. Carles Manera</a:t>
            </a:r>
            <a:endParaRPr lang="ca-ES"/>
          </a:p>
        </p:txBody>
      </p:sp>
      <p:sp>
        <p:nvSpPr>
          <p:cNvPr id="5" name="Marcador de número de diapositiva 4"/>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3807817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40702F-46B8-1B44-9561-D8F1DFA742D3}" type="datetime1">
              <a:rPr lang="es-ES" smtClean="0"/>
              <a:t>15/9/18</a:t>
            </a:fld>
            <a:endParaRPr lang="ca-ES"/>
          </a:p>
        </p:txBody>
      </p:sp>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4212284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ca-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EA38F25-4A97-2A43-8AF3-92EEF289D3D5}" type="datetime1">
              <a:rPr lang="es-ES" smtClean="0"/>
              <a:t>15/9/18</a:t>
            </a:fld>
            <a:endParaRPr lang="ca-ES"/>
          </a:p>
        </p:txBody>
      </p:sp>
      <p:sp>
        <p:nvSpPr>
          <p:cNvPr id="6" name="Marcador de pie de página 5"/>
          <p:cNvSpPr>
            <a:spLocks noGrp="1"/>
          </p:cNvSpPr>
          <p:nvPr>
            <p:ph type="ftr" sz="quarter" idx="11"/>
          </p:nvPr>
        </p:nvSpPr>
        <p:spPr/>
        <p:txBody>
          <a:bodyPr/>
          <a:lstStyle/>
          <a:p>
            <a:r>
              <a:rPr lang="es-ES_tradnl" smtClean="0"/>
              <a:t>Prof. Carles Manera</a:t>
            </a:r>
            <a:endParaRPr lang="ca-ES"/>
          </a:p>
        </p:txBody>
      </p:sp>
      <p:sp>
        <p:nvSpPr>
          <p:cNvPr id="7" name="Marcador de número de diapositiva 6"/>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598535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ca-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DECA253-E784-6948-BF8A-A3359EDD2BC7}" type="datetime1">
              <a:rPr lang="es-ES" smtClean="0"/>
              <a:t>15/9/18</a:t>
            </a:fld>
            <a:endParaRPr lang="ca-ES"/>
          </a:p>
        </p:txBody>
      </p:sp>
      <p:sp>
        <p:nvSpPr>
          <p:cNvPr id="6" name="Marcador de pie de página 5"/>
          <p:cNvSpPr>
            <a:spLocks noGrp="1"/>
          </p:cNvSpPr>
          <p:nvPr>
            <p:ph type="ftr" sz="quarter" idx="11"/>
          </p:nvPr>
        </p:nvSpPr>
        <p:spPr/>
        <p:txBody>
          <a:bodyPr/>
          <a:lstStyle/>
          <a:p>
            <a:r>
              <a:rPr lang="es-ES_tradnl" smtClean="0"/>
              <a:t>Prof. Carles Manera</a:t>
            </a:r>
            <a:endParaRPr lang="ca-ES"/>
          </a:p>
        </p:txBody>
      </p:sp>
      <p:sp>
        <p:nvSpPr>
          <p:cNvPr id="7" name="Marcador de número de diapositiva 6"/>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98047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ca-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fecha 3"/>
          <p:cNvSpPr>
            <a:spLocks noGrp="1"/>
          </p:cNvSpPr>
          <p:nvPr>
            <p:ph type="dt" sz="half" idx="10"/>
          </p:nvPr>
        </p:nvSpPr>
        <p:spPr/>
        <p:txBody>
          <a:bodyPr/>
          <a:lstStyle/>
          <a:p>
            <a:fld id="{06472742-AC9B-FB4C-9165-92B8F0FB831E}" type="datetime1">
              <a:rPr lang="es-ES" smtClean="0"/>
              <a:t>15/9/18</a:t>
            </a:fld>
            <a:endParaRPr lang="ca-ES"/>
          </a:p>
        </p:txBody>
      </p:sp>
      <p:sp>
        <p:nvSpPr>
          <p:cNvPr id="5" name="Marcador de pie de página 4"/>
          <p:cNvSpPr>
            <a:spLocks noGrp="1"/>
          </p:cNvSpPr>
          <p:nvPr>
            <p:ph type="ftr" sz="quarter" idx="11"/>
          </p:nvPr>
        </p:nvSpPr>
        <p:spPr/>
        <p:txBody>
          <a:bodyPr/>
          <a:lstStyle/>
          <a:p>
            <a:r>
              <a:rPr lang="es-ES_tradnl" smtClean="0"/>
              <a:t>Prof. Carles Manera</a:t>
            </a:r>
            <a:endParaRPr lang="ca-ES"/>
          </a:p>
        </p:txBody>
      </p:sp>
      <p:sp>
        <p:nvSpPr>
          <p:cNvPr id="6" name="Marcador de número de diapositiva 5"/>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393585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ca-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fecha 3"/>
          <p:cNvSpPr>
            <a:spLocks noGrp="1"/>
          </p:cNvSpPr>
          <p:nvPr>
            <p:ph type="dt" sz="half" idx="10"/>
          </p:nvPr>
        </p:nvSpPr>
        <p:spPr/>
        <p:txBody>
          <a:bodyPr/>
          <a:lstStyle/>
          <a:p>
            <a:fld id="{01A4FC8C-53B5-8C49-A9D2-838127ED58D3}" type="datetime1">
              <a:rPr lang="es-ES" smtClean="0"/>
              <a:t>15/9/18</a:t>
            </a:fld>
            <a:endParaRPr lang="ca-ES"/>
          </a:p>
        </p:txBody>
      </p:sp>
      <p:sp>
        <p:nvSpPr>
          <p:cNvPr id="5" name="Marcador de pie de página 4"/>
          <p:cNvSpPr>
            <a:spLocks noGrp="1"/>
          </p:cNvSpPr>
          <p:nvPr>
            <p:ph type="ftr" sz="quarter" idx="11"/>
          </p:nvPr>
        </p:nvSpPr>
        <p:spPr/>
        <p:txBody>
          <a:bodyPr/>
          <a:lstStyle/>
          <a:p>
            <a:r>
              <a:rPr lang="es-ES_tradnl" smtClean="0"/>
              <a:t>Prof. Carles Manera</a:t>
            </a:r>
            <a:endParaRPr lang="ca-ES"/>
          </a:p>
        </p:txBody>
      </p:sp>
      <p:sp>
        <p:nvSpPr>
          <p:cNvPr id="6" name="Marcador de número de diapositiva 5"/>
          <p:cNvSpPr>
            <a:spLocks noGrp="1"/>
          </p:cNvSpPr>
          <p:nvPr>
            <p:ph type="sldNum" sz="quarter" idx="12"/>
          </p:nvPr>
        </p:nvSpPr>
        <p:spPr/>
        <p:txBody>
          <a:bodyPr/>
          <a:lstStyle/>
          <a:p>
            <a:fld id="{FB6E5CC1-5B13-3846-A049-9000BF15BAA2}" type="slidenum">
              <a:rPr lang="ca-ES" smtClean="0"/>
              <a:t>‹Nr.›</a:t>
            </a:fld>
            <a:endParaRPr lang="ca-ES"/>
          </a:p>
        </p:txBody>
      </p:sp>
    </p:spTree>
    <p:extLst>
      <p:ext uri="{BB962C8B-B14F-4D97-AF65-F5344CB8AC3E}">
        <p14:creationId xmlns:p14="http://schemas.microsoft.com/office/powerpoint/2010/main" val="8426845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ca-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420D6-898D-9045-ABDC-3BB060B33E39}" type="datetime1">
              <a:rPr lang="es-ES" smtClean="0"/>
              <a:t>15/9/18</a:t>
            </a:fld>
            <a:endParaRPr lang="ca-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ca-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6E5CC1-5B13-3846-A049-9000BF15BAA2}" type="slidenum">
              <a:rPr lang="ca-ES" smtClean="0"/>
              <a:t>‹Nr.›</a:t>
            </a:fld>
            <a:endParaRPr lang="ca-ES"/>
          </a:p>
        </p:txBody>
      </p:sp>
    </p:spTree>
    <p:extLst>
      <p:ext uri="{BB962C8B-B14F-4D97-AF65-F5344CB8AC3E}">
        <p14:creationId xmlns:p14="http://schemas.microsoft.com/office/powerpoint/2010/main" val="1743162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oleObject" Target="file:///\\localhost\Users\carlosmanera\Desktop\CURSOS,%20MA&#768;STERS\CURS%202017-2018\Macintosh%20HD:Users:carlosmanera:Desktop:trabajo%20final%20de%20estudios%20de%20ge&#769;nero.docx!OLE_LINK13" TargetMode="External"/><Relationship Id="rId4"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file:///\\localhost\Users\carlosmanera\Desktop\CURSOS,%20MA&#768;STERS\CURS%202017-2018\Macintosh%20HD:Users:carlosmanera:Desktop:trabajo%20final%20de%20estudios%20de%20ge&#769;nero.docx!OLE_LINK14" TargetMode="External"/><Relationship Id="rId4"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LOS LÍMITES DE LAS ECONOMÍAS ORGÁNICAS</a:t>
            </a:r>
            <a:endParaRPr lang="es-ES" dirty="0"/>
          </a:p>
        </p:txBody>
      </p:sp>
      <p:sp>
        <p:nvSpPr>
          <p:cNvPr id="3" name="Subtítulo 2"/>
          <p:cNvSpPr>
            <a:spLocks noGrp="1"/>
          </p:cNvSpPr>
          <p:nvPr>
            <p:ph type="subTitle" idx="1"/>
          </p:nvPr>
        </p:nvSpPr>
        <p:spPr>
          <a:xfrm>
            <a:off x="1371600" y="3600450"/>
            <a:ext cx="6400800" cy="2876550"/>
          </a:xfrm>
        </p:spPr>
        <p:txBody>
          <a:bodyPr>
            <a:normAutofit fontScale="25000" lnSpcReduction="20000"/>
          </a:bodyPr>
          <a:lstStyle/>
          <a:p>
            <a:r>
              <a:rPr lang="es-ES" sz="7200" b="1" dirty="0"/>
              <a:t>Prof. Carles </a:t>
            </a:r>
            <a:r>
              <a:rPr lang="es-ES" sz="7200" b="1" dirty="0" smtClean="0"/>
              <a:t>Manera</a:t>
            </a:r>
          </a:p>
          <a:p>
            <a:endParaRPr lang="es-ES" sz="1600" b="1" dirty="0" smtClean="0"/>
          </a:p>
          <a:p>
            <a:pPr algn="just"/>
            <a:r>
              <a:rPr lang="es-ES" sz="4000" b="1" dirty="0" smtClean="0"/>
              <a:t>AUTORES UTILIZADOS:</a:t>
            </a:r>
          </a:p>
          <a:p>
            <a:pPr algn="just"/>
            <a:endParaRPr lang="es-ES" sz="4000" b="1" dirty="0" smtClean="0"/>
          </a:p>
          <a:p>
            <a:pPr algn="just"/>
            <a:r>
              <a:rPr lang="es-ES" sz="4000" b="1" dirty="0" smtClean="0"/>
              <a:t>Robert Allen,</a:t>
            </a:r>
          </a:p>
          <a:p>
            <a:pPr algn="just"/>
            <a:r>
              <a:rPr lang="es-ES" sz="4000" b="1" dirty="0" smtClean="0"/>
              <a:t>Francisco Comín,</a:t>
            </a:r>
          </a:p>
          <a:p>
            <a:pPr algn="just"/>
            <a:r>
              <a:rPr lang="es-ES" sz="4000" b="1" dirty="0" err="1" smtClean="0"/>
              <a:t>Maxine</a:t>
            </a:r>
            <a:r>
              <a:rPr lang="es-ES" sz="4000" b="1" dirty="0" smtClean="0"/>
              <a:t> </a:t>
            </a:r>
            <a:r>
              <a:rPr lang="es-ES" sz="4000" b="1" dirty="0" err="1" smtClean="0"/>
              <a:t>Berg</a:t>
            </a:r>
            <a:r>
              <a:rPr lang="es-ES" sz="4000" b="1" dirty="0" smtClean="0"/>
              <a:t>,</a:t>
            </a:r>
          </a:p>
          <a:p>
            <a:pPr algn="just"/>
            <a:r>
              <a:rPr lang="es-ES" sz="4000" b="1" dirty="0" smtClean="0"/>
              <a:t>Eric </a:t>
            </a:r>
            <a:r>
              <a:rPr lang="es-ES" sz="4000" b="1" dirty="0" err="1" smtClean="0"/>
              <a:t>Hobsbauwm</a:t>
            </a:r>
            <a:r>
              <a:rPr lang="es-ES" sz="4000" b="1" dirty="0" smtClean="0"/>
              <a:t>,</a:t>
            </a:r>
          </a:p>
          <a:p>
            <a:pPr algn="just"/>
            <a:r>
              <a:rPr lang="es-ES" sz="4000" b="1" dirty="0" smtClean="0"/>
              <a:t>Peter </a:t>
            </a:r>
            <a:r>
              <a:rPr lang="es-ES" sz="4000" b="1" dirty="0" err="1" smtClean="0"/>
              <a:t>Kriedte</a:t>
            </a:r>
            <a:r>
              <a:rPr lang="es-ES" sz="4000" b="1" dirty="0" smtClean="0"/>
              <a:t>,</a:t>
            </a:r>
          </a:p>
          <a:p>
            <a:pPr algn="just"/>
            <a:r>
              <a:rPr lang="es-ES" sz="4000" b="1" dirty="0" smtClean="0"/>
              <a:t>Franklin </a:t>
            </a:r>
            <a:r>
              <a:rPr lang="es-ES" sz="4000" b="1" dirty="0" err="1" smtClean="0"/>
              <a:t>Mendels</a:t>
            </a:r>
            <a:r>
              <a:rPr lang="es-ES" sz="4000" b="1" dirty="0" smtClean="0"/>
              <a:t>.</a:t>
            </a:r>
          </a:p>
          <a:p>
            <a:pPr algn="just"/>
            <a:r>
              <a:rPr lang="es-ES" sz="4000" b="1" dirty="0" smtClean="0"/>
              <a:t>Kevin </a:t>
            </a:r>
            <a:r>
              <a:rPr lang="es-ES" sz="4000" b="1" dirty="0" err="1" smtClean="0"/>
              <a:t>O´Rourke</a:t>
            </a:r>
            <a:r>
              <a:rPr lang="es-ES" sz="4000" b="1" dirty="0" smtClean="0"/>
              <a:t>,</a:t>
            </a:r>
          </a:p>
          <a:p>
            <a:pPr algn="just"/>
            <a:r>
              <a:rPr lang="es-ES" sz="4000" b="1" dirty="0" smtClean="0"/>
              <a:t>Max Weber,</a:t>
            </a:r>
          </a:p>
          <a:p>
            <a:pPr algn="just"/>
            <a:r>
              <a:rPr lang="es-ES" sz="4000" b="1" dirty="0" smtClean="0"/>
              <a:t>Karl Marx,</a:t>
            </a:r>
          </a:p>
          <a:p>
            <a:pPr algn="just"/>
            <a:r>
              <a:rPr lang="es-ES" sz="4000" b="1" dirty="0" smtClean="0"/>
              <a:t>David Landes,</a:t>
            </a:r>
          </a:p>
          <a:p>
            <a:pPr algn="just"/>
            <a:r>
              <a:rPr lang="es-ES" sz="4000" b="1" dirty="0" smtClean="0"/>
              <a:t>Robert </a:t>
            </a:r>
            <a:r>
              <a:rPr lang="es-ES" sz="4000" b="1" dirty="0" err="1" smtClean="0"/>
              <a:t>Brenner</a:t>
            </a:r>
            <a:r>
              <a:rPr lang="es-ES" sz="4000" b="1" dirty="0" smtClean="0"/>
              <a:t>,</a:t>
            </a:r>
          </a:p>
          <a:p>
            <a:pPr algn="just"/>
            <a:r>
              <a:rPr lang="es-ES" sz="4000" b="1" dirty="0" smtClean="0"/>
              <a:t>Kenneth </a:t>
            </a:r>
            <a:r>
              <a:rPr lang="es-ES" sz="4000" b="1" dirty="0" err="1" smtClean="0"/>
              <a:t>Pomeranz</a:t>
            </a:r>
            <a:r>
              <a:rPr lang="es-ES" sz="4000" b="1" dirty="0" smtClean="0"/>
              <a:t>,</a:t>
            </a:r>
          </a:p>
          <a:p>
            <a:pPr algn="just"/>
            <a:r>
              <a:rPr lang="es-ES" sz="4000" b="1" dirty="0" err="1" smtClean="0"/>
              <a:t>Prasanan</a:t>
            </a:r>
            <a:r>
              <a:rPr lang="es-ES" sz="4000" b="1" dirty="0" smtClean="0"/>
              <a:t> </a:t>
            </a:r>
            <a:r>
              <a:rPr lang="es-ES" sz="4000" b="1" dirty="0" err="1" smtClean="0"/>
              <a:t>Parthasarathi</a:t>
            </a:r>
            <a:r>
              <a:rPr lang="es-ES" sz="4000" b="1" dirty="0" smtClean="0"/>
              <a:t>,</a:t>
            </a:r>
          </a:p>
          <a:p>
            <a:pPr algn="just"/>
            <a:r>
              <a:rPr lang="es-ES" sz="4000" b="1" dirty="0" smtClean="0"/>
              <a:t>Ronald </a:t>
            </a:r>
            <a:r>
              <a:rPr lang="es-ES" sz="4000" b="1" dirty="0" err="1" smtClean="0"/>
              <a:t>Findley</a:t>
            </a:r>
            <a:r>
              <a:rPr lang="es-ES" sz="4000" b="1" dirty="0" smtClean="0"/>
              <a:t>.</a:t>
            </a:r>
          </a:p>
          <a:p>
            <a:pPr algn="just"/>
            <a:endParaRPr lang="es-ES" sz="4000" b="1" dirty="0" smtClean="0"/>
          </a:p>
          <a:p>
            <a:pPr algn="just"/>
            <a:endParaRPr lang="es-ES" sz="4000" b="1" dirty="0" smtClean="0"/>
          </a:p>
          <a:p>
            <a:pPr algn="just"/>
            <a:endParaRPr lang="es-ES" sz="1600" b="1" dirty="0"/>
          </a:p>
          <a:p>
            <a:pPr algn="just"/>
            <a:endParaRPr lang="es-ES" sz="1600" dirty="0"/>
          </a:p>
        </p:txBody>
      </p:sp>
      <p:sp>
        <p:nvSpPr>
          <p:cNvPr id="4" name="Marcador de pie de página 3"/>
          <p:cNvSpPr>
            <a:spLocks noGrp="1"/>
          </p:cNvSpPr>
          <p:nvPr>
            <p:ph type="ftr" sz="quarter" idx="11"/>
          </p:nvPr>
        </p:nvSpPr>
        <p:spPr/>
        <p:txBody>
          <a:bodyPr/>
          <a:lstStyle/>
          <a:p>
            <a:r>
              <a:rPr lang="es-ES_tradnl" smtClean="0"/>
              <a:t>Prof. Carles Manera</a:t>
            </a:r>
            <a:endParaRPr lang="ca-ES"/>
          </a:p>
        </p:txBody>
      </p:sp>
      <p:sp>
        <p:nvSpPr>
          <p:cNvPr id="5" name="Marcador de número de diapositiva 4"/>
          <p:cNvSpPr>
            <a:spLocks noGrp="1"/>
          </p:cNvSpPr>
          <p:nvPr>
            <p:ph type="sldNum" sz="quarter" idx="12"/>
          </p:nvPr>
        </p:nvSpPr>
        <p:spPr/>
        <p:txBody>
          <a:bodyPr/>
          <a:lstStyle/>
          <a:p>
            <a:fld id="{FB6E5CC1-5B13-3846-A049-9000BF15BAA2}" type="slidenum">
              <a:rPr lang="ca-ES" smtClean="0"/>
              <a:t>1</a:t>
            </a:fld>
            <a:endParaRPr lang="ca-ES"/>
          </a:p>
        </p:txBody>
      </p:sp>
    </p:spTree>
    <p:extLst>
      <p:ext uri="{BB962C8B-B14F-4D97-AF65-F5344CB8AC3E}">
        <p14:creationId xmlns:p14="http://schemas.microsoft.com/office/powerpoint/2010/main" val="42146576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452445"/>
            <a:ext cx="8229600" cy="1143000"/>
          </a:xfrm>
        </p:spPr>
        <p:txBody>
          <a:bodyPr>
            <a:normAutofit/>
          </a:bodyPr>
          <a:lstStyle/>
          <a:p>
            <a:r>
              <a:rPr lang="es-ES" sz="3200" dirty="0" smtClean="0"/>
              <a:t>Los grandes sectores en la economía: las propuestas de COLIN CLARK y JEAN FOURASTIÉ</a:t>
            </a:r>
            <a:endParaRPr lang="es-ES" sz="3200" dirty="0"/>
          </a:p>
        </p:txBody>
      </p:sp>
      <p:sp>
        <p:nvSpPr>
          <p:cNvPr id="5" name="Marcador de contenido 4"/>
          <p:cNvSpPr>
            <a:spLocks noGrp="1"/>
          </p:cNvSpPr>
          <p:nvPr>
            <p:ph sz="half" idx="1"/>
          </p:nvPr>
        </p:nvSpPr>
        <p:spPr/>
        <p:txBody>
          <a:bodyPr>
            <a:normAutofit fontScale="40000" lnSpcReduction="20000"/>
          </a:bodyPr>
          <a:lstStyle/>
          <a:p>
            <a:pPr marL="0" indent="0">
              <a:buNone/>
            </a:pPr>
            <a:r>
              <a:rPr lang="es-ES_tradnl" dirty="0" smtClean="0"/>
              <a:t>Primera fase: Civilizaciones tradicionales</a:t>
            </a:r>
          </a:p>
          <a:p>
            <a:pPr marL="0" indent="0">
              <a:buNone/>
            </a:pPr>
            <a:r>
              <a:rPr lang="es-ES_tradnl" dirty="0" smtClean="0"/>
              <a:t>Cuotas de fuerza de trabajo:</a:t>
            </a:r>
          </a:p>
          <a:p>
            <a:endParaRPr lang="es-ES_tradnl" dirty="0" smtClean="0"/>
          </a:p>
          <a:p>
            <a:pPr marL="0" indent="0">
              <a:buNone/>
            </a:pPr>
            <a:r>
              <a:rPr lang="es-ES_tradnl" dirty="0" smtClean="0"/>
              <a:t>* Sector primario: 70%</a:t>
            </a:r>
          </a:p>
          <a:p>
            <a:pPr marL="0" indent="0">
              <a:buNone/>
            </a:pPr>
            <a:r>
              <a:rPr lang="es-ES_tradnl" dirty="0" smtClean="0"/>
              <a:t>* Sector secundario: 20%</a:t>
            </a:r>
          </a:p>
          <a:p>
            <a:pPr marL="0" indent="0">
              <a:buNone/>
            </a:pPr>
            <a:r>
              <a:rPr lang="es-ES_tradnl" dirty="0" smtClean="0"/>
              <a:t>* Sector terciario: 10%</a:t>
            </a:r>
          </a:p>
          <a:p>
            <a:endParaRPr lang="es-ES_tradnl" dirty="0" smtClean="0"/>
          </a:p>
          <a:p>
            <a:pPr marL="0" indent="0" algn="just">
              <a:buNone/>
            </a:pPr>
            <a:r>
              <a:rPr lang="es-ES_tradnl" dirty="0" smtClean="0"/>
              <a:t>Esta fase representa una sociedad no muy desarrollada científicamente, con un uso despreciable de maquinaria. El estado de desarrollo se corresponde con el de los países europeos en los inicios de la Revolución Industrial.</a:t>
            </a:r>
          </a:p>
          <a:p>
            <a:pPr marL="0" indent="0" algn="just">
              <a:buNone/>
            </a:pPr>
            <a:endParaRPr lang="es-ES_tradnl" dirty="0" smtClean="0"/>
          </a:p>
          <a:p>
            <a:pPr marL="0" indent="0" algn="just">
              <a:buNone/>
            </a:pPr>
            <a:r>
              <a:rPr lang="es-ES_tradnl" dirty="0" smtClean="0"/>
              <a:t>Segunda fase: Periodo de transición</a:t>
            </a:r>
          </a:p>
          <a:p>
            <a:pPr marL="0" indent="0" algn="just">
              <a:buNone/>
            </a:pPr>
            <a:r>
              <a:rPr lang="es-ES_tradnl" dirty="0" smtClean="0"/>
              <a:t>Cuotas de fuerza de trabajo:</a:t>
            </a:r>
          </a:p>
          <a:p>
            <a:pPr marL="0" indent="0" algn="just">
              <a:buNone/>
            </a:pPr>
            <a:endParaRPr lang="es-ES_tradnl" dirty="0" smtClean="0"/>
          </a:p>
          <a:p>
            <a:pPr marL="0" indent="0" algn="just">
              <a:buNone/>
            </a:pPr>
            <a:r>
              <a:rPr lang="es-ES_tradnl" dirty="0" smtClean="0"/>
              <a:t>* Sector primario: 20%</a:t>
            </a:r>
          </a:p>
          <a:p>
            <a:pPr marL="0" indent="0" algn="just">
              <a:buNone/>
            </a:pPr>
            <a:r>
              <a:rPr lang="es-ES_tradnl" dirty="0" smtClean="0"/>
              <a:t>* Sector secundario: 50%</a:t>
            </a:r>
          </a:p>
          <a:p>
            <a:pPr marL="0" indent="0" algn="just">
              <a:buNone/>
            </a:pPr>
            <a:r>
              <a:rPr lang="es-ES_tradnl" dirty="0" smtClean="0"/>
              <a:t>* Sector terciario: 30%</a:t>
            </a:r>
          </a:p>
          <a:p>
            <a:pPr marL="0" indent="0" algn="just">
              <a:buNone/>
            </a:pPr>
            <a:endParaRPr lang="es-ES_tradnl" dirty="0" smtClean="0"/>
          </a:p>
          <a:p>
            <a:pPr marL="0" indent="0" algn="just">
              <a:buNone/>
            </a:pPr>
            <a:r>
              <a:rPr lang="es-ES_tradnl" dirty="0" smtClean="0"/>
              <a:t>Se despliega más maquinaria en el sector primario, lo cual reduce el número de trabajadores necesarios. Como resultado de la demanda de producción de maquinaria, el sector secundario crece. La fase de transición comienza con un evento que puede identificarse con la industrialización: la mecanización profunda (y por tanto la automatización) de la manufactura.</a:t>
            </a:r>
          </a:p>
          <a:p>
            <a:pPr marL="0" indent="0" algn="just">
              <a:buNone/>
            </a:pPr>
            <a:r>
              <a:rPr lang="es-ES_tradnl" dirty="0" smtClean="0"/>
              <a:t>El sector terciario comienza a desarrollarse, así como el sector financiero y el poder del Estado.</a:t>
            </a:r>
          </a:p>
          <a:p>
            <a:pPr marL="0" indent="0" algn="just">
              <a:buNone/>
            </a:pPr>
            <a:endParaRPr lang="es-ES" dirty="0"/>
          </a:p>
        </p:txBody>
      </p:sp>
      <p:sp>
        <p:nvSpPr>
          <p:cNvPr id="6" name="Marcador de contenido 5"/>
          <p:cNvSpPr>
            <a:spLocks noGrp="1"/>
          </p:cNvSpPr>
          <p:nvPr>
            <p:ph sz="half" idx="2"/>
          </p:nvPr>
        </p:nvSpPr>
        <p:spPr>
          <a:xfrm>
            <a:off x="4648200" y="1608667"/>
            <a:ext cx="4038600" cy="4525963"/>
          </a:xfrm>
        </p:spPr>
        <p:txBody>
          <a:bodyPr>
            <a:normAutofit fontScale="40000" lnSpcReduction="20000"/>
          </a:bodyPr>
          <a:lstStyle/>
          <a:p>
            <a:pPr marL="0" indent="0">
              <a:buNone/>
            </a:pPr>
            <a:r>
              <a:rPr lang="es-ES_tradnl" dirty="0" smtClean="0"/>
              <a:t>Tercera fase: Civilización terciaria</a:t>
            </a:r>
          </a:p>
          <a:p>
            <a:pPr marL="0" indent="0">
              <a:buNone/>
            </a:pPr>
            <a:r>
              <a:rPr lang="es-ES_tradnl" dirty="0" smtClean="0"/>
              <a:t>Cuotas de fuerza de trabajo:</a:t>
            </a:r>
          </a:p>
          <a:p>
            <a:endParaRPr lang="es-ES_tradnl" dirty="0" smtClean="0"/>
          </a:p>
          <a:p>
            <a:pPr marL="0" indent="0">
              <a:buNone/>
            </a:pPr>
            <a:r>
              <a:rPr lang="es-ES_tradnl" dirty="0" smtClean="0"/>
              <a:t>* Sector primario: 10%</a:t>
            </a:r>
          </a:p>
          <a:p>
            <a:pPr marL="0" indent="0">
              <a:buNone/>
            </a:pPr>
            <a:r>
              <a:rPr lang="es-ES_tradnl" dirty="0" smtClean="0"/>
              <a:t>* Sector secundario: 20%</a:t>
            </a:r>
          </a:p>
          <a:p>
            <a:pPr marL="0" indent="0">
              <a:buNone/>
            </a:pPr>
            <a:r>
              <a:rPr lang="es-ES_tradnl" dirty="0" smtClean="0"/>
              <a:t>* Sector terciario: 70%</a:t>
            </a:r>
          </a:p>
          <a:p>
            <a:endParaRPr lang="es-ES_tradnl" dirty="0" smtClean="0"/>
          </a:p>
          <a:p>
            <a:pPr marL="0" indent="0" algn="just">
              <a:buNone/>
            </a:pPr>
            <a:r>
              <a:rPr lang="es-ES_tradnl" dirty="0" smtClean="0"/>
              <a:t>Los sectores primario y secundario están crecientemente dominados por la automatización, y la demanda cuantitativa de fuerza de trabajo cae en estos sectores. Esto es acompañado por demandas crecientes del sector terciario. La situación se corresponde con las sociedades industriales actuales y con la sociedad futura, la sociedad postindustrial o de servicios. Actualmente el sector terciario ha crecido hasta alcanzar un tamaño inmenso que hace que a veces se le divida en un sector cuaternario basado en la información, e incluso en un sector quinario basado en los servicios sin ánimo de lucro.</a:t>
            </a:r>
          </a:p>
          <a:p>
            <a:pPr marL="0" indent="0">
              <a:buNone/>
            </a:pPr>
            <a:endParaRPr lang="es-ES" dirty="0"/>
          </a:p>
        </p:txBody>
      </p:sp>
    </p:spTree>
    <p:extLst>
      <p:ext uri="{BB962C8B-B14F-4D97-AF65-F5344CB8AC3E}">
        <p14:creationId xmlns:p14="http://schemas.microsoft.com/office/powerpoint/2010/main" val="2306185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anim calcmode="lin" valueType="num">
                                      <p:cBhvr additive="base">
                                        <p:cTn id="43"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10" end="10"/>
                                            </p:txEl>
                                          </p:spTgt>
                                        </p:tgtEl>
                                        <p:attrNameLst>
                                          <p:attrName>style.visibility</p:attrName>
                                        </p:attrNameLst>
                                      </p:cBhvr>
                                      <p:to>
                                        <p:strVal val="visible"/>
                                      </p:to>
                                    </p:set>
                                    <p:anim calcmode="lin" valueType="num">
                                      <p:cBhvr additive="base">
                                        <p:cTn id="49"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anim calcmode="lin" valueType="num">
                                      <p:cBhvr additive="base">
                                        <p:cTn id="55"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xEl>
                                              <p:pRg st="13" end="13"/>
                                            </p:txEl>
                                          </p:spTgt>
                                        </p:tgtEl>
                                        <p:attrNameLst>
                                          <p:attrName>style.visibility</p:attrName>
                                        </p:attrNameLst>
                                      </p:cBhvr>
                                      <p:to>
                                        <p:strVal val="visible"/>
                                      </p:to>
                                    </p:set>
                                    <p:anim calcmode="lin" valueType="num">
                                      <p:cBhvr additive="base">
                                        <p:cTn id="61"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14" end="14"/>
                                            </p:txEl>
                                          </p:spTgt>
                                        </p:tgtEl>
                                        <p:attrNameLst>
                                          <p:attrName>style.visibility</p:attrName>
                                        </p:attrNameLst>
                                      </p:cBhvr>
                                      <p:to>
                                        <p:strVal val="visible"/>
                                      </p:to>
                                    </p:set>
                                    <p:anim calcmode="lin" valueType="num">
                                      <p:cBhvr additive="base">
                                        <p:cTn id="67"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
                                            <p:txEl>
                                              <p:pRg st="16" end="16"/>
                                            </p:txEl>
                                          </p:spTgt>
                                        </p:tgtEl>
                                        <p:attrNameLst>
                                          <p:attrName>style.visibility</p:attrName>
                                        </p:attrNameLst>
                                      </p:cBhvr>
                                      <p:to>
                                        <p:strVal val="visible"/>
                                      </p:to>
                                    </p:set>
                                    <p:anim calcmode="lin" valueType="num">
                                      <p:cBhvr additive="base">
                                        <p:cTn id="73" dur="500" fill="hold"/>
                                        <p:tgtEl>
                                          <p:spTgt spid="5">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
                                            <p:txEl>
                                              <p:pRg st="17" end="17"/>
                                            </p:txEl>
                                          </p:spTgt>
                                        </p:tgtEl>
                                        <p:attrNameLst>
                                          <p:attrName>style.visibility</p:attrName>
                                        </p:attrNameLst>
                                      </p:cBhvr>
                                      <p:to>
                                        <p:strVal val="visible"/>
                                      </p:to>
                                    </p:set>
                                    <p:anim calcmode="lin" valueType="num">
                                      <p:cBhvr additive="base">
                                        <p:cTn id="79" dur="500" fill="hold"/>
                                        <p:tgtEl>
                                          <p:spTgt spid="5">
                                            <p:txEl>
                                              <p:pRg st="17" end="1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8" presetClass="entr" presetSubtype="12" fill="hold" grpId="0" nodeType="clickEffect">
                                  <p:stCondLst>
                                    <p:cond delay="0"/>
                                  </p:stCondLst>
                                  <p:childTnLst>
                                    <p:set>
                                      <p:cBhvr>
                                        <p:cTn id="84" dur="1" fill="hold">
                                          <p:stCondLst>
                                            <p:cond delay="0"/>
                                          </p:stCondLst>
                                        </p:cTn>
                                        <p:tgtEl>
                                          <p:spTgt spid="6">
                                            <p:txEl>
                                              <p:pRg st="0" end="0"/>
                                            </p:txEl>
                                          </p:spTgt>
                                        </p:tgtEl>
                                        <p:attrNameLst>
                                          <p:attrName>style.visibility</p:attrName>
                                        </p:attrNameLst>
                                      </p:cBhvr>
                                      <p:to>
                                        <p:strVal val="visible"/>
                                      </p:to>
                                    </p:set>
                                    <p:animEffect transition="in" filter="strips(downLeft)">
                                      <p:cBhvr>
                                        <p:cTn id="85" dur="500"/>
                                        <p:tgtEl>
                                          <p:spTgt spid="6">
                                            <p:txEl>
                                              <p:pRg st="0" end="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8" presetClass="entr" presetSubtype="12" fill="hold" grpId="0" nodeType="clickEffect">
                                  <p:stCondLst>
                                    <p:cond delay="0"/>
                                  </p:stCondLst>
                                  <p:childTnLst>
                                    <p:set>
                                      <p:cBhvr>
                                        <p:cTn id="89" dur="1" fill="hold">
                                          <p:stCondLst>
                                            <p:cond delay="0"/>
                                          </p:stCondLst>
                                        </p:cTn>
                                        <p:tgtEl>
                                          <p:spTgt spid="6">
                                            <p:txEl>
                                              <p:pRg st="1" end="1"/>
                                            </p:txEl>
                                          </p:spTgt>
                                        </p:tgtEl>
                                        <p:attrNameLst>
                                          <p:attrName>style.visibility</p:attrName>
                                        </p:attrNameLst>
                                      </p:cBhvr>
                                      <p:to>
                                        <p:strVal val="visible"/>
                                      </p:to>
                                    </p:set>
                                    <p:animEffect transition="in" filter="strips(downLeft)">
                                      <p:cBhvr>
                                        <p:cTn id="90" dur="500"/>
                                        <p:tgtEl>
                                          <p:spTgt spid="6">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8" presetClass="entr" presetSubtype="12" fill="hold" grpId="0" nodeType="clickEffect">
                                  <p:stCondLst>
                                    <p:cond delay="0"/>
                                  </p:stCondLst>
                                  <p:childTnLst>
                                    <p:set>
                                      <p:cBhvr>
                                        <p:cTn id="94" dur="1" fill="hold">
                                          <p:stCondLst>
                                            <p:cond delay="0"/>
                                          </p:stCondLst>
                                        </p:cTn>
                                        <p:tgtEl>
                                          <p:spTgt spid="6">
                                            <p:txEl>
                                              <p:pRg st="3" end="3"/>
                                            </p:txEl>
                                          </p:spTgt>
                                        </p:tgtEl>
                                        <p:attrNameLst>
                                          <p:attrName>style.visibility</p:attrName>
                                        </p:attrNameLst>
                                      </p:cBhvr>
                                      <p:to>
                                        <p:strVal val="visible"/>
                                      </p:to>
                                    </p:set>
                                    <p:animEffect transition="in" filter="strips(downLeft)">
                                      <p:cBhvr>
                                        <p:cTn id="95" dur="500"/>
                                        <p:tgtEl>
                                          <p:spTgt spid="6">
                                            <p:txEl>
                                              <p:pRg st="3" end="3"/>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8" presetClass="entr" presetSubtype="12" fill="hold" grpId="0" nodeType="clickEffect">
                                  <p:stCondLst>
                                    <p:cond delay="0"/>
                                  </p:stCondLst>
                                  <p:childTnLst>
                                    <p:set>
                                      <p:cBhvr>
                                        <p:cTn id="99" dur="1" fill="hold">
                                          <p:stCondLst>
                                            <p:cond delay="0"/>
                                          </p:stCondLst>
                                        </p:cTn>
                                        <p:tgtEl>
                                          <p:spTgt spid="6">
                                            <p:txEl>
                                              <p:pRg st="4" end="4"/>
                                            </p:txEl>
                                          </p:spTgt>
                                        </p:tgtEl>
                                        <p:attrNameLst>
                                          <p:attrName>style.visibility</p:attrName>
                                        </p:attrNameLst>
                                      </p:cBhvr>
                                      <p:to>
                                        <p:strVal val="visible"/>
                                      </p:to>
                                    </p:set>
                                    <p:animEffect transition="in" filter="strips(downLeft)">
                                      <p:cBhvr>
                                        <p:cTn id="100" dur="500"/>
                                        <p:tgtEl>
                                          <p:spTgt spid="6">
                                            <p:txEl>
                                              <p:pRg st="4" end="4"/>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18" presetClass="entr" presetSubtype="12" fill="hold" grpId="0" nodeType="clickEffect">
                                  <p:stCondLst>
                                    <p:cond delay="0"/>
                                  </p:stCondLst>
                                  <p:childTnLst>
                                    <p:set>
                                      <p:cBhvr>
                                        <p:cTn id="104" dur="1" fill="hold">
                                          <p:stCondLst>
                                            <p:cond delay="0"/>
                                          </p:stCondLst>
                                        </p:cTn>
                                        <p:tgtEl>
                                          <p:spTgt spid="6">
                                            <p:txEl>
                                              <p:pRg st="5" end="5"/>
                                            </p:txEl>
                                          </p:spTgt>
                                        </p:tgtEl>
                                        <p:attrNameLst>
                                          <p:attrName>style.visibility</p:attrName>
                                        </p:attrNameLst>
                                      </p:cBhvr>
                                      <p:to>
                                        <p:strVal val="visible"/>
                                      </p:to>
                                    </p:set>
                                    <p:animEffect transition="in" filter="strips(downLeft)">
                                      <p:cBhvr>
                                        <p:cTn id="105" dur="500"/>
                                        <p:tgtEl>
                                          <p:spTgt spid="6">
                                            <p:txEl>
                                              <p:pRg st="5" end="5"/>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18" presetClass="entr" presetSubtype="12" fill="hold" grpId="0" nodeType="clickEffect">
                                  <p:stCondLst>
                                    <p:cond delay="0"/>
                                  </p:stCondLst>
                                  <p:childTnLst>
                                    <p:set>
                                      <p:cBhvr>
                                        <p:cTn id="109" dur="1" fill="hold">
                                          <p:stCondLst>
                                            <p:cond delay="0"/>
                                          </p:stCondLst>
                                        </p:cTn>
                                        <p:tgtEl>
                                          <p:spTgt spid="6">
                                            <p:txEl>
                                              <p:pRg st="7" end="7"/>
                                            </p:txEl>
                                          </p:spTgt>
                                        </p:tgtEl>
                                        <p:attrNameLst>
                                          <p:attrName>style.visibility</p:attrName>
                                        </p:attrNameLst>
                                      </p:cBhvr>
                                      <p:to>
                                        <p:strVal val="visible"/>
                                      </p:to>
                                    </p:set>
                                    <p:animEffect transition="in" filter="strips(downLeft)">
                                      <p:cBhvr>
                                        <p:cTn id="11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9144000" cy="6858000"/>
          </a:xfrm>
          <a:prstGeom prst="rect">
            <a:avLst/>
          </a:prstGeom>
        </p:spPr>
      </p:pic>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3</a:t>
            </a:fld>
            <a:endParaRPr lang="ca-ES"/>
          </a:p>
        </p:txBody>
      </p:sp>
    </p:spTree>
    <p:extLst>
      <p:ext uri="{BB962C8B-B14F-4D97-AF65-F5344CB8AC3E}">
        <p14:creationId xmlns:p14="http://schemas.microsoft.com/office/powerpoint/2010/main" val="24549866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9144000" cy="6858000"/>
          </a:xfrm>
          <a:prstGeom prst="rect">
            <a:avLst/>
          </a:prstGeom>
        </p:spPr>
      </p:pic>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4</a:t>
            </a:fld>
            <a:endParaRPr lang="ca-ES"/>
          </a:p>
        </p:txBody>
      </p:sp>
    </p:spTree>
    <p:extLst>
      <p:ext uri="{BB962C8B-B14F-4D97-AF65-F5344CB8AC3E}">
        <p14:creationId xmlns:p14="http://schemas.microsoft.com/office/powerpoint/2010/main" val="35958405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26991" y="469511"/>
            <a:ext cx="7561344" cy="5954176"/>
          </a:xfrm>
          <a:prstGeom prst="rect">
            <a:avLst/>
          </a:prstGeom>
        </p:spPr>
      </p:pic>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5</a:t>
            </a:fld>
            <a:endParaRPr lang="ca-ES"/>
          </a:p>
        </p:txBody>
      </p:sp>
    </p:spTree>
    <p:extLst>
      <p:ext uri="{BB962C8B-B14F-4D97-AF65-F5344CB8AC3E}">
        <p14:creationId xmlns:p14="http://schemas.microsoft.com/office/powerpoint/2010/main" val="9783704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25466" y="454640"/>
            <a:ext cx="8269456" cy="5752665"/>
          </a:xfrm>
          <a:prstGeom prst="rect">
            <a:avLst/>
          </a:prstGeom>
        </p:spPr>
      </p:pic>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6</a:t>
            </a:fld>
            <a:endParaRPr lang="ca-ES"/>
          </a:p>
        </p:txBody>
      </p:sp>
    </p:spTree>
    <p:extLst>
      <p:ext uri="{BB962C8B-B14F-4D97-AF65-F5344CB8AC3E}">
        <p14:creationId xmlns:p14="http://schemas.microsoft.com/office/powerpoint/2010/main" val="36316075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4280" y="291322"/>
            <a:ext cx="8765803" cy="6112758"/>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7</a:t>
            </a:fld>
            <a:endParaRPr lang="ca-ES"/>
          </a:p>
        </p:txBody>
      </p:sp>
    </p:spTree>
    <p:extLst>
      <p:ext uri="{BB962C8B-B14F-4D97-AF65-F5344CB8AC3E}">
        <p14:creationId xmlns:p14="http://schemas.microsoft.com/office/powerpoint/2010/main" val="13718977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215663"/>
            <a:ext cx="9144000" cy="6725146"/>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8</a:t>
            </a:fld>
            <a:endParaRPr lang="ca-ES"/>
          </a:p>
        </p:txBody>
      </p:sp>
    </p:spTree>
    <p:extLst>
      <p:ext uri="{BB962C8B-B14F-4D97-AF65-F5344CB8AC3E}">
        <p14:creationId xmlns:p14="http://schemas.microsoft.com/office/powerpoint/2010/main" val="32434189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9</a:t>
            </a:fld>
            <a:endParaRPr lang="ca-ES"/>
          </a:p>
        </p:txBody>
      </p:sp>
      <p:graphicFrame>
        <p:nvGraphicFramePr>
          <p:cNvPr id="4" name="Objeto 3"/>
          <p:cNvGraphicFramePr>
            <a:graphicFrameLocks noChangeAspect="1"/>
          </p:cNvGraphicFramePr>
          <p:nvPr>
            <p:extLst>
              <p:ext uri="{D42A27DB-BD31-4B8C-83A1-F6EECF244321}">
                <p14:modId xmlns:p14="http://schemas.microsoft.com/office/powerpoint/2010/main" val="101790129"/>
              </p:ext>
            </p:extLst>
          </p:nvPr>
        </p:nvGraphicFramePr>
        <p:xfrm>
          <a:off x="1758950" y="1390650"/>
          <a:ext cx="5626100" cy="4076700"/>
        </p:xfrm>
        <a:graphic>
          <a:graphicData uri="http://schemas.openxmlformats.org/presentationml/2006/ole">
            <mc:AlternateContent xmlns:mc="http://schemas.openxmlformats.org/markup-compatibility/2006">
              <mc:Choice xmlns:v="urn:schemas-microsoft-com:vml" Requires="v">
                <p:oleObj spid="_x0000_s1043" name="Documento" r:id="rId3" imgW="5626100" imgH="4076700" progId="Word.Document.12">
                  <p:link updateAutomatic="1"/>
                </p:oleObj>
              </mc:Choice>
              <mc:Fallback>
                <p:oleObj name="Documento" r:id="rId3" imgW="5626100" imgH="4076700" progId="Word.Document.12">
                  <p:link updateAutomatic="1"/>
                  <p:pic>
                    <p:nvPicPr>
                      <p:cNvPr id="0" name=""/>
                      <p:cNvPicPr/>
                      <p:nvPr/>
                    </p:nvPicPr>
                    <p:blipFill>
                      <a:blip r:embed="rId4"/>
                      <a:stretch>
                        <a:fillRect/>
                      </a:stretch>
                    </p:blipFill>
                    <p:spPr>
                      <a:xfrm>
                        <a:off x="1758950" y="1390650"/>
                        <a:ext cx="5626100" cy="4076700"/>
                      </a:xfrm>
                      <a:prstGeom prst="rect">
                        <a:avLst/>
                      </a:prstGeom>
                    </p:spPr>
                  </p:pic>
                </p:oleObj>
              </mc:Fallback>
            </mc:AlternateContent>
          </a:graphicData>
        </a:graphic>
      </p:graphicFrame>
    </p:spTree>
    <p:extLst>
      <p:ext uri="{BB962C8B-B14F-4D97-AF65-F5344CB8AC3E}">
        <p14:creationId xmlns:p14="http://schemas.microsoft.com/office/powerpoint/2010/main" val="37345018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p:txBody>
          <a:bodyPr/>
          <a:lstStyle/>
          <a:p>
            <a:r>
              <a:rPr lang="es-ES_tradnl" smtClean="0"/>
              <a:t>Prof. Carles Manera</a:t>
            </a:r>
            <a:endParaRPr lang="ca-ES"/>
          </a:p>
        </p:txBody>
      </p:sp>
      <p:sp>
        <p:nvSpPr>
          <p:cNvPr id="3" name="Marcador de número de diapositiva 2"/>
          <p:cNvSpPr>
            <a:spLocks noGrp="1"/>
          </p:cNvSpPr>
          <p:nvPr>
            <p:ph type="sldNum" sz="quarter" idx="12"/>
          </p:nvPr>
        </p:nvSpPr>
        <p:spPr/>
        <p:txBody>
          <a:bodyPr/>
          <a:lstStyle/>
          <a:p>
            <a:fld id="{FB6E5CC1-5B13-3846-A049-9000BF15BAA2}" type="slidenum">
              <a:rPr lang="ca-ES" smtClean="0"/>
              <a:t>10</a:t>
            </a:fld>
            <a:endParaRPr lang="ca-ES"/>
          </a:p>
        </p:txBody>
      </p:sp>
      <p:graphicFrame>
        <p:nvGraphicFramePr>
          <p:cNvPr id="4" name="Objeto 3"/>
          <p:cNvGraphicFramePr>
            <a:graphicFrameLocks noChangeAspect="1"/>
          </p:cNvGraphicFramePr>
          <p:nvPr>
            <p:extLst>
              <p:ext uri="{D42A27DB-BD31-4B8C-83A1-F6EECF244321}">
                <p14:modId xmlns:p14="http://schemas.microsoft.com/office/powerpoint/2010/main" val="1701658059"/>
              </p:ext>
            </p:extLst>
          </p:nvPr>
        </p:nvGraphicFramePr>
        <p:xfrm>
          <a:off x="1600200" y="1117600"/>
          <a:ext cx="5943600" cy="4622800"/>
        </p:xfrm>
        <a:graphic>
          <a:graphicData uri="http://schemas.openxmlformats.org/presentationml/2006/ole">
            <mc:AlternateContent xmlns:mc="http://schemas.openxmlformats.org/markup-compatibility/2006">
              <mc:Choice xmlns:v="urn:schemas-microsoft-com:vml" Requires="v">
                <p:oleObj spid="_x0000_s2067" name="Documento" r:id="rId3" imgW="5943600" imgH="4622800" progId="Word.Document.12">
                  <p:link updateAutomatic="1"/>
                </p:oleObj>
              </mc:Choice>
              <mc:Fallback>
                <p:oleObj name="Documento" r:id="rId3" imgW="5943600" imgH="4622800" progId="Word.Document.12">
                  <p:link updateAutomatic="1"/>
                  <p:pic>
                    <p:nvPicPr>
                      <p:cNvPr id="0" name=""/>
                      <p:cNvPicPr/>
                      <p:nvPr/>
                    </p:nvPicPr>
                    <p:blipFill>
                      <a:blip r:embed="rId4"/>
                      <a:stretch>
                        <a:fillRect/>
                      </a:stretch>
                    </p:blipFill>
                    <p:spPr>
                      <a:xfrm>
                        <a:off x="1600200" y="1117600"/>
                        <a:ext cx="5943600" cy="4622800"/>
                      </a:xfrm>
                      <a:prstGeom prst="rect">
                        <a:avLst/>
                      </a:prstGeom>
                    </p:spPr>
                  </p:pic>
                </p:oleObj>
              </mc:Fallback>
            </mc:AlternateContent>
          </a:graphicData>
        </a:graphic>
      </p:graphicFrame>
    </p:spTree>
    <p:extLst>
      <p:ext uri="{BB962C8B-B14F-4D97-AF65-F5344CB8AC3E}">
        <p14:creationId xmlns:p14="http://schemas.microsoft.com/office/powerpoint/2010/main" val="29800239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7800" y="558800"/>
            <a:ext cx="8788400" cy="57404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11</a:t>
            </a:fld>
            <a:endParaRPr lang="ca-ES"/>
          </a:p>
        </p:txBody>
      </p:sp>
    </p:spTree>
    <p:extLst>
      <p:ext uri="{BB962C8B-B14F-4D97-AF65-F5344CB8AC3E}">
        <p14:creationId xmlns:p14="http://schemas.microsoft.com/office/powerpoint/2010/main" val="10997699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66700" y="457200"/>
            <a:ext cx="8597900" cy="59309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12</a:t>
            </a:fld>
            <a:endParaRPr lang="ca-ES"/>
          </a:p>
        </p:txBody>
      </p:sp>
    </p:spTree>
    <p:extLst>
      <p:ext uri="{BB962C8B-B14F-4D97-AF65-F5344CB8AC3E}">
        <p14:creationId xmlns:p14="http://schemas.microsoft.com/office/powerpoint/2010/main" val="39861179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06400" y="457200"/>
            <a:ext cx="8318500" cy="59436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13</a:t>
            </a:fld>
            <a:endParaRPr lang="ca-ES"/>
          </a:p>
        </p:txBody>
      </p:sp>
    </p:spTree>
    <p:extLst>
      <p:ext uri="{BB962C8B-B14F-4D97-AF65-F5344CB8AC3E}">
        <p14:creationId xmlns:p14="http://schemas.microsoft.com/office/powerpoint/2010/main" val="40953918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5400" y="0"/>
            <a:ext cx="9093200" cy="68580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14</a:t>
            </a:fld>
            <a:endParaRPr lang="ca-ES"/>
          </a:p>
        </p:txBody>
      </p:sp>
    </p:spTree>
    <p:extLst>
      <p:ext uri="{BB962C8B-B14F-4D97-AF65-F5344CB8AC3E}">
        <p14:creationId xmlns:p14="http://schemas.microsoft.com/office/powerpoint/2010/main" val="40073187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1800" y="673100"/>
            <a:ext cx="8280400" cy="55118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15</a:t>
            </a:fld>
            <a:endParaRPr lang="ca-ES"/>
          </a:p>
        </p:txBody>
      </p:sp>
    </p:spTree>
    <p:extLst>
      <p:ext uri="{BB962C8B-B14F-4D97-AF65-F5344CB8AC3E}">
        <p14:creationId xmlns:p14="http://schemas.microsoft.com/office/powerpoint/2010/main" val="6739794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6200" y="736600"/>
            <a:ext cx="8991600" cy="53848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16</a:t>
            </a:fld>
            <a:endParaRPr lang="ca-ES"/>
          </a:p>
        </p:txBody>
      </p:sp>
    </p:spTree>
    <p:extLst>
      <p:ext uri="{BB962C8B-B14F-4D97-AF65-F5344CB8AC3E}">
        <p14:creationId xmlns:p14="http://schemas.microsoft.com/office/powerpoint/2010/main" val="37935736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2900" y="609600"/>
            <a:ext cx="8458200" cy="56388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17</a:t>
            </a:fld>
            <a:endParaRPr lang="ca-ES"/>
          </a:p>
        </p:txBody>
      </p:sp>
    </p:spTree>
    <p:extLst>
      <p:ext uri="{BB962C8B-B14F-4D97-AF65-F5344CB8AC3E}">
        <p14:creationId xmlns:p14="http://schemas.microsoft.com/office/powerpoint/2010/main" val="16083902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30200" y="190500"/>
            <a:ext cx="8470900" cy="64643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18</a:t>
            </a:fld>
            <a:endParaRPr lang="ca-ES"/>
          </a:p>
        </p:txBody>
      </p:sp>
    </p:spTree>
    <p:extLst>
      <p:ext uri="{BB962C8B-B14F-4D97-AF65-F5344CB8AC3E}">
        <p14:creationId xmlns:p14="http://schemas.microsoft.com/office/powerpoint/2010/main" val="163364576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4300" y="342900"/>
            <a:ext cx="8915400" cy="61595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19</a:t>
            </a:fld>
            <a:endParaRPr lang="ca-ES"/>
          </a:p>
        </p:txBody>
      </p:sp>
    </p:spTree>
    <p:extLst>
      <p:ext uri="{BB962C8B-B14F-4D97-AF65-F5344CB8AC3E}">
        <p14:creationId xmlns:p14="http://schemas.microsoft.com/office/powerpoint/2010/main" val="115677718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2400" y="469900"/>
            <a:ext cx="8839200" cy="59182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20</a:t>
            </a:fld>
            <a:endParaRPr lang="ca-ES"/>
          </a:p>
        </p:txBody>
      </p:sp>
    </p:spTree>
    <p:extLst>
      <p:ext uri="{BB962C8B-B14F-4D97-AF65-F5344CB8AC3E}">
        <p14:creationId xmlns:p14="http://schemas.microsoft.com/office/powerpoint/2010/main" val="300244952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3500" y="355600"/>
            <a:ext cx="9004300" cy="61468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21</a:t>
            </a:fld>
            <a:endParaRPr lang="ca-ES"/>
          </a:p>
        </p:txBody>
      </p:sp>
    </p:spTree>
    <p:extLst>
      <p:ext uri="{BB962C8B-B14F-4D97-AF65-F5344CB8AC3E}">
        <p14:creationId xmlns:p14="http://schemas.microsoft.com/office/powerpoint/2010/main" val="6144051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4500" y="609600"/>
            <a:ext cx="8255000" cy="56388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22</a:t>
            </a:fld>
            <a:endParaRPr lang="ca-ES"/>
          </a:p>
        </p:txBody>
      </p:sp>
    </p:spTree>
    <p:extLst>
      <p:ext uri="{BB962C8B-B14F-4D97-AF65-F5344CB8AC3E}">
        <p14:creationId xmlns:p14="http://schemas.microsoft.com/office/powerpoint/2010/main" val="42416454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2900" y="292100"/>
            <a:ext cx="8445500" cy="62611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23</a:t>
            </a:fld>
            <a:endParaRPr lang="ca-ES"/>
          </a:p>
        </p:txBody>
      </p:sp>
    </p:spTree>
    <p:extLst>
      <p:ext uri="{BB962C8B-B14F-4D97-AF65-F5344CB8AC3E}">
        <p14:creationId xmlns:p14="http://schemas.microsoft.com/office/powerpoint/2010/main" val="28074367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444500"/>
            <a:ext cx="9144000" cy="596513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24</a:t>
            </a:fld>
            <a:endParaRPr lang="ca-ES"/>
          </a:p>
        </p:txBody>
      </p:sp>
    </p:spTree>
    <p:extLst>
      <p:ext uri="{BB962C8B-B14F-4D97-AF65-F5344CB8AC3E}">
        <p14:creationId xmlns:p14="http://schemas.microsoft.com/office/powerpoint/2010/main" val="391701507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8600" y="368300"/>
            <a:ext cx="8686800" cy="61087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25</a:t>
            </a:fld>
            <a:endParaRPr lang="ca-ES"/>
          </a:p>
        </p:txBody>
      </p:sp>
    </p:spTree>
    <p:extLst>
      <p:ext uri="{BB962C8B-B14F-4D97-AF65-F5344CB8AC3E}">
        <p14:creationId xmlns:p14="http://schemas.microsoft.com/office/powerpoint/2010/main" val="419469299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1600" y="381000"/>
            <a:ext cx="8928100" cy="6083300"/>
          </a:xfrm>
          <a:prstGeom prst="rect">
            <a:avLst/>
          </a:prstGeom>
        </p:spPr>
      </p:pic>
      <p:sp>
        <p:nvSpPr>
          <p:cNvPr id="3" name="Marcador de pie de página 2"/>
          <p:cNvSpPr>
            <a:spLocks noGrp="1"/>
          </p:cNvSpPr>
          <p:nvPr>
            <p:ph type="ftr" sz="quarter" idx="11"/>
          </p:nvPr>
        </p:nvSpPr>
        <p:spPr/>
        <p:txBody>
          <a:bodyPr/>
          <a:lstStyle/>
          <a:p>
            <a:r>
              <a:rPr lang="es-ES_tradnl" smtClean="0"/>
              <a:t>Prof. Carles Manera</a:t>
            </a:r>
            <a:endParaRPr lang="ca-ES"/>
          </a:p>
        </p:txBody>
      </p:sp>
      <p:sp>
        <p:nvSpPr>
          <p:cNvPr id="4" name="Marcador de número de diapositiva 3"/>
          <p:cNvSpPr>
            <a:spLocks noGrp="1"/>
          </p:cNvSpPr>
          <p:nvPr>
            <p:ph type="sldNum" sz="quarter" idx="12"/>
          </p:nvPr>
        </p:nvSpPr>
        <p:spPr/>
        <p:txBody>
          <a:bodyPr/>
          <a:lstStyle/>
          <a:p>
            <a:fld id="{FB6E5CC1-5B13-3846-A049-9000BF15BAA2}" type="slidenum">
              <a:rPr lang="ca-ES" smtClean="0"/>
              <a:t>26</a:t>
            </a:fld>
            <a:endParaRPr lang="ca-ES"/>
          </a:p>
        </p:txBody>
      </p:sp>
    </p:spTree>
    <p:extLst>
      <p:ext uri="{BB962C8B-B14F-4D97-AF65-F5344CB8AC3E}">
        <p14:creationId xmlns:p14="http://schemas.microsoft.com/office/powerpoint/2010/main" val="1015140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TotalTime>
  <Words>502</Words>
  <Application>Microsoft Macintosh PowerPoint</Application>
  <PresentationFormat>Presentación en pantalla (4:3)</PresentationFormat>
  <Paragraphs>98</Paragraphs>
  <Slides>26</Slides>
  <Notes>0</Notes>
  <HiddenSlides>0</HiddenSlides>
  <MMClips>0</MMClips>
  <ScaleCrop>false</ScaleCrop>
  <HeadingPairs>
    <vt:vector size="6" baseType="variant">
      <vt:variant>
        <vt:lpstr>Tema</vt:lpstr>
      </vt:variant>
      <vt:variant>
        <vt:i4>1</vt:i4>
      </vt:variant>
      <vt:variant>
        <vt:lpstr>Vínculos</vt:lpstr>
      </vt:variant>
      <vt:variant>
        <vt:i4>2</vt:i4>
      </vt:variant>
      <vt:variant>
        <vt:lpstr>Títulos de diapositiva</vt:lpstr>
      </vt:variant>
      <vt:variant>
        <vt:i4>26</vt:i4>
      </vt:variant>
    </vt:vector>
  </HeadingPairs>
  <TitlesOfParts>
    <vt:vector size="29" baseType="lpstr">
      <vt:lpstr>Tema de Office</vt:lpstr>
      <vt:lpstr>\\localhost\Users\carlosmanera\Desktop\CURSOS, MÀSTERS\CURS 2017-2018\Macintosh HD:Users:carlosmanera:Desktop:trabajo final de estudios de género.docx!OLE_LINK13</vt:lpstr>
      <vt:lpstr>\\localhost\Users\carlosmanera\Desktop\CURSOS, MÀSTERS\CURS 2017-2018\Macintosh HD:Users:carlosmanera:Desktop:trabajo final de estudios de género.docx!OLE_LINK14</vt:lpstr>
      <vt:lpstr>LOS LÍMITES DE LAS ECONOMÍAS ORGÁNICAS</vt:lpstr>
      <vt:lpstr>Los grandes sectores en la economía: las propuestas de COLIN CLARK y JEAN FOURASTIÉ</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v</dc:title>
  <dc:creator>Carla Morales</dc:creator>
  <cp:lastModifiedBy>Carlos Manera</cp:lastModifiedBy>
  <cp:revision>15</cp:revision>
  <dcterms:created xsi:type="dcterms:W3CDTF">2015-01-19T15:53:52Z</dcterms:created>
  <dcterms:modified xsi:type="dcterms:W3CDTF">2018-09-15T21:19:06Z</dcterms:modified>
</cp:coreProperties>
</file>