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handoutMasterIdLst>
    <p:handoutMasterId r:id="rId34"/>
  </p:handoutMasterIdLst>
  <p:sldIdLst>
    <p:sldId id="256" r:id="rId2"/>
    <p:sldId id="262" r:id="rId3"/>
    <p:sldId id="263" r:id="rId4"/>
    <p:sldId id="264" r:id="rId5"/>
    <p:sldId id="265"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66" r:id="rId19"/>
    <p:sldId id="267" r:id="rId20"/>
    <p:sldId id="257" r:id="rId21"/>
    <p:sldId id="258" r:id="rId22"/>
    <p:sldId id="259" r:id="rId23"/>
    <p:sldId id="260" r:id="rId24"/>
    <p:sldId id="261" r:id="rId25"/>
    <p:sldId id="268" r:id="rId26"/>
    <p:sldId id="269" r:id="rId27"/>
    <p:sldId id="270" r:id="rId28"/>
    <p:sldId id="271" r:id="rId29"/>
    <p:sldId id="272" r:id="rId30"/>
    <p:sldId id="273" r:id="rId31"/>
    <p:sldId id="274" r:id="rId32"/>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8" d="100"/>
          <a:sy n="58" d="100"/>
        </p:scale>
        <p:origin x="-104" y="-4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8C29FB-7FA5-0141-9138-35F198A85A9A}" type="datetimeFigureOut">
              <a:rPr lang="es-ES" smtClean="0"/>
              <a:t>6/8/18</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958E1F7-1D99-D142-91D8-09DCF3298933}" type="slidenum">
              <a:rPr lang="es-ES" smtClean="0"/>
              <a:t>‹Nr.›</a:t>
            </a:fld>
            <a:endParaRPr lang="es-ES"/>
          </a:p>
        </p:txBody>
      </p:sp>
    </p:spTree>
    <p:extLst>
      <p:ext uri="{BB962C8B-B14F-4D97-AF65-F5344CB8AC3E}">
        <p14:creationId xmlns:p14="http://schemas.microsoft.com/office/powerpoint/2010/main" val="4309498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CD17FB-8AD2-B249-9BCB-7BE0103E007D}" type="datetimeFigureOut">
              <a:rPr lang="es-ES" smtClean="0"/>
              <a:t>6/8/18</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9EB621-BB73-D144-B422-1D8D364D8A70}" type="slidenum">
              <a:rPr lang="es-ES" smtClean="0"/>
              <a:t>‹Nr.›</a:t>
            </a:fld>
            <a:endParaRPr lang="es-ES"/>
          </a:p>
        </p:txBody>
      </p:sp>
    </p:spTree>
    <p:extLst>
      <p:ext uri="{BB962C8B-B14F-4D97-AF65-F5344CB8AC3E}">
        <p14:creationId xmlns:p14="http://schemas.microsoft.com/office/powerpoint/2010/main" val="102336207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1269E53D-41FB-AD47-AD6D-DF07833FB70E}" type="datetime1">
              <a:rPr lang="es-ES" smtClean="0"/>
              <a:t>6/8/18</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CD57AE22-AF02-D04B-A953-1D120AE99877}" type="slidenum">
              <a:rPr lang="es-ES" smtClean="0"/>
              <a:t>‹Nr.›</a:t>
            </a:fld>
            <a:endParaRPr lang="es-ES"/>
          </a:p>
        </p:txBody>
      </p:sp>
    </p:spTree>
    <p:extLst>
      <p:ext uri="{BB962C8B-B14F-4D97-AF65-F5344CB8AC3E}">
        <p14:creationId xmlns:p14="http://schemas.microsoft.com/office/powerpoint/2010/main" val="3107975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D7523C07-E453-B642-A9BE-2B4DB28BEA0C}" type="datetime1">
              <a:rPr lang="es-ES" smtClean="0"/>
              <a:t>6/8/18</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CD57AE22-AF02-D04B-A953-1D120AE99877}" type="slidenum">
              <a:rPr lang="es-ES" smtClean="0"/>
              <a:t>‹Nr.›</a:t>
            </a:fld>
            <a:endParaRPr lang="es-ES"/>
          </a:p>
        </p:txBody>
      </p:sp>
    </p:spTree>
    <p:extLst>
      <p:ext uri="{BB962C8B-B14F-4D97-AF65-F5344CB8AC3E}">
        <p14:creationId xmlns:p14="http://schemas.microsoft.com/office/powerpoint/2010/main" val="2954148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2B0B10A1-8064-F04C-96E1-B14DA90C2D47}" type="datetime1">
              <a:rPr lang="es-ES" smtClean="0"/>
              <a:t>6/8/18</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CD57AE22-AF02-D04B-A953-1D120AE99877}" type="slidenum">
              <a:rPr lang="es-ES" smtClean="0"/>
              <a:t>‹Nr.›</a:t>
            </a:fld>
            <a:endParaRPr lang="es-ES"/>
          </a:p>
        </p:txBody>
      </p:sp>
    </p:spTree>
    <p:extLst>
      <p:ext uri="{BB962C8B-B14F-4D97-AF65-F5344CB8AC3E}">
        <p14:creationId xmlns:p14="http://schemas.microsoft.com/office/powerpoint/2010/main" val="3391983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F18CB2EC-C21C-BE4D-A92A-1278F42CFE88}" type="datetime1">
              <a:rPr lang="es-ES" smtClean="0"/>
              <a:t>6/8/18</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CD57AE22-AF02-D04B-A953-1D120AE99877}" type="slidenum">
              <a:rPr lang="es-ES" smtClean="0"/>
              <a:t>‹Nr.›</a:t>
            </a:fld>
            <a:endParaRPr lang="es-ES"/>
          </a:p>
        </p:txBody>
      </p:sp>
    </p:spTree>
    <p:extLst>
      <p:ext uri="{BB962C8B-B14F-4D97-AF65-F5344CB8AC3E}">
        <p14:creationId xmlns:p14="http://schemas.microsoft.com/office/powerpoint/2010/main" val="2619743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052454B5-7F2F-B34D-AE54-0385E357D653}" type="datetime1">
              <a:rPr lang="es-ES" smtClean="0"/>
              <a:t>6/8/18</a:t>
            </a:fld>
            <a:endParaRPr lang="es-ES"/>
          </a:p>
        </p:txBody>
      </p:sp>
      <p:sp>
        <p:nvSpPr>
          <p:cNvPr id="8" name="Marcador de pie de página 7"/>
          <p:cNvSpPr>
            <a:spLocks noGrp="1"/>
          </p:cNvSpPr>
          <p:nvPr>
            <p:ph type="ftr" sz="quarter" idx="11"/>
          </p:nvPr>
        </p:nvSpPr>
        <p:spPr/>
        <p:txBody>
          <a:bodyPr/>
          <a:lstStyle/>
          <a:p>
            <a:r>
              <a:rPr lang="es-ES_tradnl" smtClean="0"/>
              <a:t>Prof. Carles Manera</a:t>
            </a:r>
            <a:endParaRPr lang="es-ES"/>
          </a:p>
        </p:txBody>
      </p:sp>
      <p:sp>
        <p:nvSpPr>
          <p:cNvPr id="9" name="Marcador de número de diapositiva 8"/>
          <p:cNvSpPr>
            <a:spLocks noGrp="1"/>
          </p:cNvSpPr>
          <p:nvPr>
            <p:ph type="sldNum" sz="quarter" idx="12"/>
          </p:nvPr>
        </p:nvSpPr>
        <p:spPr/>
        <p:txBody>
          <a:bodyPr/>
          <a:lstStyle/>
          <a:p>
            <a:fld id="{CD57AE22-AF02-D04B-A953-1D120AE99877}" type="slidenum">
              <a:rPr lang="es-ES" smtClean="0"/>
              <a:t>‹Nr.›</a:t>
            </a:fld>
            <a:endParaRPr lang="es-ES"/>
          </a:p>
        </p:txBody>
      </p:sp>
    </p:spTree>
    <p:extLst>
      <p:ext uri="{BB962C8B-B14F-4D97-AF65-F5344CB8AC3E}">
        <p14:creationId xmlns:p14="http://schemas.microsoft.com/office/powerpoint/2010/main" val="2698091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F0424CEA-1C7A-9742-B786-7A5243925AEA}" type="datetime1">
              <a:rPr lang="es-ES" smtClean="0"/>
              <a:t>6/8/18</a:t>
            </a:fld>
            <a:endParaRPr lang="es-ES"/>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‹Nr.›</a:t>
            </a:fld>
            <a:endParaRPr lang="es-ES"/>
          </a:p>
        </p:txBody>
      </p:sp>
    </p:spTree>
    <p:extLst>
      <p:ext uri="{BB962C8B-B14F-4D97-AF65-F5344CB8AC3E}">
        <p14:creationId xmlns:p14="http://schemas.microsoft.com/office/powerpoint/2010/main" val="1212470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C7FEA12-AE8F-1840-ACE6-264C9BFDCE58}" type="datetime1">
              <a:rPr lang="es-ES" smtClean="0"/>
              <a:t>6/8/18</a:t>
            </a:fld>
            <a:endParaRPr lang="es-ES"/>
          </a:p>
        </p:txBody>
      </p:sp>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4" name="Marcador de número de diapositiva 3"/>
          <p:cNvSpPr>
            <a:spLocks noGrp="1"/>
          </p:cNvSpPr>
          <p:nvPr>
            <p:ph type="sldNum" sz="quarter" idx="12"/>
          </p:nvPr>
        </p:nvSpPr>
        <p:spPr/>
        <p:txBody>
          <a:bodyPr/>
          <a:lstStyle/>
          <a:p>
            <a:fld id="{CD57AE22-AF02-D04B-A953-1D120AE99877}" type="slidenum">
              <a:rPr lang="es-ES" smtClean="0"/>
              <a:t>‹Nr.›</a:t>
            </a:fld>
            <a:endParaRPr lang="es-ES"/>
          </a:p>
        </p:txBody>
      </p:sp>
    </p:spTree>
    <p:extLst>
      <p:ext uri="{BB962C8B-B14F-4D97-AF65-F5344CB8AC3E}">
        <p14:creationId xmlns:p14="http://schemas.microsoft.com/office/powerpoint/2010/main" val="3746193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6471317C-44DA-4B47-B406-B4045690FB3F}" type="datetime1">
              <a:rPr lang="es-ES" smtClean="0"/>
              <a:t>6/8/18</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CD57AE22-AF02-D04B-A953-1D120AE99877}" type="slidenum">
              <a:rPr lang="es-ES" smtClean="0"/>
              <a:t>‹Nr.›</a:t>
            </a:fld>
            <a:endParaRPr lang="es-ES"/>
          </a:p>
        </p:txBody>
      </p:sp>
    </p:spTree>
    <p:extLst>
      <p:ext uri="{BB962C8B-B14F-4D97-AF65-F5344CB8AC3E}">
        <p14:creationId xmlns:p14="http://schemas.microsoft.com/office/powerpoint/2010/main" val="1147798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D7180B54-E189-E74C-AF6F-16E9156EAEC9}" type="datetime1">
              <a:rPr lang="es-ES" smtClean="0"/>
              <a:t>6/8/18</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CD57AE22-AF02-D04B-A953-1D120AE99877}" type="slidenum">
              <a:rPr lang="es-ES" smtClean="0"/>
              <a:t>‹Nr.›</a:t>
            </a:fld>
            <a:endParaRPr lang="es-ES"/>
          </a:p>
        </p:txBody>
      </p:sp>
    </p:spTree>
    <p:extLst>
      <p:ext uri="{BB962C8B-B14F-4D97-AF65-F5344CB8AC3E}">
        <p14:creationId xmlns:p14="http://schemas.microsoft.com/office/powerpoint/2010/main" val="872773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E8555AF1-144F-A143-9046-6D79067D8D92}" type="datetime1">
              <a:rPr lang="es-ES" smtClean="0"/>
              <a:t>6/8/18</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CD57AE22-AF02-D04B-A953-1D120AE99877}" type="slidenum">
              <a:rPr lang="es-ES" smtClean="0"/>
              <a:t>‹Nr.›</a:t>
            </a:fld>
            <a:endParaRPr lang="es-ES"/>
          </a:p>
        </p:txBody>
      </p:sp>
    </p:spTree>
    <p:extLst>
      <p:ext uri="{BB962C8B-B14F-4D97-AF65-F5344CB8AC3E}">
        <p14:creationId xmlns:p14="http://schemas.microsoft.com/office/powerpoint/2010/main" val="4280664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9FCB8B16-760E-E04B-AE69-E7F81A0CA66E}" type="datetime1">
              <a:rPr lang="es-ES" smtClean="0"/>
              <a:t>6/8/18</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CD57AE22-AF02-D04B-A953-1D120AE99877}" type="slidenum">
              <a:rPr lang="es-ES" smtClean="0"/>
              <a:t>‹Nr.›</a:t>
            </a:fld>
            <a:endParaRPr lang="es-ES"/>
          </a:p>
        </p:txBody>
      </p:sp>
    </p:spTree>
    <p:extLst>
      <p:ext uri="{BB962C8B-B14F-4D97-AF65-F5344CB8AC3E}">
        <p14:creationId xmlns:p14="http://schemas.microsoft.com/office/powerpoint/2010/main" val="8849634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D6D51-CABD-0E4F-8456-A708A9EF05F9}" type="datetime1">
              <a:rPr lang="es-ES" smtClean="0"/>
              <a:t>6/8/18</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Prof.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7AE22-AF02-D04B-A953-1D120AE99877}" type="slidenum">
              <a:rPr lang="es-ES" smtClean="0"/>
              <a:t>‹Nr.›</a:t>
            </a:fld>
            <a:endParaRPr lang="es-ES"/>
          </a:p>
        </p:txBody>
      </p:sp>
    </p:spTree>
    <p:extLst>
      <p:ext uri="{BB962C8B-B14F-4D97-AF65-F5344CB8AC3E}">
        <p14:creationId xmlns:p14="http://schemas.microsoft.com/office/powerpoint/2010/main" val="3058363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ibrosdeeconomiayempresa.com/r014/articulo3.asp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660400"/>
            <a:ext cx="7772400" cy="1470025"/>
          </a:xfrm>
        </p:spPr>
        <p:txBody>
          <a:bodyPr/>
          <a:lstStyle/>
          <a:p>
            <a:r>
              <a:rPr lang="es-ES" dirty="0" smtClean="0"/>
              <a:t>La revulsi</a:t>
            </a:r>
            <a:r>
              <a:rPr lang="es-ES" dirty="0" smtClean="0"/>
              <a:t>ón de la Economía ante la Gran Depresión</a:t>
            </a:r>
            <a:endParaRPr lang="es-ES" dirty="0"/>
          </a:p>
        </p:txBody>
      </p:sp>
      <p:sp>
        <p:nvSpPr>
          <p:cNvPr id="3" name="Subtítulo 2"/>
          <p:cNvSpPr>
            <a:spLocks noGrp="1"/>
          </p:cNvSpPr>
          <p:nvPr>
            <p:ph type="subTitle" idx="1"/>
          </p:nvPr>
        </p:nvSpPr>
        <p:spPr>
          <a:xfrm>
            <a:off x="1174543" y="2353686"/>
            <a:ext cx="6926696" cy="3645012"/>
          </a:xfrm>
        </p:spPr>
        <p:txBody>
          <a:bodyPr>
            <a:normAutofit/>
          </a:bodyPr>
          <a:lstStyle/>
          <a:p>
            <a:r>
              <a:rPr lang="es-ES" dirty="0" smtClean="0"/>
              <a:t>Prof. Carles Manera</a:t>
            </a:r>
          </a:p>
          <a:p>
            <a:endParaRPr lang="es-ES" dirty="0" smtClean="0"/>
          </a:p>
          <a:p>
            <a:r>
              <a:rPr lang="es-ES" sz="1800" dirty="0" smtClean="0"/>
              <a:t>Referencias bibliográficas:</a:t>
            </a:r>
            <a:endParaRPr lang="es-ES" sz="1800" dirty="0" smtClean="0"/>
          </a:p>
          <a:p>
            <a:pPr algn="just"/>
            <a:r>
              <a:rPr lang="es-ES" sz="1800" dirty="0" smtClean="0"/>
              <a:t>Joan ROBINSON-John EATWELL, </a:t>
            </a:r>
            <a:r>
              <a:rPr lang="es-ES" sz="1800" i="1" dirty="0" err="1" smtClean="0"/>
              <a:t>An</a:t>
            </a:r>
            <a:r>
              <a:rPr lang="es-ES" sz="1800" i="1" dirty="0" smtClean="0"/>
              <a:t> </a:t>
            </a:r>
            <a:r>
              <a:rPr lang="es-ES" sz="1800" i="1" dirty="0" err="1" smtClean="0"/>
              <a:t>Introduction</a:t>
            </a:r>
            <a:r>
              <a:rPr lang="es-ES" sz="1800" i="1" dirty="0" smtClean="0"/>
              <a:t> </a:t>
            </a:r>
            <a:r>
              <a:rPr lang="es-ES" sz="1800" i="1" dirty="0" err="1" smtClean="0"/>
              <a:t>to</a:t>
            </a:r>
            <a:r>
              <a:rPr lang="es-ES" sz="1800" i="1" dirty="0" smtClean="0"/>
              <a:t> Modern </a:t>
            </a:r>
            <a:r>
              <a:rPr lang="es-ES" sz="1800" i="1" dirty="0" err="1" smtClean="0"/>
              <a:t>Economics</a:t>
            </a:r>
            <a:r>
              <a:rPr lang="es-ES" sz="1800" dirty="0" smtClean="0"/>
              <a:t>, </a:t>
            </a:r>
            <a:r>
              <a:rPr lang="es-ES" sz="1800" dirty="0" err="1" smtClean="0"/>
              <a:t>Macgraw</a:t>
            </a:r>
            <a:r>
              <a:rPr lang="es-ES" sz="1800" dirty="0" smtClean="0"/>
              <a:t> Hill (Londres 1973)</a:t>
            </a:r>
            <a:r>
              <a:rPr lang="es-ES" sz="1800" dirty="0" smtClean="0"/>
              <a:t>.</a:t>
            </a:r>
          </a:p>
          <a:p>
            <a:pPr algn="just">
              <a:defRPr/>
            </a:pPr>
            <a:r>
              <a:rPr lang="es-ES" sz="1800" dirty="0" smtClean="0"/>
              <a:t>Nicholas </a:t>
            </a:r>
            <a:r>
              <a:rPr lang="es-ES" sz="1800" dirty="0" err="1"/>
              <a:t>Wapshott</a:t>
            </a:r>
            <a:r>
              <a:rPr lang="es-ES" sz="1800" dirty="0"/>
              <a:t>, </a:t>
            </a:r>
            <a:r>
              <a:rPr lang="es-ES" sz="1800" i="1" dirty="0"/>
              <a:t>Keynes-</a:t>
            </a:r>
            <a:r>
              <a:rPr lang="es-ES" sz="1800" i="1" dirty="0" err="1"/>
              <a:t>Hayek</a:t>
            </a:r>
            <a:r>
              <a:rPr lang="es-ES" sz="1800" i="1" dirty="0"/>
              <a:t>: el choque que definió la economía moderna</a:t>
            </a:r>
            <a:r>
              <a:rPr lang="es-ES" sz="1800" dirty="0"/>
              <a:t>, Deusto (Barcelona 2013). </a:t>
            </a:r>
          </a:p>
          <a:p>
            <a:pPr algn="just">
              <a:defRPr/>
            </a:pPr>
            <a:r>
              <a:rPr lang="es-ES" sz="1800" dirty="0" err="1"/>
              <a:t>Friedrick</a:t>
            </a:r>
            <a:r>
              <a:rPr lang="es-ES" sz="1800" dirty="0"/>
              <a:t> von </a:t>
            </a:r>
            <a:r>
              <a:rPr lang="es-ES" sz="1800" dirty="0" err="1"/>
              <a:t>Hayek</a:t>
            </a:r>
            <a:r>
              <a:rPr lang="es-ES" sz="1800" dirty="0"/>
              <a:t>, </a:t>
            </a:r>
            <a:r>
              <a:rPr lang="es-ES" sz="1800" i="1" dirty="0"/>
              <a:t>Camino de servidumbre</a:t>
            </a:r>
            <a:r>
              <a:rPr lang="es-ES" sz="1800" dirty="0"/>
              <a:t>, Unión Editorial (Madrid).</a:t>
            </a:r>
          </a:p>
          <a:p>
            <a:pPr algn="just">
              <a:defRPr/>
            </a:pPr>
            <a:r>
              <a:rPr lang="es-ES" sz="1800" dirty="0"/>
              <a:t>Número monográfico de la revista </a:t>
            </a:r>
            <a:r>
              <a:rPr lang="es-ES" sz="1800" i="1" dirty="0"/>
              <a:t>Libros de Economía y Empresa</a:t>
            </a:r>
            <a:r>
              <a:rPr lang="es-ES" sz="1800" dirty="0"/>
              <a:t>, año III núm. 3 (2008), sobre </a:t>
            </a:r>
            <a:r>
              <a:rPr lang="es-ES" sz="1800" dirty="0" err="1"/>
              <a:t>Hayek</a:t>
            </a:r>
            <a:r>
              <a:rPr lang="es-ES" sz="1800" dirty="0"/>
              <a:t>.</a:t>
            </a:r>
          </a:p>
          <a:p>
            <a:pPr algn="just"/>
            <a:endParaRPr lang="es-ES" sz="1800" dirty="0"/>
          </a:p>
        </p:txBody>
      </p:sp>
      <p:sp>
        <p:nvSpPr>
          <p:cNvPr id="4" name="Marcador de número de diapositiva 3"/>
          <p:cNvSpPr>
            <a:spLocks noGrp="1"/>
          </p:cNvSpPr>
          <p:nvPr>
            <p:ph type="sldNum" sz="quarter" idx="12"/>
          </p:nvPr>
        </p:nvSpPr>
        <p:spPr/>
        <p:txBody>
          <a:bodyPr/>
          <a:lstStyle/>
          <a:p>
            <a:fld id="{CD57AE22-AF02-D04B-A953-1D120AE99877}" type="slidenum">
              <a:rPr lang="es-ES" smtClean="0"/>
              <a:t>1</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Tree>
    <p:extLst>
      <p:ext uri="{BB962C8B-B14F-4D97-AF65-F5344CB8AC3E}">
        <p14:creationId xmlns:p14="http://schemas.microsoft.com/office/powerpoint/2010/main" val="164345422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Los dogmas económicos</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es-ES" dirty="0" smtClean="0"/>
              <a:t>1. Para los neo-clásicos el </a:t>
            </a:r>
            <a:r>
              <a:rPr lang="es-ES" i="1" dirty="0" smtClean="0"/>
              <a:t>laissez faire </a:t>
            </a:r>
            <a:r>
              <a:rPr lang="es-ES" dirty="0" smtClean="0"/>
              <a:t>se convirtió en un dogma. Se describió la economía como el estudio de la asignación de recursos escasos a fines alternativos. La libre empresa es la que asignaría mejor esos recursos. El Gobierno no se debe inmiscuir en todo ese proceso. </a:t>
            </a:r>
          </a:p>
          <a:p>
            <a:pPr algn="just"/>
            <a:r>
              <a:rPr lang="es-ES" dirty="0" smtClean="0"/>
              <a:t>2. Durante la Gran Depresión, los economistas seguían sosteniendo, a pesar del desempleo masivo, que un mercado libre tiende al equilibrio y que cualquier interferencia perjudicará.</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2</a:t>
            </a:fld>
            <a:endParaRPr lang="es-ES"/>
          </a:p>
        </p:txBody>
      </p:sp>
    </p:spTree>
    <p:extLst>
      <p:ext uri="{BB962C8B-B14F-4D97-AF65-F5344CB8AC3E}">
        <p14:creationId xmlns:p14="http://schemas.microsoft.com/office/powerpoint/2010/main" val="198755729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Un nuevo pensamiento</a:t>
            </a:r>
            <a:endParaRPr lang="es-ES" dirty="0"/>
          </a:p>
        </p:txBody>
      </p:sp>
      <p:sp>
        <p:nvSpPr>
          <p:cNvPr id="3" name="Marcador de contenido 2"/>
          <p:cNvSpPr>
            <a:spLocks noGrp="1"/>
          </p:cNvSpPr>
          <p:nvPr>
            <p:ph idx="1"/>
          </p:nvPr>
        </p:nvSpPr>
        <p:spPr/>
        <p:txBody>
          <a:bodyPr>
            <a:normAutofit lnSpcReduction="10000"/>
          </a:bodyPr>
          <a:lstStyle/>
          <a:p>
            <a:pPr algn="just"/>
            <a:r>
              <a:rPr lang="es-ES" dirty="0" smtClean="0"/>
              <a:t>La depresión enfrenta la ortodoxia con la realidad. Surgen nuevos planteamientos: </a:t>
            </a:r>
            <a:r>
              <a:rPr lang="es-ES" dirty="0" err="1" smtClean="0"/>
              <a:t>Gunnar</a:t>
            </a:r>
            <a:r>
              <a:rPr lang="es-ES" dirty="0" smtClean="0"/>
              <a:t> </a:t>
            </a:r>
            <a:r>
              <a:rPr lang="es-ES" dirty="0" err="1" smtClean="0"/>
              <a:t>Myrdal</a:t>
            </a:r>
            <a:r>
              <a:rPr lang="es-ES" dirty="0" smtClean="0"/>
              <a:t> en Suecia, </a:t>
            </a:r>
            <a:r>
              <a:rPr lang="es-ES" dirty="0" err="1" smtClean="0"/>
              <a:t>Michal</a:t>
            </a:r>
            <a:r>
              <a:rPr lang="es-ES" dirty="0" smtClean="0"/>
              <a:t> </a:t>
            </a:r>
            <a:r>
              <a:rPr lang="es-ES" dirty="0" err="1" smtClean="0"/>
              <a:t>Kalecki</a:t>
            </a:r>
            <a:r>
              <a:rPr lang="es-ES" dirty="0" smtClean="0"/>
              <a:t> en Polonia y John Maynard Keynes en Gran Bretaña. </a:t>
            </a:r>
          </a:p>
          <a:p>
            <a:pPr algn="just"/>
            <a:r>
              <a:rPr lang="es-ES" dirty="0" smtClean="0"/>
              <a:t>Estos economistas trabajan de manera independiente, pero llegan a algunas conclusiones comunes: el capitalismo es inestable, y esa inestabilidad es recurrente.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3</a:t>
            </a:fld>
            <a:endParaRPr lang="es-ES"/>
          </a:p>
        </p:txBody>
      </p:sp>
    </p:spTree>
    <p:extLst>
      <p:ext uri="{BB962C8B-B14F-4D97-AF65-F5344CB8AC3E}">
        <p14:creationId xmlns:p14="http://schemas.microsoft.com/office/powerpoint/2010/main" val="102325661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La importancia de la</a:t>
            </a:r>
            <a:br>
              <a:rPr lang="es-ES" dirty="0" smtClean="0"/>
            </a:br>
            <a:r>
              <a:rPr lang="es-ES" dirty="0" smtClean="0"/>
              <a:t> Historia Económica</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 dirty="0" smtClean="0"/>
              <a:t>La falacia del sistema ortodoxo era creer que una economía de mercado siempre tiende a alcanzar el equilibrio, como un péndulo que, mientras va de un lado a otro se acerca sin cesar a una posición de reposo.</a:t>
            </a:r>
            <a:endParaRPr lang="es-ES" dirty="0"/>
          </a:p>
          <a:p>
            <a:pPr algn="just"/>
            <a:r>
              <a:rPr lang="es-ES" dirty="0" smtClean="0"/>
              <a:t>Pero un movimiento en el espacio no es un movimiento en el tiempo: aquí sólo se puede recorrer un camino, del presente al futuro. No hay previsiones correctas.</a:t>
            </a:r>
          </a:p>
          <a:p>
            <a:pPr algn="just"/>
            <a:r>
              <a:rPr lang="es-ES" dirty="0" smtClean="0"/>
              <a:t>La depresión supone el hundimiento de las perspectivas en una automática recuperación.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4</a:t>
            </a:fld>
            <a:endParaRPr lang="es-ES"/>
          </a:p>
        </p:txBody>
      </p:sp>
    </p:spTree>
    <p:extLst>
      <p:ext uri="{BB962C8B-B14F-4D97-AF65-F5344CB8AC3E}">
        <p14:creationId xmlns:p14="http://schemas.microsoft.com/office/powerpoint/2010/main" val="61715053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Keynes y la Historia</a:t>
            </a:r>
            <a:endParaRPr lang="es-ES" dirty="0"/>
          </a:p>
        </p:txBody>
      </p:sp>
      <p:sp>
        <p:nvSpPr>
          <p:cNvPr id="3" name="Marcador de contenido 2"/>
          <p:cNvSpPr>
            <a:spLocks noGrp="1"/>
          </p:cNvSpPr>
          <p:nvPr>
            <p:ph idx="1"/>
          </p:nvPr>
        </p:nvSpPr>
        <p:spPr/>
        <p:txBody>
          <a:bodyPr/>
          <a:lstStyle/>
          <a:p>
            <a:pPr algn="just"/>
            <a:r>
              <a:rPr lang="es-ES" dirty="0" smtClean="0"/>
              <a:t>Keynes ve con claridad que el reconocimiento de que el futuro es desconocido desbarata toda la estructura de la teoría ortodoxa, basada en el concepto de equilibrio inter-temporal.</a:t>
            </a:r>
          </a:p>
          <a:p>
            <a:pPr algn="just"/>
            <a:r>
              <a:rPr lang="es-ES" dirty="0" smtClean="0"/>
              <a:t>El futuro es incierto. Resulta imposible predecir comportamientos estrictamente racionales: </a:t>
            </a:r>
            <a:r>
              <a:rPr lang="es-ES" i="1" dirty="0" smtClean="0"/>
              <a:t>“sabemos muy poco del futuro”</a:t>
            </a:r>
            <a:r>
              <a:rPr lang="es-ES" dirty="0" smtClean="0"/>
              <a: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5</a:t>
            </a:fld>
            <a:endParaRPr lang="es-ES"/>
          </a:p>
        </p:txBody>
      </p:sp>
    </p:spTree>
    <p:extLst>
      <p:ext uri="{BB962C8B-B14F-4D97-AF65-F5344CB8AC3E}">
        <p14:creationId xmlns:p14="http://schemas.microsoft.com/office/powerpoint/2010/main" val="13489594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LOS “ESPÍRITUS ANIMALES” EN JOHN MAYNARD KEYNES…</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es-ES_tradnl" dirty="0"/>
              <a:t>John M Keynes</a:t>
            </a:r>
            <a:r>
              <a:rPr lang="es-ES_tradnl" dirty="0" smtClean="0"/>
              <a:t>, </a:t>
            </a:r>
            <a:r>
              <a:rPr lang="es-ES_tradnl" i="1" dirty="0" smtClean="0"/>
              <a:t>Teoría General de la ocupación, el interés y el dinero</a:t>
            </a:r>
            <a:r>
              <a:rPr lang="es-ES_tradnl" dirty="0" smtClean="0"/>
              <a:t>: </a:t>
            </a:r>
          </a:p>
          <a:p>
            <a:pPr marL="0" indent="0" algn="just">
              <a:buNone/>
            </a:pPr>
            <a:r>
              <a:rPr lang="es-ES_tradnl" i="1" dirty="0" smtClean="0"/>
              <a:t>"</a:t>
            </a:r>
            <a:r>
              <a:rPr lang="es-ES_tradnl" i="1" dirty="0"/>
              <a:t>Aún haciendo a un lado la inestabilidad debida a la especulación, hay otra inestabilidad que resulta de las características de la naturaleza humana: </a:t>
            </a:r>
            <a:r>
              <a:rPr lang="es-ES_tradnl" i="1" u="sng" dirty="0"/>
              <a:t>que gran parte de nuestras actividades positivas dependen más del optimismo espontáneo que de una expectativa matemática,</a:t>
            </a:r>
            <a:r>
              <a:rPr lang="es-ES_tradnl" i="1" dirty="0"/>
              <a:t> ya sea moral, hedonista o económica. Quizá la mayor parte de nuestras decisiones de hacer algo positivo, cuyas consecuencias completas se irán presentando en muchos días por venir, sólo pueden considerarse como el resultado de los espíritus animales —de un resorte espontáneo que impulsa a la acción de preferencia a la quietud, y no como consecuencia de un promedio ponderado de los beneficios cuantitativos multiplicados por las probabilidades cuantitativas."</a:t>
            </a:r>
            <a:endParaRPr lang="es-ES" i="1"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6</a:t>
            </a:fld>
            <a:endParaRPr lang="es-ES"/>
          </a:p>
        </p:txBody>
      </p:sp>
    </p:spTree>
    <p:extLst>
      <p:ext uri="{BB962C8B-B14F-4D97-AF65-F5344CB8AC3E}">
        <p14:creationId xmlns:p14="http://schemas.microsoft.com/office/powerpoint/2010/main" val="323014783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…afectan todos los agentes económicos</a:t>
            </a:r>
            <a:endParaRPr lang="es-ES" dirty="0"/>
          </a:p>
        </p:txBody>
      </p:sp>
      <p:sp>
        <p:nvSpPr>
          <p:cNvPr id="3" name="Marcador de contenido 2"/>
          <p:cNvSpPr>
            <a:spLocks noGrp="1"/>
          </p:cNvSpPr>
          <p:nvPr>
            <p:ph idx="1"/>
          </p:nvPr>
        </p:nvSpPr>
        <p:spPr/>
        <p:txBody>
          <a:bodyPr>
            <a:normAutofit fontScale="62500" lnSpcReduction="20000"/>
          </a:bodyPr>
          <a:lstStyle/>
          <a:p>
            <a:r>
              <a:rPr lang="es-ES" dirty="0" smtClean="0"/>
              <a:t>Sigue Keynes:</a:t>
            </a:r>
          </a:p>
          <a:p>
            <a:pPr marL="0" indent="0" algn="just">
              <a:buNone/>
            </a:pPr>
            <a:r>
              <a:rPr lang="es-ES" i="1" dirty="0" smtClean="0"/>
              <a:t>“Si la fogosidad se enfría y el optimismo espontáneo vacila, dejando como única base de sustentación la previsión matemática, la empresa se marchita”</a:t>
            </a:r>
            <a:r>
              <a:rPr lang="es-ES" dirty="0" smtClean="0"/>
              <a:t>.</a:t>
            </a:r>
          </a:p>
          <a:p>
            <a:pPr marL="0" indent="0" algn="just">
              <a:buNone/>
            </a:pPr>
            <a:endParaRPr lang="es-ES" dirty="0" smtClean="0"/>
          </a:p>
          <a:p>
            <a:pPr marL="0" indent="0" algn="just">
              <a:buNone/>
            </a:pPr>
            <a:r>
              <a:rPr lang="es-ES_tradnl" dirty="0" smtClean="0"/>
              <a:t>Para Keynes lo </a:t>
            </a:r>
            <a:r>
              <a:rPr lang="es-ES_tradnl" dirty="0"/>
              <a:t>único que motiva a los inversores son conjeturas elaboradas a partir de estados psicológicos que tienen muy poco que ver con la racionalidad económica. Keynes se refirió a estas motivaciones con el término </a:t>
            </a:r>
            <a:r>
              <a:rPr lang="es-ES_tradnl" i="1" dirty="0"/>
              <a:t>animal </a:t>
            </a:r>
            <a:r>
              <a:rPr lang="es-ES_tradnl" i="1" dirty="0" err="1"/>
              <a:t>spirits</a:t>
            </a:r>
            <a:r>
              <a:rPr lang="es-ES_tradnl" dirty="0"/>
              <a:t>, y creyó que ahí estaba la causa de la volatilidad de la inversión, lo cual a su vez se traducía, a través del mecanismo del multiplicador, en fluctuaciones de la producción y del empleo. Sin embargo, esta noción prácticamente </a:t>
            </a:r>
            <a:r>
              <a:rPr lang="es-ES_tradnl" dirty="0" smtClean="0"/>
              <a:t>desaparece durante </a:t>
            </a:r>
            <a:r>
              <a:rPr lang="es-ES_tradnl" dirty="0"/>
              <a:t>el proceso de reelaboración de las ideas keynesianas que se inicia casi inmediatamente después de la publicación de la </a:t>
            </a:r>
            <a:r>
              <a:rPr lang="es-ES_tradnl" i="1" dirty="0"/>
              <a:t>Teoría</a:t>
            </a:r>
            <a:r>
              <a:rPr lang="es-ES_tradnl" dirty="0"/>
              <a:t> </a:t>
            </a:r>
            <a:r>
              <a:rPr lang="es-ES_tradnl" i="1" dirty="0"/>
              <a:t>General, </a:t>
            </a:r>
            <a:r>
              <a:rPr lang="es-ES_tradnl" dirty="0"/>
              <a:t>y que lleva al desarrollo del análisis IS-LM y a la “gran síntesis neoclásico- keynesiana” de los años cincuenta y </a:t>
            </a:r>
            <a:r>
              <a:rPr lang="es-ES_tradnl" dirty="0" smtClean="0"/>
              <a:t>sesenta.</a:t>
            </a:r>
          </a:p>
          <a:p>
            <a:pPr marL="0" indent="0" algn="just">
              <a:buNone/>
            </a:pPr>
            <a:endParaRPr lang="es-ES_tradnl" dirty="0"/>
          </a:p>
          <a:p>
            <a:pPr marL="0" indent="0" algn="just">
              <a:buNone/>
            </a:pPr>
            <a:r>
              <a:rPr lang="es-ES_tradnl" sz="1900" dirty="0" smtClean="0"/>
              <a:t>(Fuente: </a:t>
            </a:r>
            <a:r>
              <a:rPr lang="es-ES_tradnl" sz="1900" dirty="0" smtClean="0">
                <a:hlinkClick r:id="rId2"/>
              </a:rPr>
              <a:t>http</a:t>
            </a:r>
            <a:r>
              <a:rPr lang="es-ES_tradnl" sz="1900" dirty="0">
                <a:hlinkClick r:id="rId2"/>
              </a:rPr>
              <a:t>://www.librosdeeconomiayempresa.com/r014/articulo3.</a:t>
            </a:r>
            <a:r>
              <a:rPr lang="es-ES_tradnl" sz="1900" dirty="0" smtClean="0">
                <a:hlinkClick r:id="rId2"/>
              </a:rPr>
              <a:t>aspx</a:t>
            </a:r>
            <a:r>
              <a:rPr lang="es-ES_tradnl" sz="1900" dirty="0" smtClean="0"/>
              <a:t>; y </a:t>
            </a:r>
            <a:r>
              <a:rPr lang="es-ES_tradnl" sz="1900" dirty="0"/>
              <a:t>John M Keynes, </a:t>
            </a:r>
            <a:r>
              <a:rPr lang="es-ES_tradnl" sz="1900" i="1" dirty="0"/>
              <a:t>Teoría General de la ocupación, el interés y el dinero</a:t>
            </a:r>
            <a:r>
              <a:rPr lang="es-ES_tradnl" sz="1900" dirty="0" smtClean="0"/>
              <a:t>).</a:t>
            </a:r>
            <a:endParaRPr lang="es-ES" sz="19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7</a:t>
            </a:fld>
            <a:endParaRPr lang="es-ES"/>
          </a:p>
        </p:txBody>
      </p:sp>
    </p:spTree>
    <p:extLst>
      <p:ext uri="{BB962C8B-B14F-4D97-AF65-F5344CB8AC3E}">
        <p14:creationId xmlns:p14="http://schemas.microsoft.com/office/powerpoint/2010/main" val="123664891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PUNTO DE PARTIDA DE LA TEORÍA ECONÓMICA ORTODOXA</a:t>
            </a:r>
            <a:endParaRPr lang="es-ES" dirty="0"/>
          </a:p>
        </p:txBody>
      </p:sp>
      <p:sp>
        <p:nvSpPr>
          <p:cNvPr id="3" name="Marcador de contenido 2"/>
          <p:cNvSpPr>
            <a:spLocks noGrp="1"/>
          </p:cNvSpPr>
          <p:nvPr>
            <p:ph idx="1"/>
          </p:nvPr>
        </p:nvSpPr>
        <p:spPr/>
        <p:txBody>
          <a:bodyPr>
            <a:normAutofit fontScale="92500"/>
          </a:bodyPr>
          <a:lstStyle/>
          <a:p>
            <a:pPr algn="just"/>
            <a:r>
              <a:rPr lang="es-ES" dirty="0" smtClean="0"/>
              <a:t>Que todas las personas que intervienen en la economía lo hacen por motivaciones económicas, siendo RACIONAL su comportamiento.</a:t>
            </a:r>
          </a:p>
          <a:p>
            <a:pPr algn="just"/>
            <a:r>
              <a:rPr lang="es-ES" dirty="0" smtClean="0"/>
              <a:t>ESTO ES ERRÓNEO.</a:t>
            </a:r>
          </a:p>
          <a:p>
            <a:pPr algn="just"/>
            <a:r>
              <a:rPr lang="es-ES" dirty="0" smtClean="0"/>
              <a:t>Recordemos John Maynard Keynes: </a:t>
            </a:r>
            <a:r>
              <a:rPr lang="es-ES" i="1" dirty="0" err="1" smtClean="0"/>
              <a:t>Animals</a:t>
            </a:r>
            <a:r>
              <a:rPr lang="es-ES" i="1" dirty="0" smtClean="0"/>
              <a:t> </a:t>
            </a:r>
            <a:r>
              <a:rPr lang="es-ES" i="1" dirty="0" err="1" smtClean="0"/>
              <a:t>Spirits</a:t>
            </a:r>
            <a:r>
              <a:rPr lang="es-ES" dirty="0" smtClean="0"/>
              <a:t>, gobiernan muchas actividades económicas, con premisas claras: los estímulos no siempre son económicos y las decisiones no son invariablemente racionales.</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8</a:t>
            </a:fld>
            <a:endParaRPr lang="es-ES"/>
          </a:p>
        </p:txBody>
      </p:sp>
    </p:spTree>
    <p:extLst>
      <p:ext uri="{BB962C8B-B14F-4D97-AF65-F5344CB8AC3E}">
        <p14:creationId xmlns:p14="http://schemas.microsoft.com/office/powerpoint/2010/main" val="53984874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¿CÓMO ENTENDER LA ECONOMÍA?</a:t>
            </a:r>
            <a:endParaRPr lang="es-ES" dirty="0"/>
          </a:p>
        </p:txBody>
      </p:sp>
      <p:sp>
        <p:nvSpPr>
          <p:cNvPr id="3" name="Marcador de contenido 2"/>
          <p:cNvSpPr>
            <a:spLocks noGrp="1"/>
          </p:cNvSpPr>
          <p:nvPr>
            <p:ph idx="1"/>
          </p:nvPr>
        </p:nvSpPr>
        <p:spPr/>
        <p:txBody>
          <a:bodyPr>
            <a:normAutofit fontScale="85000" lnSpcReduction="10000"/>
          </a:bodyPr>
          <a:lstStyle/>
          <a:p>
            <a:pPr algn="just"/>
            <a:r>
              <a:rPr lang="es-ES" dirty="0" smtClean="0"/>
              <a:t>Teniendo en cuenta cómo se ve afectada por estos “espíritus animales”: sólo así podemos comprender las inestabilidades del capitalismo.</a:t>
            </a:r>
          </a:p>
          <a:p>
            <a:pPr algn="just"/>
            <a:r>
              <a:rPr lang="es-ES" dirty="0" smtClean="0"/>
              <a:t>Los “espíritus animales” no son reducibles a fórmulas matemáticas ni a modelos econométricos: por esto, la economía los ha ignorado.</a:t>
            </a:r>
          </a:p>
          <a:p>
            <a:pPr algn="just"/>
            <a:r>
              <a:rPr lang="es-ES" dirty="0" smtClean="0"/>
              <a:t>Pero la Historia Económica demuestra que estos “espíritus” forman parte de la realidad y que, si no se les tiene en cuenta, la interpretación de la economía acaba siendo insuficiente con las tesis ortodoxas.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9</a:t>
            </a:fld>
            <a:endParaRPr lang="es-ES"/>
          </a:p>
        </p:txBody>
      </p:sp>
    </p:spTree>
    <p:extLst>
      <p:ext uri="{BB962C8B-B14F-4D97-AF65-F5344CB8AC3E}">
        <p14:creationId xmlns:p14="http://schemas.microsoft.com/office/powerpoint/2010/main" val="248725085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8101"/>
            <a:ext cx="8229600" cy="1359537"/>
          </a:xfrm>
        </p:spPr>
        <p:txBody>
          <a:bodyPr>
            <a:noAutofit/>
          </a:bodyPr>
          <a:lstStyle/>
          <a:p>
            <a:r>
              <a:rPr lang="es-ES" sz="4800" dirty="0" smtClean="0"/>
              <a:t/>
            </a:r>
            <a:br>
              <a:rPr lang="es-ES" sz="4800" dirty="0" smtClean="0"/>
            </a:br>
            <a:r>
              <a:rPr lang="es-ES" sz="4800" dirty="0" smtClean="0"/>
              <a:t>LOS CINCO </a:t>
            </a:r>
            <a:br>
              <a:rPr lang="es-ES" sz="4800" dirty="0" smtClean="0"/>
            </a:br>
            <a:r>
              <a:rPr lang="es-ES" sz="4800" dirty="0" smtClean="0"/>
              <a:t>“ESPÍRITUS ANIMALES”</a:t>
            </a:r>
            <a:br>
              <a:rPr lang="es-ES" sz="4800" dirty="0" smtClean="0"/>
            </a:br>
            <a:r>
              <a:rPr lang="es-ES" sz="5400" dirty="0" smtClean="0"/>
              <a:t> </a:t>
            </a:r>
            <a:r>
              <a:rPr lang="es-ES" sz="3600" dirty="0" smtClean="0"/>
              <a:t>para </a:t>
            </a:r>
            <a:r>
              <a:rPr lang="es-ES" sz="3600" dirty="0" err="1" smtClean="0"/>
              <a:t>Akerlof-Shiller</a:t>
            </a:r>
            <a:endParaRPr lang="es-ES" sz="3600" dirty="0"/>
          </a:p>
        </p:txBody>
      </p:sp>
      <p:sp>
        <p:nvSpPr>
          <p:cNvPr id="3" name="Marcador de contenido 2"/>
          <p:cNvSpPr>
            <a:spLocks noGrp="1"/>
          </p:cNvSpPr>
          <p:nvPr>
            <p:ph idx="1"/>
          </p:nvPr>
        </p:nvSpPr>
        <p:spPr>
          <a:xfrm>
            <a:off x="457200" y="2216140"/>
            <a:ext cx="8229600" cy="4140210"/>
          </a:xfrm>
        </p:spPr>
        <p:txBody>
          <a:bodyPr>
            <a:normAutofit/>
          </a:bodyPr>
          <a:lstStyle/>
          <a:p>
            <a:r>
              <a:rPr lang="es-ES" sz="4400" dirty="0" smtClean="0"/>
              <a:t>1. Equidad.</a:t>
            </a:r>
          </a:p>
          <a:p>
            <a:r>
              <a:rPr lang="es-ES" sz="4400" dirty="0" smtClean="0"/>
              <a:t>2. Confianza.</a:t>
            </a:r>
          </a:p>
          <a:p>
            <a:r>
              <a:rPr lang="es-ES" sz="4400" dirty="0" smtClean="0"/>
              <a:t>3. Corrupción, fraude y mala fe.</a:t>
            </a:r>
          </a:p>
          <a:p>
            <a:r>
              <a:rPr lang="es-ES" sz="4400" dirty="0" smtClean="0"/>
              <a:t>4. Ilusión monetaria.</a:t>
            </a:r>
          </a:p>
          <a:p>
            <a:r>
              <a:rPr lang="es-ES" sz="4400" dirty="0" smtClean="0"/>
              <a:t>5. Historias.</a:t>
            </a:r>
            <a:endParaRPr lang="es-ES" sz="44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10</a:t>
            </a:fld>
            <a:endParaRPr lang="es-ES"/>
          </a:p>
        </p:txBody>
      </p:sp>
    </p:spTree>
    <p:extLst>
      <p:ext uri="{BB962C8B-B14F-4D97-AF65-F5344CB8AC3E}">
        <p14:creationId xmlns:p14="http://schemas.microsoft.com/office/powerpoint/2010/main" val="323304657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1. EQUIDAD</a:t>
            </a:r>
            <a:endParaRPr lang="es-ES" dirty="0"/>
          </a:p>
        </p:txBody>
      </p:sp>
      <p:sp>
        <p:nvSpPr>
          <p:cNvPr id="3" name="Marcador de contenido 2"/>
          <p:cNvSpPr>
            <a:spLocks noGrp="1"/>
          </p:cNvSpPr>
          <p:nvPr>
            <p:ph idx="1"/>
          </p:nvPr>
        </p:nvSpPr>
        <p:spPr/>
        <p:txBody>
          <a:bodyPr>
            <a:normAutofit fontScale="25000" lnSpcReduction="20000"/>
          </a:bodyPr>
          <a:lstStyle/>
          <a:p>
            <a:pPr algn="just"/>
            <a:r>
              <a:rPr lang="es-ES" sz="7200" dirty="0" smtClean="0"/>
              <a:t>Los salarios: para la teoría neoclásica, se trata de un precio más que se ajusta en un mercado considerado como simétrico y perfecto.</a:t>
            </a:r>
          </a:p>
          <a:p>
            <a:pPr algn="just"/>
            <a:r>
              <a:rPr lang="es-ES" sz="7200" dirty="0" smtClean="0"/>
              <a:t>Pero un factor determinante es la percepción que tiene la gente de la equidad: la disparidad salarial enorme (acrecentada en épocas de crisis) es apreciada por la población como un elemento de desigualdad. De inequidad.</a:t>
            </a:r>
          </a:p>
          <a:p>
            <a:pPr algn="just"/>
            <a:r>
              <a:rPr lang="es-ES" sz="7200" dirty="0" smtClean="0"/>
              <a:t>Una correcta teoría socio-psicológica de la equidad puede explicar hechos tan importantes como el desempleo.</a:t>
            </a:r>
          </a:p>
          <a:p>
            <a:pPr algn="just"/>
            <a:endParaRPr lang="es-ES" sz="6200" dirty="0"/>
          </a:p>
          <a:p>
            <a:pPr algn="just"/>
            <a:endParaRPr lang="es-ES" dirty="0" smtClean="0"/>
          </a:p>
          <a:p>
            <a:pPr algn="just"/>
            <a:r>
              <a:rPr lang="es-ES" sz="5600" dirty="0" smtClean="0"/>
              <a:t>[El planteamiento de </a:t>
            </a:r>
            <a:r>
              <a:rPr lang="es-ES" sz="5600" dirty="0" err="1" smtClean="0"/>
              <a:t>Akerlof-Shiller</a:t>
            </a:r>
            <a:r>
              <a:rPr lang="es-ES" sz="5600" dirty="0" smtClean="0"/>
              <a:t> recuerda, sin ser necesariamente exacto, las aportaciones del economista Michael </a:t>
            </a:r>
            <a:r>
              <a:rPr lang="es-ES" sz="5600" dirty="0" err="1" smtClean="0"/>
              <a:t>Kalecki</a:t>
            </a:r>
            <a:r>
              <a:rPr lang="es-ES" sz="5600" dirty="0" smtClean="0"/>
              <a:t> y su teoría de la explotación; y, desde otra perspectiva, los trabajos de Daniel </a:t>
            </a:r>
            <a:r>
              <a:rPr lang="es-ES" sz="5600" dirty="0" err="1" smtClean="0"/>
              <a:t>Kahneman</a:t>
            </a:r>
            <a:r>
              <a:rPr lang="es-ES" sz="5600" dirty="0" smtClean="0"/>
              <a:t>, Premio Nobel de Economía 2002. Para aproximarse a </a:t>
            </a:r>
            <a:r>
              <a:rPr lang="es-ES" sz="5600" dirty="0" err="1" smtClean="0"/>
              <a:t>Kalecki</a:t>
            </a:r>
            <a:r>
              <a:rPr lang="es-ES" sz="5600" dirty="0" smtClean="0"/>
              <a:t>, ver Manera (</a:t>
            </a:r>
            <a:r>
              <a:rPr lang="es-ES" sz="5600" i="1" dirty="0" err="1" smtClean="0"/>
              <a:t>Capitalisme</a:t>
            </a:r>
            <a:r>
              <a:rPr lang="es-ES" sz="5600" i="1" dirty="0" smtClean="0"/>
              <a:t> </a:t>
            </a:r>
            <a:r>
              <a:rPr lang="es-ES" sz="5600" i="1" dirty="0" err="1" smtClean="0"/>
              <a:t>desfermat</a:t>
            </a:r>
            <a:r>
              <a:rPr lang="es-ES" sz="5600" i="1" dirty="0" smtClean="0"/>
              <a:t> </a:t>
            </a:r>
            <a:r>
              <a:rPr lang="es-ES" sz="5600" dirty="0" smtClean="0"/>
              <a:t>pp. 88-92). </a:t>
            </a:r>
            <a:r>
              <a:rPr lang="es-ES_tradnl" sz="5600" dirty="0" smtClean="0"/>
              <a:t>La </a:t>
            </a:r>
            <a:r>
              <a:rPr lang="es-ES_tradnl" sz="5600" dirty="0"/>
              <a:t>principal contribución de </a:t>
            </a:r>
            <a:r>
              <a:rPr lang="es-ES_tradnl" sz="5600" dirty="0" err="1"/>
              <a:t>Kahneman</a:t>
            </a:r>
            <a:r>
              <a:rPr lang="es-ES_tradnl" sz="5600" dirty="0"/>
              <a:t> a la ciencia económica consiste en el </a:t>
            </a:r>
            <a:r>
              <a:rPr lang="es-ES_tradnl" sz="5600" dirty="0" smtClean="0"/>
              <a:t>desarrollo de la teoría de las perspectivas, según la cual los individuos toman decisiones en entornos de incertidumbre, que se apartan de los principios de probabilidad. Es lo que se denominan “atajos heurísticos”. Una </a:t>
            </a:r>
            <a:r>
              <a:rPr lang="es-ES_tradnl" sz="5600" dirty="0"/>
              <a:t>de las manifestaciones de los atajos heurísticos es la aversión a la pérdida. De este modo, un individuo prefiere no perder 100 dólares antes que ganar 100 dólares, lo cual supone una asimetría en la toma de decisiones.</a:t>
            </a:r>
          </a:p>
          <a:p>
            <a:r>
              <a:rPr lang="es-ES_tradnl" sz="5600" dirty="0"/>
              <a:t>La importancia de las investigaciones de </a:t>
            </a:r>
            <a:r>
              <a:rPr lang="es-ES_tradnl" sz="5600" dirty="0" err="1"/>
              <a:t>Kahneman</a:t>
            </a:r>
            <a:r>
              <a:rPr lang="es-ES_tradnl" sz="5600" dirty="0"/>
              <a:t> radican en su utilidad para modelar comportamientos no racionales, que se apartan de la concepción neoclásica </a:t>
            </a:r>
            <a:r>
              <a:rPr lang="es-ES_tradnl" sz="5600" dirty="0" smtClean="0"/>
              <a:t>del </a:t>
            </a:r>
            <a:r>
              <a:rPr lang="es-ES_tradnl" sz="5600" i="1" dirty="0" smtClean="0"/>
              <a:t>homo </a:t>
            </a:r>
            <a:r>
              <a:rPr lang="es-ES_tradnl" sz="5600" i="1" dirty="0" err="1" smtClean="0"/>
              <a:t>economicus</a:t>
            </a:r>
            <a:r>
              <a:rPr lang="es-ES_tradnl" sz="5600" i="1" dirty="0" smtClean="0"/>
              <a:t> </a:t>
            </a:r>
            <a:r>
              <a:rPr lang="es-ES_tradnl" sz="5600" dirty="0" smtClean="0"/>
              <a:t>y se aproximan a la teoría keynesiana y algunas teorías del ciclo económico. Su libro más reciente está traducido al español: </a:t>
            </a:r>
            <a:r>
              <a:rPr lang="es-ES_tradnl" sz="5600" i="1" dirty="0" smtClean="0"/>
              <a:t>Pensar rápido, pensar despacio</a:t>
            </a:r>
            <a:r>
              <a:rPr lang="es-ES_tradnl" sz="5600" dirty="0" smtClean="0"/>
              <a:t>, Debate, Madrid 2012]. </a:t>
            </a:r>
            <a:endParaRPr lang="es-ES" sz="56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11</a:t>
            </a:fld>
            <a:endParaRPr lang="es-ES"/>
          </a:p>
        </p:txBody>
      </p:sp>
    </p:spTree>
    <p:extLst>
      <p:ext uri="{BB962C8B-B14F-4D97-AF65-F5344CB8AC3E}">
        <p14:creationId xmlns:p14="http://schemas.microsoft.com/office/powerpoint/2010/main" val="295362282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2. CONFIANZA</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es-ES" dirty="0" smtClean="0"/>
              <a:t>Es el más importante de todos los “espíritus animales” para la economía. La confianza es irracional: significa que la gente actúa conforme a lo que cree que es cierto.</a:t>
            </a:r>
          </a:p>
          <a:p>
            <a:pPr algn="just"/>
            <a:r>
              <a:rPr lang="es-ES" dirty="0" smtClean="0"/>
              <a:t>La crisis financiera actual es, en buena parte, consecuencia del bajo nivel de confianza.</a:t>
            </a:r>
          </a:p>
          <a:p>
            <a:pPr algn="just"/>
            <a:r>
              <a:rPr lang="es-ES" dirty="0" smtClean="0"/>
              <a:t>Por ello, es necesario que intervenga el Estado para compensar ese déficit de confianza y devolver el crédito necesario para recuperar puestos de trabajo.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12</a:t>
            </a:fld>
            <a:endParaRPr lang="es-ES"/>
          </a:p>
        </p:txBody>
      </p:sp>
    </p:spTree>
    <p:extLst>
      <p:ext uri="{BB962C8B-B14F-4D97-AF65-F5344CB8AC3E}">
        <p14:creationId xmlns:p14="http://schemas.microsoft.com/office/powerpoint/2010/main" val="424944015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3. CORRUPCIÓN, FRAUDE Y MALA FE</a:t>
            </a:r>
            <a:endParaRPr lang="es-ES" dirty="0"/>
          </a:p>
        </p:txBody>
      </p:sp>
      <p:sp>
        <p:nvSpPr>
          <p:cNvPr id="3" name="Marcador de contenido 2"/>
          <p:cNvSpPr>
            <a:spLocks noGrp="1"/>
          </p:cNvSpPr>
          <p:nvPr>
            <p:ph idx="1"/>
          </p:nvPr>
        </p:nvSpPr>
        <p:spPr/>
        <p:txBody>
          <a:bodyPr>
            <a:normAutofit lnSpcReduction="10000"/>
          </a:bodyPr>
          <a:lstStyle/>
          <a:p>
            <a:pPr algn="just"/>
            <a:r>
              <a:rPr lang="es-ES" dirty="0" smtClean="0"/>
              <a:t>Algunas fluctuaciones pueden atribuirse a la aceptación de la corrupción descarada. Ej.: Enron y abuso fraudulento de los principios contables, relación con la recesión de 2001 (véase Joseph </a:t>
            </a:r>
            <a:r>
              <a:rPr lang="es-ES" dirty="0" err="1" smtClean="0"/>
              <a:t>Stiglitz</a:t>
            </a:r>
            <a:r>
              <a:rPr lang="es-ES" dirty="0" smtClean="0"/>
              <a:t>: </a:t>
            </a:r>
            <a:r>
              <a:rPr lang="es-ES" i="1" dirty="0" smtClean="0"/>
              <a:t>Los felices 90. La semilla de la destrucción, </a:t>
            </a:r>
            <a:r>
              <a:rPr lang="es-ES" dirty="0" smtClean="0"/>
              <a:t>Taurus, Madrid 2003). Las hipotecas </a:t>
            </a:r>
            <a:r>
              <a:rPr lang="es-ES" i="1" dirty="0" err="1" smtClean="0"/>
              <a:t>subprime</a:t>
            </a:r>
            <a:r>
              <a:rPr lang="es-ES" dirty="0" smtClean="0"/>
              <a:t> están en la base de la recesión iniciada en 2007 (ver Carles Manera: </a:t>
            </a:r>
            <a:r>
              <a:rPr lang="es-ES" i="1" dirty="0" err="1" smtClean="0"/>
              <a:t>Capitalisme</a:t>
            </a:r>
            <a:r>
              <a:rPr lang="es-ES" i="1" dirty="0" smtClean="0"/>
              <a:t> </a:t>
            </a:r>
            <a:r>
              <a:rPr lang="es-ES" i="1" dirty="0" err="1" smtClean="0"/>
              <a:t>desfermat</a:t>
            </a:r>
            <a:r>
              <a:rPr lang="es-ES" dirty="0" smtClean="0"/>
              <a:t>, </a:t>
            </a:r>
            <a:r>
              <a:rPr lang="es-ES" dirty="0" err="1" smtClean="0"/>
              <a:t>Lleonard</a:t>
            </a:r>
            <a:r>
              <a:rPr lang="es-ES" dirty="0" smtClean="0"/>
              <a:t> </a:t>
            </a:r>
            <a:r>
              <a:rPr lang="es-ES" dirty="0" err="1" smtClean="0"/>
              <a:t>Muntaner</a:t>
            </a:r>
            <a:r>
              <a:rPr lang="es-ES" dirty="0" smtClean="0"/>
              <a:t> Editor, Palma 2012).</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13</a:t>
            </a:fld>
            <a:endParaRPr lang="es-ES"/>
          </a:p>
        </p:txBody>
      </p:sp>
    </p:spTree>
    <p:extLst>
      <p:ext uri="{BB962C8B-B14F-4D97-AF65-F5344CB8AC3E}">
        <p14:creationId xmlns:p14="http://schemas.microsoft.com/office/powerpoint/2010/main" val="32100883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4. ILUSIÓN MONETARIA</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_tradnl" dirty="0" smtClean="0"/>
              <a:t>Ilusión monetaria es cuando las decisiones económicas se basan en el valor nominal del dinero. Es </a:t>
            </a:r>
            <a:r>
              <a:rPr lang="es-ES_tradnl" dirty="0"/>
              <a:t>la impresión que tienen </a:t>
            </a:r>
            <a:r>
              <a:rPr lang="es-ES_tradnl" dirty="0" smtClean="0"/>
              <a:t>los individuos y empresas de haber incrementado o disminuido su capacidad de compra al haber sufrido un cambio sus rentas nominales o los precios. NO SE TOMA EN CUENTA LA INFLACIÓN, que produce pérdida del poder adquisitivo real. </a:t>
            </a:r>
            <a:endParaRPr lang="es-ES_tradnl" dirty="0"/>
          </a:p>
          <a:p>
            <a:pPr algn="just"/>
            <a:r>
              <a:rPr lang="es-ES_tradnl" dirty="0" smtClean="0"/>
              <a:t>La presunción de la macroeconomía ortodoxa es que los agentes económicos (en particular, los trabajadores) no están afectados por la ilusión monetaria. Ejemplos de lo contrario: parte de contratos que no indexan los salarios con la inflación real; o que los bonos de deuda pública tengan un tipo de interés que no varía con la evolución de la inflación.</a:t>
            </a:r>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14</a:t>
            </a:fld>
            <a:endParaRPr lang="es-ES"/>
          </a:p>
        </p:txBody>
      </p:sp>
    </p:spTree>
    <p:extLst>
      <p:ext uri="{BB962C8B-B14F-4D97-AF65-F5344CB8AC3E}">
        <p14:creationId xmlns:p14="http://schemas.microsoft.com/office/powerpoint/2010/main" val="117705405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5. HISTORIAS</a:t>
            </a:r>
            <a:endParaRPr lang="es-ES" dirty="0"/>
          </a:p>
        </p:txBody>
      </p:sp>
      <p:sp>
        <p:nvSpPr>
          <p:cNvPr id="3" name="Marcador de contenido 2"/>
          <p:cNvSpPr>
            <a:spLocks noGrp="1"/>
          </p:cNvSpPr>
          <p:nvPr>
            <p:ph idx="1"/>
          </p:nvPr>
        </p:nvSpPr>
        <p:spPr/>
        <p:txBody>
          <a:bodyPr>
            <a:normAutofit lnSpcReduction="10000"/>
          </a:bodyPr>
          <a:lstStyle/>
          <a:p>
            <a:pPr algn="just"/>
            <a:r>
              <a:rPr lang="es-ES" sz="3600" dirty="0" smtClean="0"/>
              <a:t>Historias individuales y colectivas: la mente humana piensa en términos de narraciones. </a:t>
            </a:r>
          </a:p>
          <a:p>
            <a:pPr algn="just"/>
            <a:r>
              <a:rPr lang="es-ES" sz="3600" dirty="0" smtClean="0"/>
              <a:t>Las “historias” mueven mercados: tienen un efecto económico real. Son una fuente importante de confianza o de falta de ella. Pueden contagiarla o desmotivarla. </a:t>
            </a:r>
            <a:endParaRPr lang="es-ES" sz="36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15</a:t>
            </a:fld>
            <a:endParaRPr lang="es-ES"/>
          </a:p>
        </p:txBody>
      </p:sp>
    </p:spTree>
    <p:extLst>
      <p:ext uri="{BB962C8B-B14F-4D97-AF65-F5344CB8AC3E}">
        <p14:creationId xmlns:p14="http://schemas.microsoft.com/office/powerpoint/2010/main" val="281901359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OTROS ELEMENTOS CLAVES: </a:t>
            </a:r>
            <a:br>
              <a:rPr lang="es-ES" dirty="0" smtClean="0"/>
            </a:br>
            <a:r>
              <a:rPr lang="es-ES" dirty="0" smtClean="0"/>
              <a:t>BANCOS CENTRALES</a:t>
            </a:r>
            <a:endParaRPr lang="es-ES" dirty="0"/>
          </a:p>
        </p:txBody>
      </p:sp>
      <p:sp>
        <p:nvSpPr>
          <p:cNvPr id="3" name="Marcador de contenido 2"/>
          <p:cNvSpPr>
            <a:spLocks noGrp="1"/>
          </p:cNvSpPr>
          <p:nvPr>
            <p:ph idx="1"/>
          </p:nvPr>
        </p:nvSpPr>
        <p:spPr/>
        <p:txBody>
          <a:bodyPr>
            <a:normAutofit fontScale="92500" lnSpcReduction="20000"/>
          </a:bodyPr>
          <a:lstStyle/>
          <a:p>
            <a:pPr algn="ctr"/>
            <a:r>
              <a:rPr lang="es-ES" dirty="0" smtClean="0"/>
              <a:t>1. BANCOS CENTRALES Y </a:t>
            </a:r>
          </a:p>
          <a:p>
            <a:pPr marL="0" indent="0" algn="ctr">
              <a:buNone/>
            </a:pPr>
            <a:r>
              <a:rPr lang="es-ES" dirty="0" smtClean="0"/>
              <a:t>SU INFLUENCIA EN LA ECONOMÍA</a:t>
            </a:r>
          </a:p>
          <a:p>
            <a:pPr marL="0" indent="0" algn="just">
              <a:buNone/>
            </a:pPr>
            <a:r>
              <a:rPr lang="es-ES" dirty="0" smtClean="0"/>
              <a:t>Un banco central pueden influir en la cantidad de dinero en circulación mediante:</a:t>
            </a:r>
          </a:p>
          <a:p>
            <a:pPr marL="514350" indent="-514350" algn="just">
              <a:buAutoNum type="alphaLcParenR"/>
            </a:pPr>
            <a:r>
              <a:rPr lang="es-ES" dirty="0" smtClean="0"/>
              <a:t>Operaciones de mercado abierto: afecta tipos de interés y volumen total de crédito.</a:t>
            </a:r>
          </a:p>
          <a:p>
            <a:pPr marL="514350" indent="-514350" algn="just">
              <a:buAutoNum type="alphaLcParenR"/>
            </a:pPr>
            <a:r>
              <a:rPr lang="es-ES" dirty="0" smtClean="0"/>
              <a:t>Préstamos directos a bancos privados, generando confianza. </a:t>
            </a:r>
            <a:r>
              <a:rPr lang="es-ES" dirty="0" err="1" smtClean="0"/>
              <a:t>Akerlof-Shiller</a:t>
            </a:r>
            <a:r>
              <a:rPr lang="es-ES" dirty="0" smtClean="0"/>
              <a:t> recomiendan estimular b) en la crisis actual (aunque los resultados son poco sólidos, en Europa).</a:t>
            </a:r>
          </a:p>
          <a:p>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16</a:t>
            </a:fld>
            <a:endParaRPr lang="es-ES"/>
          </a:p>
        </p:txBody>
      </p:sp>
    </p:spTree>
    <p:extLst>
      <p:ext uri="{BB962C8B-B14F-4D97-AF65-F5344CB8AC3E}">
        <p14:creationId xmlns:p14="http://schemas.microsoft.com/office/powerpoint/2010/main" val="77001211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143000"/>
          </a:xfrm>
        </p:spPr>
        <p:txBody>
          <a:bodyPr>
            <a:normAutofit fontScale="90000"/>
          </a:bodyPr>
          <a:lstStyle/>
          <a:p>
            <a:r>
              <a:rPr lang="es-ES" dirty="0" smtClean="0"/>
              <a:t>OTROS ELEMENTOS CLAVES: </a:t>
            </a:r>
            <a:br>
              <a:rPr lang="es-ES" dirty="0" smtClean="0"/>
            </a:br>
            <a:r>
              <a:rPr lang="es-ES" dirty="0" smtClean="0"/>
              <a:t>INFLACIÓN Y DESEMPLEO</a:t>
            </a:r>
            <a:br>
              <a:rPr lang="es-ES" dirty="0" smtClean="0"/>
            </a:br>
            <a:endParaRPr lang="es-ES" dirty="0"/>
          </a:p>
        </p:txBody>
      </p:sp>
      <p:sp>
        <p:nvSpPr>
          <p:cNvPr id="3" name="Marcador de contenido 2"/>
          <p:cNvSpPr>
            <a:spLocks noGrp="1"/>
          </p:cNvSpPr>
          <p:nvPr>
            <p:ph idx="1"/>
          </p:nvPr>
        </p:nvSpPr>
        <p:spPr/>
        <p:txBody>
          <a:bodyPr>
            <a:normAutofit fontScale="85000" lnSpcReduction="10000"/>
          </a:bodyPr>
          <a:lstStyle/>
          <a:p>
            <a:pPr marL="0" indent="0" algn="ctr">
              <a:buNone/>
            </a:pPr>
            <a:r>
              <a:rPr lang="es-ES" dirty="0" smtClean="0"/>
              <a:t>2. RELACIÓN INVERSA ENTRE INFLACIÓN Y DESEMPLEO</a:t>
            </a:r>
          </a:p>
          <a:p>
            <a:pPr algn="just"/>
            <a:r>
              <a:rPr lang="es-ES" dirty="0" smtClean="0"/>
              <a:t>Con pleno empleo los trabajadores piden incrementos salariales.</a:t>
            </a:r>
          </a:p>
          <a:p>
            <a:pPr algn="just"/>
            <a:r>
              <a:rPr lang="es-ES" dirty="0" smtClean="0"/>
              <a:t>Hay inflación elevada con desempleo bajo (curva de Philips).</a:t>
            </a:r>
          </a:p>
          <a:p>
            <a:pPr algn="just"/>
            <a:r>
              <a:rPr lang="es-ES" dirty="0" smtClean="0"/>
              <a:t>Pero la política económica suele estar más preocupada por obtener una inflación lo más baja posible, despreocupándose del nivel de desempleo, que llegará a lo que los neoclásicos denominan “tasa natural de desempleo”.</a:t>
            </a:r>
          </a:p>
          <a:p>
            <a:pPr marL="0" indent="0" algn="just">
              <a:buNone/>
            </a:pPr>
            <a:r>
              <a:rPr lang="es-ES" dirty="0" smtClean="0"/>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AE3CCDA-9684-1245-BFF9-1494F44BACDB}" type="slidenum">
              <a:rPr lang="es-ES" smtClean="0"/>
              <a:t>17</a:t>
            </a:fld>
            <a:endParaRPr lang="es-ES"/>
          </a:p>
        </p:txBody>
      </p:sp>
    </p:spTree>
    <p:extLst>
      <p:ext uri="{BB962C8B-B14F-4D97-AF65-F5344CB8AC3E}">
        <p14:creationId xmlns:p14="http://schemas.microsoft.com/office/powerpoint/2010/main" val="200621940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Precios y salarios</a:t>
            </a:r>
            <a:endParaRPr lang="es-ES" dirty="0"/>
          </a:p>
        </p:txBody>
      </p:sp>
      <p:sp>
        <p:nvSpPr>
          <p:cNvPr id="3" name="Marcador de contenido 2"/>
          <p:cNvSpPr>
            <a:spLocks noGrp="1"/>
          </p:cNvSpPr>
          <p:nvPr>
            <p:ph idx="1"/>
          </p:nvPr>
        </p:nvSpPr>
        <p:spPr/>
        <p:txBody>
          <a:bodyPr>
            <a:normAutofit/>
          </a:bodyPr>
          <a:lstStyle/>
          <a:p>
            <a:pPr algn="just"/>
            <a:r>
              <a:rPr lang="es-ES" sz="4000" dirty="0" smtClean="0"/>
              <a:t>El nivel de precios depende principalmente del nivel de los salarios nominales. La reducción de salarios no es remedio para el desempleo, porque los precios bajarán en proporción a la reducción de costes.</a:t>
            </a:r>
            <a:endParaRPr lang="es-ES" sz="40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18</a:t>
            </a:fld>
            <a:endParaRPr lang="es-ES"/>
          </a:p>
        </p:txBody>
      </p:sp>
    </p:spTree>
    <p:extLst>
      <p:ext uri="{BB962C8B-B14F-4D97-AF65-F5344CB8AC3E}">
        <p14:creationId xmlns:p14="http://schemas.microsoft.com/office/powerpoint/2010/main" val="15593233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Ahorro e inversión</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es-ES" dirty="0" smtClean="0"/>
              <a:t>La ortodoxia se basaba en la ley de </a:t>
            </a:r>
            <a:r>
              <a:rPr lang="es-ES" dirty="0" err="1" smtClean="0"/>
              <a:t>Say</a:t>
            </a:r>
            <a:r>
              <a:rPr lang="es-ES" dirty="0" smtClean="0"/>
              <a:t>: el volumen de ahorro determina la tasa de inversión.</a:t>
            </a:r>
          </a:p>
          <a:p>
            <a:pPr algn="just"/>
            <a:r>
              <a:rPr lang="es-ES" dirty="0" smtClean="0"/>
              <a:t>Keynes señala que la suma del ahorro no puede ser independiente de la suma de la inversión (gasto que incrementa equipos y </a:t>
            </a:r>
            <a:r>
              <a:rPr lang="es-ES" i="1" dirty="0" smtClean="0"/>
              <a:t>stocks</a:t>
            </a:r>
            <a:r>
              <a:rPr lang="es-ES" dirty="0" smtClean="0"/>
              <a:t>). El nivel de ahorro varía con el nivel de ingresos.</a:t>
            </a:r>
          </a:p>
          <a:p>
            <a:pPr algn="just"/>
            <a:r>
              <a:rPr lang="es-ES" dirty="0" smtClean="0"/>
              <a:t>Cuando hay desempleo e infrautilización de la capacidad productiva, un incremento en el gasto para la inversión incrementa el ingreso y eso a su vez incrementa tanto el gasto en consumo con el ahorro. Un incremento en el ingreso que no es ahorrado se gasta: el gasto incrementa los ingresos, hasta el punto en que la adición al ahorro es igual a la adición que ha tenido lugar en la inversión. </a:t>
            </a:r>
          </a:p>
          <a:p>
            <a:pPr algn="just"/>
            <a:r>
              <a:rPr lang="es-ES" dirty="0" smtClean="0"/>
              <a:t>La incertidumbre respecto al futuro proporciona la clave de las fluctuaciones en la actividad, en el marco de una economía de empresa privada.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19</a:t>
            </a:fld>
            <a:endParaRPr lang="es-ES"/>
          </a:p>
        </p:txBody>
      </p:sp>
    </p:spTree>
    <p:extLst>
      <p:ext uri="{BB962C8B-B14F-4D97-AF65-F5344CB8AC3E}">
        <p14:creationId xmlns:p14="http://schemas.microsoft.com/office/powerpoint/2010/main" val="235758845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3945" y="458934"/>
            <a:ext cx="8229600" cy="1262453"/>
          </a:xfrm>
        </p:spPr>
        <p:txBody>
          <a:bodyPr>
            <a:noAutofit/>
          </a:bodyPr>
          <a:lstStyle/>
          <a:p>
            <a:r>
              <a:rPr lang="es-ES" sz="2800" dirty="0" smtClean="0"/>
              <a:t>El engranaje de la economía: el ciclo de intercambio hace girar las ruedas e impulsa el crecimiento y la demanda</a:t>
            </a:r>
            <a:endParaRPr lang="es-ES" sz="2800" dirty="0"/>
          </a:p>
        </p:txBody>
      </p:sp>
      <p:pic>
        <p:nvPicPr>
          <p:cNvPr id="6" name="Marcador de contenido 5"/>
          <p:cNvPicPr>
            <a:picLocks noGrp="1" noChangeAspect="1"/>
          </p:cNvPicPr>
          <p:nvPr>
            <p:ph idx="1"/>
          </p:nvPr>
        </p:nvPicPr>
        <p:blipFill>
          <a:blip r:embed="rId2"/>
          <a:srcRect t="-3" b="-3"/>
          <a:stretch>
            <a:fillRect/>
          </a:stretch>
        </p:blipFill>
        <p:spPr>
          <a:xfrm>
            <a:off x="457200" y="1830387"/>
            <a:ext cx="8229600" cy="4525963"/>
          </a:xfrm>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20</a:t>
            </a:fld>
            <a:endParaRPr lang="es-ES"/>
          </a:p>
        </p:txBody>
      </p:sp>
    </p:spTree>
    <p:extLst>
      <p:ext uri="{BB962C8B-B14F-4D97-AF65-F5344CB8AC3E}">
        <p14:creationId xmlns:p14="http://schemas.microsoft.com/office/powerpoint/2010/main" val="400818933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ciclo de intercambio</a:t>
            </a:r>
            <a:endParaRPr lang="es-ES" dirty="0"/>
          </a:p>
        </p:txBody>
      </p:sp>
      <p:sp>
        <p:nvSpPr>
          <p:cNvPr id="3" name="Marcador de contenido 2"/>
          <p:cNvSpPr>
            <a:spLocks noGrp="1"/>
          </p:cNvSpPr>
          <p:nvPr>
            <p:ph idx="1"/>
          </p:nvPr>
        </p:nvSpPr>
        <p:spPr/>
        <p:txBody>
          <a:bodyPr>
            <a:normAutofit lnSpcReduction="10000"/>
          </a:bodyPr>
          <a:lstStyle/>
          <a:p>
            <a:pPr algn="just"/>
            <a:r>
              <a:rPr lang="es-ES" dirty="0" smtClean="0"/>
              <a:t>Muestra cómo un agente producirá aquello que puede ofrecer siempre y cuando pueda conseguir los inputs necesarios.</a:t>
            </a:r>
          </a:p>
          <a:p>
            <a:pPr algn="just"/>
            <a:r>
              <a:rPr lang="es-ES" dirty="0" smtClean="0"/>
              <a:t>La demanda se define como la cantidad de un producto que puede ser adquirido para cada nivel de precios por un consumidor o por el conjunto de consumidores. La demanda efectiva es aquella en la que el agente dispone de dinero o financiación para llevarla a cabo.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21</a:t>
            </a:fld>
            <a:endParaRPr lang="es-ES"/>
          </a:p>
        </p:txBody>
      </p:sp>
    </p:spTree>
    <p:extLst>
      <p:ext uri="{BB962C8B-B14F-4D97-AF65-F5344CB8AC3E}">
        <p14:creationId xmlns:p14="http://schemas.microsoft.com/office/powerpoint/2010/main" val="110029779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multiplicador</a:t>
            </a:r>
            <a:endParaRPr lang="es-ES" dirty="0"/>
          </a:p>
        </p:txBody>
      </p:sp>
      <p:sp>
        <p:nvSpPr>
          <p:cNvPr id="3" name="Marcador de contenido 2"/>
          <p:cNvSpPr>
            <a:spLocks noGrp="1"/>
          </p:cNvSpPr>
          <p:nvPr>
            <p:ph idx="1"/>
          </p:nvPr>
        </p:nvSpPr>
        <p:spPr/>
        <p:txBody>
          <a:bodyPr>
            <a:normAutofit lnSpcReduction="10000"/>
          </a:bodyPr>
          <a:lstStyle/>
          <a:p>
            <a:pPr algn="just"/>
            <a:r>
              <a:rPr lang="es-ES" dirty="0" smtClean="0"/>
              <a:t>Existe un valor K que multiplicado por un aumento de la demanda agregada (la suma del consumo y la inversión) ocasiona un aumento del nivel de renta. K sería positivo y mayor que la unidad:</a:t>
            </a:r>
          </a:p>
          <a:p>
            <a:pPr marL="0" indent="0" algn="just">
              <a:buNone/>
            </a:pPr>
            <a:r>
              <a:rPr lang="es-ES" dirty="0" smtClean="0"/>
              <a:t>				TM= K &gt; 1 · </a:t>
            </a:r>
            <a:r>
              <a:rPr lang="es-ES" dirty="0" err="1" smtClean="0"/>
              <a:t>Δ</a:t>
            </a:r>
            <a:r>
              <a:rPr lang="es-ES" dirty="0" smtClean="0"/>
              <a:t> DA (</a:t>
            </a:r>
            <a:r>
              <a:rPr lang="es-ES" dirty="0" err="1" smtClean="0"/>
              <a:t>Σ</a:t>
            </a:r>
            <a:r>
              <a:rPr lang="es-ES" dirty="0" smtClean="0"/>
              <a:t> C, I)= </a:t>
            </a:r>
            <a:r>
              <a:rPr lang="es-ES" dirty="0" err="1" smtClean="0"/>
              <a:t>Δ</a:t>
            </a:r>
            <a:r>
              <a:rPr lang="es-ES" dirty="0" smtClean="0"/>
              <a:t> Y </a:t>
            </a:r>
          </a:p>
          <a:p>
            <a:pPr marL="0" indent="0" algn="just">
              <a:buNone/>
            </a:pPr>
            <a:r>
              <a:rPr lang="es-ES" dirty="0" smtClean="0"/>
              <a:t>Un incremento de la inversión o del consumo pone en marcha un proceso acumulativo de reactivación económica.</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22</a:t>
            </a:fld>
            <a:endParaRPr lang="es-ES"/>
          </a:p>
        </p:txBody>
      </p:sp>
    </p:spTree>
    <p:extLst>
      <p:ext uri="{BB962C8B-B14F-4D97-AF65-F5344CB8AC3E}">
        <p14:creationId xmlns:p14="http://schemas.microsoft.com/office/powerpoint/2010/main" val="75165282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Tipos de políticas</a:t>
            </a:r>
            <a:endParaRPr lang="es-ES" dirty="0"/>
          </a:p>
        </p:txBody>
      </p:sp>
      <p:sp>
        <p:nvSpPr>
          <p:cNvPr id="3" name="Marcador de contenido 2"/>
          <p:cNvSpPr>
            <a:spLocks noGrp="1"/>
          </p:cNvSpPr>
          <p:nvPr>
            <p:ph idx="1"/>
          </p:nvPr>
        </p:nvSpPr>
        <p:spPr/>
        <p:txBody>
          <a:bodyPr/>
          <a:lstStyle/>
          <a:p>
            <a:pPr algn="just"/>
            <a:r>
              <a:rPr lang="es-ES" dirty="0" smtClean="0"/>
              <a:t>1. Fiscal. Aumentos de gasto público. El Estado como locomotora de todo el sistema económico.</a:t>
            </a:r>
          </a:p>
          <a:p>
            <a:pPr algn="just"/>
            <a:r>
              <a:rPr lang="es-ES" dirty="0" smtClean="0"/>
              <a:t>2. Monetaria. Bajada de tipos de interés. Lubricante para los engranajes de las ruedas, para que así vayan más rápido.</a:t>
            </a:r>
          </a:p>
          <a:p>
            <a:pPr marL="0" indent="0" algn="just">
              <a:buNone/>
            </a:pPr>
            <a:r>
              <a:rPr lang="es-ES" dirty="0" smtClean="0"/>
              <a:t>En 1 se endeuda el sector público; en 2 el privado.</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23</a:t>
            </a:fld>
            <a:endParaRPr lang="es-ES"/>
          </a:p>
        </p:txBody>
      </p:sp>
    </p:spTree>
    <p:extLst>
      <p:ext uri="{BB962C8B-B14F-4D97-AF65-F5344CB8AC3E}">
        <p14:creationId xmlns:p14="http://schemas.microsoft.com/office/powerpoint/2010/main" val="247414308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Buscando el pleno empleo</a:t>
            </a:r>
            <a:endParaRPr lang="es-ES" dirty="0"/>
          </a:p>
        </p:txBody>
      </p:sp>
      <p:sp>
        <p:nvSpPr>
          <p:cNvPr id="3" name="Marcador de contenido 2"/>
          <p:cNvSpPr>
            <a:spLocks noGrp="1"/>
          </p:cNvSpPr>
          <p:nvPr>
            <p:ph idx="1"/>
          </p:nvPr>
        </p:nvSpPr>
        <p:spPr/>
        <p:txBody>
          <a:bodyPr/>
          <a:lstStyle/>
          <a:p>
            <a:pPr algn="just"/>
            <a:r>
              <a:rPr lang="es-ES" dirty="0" smtClean="0"/>
              <a:t>Propulsar la actividad económica, acelerar la velocidad de los ciclos de intercambio, asumir que siempre habrá necesidades económicas que satisfacer.</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CD57AE22-AF02-D04B-A953-1D120AE99877}" type="slidenum">
              <a:rPr lang="es-ES" smtClean="0"/>
              <a:t>24</a:t>
            </a:fld>
            <a:endParaRPr lang="es-ES"/>
          </a:p>
        </p:txBody>
      </p:sp>
    </p:spTree>
    <p:extLst>
      <p:ext uri="{BB962C8B-B14F-4D97-AF65-F5344CB8AC3E}">
        <p14:creationId xmlns:p14="http://schemas.microsoft.com/office/powerpoint/2010/main" val="3674249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ormAutofit/>
          </a:bodyPr>
          <a:lstStyle/>
          <a:p>
            <a:pPr fontAlgn="auto">
              <a:spcAft>
                <a:spcPts val="0"/>
              </a:spcAft>
              <a:defRPr/>
            </a:pPr>
            <a:r>
              <a:rPr lang="es-ES" dirty="0" smtClean="0">
                <a:ea typeface="+mj-ea"/>
                <a:cs typeface="+mj-cs"/>
              </a:rPr>
              <a:t>HAYEK FRENTE A KEYNES</a:t>
            </a:r>
            <a:endParaRPr lang="es-ES" dirty="0" smtClean="0">
              <a:ea typeface="+mj-ea"/>
              <a:cs typeface="+mj-cs"/>
            </a:endParaRPr>
          </a:p>
        </p:txBody>
      </p:sp>
      <p:sp>
        <p:nvSpPr>
          <p:cNvPr id="3" name="Marcador de contenido 2"/>
          <p:cNvSpPr>
            <a:spLocks noGrp="1"/>
          </p:cNvSpPr>
          <p:nvPr>
            <p:ph idx="1"/>
          </p:nvPr>
        </p:nvSpPr>
        <p:spPr/>
        <p:txBody>
          <a:bodyPr rtlCol="0">
            <a:normAutofit fontScale="85000" lnSpcReduction="20000"/>
          </a:bodyPr>
          <a:lstStyle/>
          <a:p>
            <a:pPr algn="just" fontAlgn="auto">
              <a:spcAft>
                <a:spcPts val="0"/>
              </a:spcAft>
              <a:buFont typeface="Arial"/>
              <a:buChar char="•"/>
              <a:defRPr/>
            </a:pPr>
            <a:r>
              <a:rPr lang="es-ES" dirty="0" err="1" smtClean="0">
                <a:ea typeface="+mn-ea"/>
                <a:cs typeface="+mn-cs"/>
              </a:rPr>
              <a:t>Hayek</a:t>
            </a:r>
            <a:r>
              <a:rPr lang="es-ES" dirty="0" smtClean="0">
                <a:ea typeface="+mn-ea"/>
                <a:cs typeface="+mn-cs"/>
              </a:rPr>
              <a:t> forma parte de la Escuela Austríaca. Es el autor de referencia contra el keynesianismo. Sus trabajos fueron premiados con el Premio Nobel de Economía en 1974, y dieron cobertura a la “revolución conservadora” encabezada por Ronald Reagan y Margaret </a:t>
            </a:r>
            <a:r>
              <a:rPr lang="es-ES" dirty="0" err="1" smtClean="0">
                <a:ea typeface="+mn-ea"/>
                <a:cs typeface="+mn-cs"/>
              </a:rPr>
              <a:t>Thatcher</a:t>
            </a:r>
            <a:r>
              <a:rPr lang="es-ES" dirty="0" smtClean="0">
                <a:ea typeface="+mn-ea"/>
                <a:cs typeface="+mn-cs"/>
              </a:rPr>
              <a:t> en los años 1980.</a:t>
            </a:r>
          </a:p>
          <a:p>
            <a:pPr algn="just" fontAlgn="auto">
              <a:spcAft>
                <a:spcPts val="0"/>
              </a:spcAft>
              <a:buFont typeface="Arial"/>
              <a:buChar char="•"/>
              <a:defRPr/>
            </a:pPr>
            <a:r>
              <a:rPr lang="es-ES" dirty="0" smtClean="0">
                <a:ea typeface="+mn-ea"/>
                <a:cs typeface="+mn-cs"/>
              </a:rPr>
              <a:t>Keynes y </a:t>
            </a:r>
            <a:r>
              <a:rPr lang="es-ES" dirty="0" err="1" smtClean="0">
                <a:ea typeface="+mn-ea"/>
                <a:cs typeface="+mn-cs"/>
              </a:rPr>
              <a:t>Hayek</a:t>
            </a:r>
            <a:r>
              <a:rPr lang="es-ES" dirty="0" smtClean="0">
                <a:ea typeface="+mn-ea"/>
                <a:cs typeface="+mn-cs"/>
              </a:rPr>
              <a:t> siempre se respetaron, desde sus más profundas discrepancias.</a:t>
            </a:r>
          </a:p>
          <a:p>
            <a:pPr algn="just" fontAlgn="auto">
              <a:spcAft>
                <a:spcPts val="0"/>
              </a:spcAft>
              <a:buFont typeface="Arial"/>
              <a:buChar char="•"/>
              <a:defRPr/>
            </a:pPr>
            <a:r>
              <a:rPr lang="es-ES" dirty="0" smtClean="0">
                <a:ea typeface="+mn-ea"/>
                <a:cs typeface="+mn-cs"/>
              </a:rPr>
              <a:t>Su duelo económico tiene gran trascendencia en los momentos actuales, tanto por la profundidad de sus análisis como por su aplicabilidad en el escenario vigente de la Gran Recesión. </a:t>
            </a:r>
          </a:p>
        </p:txBody>
      </p:sp>
      <p:sp>
        <p:nvSpPr>
          <p:cNvPr id="4" name="Marcador de pie de página 3"/>
          <p:cNvSpPr>
            <a:spLocks noGrp="1"/>
          </p:cNvSpPr>
          <p:nvPr>
            <p:ph type="ftr" sz="quarter" idx="11"/>
          </p:nvPr>
        </p:nvSpPr>
        <p:spPr/>
        <p:txBody>
          <a:bodyPr/>
          <a:lstStyle/>
          <a:p>
            <a:pPr>
              <a:defRPr/>
            </a:pPr>
            <a:r>
              <a:rPr lang="es-ES_tradnl"/>
              <a:t>Prof. Carles Manera</a:t>
            </a:r>
            <a:endParaRPr lang="es-ES"/>
          </a:p>
        </p:txBody>
      </p:sp>
      <p:sp>
        <p:nvSpPr>
          <p:cNvPr id="5" name="Marcador de número de diapositiva 4"/>
          <p:cNvSpPr>
            <a:spLocks noGrp="1"/>
          </p:cNvSpPr>
          <p:nvPr>
            <p:ph type="sldNum" sz="quarter" idx="12"/>
          </p:nvPr>
        </p:nvSpPr>
        <p:spPr/>
        <p:txBody>
          <a:bodyPr/>
          <a:lstStyle/>
          <a:p>
            <a:pPr>
              <a:defRPr/>
            </a:pPr>
            <a:fld id="{9AF86F46-64B8-9145-8A78-40D92534E373}" type="slidenum">
              <a:rPr lang="es-ES"/>
              <a:pPr>
                <a:defRPr/>
              </a:pPr>
              <a:t>25</a:t>
            </a:fld>
            <a:endParaRPr lang="es-ES"/>
          </a:p>
        </p:txBody>
      </p:sp>
    </p:spTree>
    <p:extLst>
      <p:ext uri="{BB962C8B-B14F-4D97-AF65-F5344CB8AC3E}">
        <p14:creationId xmlns:p14="http://schemas.microsoft.com/office/powerpoint/2010/main" val="259688561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ormAutofit fontScale="90000"/>
          </a:bodyPr>
          <a:lstStyle/>
          <a:p>
            <a:pPr fontAlgn="auto">
              <a:spcAft>
                <a:spcPts val="0"/>
              </a:spcAft>
              <a:defRPr/>
            </a:pPr>
            <a:r>
              <a:rPr lang="es-ES" dirty="0" smtClean="0">
                <a:ea typeface="+mj-ea"/>
                <a:cs typeface="+mj-cs"/>
              </a:rPr>
              <a:t>Los términos del debate: </a:t>
            </a:r>
            <a:r>
              <a:rPr lang="es-ES" dirty="0" err="1" smtClean="0">
                <a:ea typeface="+mj-ea"/>
                <a:cs typeface="+mj-cs"/>
              </a:rPr>
              <a:t>Hayek</a:t>
            </a:r>
            <a:r>
              <a:rPr lang="es-ES" dirty="0" smtClean="0">
                <a:ea typeface="+mj-ea"/>
                <a:cs typeface="+mj-cs"/>
              </a:rPr>
              <a:t> y </a:t>
            </a:r>
            <a:br>
              <a:rPr lang="es-ES" dirty="0" smtClean="0">
                <a:ea typeface="+mj-ea"/>
                <a:cs typeface="+mj-cs"/>
              </a:rPr>
            </a:br>
            <a:r>
              <a:rPr lang="es-ES" i="1" dirty="0" smtClean="0">
                <a:ea typeface="+mj-ea"/>
                <a:cs typeface="+mj-cs"/>
              </a:rPr>
              <a:t>Camino de servidumbre </a:t>
            </a:r>
            <a:r>
              <a:rPr lang="es-ES" dirty="0" smtClean="0">
                <a:ea typeface="+mj-ea"/>
                <a:cs typeface="+mj-cs"/>
              </a:rPr>
              <a:t>(1944)</a:t>
            </a:r>
          </a:p>
        </p:txBody>
      </p:sp>
      <p:sp>
        <p:nvSpPr>
          <p:cNvPr id="3" name="Marcador de contenido 2"/>
          <p:cNvSpPr>
            <a:spLocks noGrp="1"/>
          </p:cNvSpPr>
          <p:nvPr>
            <p:ph idx="1"/>
          </p:nvPr>
        </p:nvSpPr>
        <p:spPr/>
        <p:txBody>
          <a:bodyPr rtlCol="0">
            <a:normAutofit fontScale="85000" lnSpcReduction="10000"/>
          </a:bodyPr>
          <a:lstStyle/>
          <a:p>
            <a:pPr algn="just" fontAlgn="auto">
              <a:spcAft>
                <a:spcPts val="0"/>
              </a:spcAft>
              <a:buFont typeface="Arial"/>
              <a:buChar char="•"/>
              <a:defRPr/>
            </a:pPr>
            <a:r>
              <a:rPr lang="es-ES" dirty="0" smtClean="0">
                <a:ea typeface="+mn-ea"/>
                <a:cs typeface="+mn-cs"/>
              </a:rPr>
              <a:t>1. Los programas de gasto público a gran escala para acabar con el paro incitan a una inflación incontrolable y a una tiranía política.</a:t>
            </a:r>
          </a:p>
          <a:p>
            <a:pPr algn="just" fontAlgn="auto">
              <a:spcAft>
                <a:spcPts val="0"/>
              </a:spcAft>
              <a:buFont typeface="Arial"/>
              <a:buChar char="•"/>
              <a:defRPr/>
            </a:pPr>
            <a:r>
              <a:rPr lang="es-ES" dirty="0" smtClean="0">
                <a:ea typeface="+mn-ea"/>
                <a:cs typeface="+mn-cs"/>
              </a:rPr>
              <a:t>2. Socialismo y fascismo son males idénticos. Peligro de la planificación económica y de la opresión política.</a:t>
            </a:r>
          </a:p>
          <a:p>
            <a:pPr algn="just" fontAlgn="auto">
              <a:spcAft>
                <a:spcPts val="0"/>
              </a:spcAft>
              <a:buFont typeface="Arial"/>
              <a:buChar char="•"/>
              <a:defRPr/>
            </a:pPr>
            <a:r>
              <a:rPr lang="es-ES" dirty="0" smtClean="0">
                <a:ea typeface="+mn-ea"/>
                <a:cs typeface="+mn-cs"/>
              </a:rPr>
              <a:t>3. Para recuperarse se requiere un gasto adecuado y el retorno a una producción normalizada, libre de las distorsiones causadas por el dinero fácil. </a:t>
            </a:r>
          </a:p>
          <a:p>
            <a:pPr algn="just" fontAlgn="auto">
              <a:spcAft>
                <a:spcPts val="0"/>
              </a:spcAft>
              <a:buFont typeface="Arial"/>
              <a:buChar char="•"/>
              <a:defRPr/>
            </a:pPr>
            <a:r>
              <a:rPr lang="es-ES" dirty="0" smtClean="0">
                <a:ea typeface="+mn-ea"/>
                <a:cs typeface="+mn-cs"/>
              </a:rPr>
              <a:t>4. La principal causa de las depresiones es la creación excesiva de crédito por parte de los bancos, lo que llevaba al gasto excesivo.</a:t>
            </a:r>
          </a:p>
        </p:txBody>
      </p:sp>
      <p:sp>
        <p:nvSpPr>
          <p:cNvPr id="4" name="Marcador de pie de página 3"/>
          <p:cNvSpPr>
            <a:spLocks noGrp="1"/>
          </p:cNvSpPr>
          <p:nvPr>
            <p:ph type="ftr" sz="quarter" idx="11"/>
          </p:nvPr>
        </p:nvSpPr>
        <p:spPr/>
        <p:txBody>
          <a:bodyPr/>
          <a:lstStyle/>
          <a:p>
            <a:pPr>
              <a:defRPr/>
            </a:pPr>
            <a:r>
              <a:rPr lang="es-ES_tradnl"/>
              <a:t>Prof. Carles Manera</a:t>
            </a:r>
            <a:endParaRPr lang="es-ES"/>
          </a:p>
        </p:txBody>
      </p:sp>
      <p:sp>
        <p:nvSpPr>
          <p:cNvPr id="5" name="Marcador de número de diapositiva 4"/>
          <p:cNvSpPr>
            <a:spLocks noGrp="1"/>
          </p:cNvSpPr>
          <p:nvPr>
            <p:ph type="sldNum" sz="quarter" idx="12"/>
          </p:nvPr>
        </p:nvSpPr>
        <p:spPr/>
        <p:txBody>
          <a:bodyPr/>
          <a:lstStyle/>
          <a:p>
            <a:pPr>
              <a:defRPr/>
            </a:pPr>
            <a:fld id="{3533B787-517C-3B45-8463-E1E05477B34D}" type="slidenum">
              <a:rPr lang="es-ES"/>
              <a:pPr>
                <a:defRPr/>
              </a:pPr>
              <a:t>26</a:t>
            </a:fld>
            <a:endParaRPr lang="es-ES"/>
          </a:p>
        </p:txBody>
      </p:sp>
    </p:spTree>
    <p:extLst>
      <p:ext uri="{BB962C8B-B14F-4D97-AF65-F5344CB8AC3E}">
        <p14:creationId xmlns:p14="http://schemas.microsoft.com/office/powerpoint/2010/main" val="76961428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ormAutofit fontScale="90000"/>
          </a:bodyPr>
          <a:lstStyle/>
          <a:p>
            <a:pPr fontAlgn="auto">
              <a:spcAft>
                <a:spcPts val="0"/>
              </a:spcAft>
              <a:defRPr/>
            </a:pPr>
            <a:r>
              <a:rPr lang="es-ES" dirty="0" err="1" smtClean="0">
                <a:ea typeface="+mj-ea"/>
                <a:cs typeface="+mj-cs"/>
              </a:rPr>
              <a:t>Hayek</a:t>
            </a:r>
            <a:r>
              <a:rPr lang="es-ES" dirty="0" smtClean="0">
                <a:ea typeface="+mj-ea"/>
                <a:cs typeface="+mj-cs"/>
              </a:rPr>
              <a:t>, el principal pensador del capitalismo liberal</a:t>
            </a:r>
          </a:p>
        </p:txBody>
      </p:sp>
      <p:sp>
        <p:nvSpPr>
          <p:cNvPr id="3" name="Marcador de contenido 2"/>
          <p:cNvSpPr>
            <a:spLocks noGrp="1"/>
          </p:cNvSpPr>
          <p:nvPr>
            <p:ph idx="1"/>
          </p:nvPr>
        </p:nvSpPr>
        <p:spPr/>
        <p:txBody>
          <a:bodyPr rtlCol="0">
            <a:normAutofit fontScale="85000" lnSpcReduction="10000"/>
          </a:bodyPr>
          <a:lstStyle/>
          <a:p>
            <a:pPr algn="just" fontAlgn="auto">
              <a:spcAft>
                <a:spcPts val="0"/>
              </a:spcAft>
              <a:buFont typeface="Arial"/>
              <a:buChar char="•"/>
              <a:defRPr/>
            </a:pPr>
            <a:r>
              <a:rPr lang="es-ES" dirty="0" smtClean="0">
                <a:ea typeface="+mn-ea"/>
                <a:cs typeface="+mn-cs"/>
              </a:rPr>
              <a:t>Crítica a Keynes: sesgo inflacionista, en el sentido de que el dinero creado desencadena un </a:t>
            </a:r>
            <a:r>
              <a:rPr lang="es-ES" i="1" dirty="0" smtClean="0">
                <a:ea typeface="+mn-ea"/>
                <a:cs typeface="+mn-cs"/>
              </a:rPr>
              <a:t>boom</a:t>
            </a:r>
            <a:r>
              <a:rPr lang="es-ES" dirty="0" smtClean="0">
                <a:ea typeface="+mn-ea"/>
                <a:cs typeface="+mn-cs"/>
              </a:rPr>
              <a:t> artificial. Los efectos de la oferta inflacionista de dinero provoca daños a través de los mercados de créditos y del gasto en proyectos públicos. </a:t>
            </a:r>
          </a:p>
          <a:p>
            <a:pPr algn="just" fontAlgn="auto">
              <a:spcAft>
                <a:spcPts val="0"/>
              </a:spcAft>
              <a:buFont typeface="Arial"/>
              <a:buChar char="•"/>
              <a:defRPr/>
            </a:pPr>
            <a:r>
              <a:rPr lang="es-ES" dirty="0" smtClean="0">
                <a:ea typeface="+mn-ea"/>
                <a:cs typeface="+mn-cs"/>
              </a:rPr>
              <a:t>Crítica a Keynes: a sus teorías del capital y del dinero. </a:t>
            </a:r>
            <a:r>
              <a:rPr lang="es-ES" dirty="0" err="1" smtClean="0">
                <a:ea typeface="+mn-ea"/>
                <a:cs typeface="+mn-cs"/>
              </a:rPr>
              <a:t>Hayek</a:t>
            </a:r>
            <a:r>
              <a:rPr lang="es-ES" dirty="0" smtClean="0">
                <a:ea typeface="+mn-ea"/>
                <a:cs typeface="+mn-cs"/>
              </a:rPr>
              <a:t> dice que Keynes ignora la estructura </a:t>
            </a:r>
            <a:r>
              <a:rPr lang="es-ES" dirty="0" err="1" smtClean="0">
                <a:ea typeface="+mn-ea"/>
                <a:cs typeface="+mn-cs"/>
              </a:rPr>
              <a:t>intertemporal</a:t>
            </a:r>
            <a:r>
              <a:rPr lang="es-ES" dirty="0" smtClean="0">
                <a:ea typeface="+mn-ea"/>
                <a:cs typeface="+mn-cs"/>
              </a:rPr>
              <a:t> de la producción y su complementariedad en diferentes etapas. </a:t>
            </a:r>
          </a:p>
          <a:p>
            <a:pPr algn="just" fontAlgn="auto">
              <a:spcAft>
                <a:spcPts val="0"/>
              </a:spcAft>
              <a:buFont typeface="Arial"/>
              <a:buChar char="•"/>
              <a:defRPr/>
            </a:pPr>
            <a:r>
              <a:rPr lang="es-ES" dirty="0" smtClean="0">
                <a:ea typeface="+mn-ea"/>
                <a:cs typeface="+mn-cs"/>
              </a:rPr>
              <a:t>Crítica a Keynes: traslada el foco de análisis del dinero como medio de cambio al dinero como activo líquido. </a:t>
            </a:r>
          </a:p>
        </p:txBody>
      </p:sp>
      <p:sp>
        <p:nvSpPr>
          <p:cNvPr id="4" name="Marcador de pie de página 3"/>
          <p:cNvSpPr>
            <a:spLocks noGrp="1"/>
          </p:cNvSpPr>
          <p:nvPr>
            <p:ph type="ftr" sz="quarter" idx="11"/>
          </p:nvPr>
        </p:nvSpPr>
        <p:spPr/>
        <p:txBody>
          <a:bodyPr/>
          <a:lstStyle/>
          <a:p>
            <a:pPr>
              <a:defRPr/>
            </a:pPr>
            <a:r>
              <a:rPr lang="es-ES_tradnl"/>
              <a:t>Prof. Carles Manera</a:t>
            </a:r>
            <a:endParaRPr lang="es-ES"/>
          </a:p>
        </p:txBody>
      </p:sp>
      <p:sp>
        <p:nvSpPr>
          <p:cNvPr id="5" name="Marcador de número de diapositiva 4"/>
          <p:cNvSpPr>
            <a:spLocks noGrp="1"/>
          </p:cNvSpPr>
          <p:nvPr>
            <p:ph type="sldNum" sz="quarter" idx="12"/>
          </p:nvPr>
        </p:nvSpPr>
        <p:spPr/>
        <p:txBody>
          <a:bodyPr/>
          <a:lstStyle/>
          <a:p>
            <a:pPr>
              <a:defRPr/>
            </a:pPr>
            <a:fld id="{0CB09F32-9AE4-CB49-9F83-86C3E8981FC4}" type="slidenum">
              <a:rPr lang="es-ES"/>
              <a:pPr>
                <a:defRPr/>
              </a:pPr>
              <a:t>27</a:t>
            </a:fld>
            <a:endParaRPr lang="es-ES"/>
          </a:p>
        </p:txBody>
      </p:sp>
    </p:spTree>
    <p:extLst>
      <p:ext uri="{BB962C8B-B14F-4D97-AF65-F5344CB8AC3E}">
        <p14:creationId xmlns:p14="http://schemas.microsoft.com/office/powerpoint/2010/main" val="379923115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ormAutofit fontScale="90000"/>
          </a:bodyPr>
          <a:lstStyle/>
          <a:p>
            <a:pPr fontAlgn="auto">
              <a:spcAft>
                <a:spcPts val="0"/>
              </a:spcAft>
              <a:defRPr/>
            </a:pPr>
            <a:r>
              <a:rPr lang="es-ES" dirty="0" smtClean="0">
                <a:ea typeface="+mj-ea"/>
                <a:cs typeface="+mj-cs"/>
              </a:rPr>
              <a:t>Las causas del mal económico: la excesiva expansión del crédito</a:t>
            </a:r>
          </a:p>
        </p:txBody>
      </p:sp>
      <p:sp>
        <p:nvSpPr>
          <p:cNvPr id="3" name="Marcador de contenido 2"/>
          <p:cNvSpPr>
            <a:spLocks noGrp="1"/>
          </p:cNvSpPr>
          <p:nvPr>
            <p:ph idx="1"/>
          </p:nvPr>
        </p:nvSpPr>
        <p:spPr/>
        <p:txBody>
          <a:bodyPr rtlCol="0">
            <a:normAutofit fontScale="92500" lnSpcReduction="20000"/>
          </a:bodyPr>
          <a:lstStyle/>
          <a:p>
            <a:pPr algn="just" fontAlgn="auto">
              <a:spcAft>
                <a:spcPts val="0"/>
              </a:spcAft>
              <a:buFont typeface="Arial"/>
              <a:buChar char="•"/>
              <a:defRPr/>
            </a:pPr>
            <a:r>
              <a:rPr lang="es-ES" dirty="0" smtClean="0">
                <a:ea typeface="+mn-ea"/>
                <a:cs typeface="+mn-cs"/>
              </a:rPr>
              <a:t>Frente a la visión de Keynes de un sistema capitalista inestable, </a:t>
            </a:r>
            <a:r>
              <a:rPr lang="es-ES" dirty="0" err="1" smtClean="0">
                <a:ea typeface="+mn-ea"/>
                <a:cs typeface="+mn-cs"/>
              </a:rPr>
              <a:t>Hayek</a:t>
            </a:r>
            <a:r>
              <a:rPr lang="es-ES" dirty="0" smtClean="0">
                <a:ea typeface="+mn-ea"/>
                <a:cs typeface="+mn-cs"/>
              </a:rPr>
              <a:t> indica que los procesos de expansión del crédito, alimentados por las autoridades monetarias, son el principal motivo de los ciclos expansivo-recesivos.</a:t>
            </a:r>
          </a:p>
          <a:p>
            <a:pPr algn="just" fontAlgn="auto">
              <a:spcAft>
                <a:spcPts val="0"/>
              </a:spcAft>
              <a:buFont typeface="Arial"/>
              <a:buChar char="•"/>
              <a:defRPr/>
            </a:pPr>
            <a:r>
              <a:rPr lang="es-ES" dirty="0" smtClean="0">
                <a:ea typeface="+mn-ea"/>
                <a:cs typeface="+mn-cs"/>
              </a:rPr>
              <a:t>La adopción de política de demanda expansivas en periodos de recesión sólo pospondrá los ajustes económicos necesarios, para depurar los errores de inversión cometidos en el pasado.</a:t>
            </a:r>
          </a:p>
          <a:p>
            <a:pPr algn="just" fontAlgn="auto">
              <a:spcAft>
                <a:spcPts val="0"/>
              </a:spcAft>
              <a:buFont typeface="Arial"/>
              <a:buChar char="•"/>
              <a:defRPr/>
            </a:pPr>
            <a:r>
              <a:rPr lang="es-ES" dirty="0" smtClean="0">
                <a:ea typeface="+mn-ea"/>
                <a:cs typeface="+mn-cs"/>
              </a:rPr>
              <a:t>Así, </a:t>
            </a:r>
            <a:r>
              <a:rPr lang="es-ES" dirty="0" err="1" smtClean="0">
                <a:ea typeface="+mn-ea"/>
                <a:cs typeface="+mn-cs"/>
              </a:rPr>
              <a:t>Hayek</a:t>
            </a:r>
            <a:r>
              <a:rPr lang="es-ES" dirty="0" smtClean="0">
                <a:ea typeface="+mn-ea"/>
                <a:cs typeface="+mn-cs"/>
              </a:rPr>
              <a:t> completa la visión de Ludwig Von Mises sobre el ciclo económico.</a:t>
            </a:r>
          </a:p>
        </p:txBody>
      </p:sp>
      <p:sp>
        <p:nvSpPr>
          <p:cNvPr id="4" name="Marcador de pie de página 3"/>
          <p:cNvSpPr>
            <a:spLocks noGrp="1"/>
          </p:cNvSpPr>
          <p:nvPr>
            <p:ph type="ftr" sz="quarter" idx="11"/>
          </p:nvPr>
        </p:nvSpPr>
        <p:spPr/>
        <p:txBody>
          <a:bodyPr/>
          <a:lstStyle/>
          <a:p>
            <a:pPr>
              <a:defRPr/>
            </a:pPr>
            <a:r>
              <a:rPr lang="es-ES_tradnl"/>
              <a:t>Prof. Carles Manera</a:t>
            </a:r>
            <a:endParaRPr lang="es-ES"/>
          </a:p>
        </p:txBody>
      </p:sp>
      <p:sp>
        <p:nvSpPr>
          <p:cNvPr id="5" name="Marcador de número de diapositiva 4"/>
          <p:cNvSpPr>
            <a:spLocks noGrp="1"/>
          </p:cNvSpPr>
          <p:nvPr>
            <p:ph type="sldNum" sz="quarter" idx="12"/>
          </p:nvPr>
        </p:nvSpPr>
        <p:spPr/>
        <p:txBody>
          <a:bodyPr/>
          <a:lstStyle/>
          <a:p>
            <a:pPr>
              <a:defRPr/>
            </a:pPr>
            <a:fld id="{0495D32B-7137-4349-BEF7-41D5C3D874A2}" type="slidenum">
              <a:rPr lang="es-ES"/>
              <a:pPr>
                <a:defRPr/>
              </a:pPr>
              <a:t>28</a:t>
            </a:fld>
            <a:endParaRPr lang="es-ES"/>
          </a:p>
        </p:txBody>
      </p:sp>
    </p:spTree>
    <p:extLst>
      <p:ext uri="{BB962C8B-B14F-4D97-AF65-F5344CB8AC3E}">
        <p14:creationId xmlns:p14="http://schemas.microsoft.com/office/powerpoint/2010/main" val="4823018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ormAutofit fontScale="90000"/>
          </a:bodyPr>
          <a:lstStyle/>
          <a:p>
            <a:pPr fontAlgn="auto">
              <a:spcAft>
                <a:spcPts val="0"/>
              </a:spcAft>
              <a:defRPr/>
            </a:pPr>
            <a:r>
              <a:rPr lang="es-ES" dirty="0" smtClean="0">
                <a:ea typeface="+mj-ea"/>
                <a:cs typeface="+mj-cs"/>
              </a:rPr>
              <a:t>La teoría del ciclo económico austríaco</a:t>
            </a:r>
            <a:br>
              <a:rPr lang="es-ES" dirty="0" smtClean="0">
                <a:ea typeface="+mj-ea"/>
                <a:cs typeface="+mj-cs"/>
              </a:rPr>
            </a:br>
            <a:r>
              <a:rPr lang="es-ES" sz="2000" dirty="0" smtClean="0">
                <a:ea typeface="+mj-ea"/>
                <a:cs typeface="+mj-cs"/>
              </a:rPr>
              <a:t>(Carl </a:t>
            </a:r>
            <a:r>
              <a:rPr lang="es-ES" sz="2000" dirty="0" err="1" smtClean="0">
                <a:ea typeface="+mj-ea"/>
                <a:cs typeface="+mj-cs"/>
              </a:rPr>
              <a:t>Menger</a:t>
            </a:r>
            <a:r>
              <a:rPr lang="es-ES" sz="2000" dirty="0" smtClean="0">
                <a:ea typeface="+mj-ea"/>
                <a:cs typeface="+mj-cs"/>
              </a:rPr>
              <a:t>, </a:t>
            </a:r>
            <a:r>
              <a:rPr lang="es-ES" sz="2000" dirty="0" err="1" smtClean="0">
                <a:ea typeface="+mj-ea"/>
                <a:cs typeface="+mj-cs"/>
              </a:rPr>
              <a:t>Eugen</a:t>
            </a:r>
            <a:r>
              <a:rPr lang="es-ES" sz="2000" dirty="0" smtClean="0">
                <a:ea typeface="+mj-ea"/>
                <a:cs typeface="+mj-cs"/>
              </a:rPr>
              <a:t> </a:t>
            </a:r>
            <a:r>
              <a:rPr lang="es-ES" sz="2000" dirty="0" err="1" smtClean="0">
                <a:ea typeface="+mj-ea"/>
                <a:cs typeface="+mj-cs"/>
              </a:rPr>
              <a:t>Böhm-Bawerk</a:t>
            </a:r>
            <a:r>
              <a:rPr lang="es-ES" sz="2000" dirty="0" smtClean="0">
                <a:ea typeface="+mj-ea"/>
                <a:cs typeface="+mj-cs"/>
              </a:rPr>
              <a:t>, </a:t>
            </a:r>
            <a:r>
              <a:rPr lang="es-ES" sz="2000" dirty="0" err="1" smtClean="0">
                <a:ea typeface="+mj-ea"/>
                <a:cs typeface="+mj-cs"/>
              </a:rPr>
              <a:t>Kurt</a:t>
            </a:r>
            <a:r>
              <a:rPr lang="es-ES" sz="2000" dirty="0" smtClean="0">
                <a:ea typeface="+mj-ea"/>
                <a:cs typeface="+mj-cs"/>
              </a:rPr>
              <a:t> </a:t>
            </a:r>
            <a:r>
              <a:rPr lang="es-ES" sz="2000" dirty="0" err="1" smtClean="0">
                <a:ea typeface="+mj-ea"/>
                <a:cs typeface="+mj-cs"/>
              </a:rPr>
              <a:t>Wicksell</a:t>
            </a:r>
            <a:r>
              <a:rPr lang="es-ES" sz="2000" dirty="0" smtClean="0">
                <a:ea typeface="+mj-ea"/>
                <a:cs typeface="+mj-cs"/>
              </a:rPr>
              <a:t>, Ludwig Von Mises, </a:t>
            </a:r>
            <a:r>
              <a:rPr lang="es-ES" sz="2000" dirty="0" err="1" smtClean="0">
                <a:ea typeface="+mj-ea"/>
                <a:cs typeface="+mj-cs"/>
              </a:rPr>
              <a:t>Friederik</a:t>
            </a:r>
            <a:r>
              <a:rPr lang="es-ES" sz="2000" dirty="0" smtClean="0">
                <a:ea typeface="+mj-ea"/>
                <a:cs typeface="+mj-cs"/>
              </a:rPr>
              <a:t> von </a:t>
            </a:r>
            <a:r>
              <a:rPr lang="es-ES" sz="2000" dirty="0" err="1" smtClean="0">
                <a:ea typeface="+mj-ea"/>
                <a:cs typeface="+mj-cs"/>
              </a:rPr>
              <a:t>Hayek</a:t>
            </a:r>
            <a:r>
              <a:rPr lang="es-ES" sz="2000" dirty="0" smtClean="0">
                <a:ea typeface="+mj-ea"/>
                <a:cs typeface="+mj-cs"/>
              </a:rPr>
              <a:t>)</a:t>
            </a:r>
          </a:p>
        </p:txBody>
      </p:sp>
      <p:sp>
        <p:nvSpPr>
          <p:cNvPr id="3" name="Marcador de contenido 2"/>
          <p:cNvSpPr>
            <a:spLocks noGrp="1"/>
          </p:cNvSpPr>
          <p:nvPr>
            <p:ph idx="1"/>
          </p:nvPr>
        </p:nvSpPr>
        <p:spPr/>
        <p:txBody>
          <a:bodyPr rtlCol="0">
            <a:normAutofit fontScale="77500" lnSpcReduction="20000"/>
          </a:bodyPr>
          <a:lstStyle/>
          <a:p>
            <a:pPr algn="just" fontAlgn="auto">
              <a:spcAft>
                <a:spcPts val="0"/>
              </a:spcAft>
              <a:buFont typeface="Arial"/>
              <a:buChar char="•"/>
              <a:defRPr/>
            </a:pPr>
            <a:r>
              <a:rPr lang="es-ES" dirty="0" smtClean="0">
                <a:ea typeface="+mn-ea"/>
                <a:cs typeface="+mn-cs"/>
              </a:rPr>
              <a:t>La expansión artificial del crédito, no respaldada por ahorro voluntario, provoca una descoordinación entre los planes intemporales de productores y consumidores.</a:t>
            </a:r>
          </a:p>
          <a:p>
            <a:pPr algn="just" fontAlgn="auto">
              <a:spcAft>
                <a:spcPts val="0"/>
              </a:spcAft>
              <a:buFont typeface="Arial"/>
              <a:buChar char="•"/>
              <a:defRPr/>
            </a:pPr>
            <a:r>
              <a:rPr lang="es-ES" dirty="0" smtClean="0">
                <a:ea typeface="+mn-ea"/>
                <a:cs typeface="+mn-cs"/>
              </a:rPr>
              <a:t>El tipo de interés monetario se sitúa por debajo del natural. La demanda de inversión será superior a la oferta de ahorro. El déficit de ahorro se cubrirá con la creación de dinero bancario. Y esto provocará inflación.</a:t>
            </a:r>
          </a:p>
          <a:p>
            <a:pPr algn="just" fontAlgn="auto">
              <a:spcAft>
                <a:spcPts val="0"/>
              </a:spcAft>
              <a:buFont typeface="Arial"/>
              <a:buChar char="•"/>
              <a:defRPr/>
            </a:pPr>
            <a:r>
              <a:rPr lang="es-ES" dirty="0" smtClean="0">
                <a:ea typeface="+mn-ea"/>
                <a:cs typeface="+mn-cs"/>
              </a:rPr>
              <a:t>La estructura productiva sufre alteraciones, y deben reajustarse.</a:t>
            </a:r>
          </a:p>
          <a:p>
            <a:pPr algn="just" fontAlgn="auto">
              <a:spcAft>
                <a:spcPts val="0"/>
              </a:spcAft>
              <a:buFont typeface="Arial"/>
              <a:buChar char="•"/>
              <a:defRPr/>
            </a:pPr>
            <a:r>
              <a:rPr lang="es-ES" dirty="0" smtClean="0">
                <a:ea typeface="+mn-ea"/>
                <a:cs typeface="+mn-cs"/>
              </a:rPr>
              <a:t>La recesión se entiende como un proceso de ajuste que devuelve a la economía a un escenario de nuevo crecimiento, fundado en el ahorro voluntario y en la acumulación de capital. </a:t>
            </a:r>
          </a:p>
        </p:txBody>
      </p:sp>
      <p:sp>
        <p:nvSpPr>
          <p:cNvPr id="4" name="Marcador de pie de página 3"/>
          <p:cNvSpPr>
            <a:spLocks noGrp="1"/>
          </p:cNvSpPr>
          <p:nvPr>
            <p:ph type="ftr" sz="quarter" idx="11"/>
          </p:nvPr>
        </p:nvSpPr>
        <p:spPr/>
        <p:txBody>
          <a:bodyPr/>
          <a:lstStyle/>
          <a:p>
            <a:pPr>
              <a:defRPr/>
            </a:pPr>
            <a:r>
              <a:rPr lang="es-ES_tradnl"/>
              <a:t>Prof. Carles Manera</a:t>
            </a:r>
            <a:endParaRPr lang="es-ES"/>
          </a:p>
        </p:txBody>
      </p:sp>
      <p:sp>
        <p:nvSpPr>
          <p:cNvPr id="5" name="Marcador de número de diapositiva 4"/>
          <p:cNvSpPr>
            <a:spLocks noGrp="1"/>
          </p:cNvSpPr>
          <p:nvPr>
            <p:ph type="sldNum" sz="quarter" idx="12"/>
          </p:nvPr>
        </p:nvSpPr>
        <p:spPr/>
        <p:txBody>
          <a:bodyPr/>
          <a:lstStyle/>
          <a:p>
            <a:pPr>
              <a:defRPr/>
            </a:pPr>
            <a:fld id="{CF2C4856-8D75-3741-B108-642449457142}" type="slidenum">
              <a:rPr lang="es-ES"/>
              <a:pPr>
                <a:defRPr/>
              </a:pPr>
              <a:t>29</a:t>
            </a:fld>
            <a:endParaRPr lang="es-ES"/>
          </a:p>
        </p:txBody>
      </p:sp>
    </p:spTree>
    <p:extLst>
      <p:ext uri="{BB962C8B-B14F-4D97-AF65-F5344CB8AC3E}">
        <p14:creationId xmlns:p14="http://schemas.microsoft.com/office/powerpoint/2010/main" val="222133850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ítulo 1"/>
          <p:cNvSpPr>
            <a:spLocks noGrp="1"/>
          </p:cNvSpPr>
          <p:nvPr>
            <p:ph type="title"/>
          </p:nvPr>
        </p:nvSpPr>
        <p:spPr/>
        <p:txBody>
          <a:bodyPr/>
          <a:lstStyle/>
          <a:p>
            <a:r>
              <a:rPr lang="es-ES">
                <a:latin typeface="Calibri" charset="0"/>
              </a:rPr>
              <a:t>Individualismo, libertad, mercado…</a:t>
            </a:r>
          </a:p>
        </p:txBody>
      </p:sp>
      <p:sp>
        <p:nvSpPr>
          <p:cNvPr id="3" name="Marcador de contenido 2"/>
          <p:cNvSpPr>
            <a:spLocks noGrp="1"/>
          </p:cNvSpPr>
          <p:nvPr>
            <p:ph idx="1"/>
          </p:nvPr>
        </p:nvSpPr>
        <p:spPr/>
        <p:txBody>
          <a:bodyPr rtlCol="0">
            <a:normAutofit fontScale="92500" lnSpcReduction="20000"/>
          </a:bodyPr>
          <a:lstStyle/>
          <a:p>
            <a:pPr algn="just" fontAlgn="auto">
              <a:spcAft>
                <a:spcPts val="0"/>
              </a:spcAft>
              <a:buFont typeface="Arial"/>
              <a:buChar char="•"/>
              <a:defRPr/>
            </a:pPr>
            <a:r>
              <a:rPr lang="es-ES" dirty="0" smtClean="0">
                <a:ea typeface="+mn-ea"/>
                <a:cs typeface="+mn-cs"/>
              </a:rPr>
              <a:t>El individualismo y no la colectividad es la medida de todas las cosas.</a:t>
            </a:r>
          </a:p>
          <a:p>
            <a:pPr algn="just" fontAlgn="auto">
              <a:spcAft>
                <a:spcPts val="0"/>
              </a:spcAft>
              <a:buFont typeface="Arial"/>
              <a:buChar char="•"/>
              <a:defRPr/>
            </a:pPr>
            <a:r>
              <a:rPr lang="es-ES" dirty="0" smtClean="0">
                <a:ea typeface="+mn-ea"/>
                <a:cs typeface="+mn-cs"/>
              </a:rPr>
              <a:t>La competencia es la mejor forma para coordinar los esfuerzos humanos. </a:t>
            </a:r>
          </a:p>
          <a:p>
            <a:pPr algn="just" fontAlgn="auto">
              <a:spcAft>
                <a:spcPts val="0"/>
              </a:spcAft>
              <a:buFont typeface="Arial"/>
              <a:buChar char="•"/>
              <a:defRPr/>
            </a:pPr>
            <a:r>
              <a:rPr lang="es-ES" dirty="0" smtClean="0">
                <a:ea typeface="+mn-ea"/>
                <a:cs typeface="+mn-cs"/>
              </a:rPr>
              <a:t>La intervención estatal siempre es necesaria, pero la planificación y la competencia sólo pueden combinarse cuando se planifica para la competencia, no contra ella. </a:t>
            </a:r>
          </a:p>
          <a:p>
            <a:pPr algn="just" fontAlgn="auto">
              <a:spcAft>
                <a:spcPts val="0"/>
              </a:spcAft>
              <a:buFont typeface="Arial"/>
              <a:buChar char="•"/>
              <a:defRPr/>
            </a:pPr>
            <a:r>
              <a:rPr lang="es-ES" dirty="0" smtClean="0">
                <a:ea typeface="+mn-ea"/>
                <a:cs typeface="+mn-cs"/>
              </a:rPr>
              <a:t>Ha sido la sumisión a las fuerzas impersonales del mercado lo que ha hecho posible el desarrollo de la civilización.</a:t>
            </a:r>
          </a:p>
        </p:txBody>
      </p:sp>
      <p:sp>
        <p:nvSpPr>
          <p:cNvPr id="4" name="Marcador de pie de página 3"/>
          <p:cNvSpPr>
            <a:spLocks noGrp="1"/>
          </p:cNvSpPr>
          <p:nvPr>
            <p:ph type="ftr" sz="quarter" idx="11"/>
          </p:nvPr>
        </p:nvSpPr>
        <p:spPr/>
        <p:txBody>
          <a:bodyPr/>
          <a:lstStyle/>
          <a:p>
            <a:pPr>
              <a:defRPr/>
            </a:pPr>
            <a:r>
              <a:rPr lang="es-ES_tradnl"/>
              <a:t>Prof. Carles Manera</a:t>
            </a:r>
            <a:endParaRPr lang="es-ES"/>
          </a:p>
        </p:txBody>
      </p:sp>
      <p:sp>
        <p:nvSpPr>
          <p:cNvPr id="5" name="Marcador de número de diapositiva 4"/>
          <p:cNvSpPr>
            <a:spLocks noGrp="1"/>
          </p:cNvSpPr>
          <p:nvPr>
            <p:ph type="sldNum" sz="quarter" idx="12"/>
          </p:nvPr>
        </p:nvSpPr>
        <p:spPr/>
        <p:txBody>
          <a:bodyPr/>
          <a:lstStyle/>
          <a:p>
            <a:pPr>
              <a:defRPr/>
            </a:pPr>
            <a:fld id="{AE216B8A-D0D8-524C-A85B-62A99D013AE8}" type="slidenum">
              <a:rPr lang="es-ES"/>
              <a:pPr>
                <a:defRPr/>
              </a:pPr>
              <a:t>30</a:t>
            </a:fld>
            <a:endParaRPr lang="es-ES"/>
          </a:p>
        </p:txBody>
      </p:sp>
    </p:spTree>
    <p:extLst>
      <p:ext uri="{BB962C8B-B14F-4D97-AF65-F5344CB8AC3E}">
        <p14:creationId xmlns:p14="http://schemas.microsoft.com/office/powerpoint/2010/main" val="135410517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ítulo 1"/>
          <p:cNvSpPr>
            <a:spLocks noGrp="1"/>
          </p:cNvSpPr>
          <p:nvPr>
            <p:ph type="title"/>
          </p:nvPr>
        </p:nvSpPr>
        <p:spPr/>
        <p:txBody>
          <a:bodyPr/>
          <a:lstStyle/>
          <a:p>
            <a:r>
              <a:rPr lang="es-ES">
                <a:latin typeface="Calibri" charset="0"/>
              </a:rPr>
              <a:t>…contra la planificación</a:t>
            </a:r>
          </a:p>
        </p:txBody>
      </p:sp>
      <p:sp>
        <p:nvSpPr>
          <p:cNvPr id="11266" name="Marcador de contenido 2"/>
          <p:cNvSpPr>
            <a:spLocks noGrp="1"/>
          </p:cNvSpPr>
          <p:nvPr>
            <p:ph idx="1"/>
          </p:nvPr>
        </p:nvSpPr>
        <p:spPr/>
        <p:txBody>
          <a:bodyPr/>
          <a:lstStyle/>
          <a:p>
            <a:pPr algn="just"/>
            <a:r>
              <a:rPr lang="es-ES">
                <a:latin typeface="Calibri" charset="0"/>
              </a:rPr>
              <a:t>Planificación y democracia chocan, porque la planificación exige cierta supresión de la libertad.</a:t>
            </a:r>
          </a:p>
          <a:p>
            <a:pPr algn="just"/>
            <a:r>
              <a:rPr lang="es-ES">
                <a:latin typeface="Calibri" charset="0"/>
              </a:rPr>
              <a:t>El Estado debe limitarse a establecer reglas para situaciones generales y debe permitir plena libertad a los individuos. Éstos son los que conocen las circunstancias de cada caso, y se adaptarán a ellas. </a:t>
            </a:r>
          </a:p>
        </p:txBody>
      </p:sp>
      <p:sp>
        <p:nvSpPr>
          <p:cNvPr id="4" name="Marcador de pie de página 3"/>
          <p:cNvSpPr>
            <a:spLocks noGrp="1"/>
          </p:cNvSpPr>
          <p:nvPr>
            <p:ph type="ftr" sz="quarter" idx="11"/>
          </p:nvPr>
        </p:nvSpPr>
        <p:spPr/>
        <p:txBody>
          <a:bodyPr/>
          <a:lstStyle/>
          <a:p>
            <a:pPr>
              <a:defRPr/>
            </a:pPr>
            <a:r>
              <a:rPr lang="es-ES_tradnl"/>
              <a:t>Prof. Carles Manera</a:t>
            </a:r>
            <a:endParaRPr lang="es-ES"/>
          </a:p>
        </p:txBody>
      </p:sp>
      <p:sp>
        <p:nvSpPr>
          <p:cNvPr id="5" name="Marcador de número de diapositiva 4"/>
          <p:cNvSpPr>
            <a:spLocks noGrp="1"/>
          </p:cNvSpPr>
          <p:nvPr>
            <p:ph type="sldNum" sz="quarter" idx="12"/>
          </p:nvPr>
        </p:nvSpPr>
        <p:spPr/>
        <p:txBody>
          <a:bodyPr/>
          <a:lstStyle/>
          <a:p>
            <a:pPr>
              <a:defRPr/>
            </a:pPr>
            <a:fld id="{5F7A26E6-EBE0-FC43-91DB-0F7EBBE1651B}" type="slidenum">
              <a:rPr lang="es-ES"/>
              <a:pPr>
                <a:defRPr/>
              </a:pPr>
              <a:t>31</a:t>
            </a:fld>
            <a:endParaRPr lang="es-ES"/>
          </a:p>
        </p:txBody>
      </p:sp>
    </p:spTree>
    <p:extLst>
      <p:ext uri="{BB962C8B-B14F-4D97-AF65-F5344CB8AC3E}">
        <p14:creationId xmlns:p14="http://schemas.microsoft.com/office/powerpoint/2010/main" val="51374257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72</TotalTime>
  <Words>2948</Words>
  <Application>Microsoft Macintosh PowerPoint</Application>
  <PresentationFormat>Presentación en pantalla (4:3)</PresentationFormat>
  <Paragraphs>190</Paragraphs>
  <Slides>31</Slides>
  <Notes>0</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Tema de Office</vt:lpstr>
      <vt:lpstr>La revulsión de la Economía ante la Gran Depresión</vt:lpstr>
      <vt:lpstr>Los dogmas económicos</vt:lpstr>
      <vt:lpstr>Un nuevo pensamiento</vt:lpstr>
      <vt:lpstr>La importancia de la  Historia Económica</vt:lpstr>
      <vt:lpstr>Keynes y la Historia</vt:lpstr>
      <vt:lpstr>LOS “ESPÍRITUS ANIMALES” EN JOHN MAYNARD KEYNES…</vt:lpstr>
      <vt:lpstr>…afectan todos los agentes económicos</vt:lpstr>
      <vt:lpstr>PUNTO DE PARTIDA DE LA TEORÍA ECONÓMICA ORTODOXA</vt:lpstr>
      <vt:lpstr>¿CÓMO ENTENDER LA ECONOMÍA?</vt:lpstr>
      <vt:lpstr> LOS CINCO  “ESPÍRITUS ANIMALES”  para Akerlof-Shiller</vt:lpstr>
      <vt:lpstr>1. EQUIDAD</vt:lpstr>
      <vt:lpstr>2. CONFIANZA</vt:lpstr>
      <vt:lpstr>3. CORRUPCIÓN, FRAUDE Y MALA FE</vt:lpstr>
      <vt:lpstr>4. ILUSIÓN MONETARIA</vt:lpstr>
      <vt:lpstr>5. HISTORIAS</vt:lpstr>
      <vt:lpstr>OTROS ELEMENTOS CLAVES:  BANCOS CENTRALES</vt:lpstr>
      <vt:lpstr>OTROS ELEMENTOS CLAVES:  INFLACIÓN Y DESEMPLEO </vt:lpstr>
      <vt:lpstr>Precios y salarios</vt:lpstr>
      <vt:lpstr>Ahorro e inversión</vt:lpstr>
      <vt:lpstr>El engranaje de la economía: el ciclo de intercambio hace girar las ruedas e impulsa el crecimiento y la demanda</vt:lpstr>
      <vt:lpstr>El ciclo de intercambio</vt:lpstr>
      <vt:lpstr>El multiplicador</vt:lpstr>
      <vt:lpstr>Tipos de políticas</vt:lpstr>
      <vt:lpstr>Buscando el pleno empleo</vt:lpstr>
      <vt:lpstr>HAYEK FRENTE A KEYNES</vt:lpstr>
      <vt:lpstr>Los términos del debate: Hayek y  Camino de servidumbre (1944)</vt:lpstr>
      <vt:lpstr>Hayek, el principal pensador del capitalismo liberal</vt:lpstr>
      <vt:lpstr>Las causas del mal económico: la excesiva expansión del crédito</vt:lpstr>
      <vt:lpstr>La teoría del ciclo económico austríaco (Carl Menger, Eugen Böhm-Bawerk, Kurt Wicksell, Ludwig Von Mises, Friederik von Hayek)</vt:lpstr>
      <vt:lpstr>Individualismo, libertad, mercado…</vt:lpstr>
      <vt:lpstr>…contra la planificación</vt:lpstr>
    </vt:vector>
  </TitlesOfParts>
  <Company>uib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Keynes o la teoría de la depresión</dc:title>
  <dc:creator>Carles Manera</dc:creator>
  <cp:lastModifiedBy>Carlos Manera</cp:lastModifiedBy>
  <cp:revision>24</cp:revision>
  <dcterms:created xsi:type="dcterms:W3CDTF">2014-12-17T14:48:22Z</dcterms:created>
  <dcterms:modified xsi:type="dcterms:W3CDTF">2018-08-06T18:50:53Z</dcterms:modified>
</cp:coreProperties>
</file>