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86" r:id="rId3"/>
    <p:sldId id="287" r:id="rId4"/>
    <p:sldId id="266" r:id="rId5"/>
    <p:sldId id="284" r:id="rId6"/>
    <p:sldId id="276" r:id="rId7"/>
    <p:sldId id="282" r:id="rId8"/>
    <p:sldId id="267" r:id="rId9"/>
    <p:sldId id="274" r:id="rId10"/>
    <p:sldId id="297" r:id="rId11"/>
    <p:sldId id="289" r:id="rId12"/>
    <p:sldId id="269" r:id="rId13"/>
    <p:sldId id="290" r:id="rId14"/>
    <p:sldId id="271" r:id="rId15"/>
    <p:sldId id="257" r:id="rId16"/>
    <p:sldId id="292" r:id="rId17"/>
    <p:sldId id="259" r:id="rId18"/>
    <p:sldId id="293" r:id="rId19"/>
    <p:sldId id="264" r:id="rId20"/>
    <p:sldId id="270" r:id="rId21"/>
    <p:sldId id="273" r:id="rId22"/>
    <p:sldId id="272" r:id="rId23"/>
    <p:sldId id="265" r:id="rId24"/>
    <p:sldId id="295" r:id="rId25"/>
    <p:sldId id="294" r:id="rId26"/>
    <p:sldId id="296" r:id="rId27"/>
    <p:sldId id="288" r:id="rId28"/>
    <p:sldId id="291" r:id="rId29"/>
    <p:sldId id="298" r:id="rId30"/>
    <p:sldId id="299" r:id="rId3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3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arlosmanera:Desktop:CCOO%20OCTUBRE%2018:DATOS%2016102018%20trimestral%20excel.xlsx" TargetMode="External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arlosmanera:Desktop:CCOO%20OCTUBRE%2018:DATOS%2016102018%20trimestral%20excel.xlsx" TargetMode="External"/><Relationship Id="rId2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España:</a:t>
            </a:r>
            <a:r>
              <a:rPr lang="es-ES" baseline="0"/>
              <a:t> Comportamiento del crédito por destino de la financiación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aseline="0"/>
              <a:t>Tasas de variación interanual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aseline="0"/>
              <a:t>(Series en tendencia. Filtro Hodrick- Prescott)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518118651196809"/>
          <c:y val="0.154297086205401"/>
          <c:w val="0.933175498259416"/>
          <c:h val="0.723494420402076"/>
        </c:manualLayout>
      </c:layout>
      <c:lineChart>
        <c:grouping val="standard"/>
        <c:varyColors val="0"/>
        <c:ser>
          <c:idx val="0"/>
          <c:order val="0"/>
          <c:tx>
            <c:strRef>
              <c:f>'DATOS 16102018 trimestral.xlsx'!$M$2</c:f>
              <c:strCache>
                <c:ptCount val="1"/>
                <c:pt idx="0">
                  <c:v>Crédito a las empresas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'DATOS 16102018 trimestral.xlsx'!$A$3:$A$67</c:f>
              <c:strCache>
                <c:ptCount val="65"/>
                <c:pt idx="0">
                  <c:v>1t 2002</c:v>
                </c:pt>
                <c:pt idx="1">
                  <c:v>2t 2002</c:v>
                </c:pt>
                <c:pt idx="2">
                  <c:v>3t 2002</c:v>
                </c:pt>
                <c:pt idx="3">
                  <c:v>4t 2002</c:v>
                </c:pt>
                <c:pt idx="4">
                  <c:v>1t 2003</c:v>
                </c:pt>
                <c:pt idx="5">
                  <c:v>2t 2003</c:v>
                </c:pt>
                <c:pt idx="6">
                  <c:v>3t 2003</c:v>
                </c:pt>
                <c:pt idx="7">
                  <c:v>4t 2003</c:v>
                </c:pt>
                <c:pt idx="8">
                  <c:v>1t 2004</c:v>
                </c:pt>
                <c:pt idx="9">
                  <c:v>2t 2004</c:v>
                </c:pt>
                <c:pt idx="10">
                  <c:v>3t 2004</c:v>
                </c:pt>
                <c:pt idx="11">
                  <c:v>4t 2004</c:v>
                </c:pt>
                <c:pt idx="12">
                  <c:v>1t 2005</c:v>
                </c:pt>
                <c:pt idx="13">
                  <c:v>2t 2005</c:v>
                </c:pt>
                <c:pt idx="14">
                  <c:v>3t 2005</c:v>
                </c:pt>
                <c:pt idx="15">
                  <c:v>4t 2005</c:v>
                </c:pt>
                <c:pt idx="16">
                  <c:v>1t 2006</c:v>
                </c:pt>
                <c:pt idx="17">
                  <c:v>2t 2006</c:v>
                </c:pt>
                <c:pt idx="18">
                  <c:v>3t 2006</c:v>
                </c:pt>
                <c:pt idx="19">
                  <c:v>4t 2006</c:v>
                </c:pt>
                <c:pt idx="20">
                  <c:v>1t 2007</c:v>
                </c:pt>
                <c:pt idx="21">
                  <c:v>2t 2007</c:v>
                </c:pt>
                <c:pt idx="22">
                  <c:v>3t 2007</c:v>
                </c:pt>
                <c:pt idx="23">
                  <c:v>4t 2007</c:v>
                </c:pt>
                <c:pt idx="24">
                  <c:v>1t 2008</c:v>
                </c:pt>
                <c:pt idx="25">
                  <c:v>2t 2008</c:v>
                </c:pt>
                <c:pt idx="26">
                  <c:v>3t 2008</c:v>
                </c:pt>
                <c:pt idx="27">
                  <c:v>4t 2008</c:v>
                </c:pt>
                <c:pt idx="28">
                  <c:v>1t 2009</c:v>
                </c:pt>
                <c:pt idx="29">
                  <c:v>2t 2009</c:v>
                </c:pt>
                <c:pt idx="30">
                  <c:v>3t 2009</c:v>
                </c:pt>
                <c:pt idx="31">
                  <c:v>4t 2009</c:v>
                </c:pt>
                <c:pt idx="32">
                  <c:v>1t 2010</c:v>
                </c:pt>
                <c:pt idx="33">
                  <c:v>2t 2010</c:v>
                </c:pt>
                <c:pt idx="34">
                  <c:v>3t 2010</c:v>
                </c:pt>
                <c:pt idx="35">
                  <c:v>4t 2010</c:v>
                </c:pt>
                <c:pt idx="36">
                  <c:v>1t 2011</c:v>
                </c:pt>
                <c:pt idx="37">
                  <c:v>2t 2011</c:v>
                </c:pt>
                <c:pt idx="38">
                  <c:v>3t 2011</c:v>
                </c:pt>
                <c:pt idx="39">
                  <c:v>4t 2011</c:v>
                </c:pt>
                <c:pt idx="40">
                  <c:v>1t 2012</c:v>
                </c:pt>
                <c:pt idx="41">
                  <c:v>2t 2012</c:v>
                </c:pt>
                <c:pt idx="42">
                  <c:v>3t 2012</c:v>
                </c:pt>
                <c:pt idx="43">
                  <c:v>4t 2012</c:v>
                </c:pt>
                <c:pt idx="44">
                  <c:v>1t 2013</c:v>
                </c:pt>
                <c:pt idx="45">
                  <c:v>2t 2013</c:v>
                </c:pt>
                <c:pt idx="46">
                  <c:v>3t 2013</c:v>
                </c:pt>
                <c:pt idx="47">
                  <c:v>4t 2013</c:v>
                </c:pt>
                <c:pt idx="48">
                  <c:v>1t 2014</c:v>
                </c:pt>
                <c:pt idx="49">
                  <c:v>2t 2014</c:v>
                </c:pt>
                <c:pt idx="50">
                  <c:v>3t 2014</c:v>
                </c:pt>
                <c:pt idx="51">
                  <c:v>4t 2014</c:v>
                </c:pt>
                <c:pt idx="52">
                  <c:v>1t 2015</c:v>
                </c:pt>
                <c:pt idx="53">
                  <c:v>2t 2015</c:v>
                </c:pt>
                <c:pt idx="54">
                  <c:v>3t 2015</c:v>
                </c:pt>
                <c:pt idx="55">
                  <c:v>4t 2015</c:v>
                </c:pt>
                <c:pt idx="56">
                  <c:v>1t 2016</c:v>
                </c:pt>
                <c:pt idx="57">
                  <c:v>2t 2016</c:v>
                </c:pt>
                <c:pt idx="58">
                  <c:v>3t 2016</c:v>
                </c:pt>
                <c:pt idx="59">
                  <c:v>4t 2016</c:v>
                </c:pt>
                <c:pt idx="60">
                  <c:v>1t 2017</c:v>
                </c:pt>
                <c:pt idx="61">
                  <c:v>2t 2017</c:v>
                </c:pt>
                <c:pt idx="62">
                  <c:v>3t 2017</c:v>
                </c:pt>
                <c:pt idx="63">
                  <c:v>4t 2017</c:v>
                </c:pt>
                <c:pt idx="64">
                  <c:v>1t 2018</c:v>
                </c:pt>
              </c:strCache>
            </c:strRef>
          </c:cat>
          <c:val>
            <c:numRef>
              <c:f>'DATOS 16102018 trimestral.xlsx'!$M$3:$M$67</c:f>
              <c:numCache>
                <c:formatCode>General</c:formatCode>
                <c:ptCount val="65"/>
                <c:pt idx="0">
                  <c:v>11.2039858563259</c:v>
                </c:pt>
                <c:pt idx="1">
                  <c:v>11.9633483795013</c:v>
                </c:pt>
                <c:pt idx="2">
                  <c:v>12.7230834115165</c:v>
                </c:pt>
                <c:pt idx="3">
                  <c:v>13.4820863684742</c:v>
                </c:pt>
                <c:pt idx="4">
                  <c:v>14.2381132393446</c:v>
                </c:pt>
                <c:pt idx="5">
                  <c:v>14.987681209118</c:v>
                </c:pt>
                <c:pt idx="6">
                  <c:v>15.7260961420099</c:v>
                </c:pt>
                <c:pt idx="7">
                  <c:v>16.44767160148</c:v>
                </c:pt>
                <c:pt idx="8">
                  <c:v>17.1450798408993</c:v>
                </c:pt>
                <c:pt idx="9">
                  <c:v>17.8080883188882</c:v>
                </c:pt>
                <c:pt idx="10">
                  <c:v>18.42449881916638</c:v>
                </c:pt>
                <c:pt idx="11">
                  <c:v>18.98104557025368</c:v>
                </c:pt>
                <c:pt idx="12">
                  <c:v>19.4633849889087</c:v>
                </c:pt>
                <c:pt idx="13">
                  <c:v>19.8560603384081</c:v>
                </c:pt>
                <c:pt idx="14">
                  <c:v>20.142887766411</c:v>
                </c:pt>
                <c:pt idx="15">
                  <c:v>20.3072108828645</c:v>
                </c:pt>
                <c:pt idx="16">
                  <c:v>20.33278399286188</c:v>
                </c:pt>
                <c:pt idx="17">
                  <c:v>20.20560689469518</c:v>
                </c:pt>
                <c:pt idx="18">
                  <c:v>19.9142838966595</c:v>
                </c:pt>
                <c:pt idx="19">
                  <c:v>19.45054080274222</c:v>
                </c:pt>
                <c:pt idx="20">
                  <c:v>18.8114069894946</c:v>
                </c:pt>
                <c:pt idx="21">
                  <c:v>18.0001302454665</c:v>
                </c:pt>
                <c:pt idx="22">
                  <c:v>17.0257637298387</c:v>
                </c:pt>
                <c:pt idx="23">
                  <c:v>15.9033605203897</c:v>
                </c:pt>
                <c:pt idx="24">
                  <c:v>14.6529575925651</c:v>
                </c:pt>
                <c:pt idx="25">
                  <c:v>13.2975898214874</c:v>
                </c:pt>
                <c:pt idx="26">
                  <c:v>11.862321483782</c:v>
                </c:pt>
                <c:pt idx="27">
                  <c:v>10.3727183624369</c:v>
                </c:pt>
                <c:pt idx="28">
                  <c:v>8.85349478951236</c:v>
                </c:pt>
                <c:pt idx="29">
                  <c:v>7.327757148091806</c:v>
                </c:pt>
                <c:pt idx="30">
                  <c:v>5.816765887015848</c:v>
                </c:pt>
                <c:pt idx="31">
                  <c:v>4.3382016069073</c:v>
                </c:pt>
                <c:pt idx="32">
                  <c:v>2.905546929709291</c:v>
                </c:pt>
                <c:pt idx="33">
                  <c:v>1.52801060136102</c:v>
                </c:pt>
                <c:pt idx="34">
                  <c:v>0.210922900970429</c:v>
                </c:pt>
                <c:pt idx="35">
                  <c:v>-1.04215339898031</c:v>
                </c:pt>
                <c:pt idx="36">
                  <c:v>-2.22816235282217</c:v>
                </c:pt>
                <c:pt idx="37">
                  <c:v>-3.3438341690119</c:v>
                </c:pt>
                <c:pt idx="38">
                  <c:v>-4.38538145453554</c:v>
                </c:pt>
                <c:pt idx="39">
                  <c:v>-5.3484894200233</c:v>
                </c:pt>
                <c:pt idx="40">
                  <c:v>-6.228164912696941</c:v>
                </c:pt>
                <c:pt idx="41">
                  <c:v>-7.018196973889967</c:v>
                </c:pt>
                <c:pt idx="42">
                  <c:v>-7.710357041866207</c:v>
                </c:pt>
                <c:pt idx="43">
                  <c:v>-8.295155181779948</c:v>
                </c:pt>
                <c:pt idx="44">
                  <c:v>-8.76240748563522</c:v>
                </c:pt>
                <c:pt idx="45">
                  <c:v>-9.10605807344683</c:v>
                </c:pt>
                <c:pt idx="46">
                  <c:v>-9.32569956055121</c:v>
                </c:pt>
                <c:pt idx="47">
                  <c:v>-9.427295775988468</c:v>
                </c:pt>
                <c:pt idx="48">
                  <c:v>-9.42279448657476</c:v>
                </c:pt>
                <c:pt idx="49">
                  <c:v>-9.32662639926447</c:v>
                </c:pt>
                <c:pt idx="50">
                  <c:v>-9.15364547445905</c:v>
                </c:pt>
                <c:pt idx="51">
                  <c:v>-8.91837653105999</c:v>
                </c:pt>
                <c:pt idx="52">
                  <c:v>-8.63568585954721</c:v>
                </c:pt>
                <c:pt idx="53">
                  <c:v>-8.31842826506895</c:v>
                </c:pt>
                <c:pt idx="54">
                  <c:v>-7.9768737491111</c:v>
                </c:pt>
                <c:pt idx="55">
                  <c:v>-7.61865579549382</c:v>
                </c:pt>
                <c:pt idx="56">
                  <c:v>-7.24760984194422</c:v>
                </c:pt>
                <c:pt idx="57">
                  <c:v>-6.865559666317003</c:v>
                </c:pt>
                <c:pt idx="58">
                  <c:v>-6.47529929031594</c:v>
                </c:pt>
                <c:pt idx="59">
                  <c:v>-6.07951926085312</c:v>
                </c:pt>
                <c:pt idx="60">
                  <c:v>-5.681425562784239</c:v>
                </c:pt>
                <c:pt idx="61">
                  <c:v>-5.28398698142716</c:v>
                </c:pt>
                <c:pt idx="62">
                  <c:v>-4.8881839111227</c:v>
                </c:pt>
                <c:pt idx="63">
                  <c:v>-4.494381754348486</c:v>
                </c:pt>
                <c:pt idx="64">
                  <c:v>-4.10207829863763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D8C-4DF1-8BCB-1C34F2C8E2FA}"/>
            </c:ext>
          </c:extLst>
        </c:ser>
        <c:ser>
          <c:idx val="1"/>
          <c:order val="1"/>
          <c:tx>
            <c:strRef>
              <c:f>'DATOS 16102018 trimestral.xlsx'!$N$2</c:f>
              <c:strCache>
                <c:ptCount val="1"/>
                <c:pt idx="0">
                  <c:v>Crédito a las personas físicas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'DATOS 16102018 trimestral.xlsx'!$A$3:$A$67</c:f>
              <c:strCache>
                <c:ptCount val="65"/>
                <c:pt idx="0">
                  <c:v>1t 2002</c:v>
                </c:pt>
                <c:pt idx="1">
                  <c:v>2t 2002</c:v>
                </c:pt>
                <c:pt idx="2">
                  <c:v>3t 2002</c:v>
                </c:pt>
                <c:pt idx="3">
                  <c:v>4t 2002</c:v>
                </c:pt>
                <c:pt idx="4">
                  <c:v>1t 2003</c:v>
                </c:pt>
                <c:pt idx="5">
                  <c:v>2t 2003</c:v>
                </c:pt>
                <c:pt idx="6">
                  <c:v>3t 2003</c:v>
                </c:pt>
                <c:pt idx="7">
                  <c:v>4t 2003</c:v>
                </c:pt>
                <c:pt idx="8">
                  <c:v>1t 2004</c:v>
                </c:pt>
                <c:pt idx="9">
                  <c:v>2t 2004</c:v>
                </c:pt>
                <c:pt idx="10">
                  <c:v>3t 2004</c:v>
                </c:pt>
                <c:pt idx="11">
                  <c:v>4t 2004</c:v>
                </c:pt>
                <c:pt idx="12">
                  <c:v>1t 2005</c:v>
                </c:pt>
                <c:pt idx="13">
                  <c:v>2t 2005</c:v>
                </c:pt>
                <c:pt idx="14">
                  <c:v>3t 2005</c:v>
                </c:pt>
                <c:pt idx="15">
                  <c:v>4t 2005</c:v>
                </c:pt>
                <c:pt idx="16">
                  <c:v>1t 2006</c:v>
                </c:pt>
                <c:pt idx="17">
                  <c:v>2t 2006</c:v>
                </c:pt>
                <c:pt idx="18">
                  <c:v>3t 2006</c:v>
                </c:pt>
                <c:pt idx="19">
                  <c:v>4t 2006</c:v>
                </c:pt>
                <c:pt idx="20">
                  <c:v>1t 2007</c:v>
                </c:pt>
                <c:pt idx="21">
                  <c:v>2t 2007</c:v>
                </c:pt>
                <c:pt idx="22">
                  <c:v>3t 2007</c:v>
                </c:pt>
                <c:pt idx="23">
                  <c:v>4t 2007</c:v>
                </c:pt>
                <c:pt idx="24">
                  <c:v>1t 2008</c:v>
                </c:pt>
                <c:pt idx="25">
                  <c:v>2t 2008</c:v>
                </c:pt>
                <c:pt idx="26">
                  <c:v>3t 2008</c:v>
                </c:pt>
                <c:pt idx="27">
                  <c:v>4t 2008</c:v>
                </c:pt>
                <c:pt idx="28">
                  <c:v>1t 2009</c:v>
                </c:pt>
                <c:pt idx="29">
                  <c:v>2t 2009</c:v>
                </c:pt>
                <c:pt idx="30">
                  <c:v>3t 2009</c:v>
                </c:pt>
                <c:pt idx="31">
                  <c:v>4t 2009</c:v>
                </c:pt>
                <c:pt idx="32">
                  <c:v>1t 2010</c:v>
                </c:pt>
                <c:pt idx="33">
                  <c:v>2t 2010</c:v>
                </c:pt>
                <c:pt idx="34">
                  <c:v>3t 2010</c:v>
                </c:pt>
                <c:pt idx="35">
                  <c:v>4t 2010</c:v>
                </c:pt>
                <c:pt idx="36">
                  <c:v>1t 2011</c:v>
                </c:pt>
                <c:pt idx="37">
                  <c:v>2t 2011</c:v>
                </c:pt>
                <c:pt idx="38">
                  <c:v>3t 2011</c:v>
                </c:pt>
                <c:pt idx="39">
                  <c:v>4t 2011</c:v>
                </c:pt>
                <c:pt idx="40">
                  <c:v>1t 2012</c:v>
                </c:pt>
                <c:pt idx="41">
                  <c:v>2t 2012</c:v>
                </c:pt>
                <c:pt idx="42">
                  <c:v>3t 2012</c:v>
                </c:pt>
                <c:pt idx="43">
                  <c:v>4t 2012</c:v>
                </c:pt>
                <c:pt idx="44">
                  <c:v>1t 2013</c:v>
                </c:pt>
                <c:pt idx="45">
                  <c:v>2t 2013</c:v>
                </c:pt>
                <c:pt idx="46">
                  <c:v>3t 2013</c:v>
                </c:pt>
                <c:pt idx="47">
                  <c:v>4t 2013</c:v>
                </c:pt>
                <c:pt idx="48">
                  <c:v>1t 2014</c:v>
                </c:pt>
                <c:pt idx="49">
                  <c:v>2t 2014</c:v>
                </c:pt>
                <c:pt idx="50">
                  <c:v>3t 2014</c:v>
                </c:pt>
                <c:pt idx="51">
                  <c:v>4t 2014</c:v>
                </c:pt>
                <c:pt idx="52">
                  <c:v>1t 2015</c:v>
                </c:pt>
                <c:pt idx="53">
                  <c:v>2t 2015</c:v>
                </c:pt>
                <c:pt idx="54">
                  <c:v>3t 2015</c:v>
                </c:pt>
                <c:pt idx="55">
                  <c:v>4t 2015</c:v>
                </c:pt>
                <c:pt idx="56">
                  <c:v>1t 2016</c:v>
                </c:pt>
                <c:pt idx="57">
                  <c:v>2t 2016</c:v>
                </c:pt>
                <c:pt idx="58">
                  <c:v>3t 2016</c:v>
                </c:pt>
                <c:pt idx="59">
                  <c:v>4t 2016</c:v>
                </c:pt>
                <c:pt idx="60">
                  <c:v>1t 2017</c:v>
                </c:pt>
                <c:pt idx="61">
                  <c:v>2t 2017</c:v>
                </c:pt>
                <c:pt idx="62">
                  <c:v>3t 2017</c:v>
                </c:pt>
                <c:pt idx="63">
                  <c:v>4t 2017</c:v>
                </c:pt>
                <c:pt idx="64">
                  <c:v>1t 2018</c:v>
                </c:pt>
              </c:strCache>
            </c:strRef>
          </c:cat>
          <c:val>
            <c:numRef>
              <c:f>'DATOS 16102018 trimestral.xlsx'!$N$3:$N$67</c:f>
              <c:numCache>
                <c:formatCode>General</c:formatCode>
                <c:ptCount val="65"/>
                <c:pt idx="0">
                  <c:v>15.7836379154506</c:v>
                </c:pt>
                <c:pt idx="1">
                  <c:v>16.0578651528132</c:v>
                </c:pt>
                <c:pt idx="2">
                  <c:v>16.3326651164784</c:v>
                </c:pt>
                <c:pt idx="3">
                  <c:v>16.60832436702909</c:v>
                </c:pt>
                <c:pt idx="4">
                  <c:v>16.8848590493496</c:v>
                </c:pt>
                <c:pt idx="5">
                  <c:v>17.1604051055947</c:v>
                </c:pt>
                <c:pt idx="6">
                  <c:v>17.4306704410141</c:v>
                </c:pt>
                <c:pt idx="7">
                  <c:v>17.6889502076659</c:v>
                </c:pt>
                <c:pt idx="8">
                  <c:v>17.92564538858258</c:v>
                </c:pt>
                <c:pt idx="9">
                  <c:v>18.1302263729177</c:v>
                </c:pt>
                <c:pt idx="10">
                  <c:v>18.2912100214555</c:v>
                </c:pt>
                <c:pt idx="11">
                  <c:v>18.3957818034987</c:v>
                </c:pt>
                <c:pt idx="12">
                  <c:v>18.43057018208509</c:v>
                </c:pt>
                <c:pt idx="13">
                  <c:v>18.3823937566262</c:v>
                </c:pt>
                <c:pt idx="14">
                  <c:v>18.2389895201697</c:v>
                </c:pt>
                <c:pt idx="15">
                  <c:v>17.9892304696655</c:v>
                </c:pt>
                <c:pt idx="16">
                  <c:v>17.6244652336124</c:v>
                </c:pt>
                <c:pt idx="17">
                  <c:v>17.13979917146738</c:v>
                </c:pt>
                <c:pt idx="18">
                  <c:v>16.5345723519146</c:v>
                </c:pt>
                <c:pt idx="19">
                  <c:v>15.8127249691573</c:v>
                </c:pt>
                <c:pt idx="20">
                  <c:v>14.9823631096784</c:v>
                </c:pt>
                <c:pt idx="21">
                  <c:v>14.0551474068549</c:v>
                </c:pt>
                <c:pt idx="22">
                  <c:v>13.0459370171204</c:v>
                </c:pt>
                <c:pt idx="23">
                  <c:v>11.9716816297793</c:v>
                </c:pt>
                <c:pt idx="24">
                  <c:v>10.8506772235</c:v>
                </c:pt>
                <c:pt idx="25">
                  <c:v>9.701674975932891</c:v>
                </c:pt>
                <c:pt idx="26">
                  <c:v>8.54320689146285</c:v>
                </c:pt>
                <c:pt idx="27">
                  <c:v>7.392928927615744</c:v>
                </c:pt>
                <c:pt idx="28">
                  <c:v>6.267095037609541</c:v>
                </c:pt>
                <c:pt idx="29">
                  <c:v>5.17971359408249</c:v>
                </c:pt>
                <c:pt idx="30">
                  <c:v>4.14137603527476</c:v>
                </c:pt>
                <c:pt idx="31">
                  <c:v>3.15931147842999</c:v>
                </c:pt>
                <c:pt idx="32">
                  <c:v>2.23766068076967</c:v>
                </c:pt>
                <c:pt idx="33">
                  <c:v>1.37815232984138</c:v>
                </c:pt>
                <c:pt idx="34">
                  <c:v>0.581304075267278</c:v>
                </c:pt>
                <c:pt idx="35">
                  <c:v>-0.152915278536754</c:v>
                </c:pt>
                <c:pt idx="36">
                  <c:v>-0.825025242201771</c:v>
                </c:pt>
                <c:pt idx="37">
                  <c:v>-1.435699754309899</c:v>
                </c:pt>
                <c:pt idx="38">
                  <c:v>-1.98578461266671</c:v>
                </c:pt>
                <c:pt idx="39">
                  <c:v>-2.476478302731349</c:v>
                </c:pt>
                <c:pt idx="40">
                  <c:v>-2.908988194580179</c:v>
                </c:pt>
                <c:pt idx="41">
                  <c:v>-3.28447385935027</c:v>
                </c:pt>
                <c:pt idx="42">
                  <c:v>-3.60396425055704</c:v>
                </c:pt>
                <c:pt idx="43">
                  <c:v>-3.868373025553859</c:v>
                </c:pt>
                <c:pt idx="44">
                  <c:v>-4.078486364037547</c:v>
                </c:pt>
                <c:pt idx="45">
                  <c:v>-4.23567271256388</c:v>
                </c:pt>
                <c:pt idx="46">
                  <c:v>-4.34181396371118</c:v>
                </c:pt>
                <c:pt idx="47">
                  <c:v>-4.39951971461218</c:v>
                </c:pt>
                <c:pt idx="48">
                  <c:v>-4.41224842867281</c:v>
                </c:pt>
                <c:pt idx="49">
                  <c:v>-4.384083869476734</c:v>
                </c:pt>
                <c:pt idx="50">
                  <c:v>-4.318914645340189</c:v>
                </c:pt>
                <c:pt idx="51">
                  <c:v>-4.219951812160748</c:v>
                </c:pt>
                <c:pt idx="52">
                  <c:v>-4.09001960418273</c:v>
                </c:pt>
                <c:pt idx="53">
                  <c:v>-3.9314922857677</c:v>
                </c:pt>
                <c:pt idx="54">
                  <c:v>-3.74693785902488</c:v>
                </c:pt>
                <c:pt idx="55">
                  <c:v>-3.53940464338467</c:v>
                </c:pt>
                <c:pt idx="56">
                  <c:v>-3.312349122115741</c:v>
                </c:pt>
                <c:pt idx="57">
                  <c:v>-3.06945315058444</c:v>
                </c:pt>
                <c:pt idx="58">
                  <c:v>-2.81451586595596</c:v>
                </c:pt>
                <c:pt idx="59">
                  <c:v>-2.55079299717631</c:v>
                </c:pt>
                <c:pt idx="60">
                  <c:v>-2.28090620077531</c:v>
                </c:pt>
                <c:pt idx="61">
                  <c:v>-2.00688288765956</c:v>
                </c:pt>
                <c:pt idx="62">
                  <c:v>-1.7302624023601</c:v>
                </c:pt>
                <c:pt idx="63">
                  <c:v>-1.45220478760325</c:v>
                </c:pt>
                <c:pt idx="64">
                  <c:v>-1.17360117211383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D8C-4DF1-8BCB-1C34F2C8E2FA}"/>
            </c:ext>
          </c:extLst>
        </c:ser>
        <c:ser>
          <c:idx val="2"/>
          <c:order val="2"/>
          <c:tx>
            <c:strRef>
              <c:f>'DATOS 16102018 trimestral.xlsx'!$O$2</c:f>
              <c:strCache>
                <c:ptCount val="1"/>
                <c:pt idx="0">
                  <c:v>Crédito a la vivienda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'DATOS 16102018 trimestral.xlsx'!$A$3:$A$67</c:f>
              <c:strCache>
                <c:ptCount val="65"/>
                <c:pt idx="0">
                  <c:v>1t 2002</c:v>
                </c:pt>
                <c:pt idx="1">
                  <c:v>2t 2002</c:v>
                </c:pt>
                <c:pt idx="2">
                  <c:v>3t 2002</c:v>
                </c:pt>
                <c:pt idx="3">
                  <c:v>4t 2002</c:v>
                </c:pt>
                <c:pt idx="4">
                  <c:v>1t 2003</c:v>
                </c:pt>
                <c:pt idx="5">
                  <c:v>2t 2003</c:v>
                </c:pt>
                <c:pt idx="6">
                  <c:v>3t 2003</c:v>
                </c:pt>
                <c:pt idx="7">
                  <c:v>4t 2003</c:v>
                </c:pt>
                <c:pt idx="8">
                  <c:v>1t 2004</c:v>
                </c:pt>
                <c:pt idx="9">
                  <c:v>2t 2004</c:v>
                </c:pt>
                <c:pt idx="10">
                  <c:v>3t 2004</c:v>
                </c:pt>
                <c:pt idx="11">
                  <c:v>4t 2004</c:v>
                </c:pt>
                <c:pt idx="12">
                  <c:v>1t 2005</c:v>
                </c:pt>
                <c:pt idx="13">
                  <c:v>2t 2005</c:v>
                </c:pt>
                <c:pt idx="14">
                  <c:v>3t 2005</c:v>
                </c:pt>
                <c:pt idx="15">
                  <c:v>4t 2005</c:v>
                </c:pt>
                <c:pt idx="16">
                  <c:v>1t 2006</c:v>
                </c:pt>
                <c:pt idx="17">
                  <c:v>2t 2006</c:v>
                </c:pt>
                <c:pt idx="18">
                  <c:v>3t 2006</c:v>
                </c:pt>
                <c:pt idx="19">
                  <c:v>4t 2006</c:v>
                </c:pt>
                <c:pt idx="20">
                  <c:v>1t 2007</c:v>
                </c:pt>
                <c:pt idx="21">
                  <c:v>2t 2007</c:v>
                </c:pt>
                <c:pt idx="22">
                  <c:v>3t 2007</c:v>
                </c:pt>
                <c:pt idx="23">
                  <c:v>4t 2007</c:v>
                </c:pt>
                <c:pt idx="24">
                  <c:v>1t 2008</c:v>
                </c:pt>
                <c:pt idx="25">
                  <c:v>2t 2008</c:v>
                </c:pt>
                <c:pt idx="26">
                  <c:v>3t 2008</c:v>
                </c:pt>
                <c:pt idx="27">
                  <c:v>4t 2008</c:v>
                </c:pt>
                <c:pt idx="28">
                  <c:v>1t 2009</c:v>
                </c:pt>
                <c:pt idx="29">
                  <c:v>2t 2009</c:v>
                </c:pt>
                <c:pt idx="30">
                  <c:v>3t 2009</c:v>
                </c:pt>
                <c:pt idx="31">
                  <c:v>4t 2009</c:v>
                </c:pt>
                <c:pt idx="32">
                  <c:v>1t 2010</c:v>
                </c:pt>
                <c:pt idx="33">
                  <c:v>2t 2010</c:v>
                </c:pt>
                <c:pt idx="34">
                  <c:v>3t 2010</c:v>
                </c:pt>
                <c:pt idx="35">
                  <c:v>4t 2010</c:v>
                </c:pt>
                <c:pt idx="36">
                  <c:v>1t 2011</c:v>
                </c:pt>
                <c:pt idx="37">
                  <c:v>2t 2011</c:v>
                </c:pt>
                <c:pt idx="38">
                  <c:v>3t 2011</c:v>
                </c:pt>
                <c:pt idx="39">
                  <c:v>4t 2011</c:v>
                </c:pt>
                <c:pt idx="40">
                  <c:v>1t 2012</c:v>
                </c:pt>
                <c:pt idx="41">
                  <c:v>2t 2012</c:v>
                </c:pt>
                <c:pt idx="42">
                  <c:v>3t 2012</c:v>
                </c:pt>
                <c:pt idx="43">
                  <c:v>4t 2012</c:v>
                </c:pt>
                <c:pt idx="44">
                  <c:v>1t 2013</c:v>
                </c:pt>
                <c:pt idx="45">
                  <c:v>2t 2013</c:v>
                </c:pt>
                <c:pt idx="46">
                  <c:v>3t 2013</c:v>
                </c:pt>
                <c:pt idx="47">
                  <c:v>4t 2013</c:v>
                </c:pt>
                <c:pt idx="48">
                  <c:v>1t 2014</c:v>
                </c:pt>
                <c:pt idx="49">
                  <c:v>2t 2014</c:v>
                </c:pt>
                <c:pt idx="50">
                  <c:v>3t 2014</c:v>
                </c:pt>
                <c:pt idx="51">
                  <c:v>4t 2014</c:v>
                </c:pt>
                <c:pt idx="52">
                  <c:v>1t 2015</c:v>
                </c:pt>
                <c:pt idx="53">
                  <c:v>2t 2015</c:v>
                </c:pt>
                <c:pt idx="54">
                  <c:v>3t 2015</c:v>
                </c:pt>
                <c:pt idx="55">
                  <c:v>4t 2015</c:v>
                </c:pt>
                <c:pt idx="56">
                  <c:v>1t 2016</c:v>
                </c:pt>
                <c:pt idx="57">
                  <c:v>2t 2016</c:v>
                </c:pt>
                <c:pt idx="58">
                  <c:v>3t 2016</c:v>
                </c:pt>
                <c:pt idx="59">
                  <c:v>4t 2016</c:v>
                </c:pt>
                <c:pt idx="60">
                  <c:v>1t 2017</c:v>
                </c:pt>
                <c:pt idx="61">
                  <c:v>2t 2017</c:v>
                </c:pt>
                <c:pt idx="62">
                  <c:v>3t 2017</c:v>
                </c:pt>
                <c:pt idx="63">
                  <c:v>4t 2017</c:v>
                </c:pt>
                <c:pt idx="64">
                  <c:v>1t 2018</c:v>
                </c:pt>
              </c:strCache>
            </c:strRef>
          </c:cat>
          <c:val>
            <c:numRef>
              <c:f>'DATOS 16102018 trimestral.xlsx'!$O$3:$O$67</c:f>
              <c:numCache>
                <c:formatCode>General</c:formatCode>
                <c:ptCount val="65"/>
                <c:pt idx="0">
                  <c:v>16.44599329110721</c:v>
                </c:pt>
                <c:pt idx="1">
                  <c:v>16.79877605031178</c:v>
                </c:pt>
                <c:pt idx="2">
                  <c:v>17.1519050637092</c:v>
                </c:pt>
                <c:pt idx="3">
                  <c:v>17.50553985046121</c:v>
                </c:pt>
                <c:pt idx="4">
                  <c:v>17.860369989065</c:v>
                </c:pt>
                <c:pt idx="5">
                  <c:v>18.2148940956105</c:v>
                </c:pt>
                <c:pt idx="6">
                  <c:v>18.5650730549446</c:v>
                </c:pt>
                <c:pt idx="7">
                  <c:v>18.9036709431048</c:v>
                </c:pt>
                <c:pt idx="8">
                  <c:v>19.2194736654691</c:v>
                </c:pt>
                <c:pt idx="9">
                  <c:v>19.50013983307628</c:v>
                </c:pt>
                <c:pt idx="10">
                  <c:v>19.7323783859237</c:v>
                </c:pt>
                <c:pt idx="11">
                  <c:v>19.9015231766135</c:v>
                </c:pt>
                <c:pt idx="12">
                  <c:v>19.9922628212565</c:v>
                </c:pt>
                <c:pt idx="13">
                  <c:v>19.98965998397761</c:v>
                </c:pt>
                <c:pt idx="14">
                  <c:v>19.8797196646393</c:v>
                </c:pt>
                <c:pt idx="15">
                  <c:v>19.6501408256138</c:v>
                </c:pt>
                <c:pt idx="16">
                  <c:v>19.2918851044823</c:v>
                </c:pt>
                <c:pt idx="17">
                  <c:v>18.8005703008113</c:v>
                </c:pt>
                <c:pt idx="18">
                  <c:v>18.1773817859752</c:v>
                </c:pt>
                <c:pt idx="19">
                  <c:v>17.4288170749122</c:v>
                </c:pt>
                <c:pt idx="20">
                  <c:v>16.56576281894302</c:v>
                </c:pt>
                <c:pt idx="21">
                  <c:v>15.6023376587176</c:v>
                </c:pt>
                <c:pt idx="22">
                  <c:v>14.5551191331226</c:v>
                </c:pt>
                <c:pt idx="23">
                  <c:v>13.4425583200094</c:v>
                </c:pt>
                <c:pt idx="24">
                  <c:v>12.28450934777</c:v>
                </c:pt>
                <c:pt idx="25">
                  <c:v>11.1010497458477</c:v>
                </c:pt>
                <c:pt idx="26">
                  <c:v>9.911641725342242</c:v>
                </c:pt>
                <c:pt idx="27">
                  <c:v>8.73424684126291</c:v>
                </c:pt>
                <c:pt idx="28">
                  <c:v>7.585006872540466</c:v>
                </c:pt>
                <c:pt idx="29">
                  <c:v>6.47785469382963</c:v>
                </c:pt>
                <c:pt idx="30">
                  <c:v>5.423545050490206</c:v>
                </c:pt>
                <c:pt idx="31">
                  <c:v>4.42922152869821</c:v>
                </c:pt>
                <c:pt idx="32">
                  <c:v>3.49851299897293</c:v>
                </c:pt>
                <c:pt idx="33">
                  <c:v>2.63209256837834</c:v>
                </c:pt>
                <c:pt idx="34">
                  <c:v>1.82888427335414</c:v>
                </c:pt>
                <c:pt idx="35">
                  <c:v>1.08710459248468</c:v>
                </c:pt>
                <c:pt idx="36">
                  <c:v>0.404451951683458</c:v>
                </c:pt>
                <c:pt idx="37">
                  <c:v>-0.22130466350629</c:v>
                </c:pt>
                <c:pt idx="38">
                  <c:v>-0.792461550011133</c:v>
                </c:pt>
                <c:pt idx="39">
                  <c:v>-1.31136418934289</c:v>
                </c:pt>
                <c:pt idx="40">
                  <c:v>-1.78023777454475</c:v>
                </c:pt>
                <c:pt idx="41">
                  <c:v>-2.20105039604144</c:v>
                </c:pt>
                <c:pt idx="42">
                  <c:v>-2.575469995648721</c:v>
                </c:pt>
                <c:pt idx="43">
                  <c:v>-2.90516385868467</c:v>
                </c:pt>
                <c:pt idx="44">
                  <c:v>-3.1916271017203</c:v>
                </c:pt>
                <c:pt idx="45">
                  <c:v>-3.436664113914731</c:v>
                </c:pt>
                <c:pt idx="46">
                  <c:v>-3.64214701748862</c:v>
                </c:pt>
                <c:pt idx="47">
                  <c:v>-3.80992501959134</c:v>
                </c:pt>
                <c:pt idx="48">
                  <c:v>-3.94207098548652</c:v>
                </c:pt>
                <c:pt idx="49">
                  <c:v>-4.040776577300329</c:v>
                </c:pt>
                <c:pt idx="50">
                  <c:v>-4.10820716279316</c:v>
                </c:pt>
                <c:pt idx="51">
                  <c:v>-4.14650262436449</c:v>
                </c:pt>
                <c:pt idx="52">
                  <c:v>-4.157547714937055</c:v>
                </c:pt>
                <c:pt idx="53">
                  <c:v>-4.1430731232935</c:v>
                </c:pt>
                <c:pt idx="54">
                  <c:v>-4.104836070894486</c:v>
                </c:pt>
                <c:pt idx="55">
                  <c:v>-4.045004358498645</c:v>
                </c:pt>
                <c:pt idx="56">
                  <c:v>-3.96624276432038</c:v>
                </c:pt>
                <c:pt idx="57">
                  <c:v>-3.87168793884992</c:v>
                </c:pt>
                <c:pt idx="58">
                  <c:v>-3.76493513084986</c:v>
                </c:pt>
                <c:pt idx="59">
                  <c:v>-3.64934728412101</c:v>
                </c:pt>
                <c:pt idx="60">
                  <c:v>-3.52768425800733</c:v>
                </c:pt>
                <c:pt idx="61">
                  <c:v>-3.40217506980036</c:v>
                </c:pt>
                <c:pt idx="62">
                  <c:v>-3.274468934130261</c:v>
                </c:pt>
                <c:pt idx="63">
                  <c:v>-3.14565120620853</c:v>
                </c:pt>
                <c:pt idx="64">
                  <c:v>-3.016448198162959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D8C-4DF1-8BCB-1C34F2C8E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0460440"/>
        <c:axId val="2115097576"/>
      </c:lineChart>
      <c:catAx>
        <c:axId val="2030460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15097576"/>
        <c:crosses val="autoZero"/>
        <c:auto val="1"/>
        <c:lblAlgn val="ctr"/>
        <c:lblOffset val="100"/>
        <c:noMultiLvlLbl val="0"/>
      </c:catAx>
      <c:valAx>
        <c:axId val="211509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3046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024893681088"/>
          <c:y val="0.908195167667745"/>
          <c:w val="0.783950212637825"/>
          <c:h val="0.04790805608714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España:</a:t>
            </a:r>
            <a:r>
              <a:rPr lang="es-ES" baseline="0"/>
              <a:t> Saldo de la balanza comercial de bienes y servicios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aseline="0"/>
              <a:t>Tasas de variación interanual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aseline="0"/>
              <a:t>(Series en tendencia. Filtro Hodrick- Prescott)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518118651196809"/>
          <c:y val="0.154297086205401"/>
          <c:w val="0.933175498259416"/>
          <c:h val="0.723494420402076"/>
        </c:manualLayout>
      </c:layout>
      <c:lineChart>
        <c:grouping val="standard"/>
        <c:varyColors val="0"/>
        <c:ser>
          <c:idx val="0"/>
          <c:order val="0"/>
          <c:tx>
            <c:strRef>
              <c:f>'DATOS 16102018 trimestral.xlsx'!$P$2</c:f>
              <c:strCache>
                <c:ptCount val="1"/>
                <c:pt idx="0">
                  <c:v>Saldo balanza comercial de bienes y servicios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'DATOS 16102018 trimestral.xlsx'!$A$3:$A$68</c:f>
              <c:strCache>
                <c:ptCount val="66"/>
                <c:pt idx="0">
                  <c:v>1t 2002</c:v>
                </c:pt>
                <c:pt idx="1">
                  <c:v>2t 2002</c:v>
                </c:pt>
                <c:pt idx="2">
                  <c:v>3t 2002</c:v>
                </c:pt>
                <c:pt idx="3">
                  <c:v>4t 2002</c:v>
                </c:pt>
                <c:pt idx="4">
                  <c:v>1t 2003</c:v>
                </c:pt>
                <c:pt idx="5">
                  <c:v>2t 2003</c:v>
                </c:pt>
                <c:pt idx="6">
                  <c:v>3t 2003</c:v>
                </c:pt>
                <c:pt idx="7">
                  <c:v>4t 2003</c:v>
                </c:pt>
                <c:pt idx="8">
                  <c:v>1t 2004</c:v>
                </c:pt>
                <c:pt idx="9">
                  <c:v>2t 2004</c:v>
                </c:pt>
                <c:pt idx="10">
                  <c:v>3t 2004</c:v>
                </c:pt>
                <c:pt idx="11">
                  <c:v>4t 2004</c:v>
                </c:pt>
                <c:pt idx="12">
                  <c:v>1t 2005</c:v>
                </c:pt>
                <c:pt idx="13">
                  <c:v>2t 2005</c:v>
                </c:pt>
                <c:pt idx="14">
                  <c:v>3t 2005</c:v>
                </c:pt>
                <c:pt idx="15">
                  <c:v>4t 2005</c:v>
                </c:pt>
                <c:pt idx="16">
                  <c:v>1t 2006</c:v>
                </c:pt>
                <c:pt idx="17">
                  <c:v>2t 2006</c:v>
                </c:pt>
                <c:pt idx="18">
                  <c:v>3t 2006</c:v>
                </c:pt>
                <c:pt idx="19">
                  <c:v>4t 2006</c:v>
                </c:pt>
                <c:pt idx="20">
                  <c:v>1t 2007</c:v>
                </c:pt>
                <c:pt idx="21">
                  <c:v>2t 2007</c:v>
                </c:pt>
                <c:pt idx="22">
                  <c:v>3t 2007</c:v>
                </c:pt>
                <c:pt idx="23">
                  <c:v>4t 2007</c:v>
                </c:pt>
                <c:pt idx="24">
                  <c:v>1t 2008</c:v>
                </c:pt>
                <c:pt idx="25">
                  <c:v>2t 2008</c:v>
                </c:pt>
                <c:pt idx="26">
                  <c:v>3t 2008</c:v>
                </c:pt>
                <c:pt idx="27">
                  <c:v>4t 2008</c:v>
                </c:pt>
                <c:pt idx="28">
                  <c:v>1t 2009</c:v>
                </c:pt>
                <c:pt idx="29">
                  <c:v>2t 2009</c:v>
                </c:pt>
                <c:pt idx="30">
                  <c:v>3t 2009</c:v>
                </c:pt>
                <c:pt idx="31">
                  <c:v>4t 2009</c:v>
                </c:pt>
                <c:pt idx="32">
                  <c:v>1t 2010</c:v>
                </c:pt>
                <c:pt idx="33">
                  <c:v>2t 2010</c:v>
                </c:pt>
                <c:pt idx="34">
                  <c:v>3t 2010</c:v>
                </c:pt>
                <c:pt idx="35">
                  <c:v>4t 2010</c:v>
                </c:pt>
                <c:pt idx="36">
                  <c:v>1t 2011</c:v>
                </c:pt>
                <c:pt idx="37">
                  <c:v>2t 2011</c:v>
                </c:pt>
                <c:pt idx="38">
                  <c:v>3t 2011</c:v>
                </c:pt>
                <c:pt idx="39">
                  <c:v>4t 2011</c:v>
                </c:pt>
                <c:pt idx="40">
                  <c:v>1t 2012</c:v>
                </c:pt>
                <c:pt idx="41">
                  <c:v>2t 2012</c:v>
                </c:pt>
                <c:pt idx="42">
                  <c:v>3t 2012</c:v>
                </c:pt>
                <c:pt idx="43">
                  <c:v>4t 2012</c:v>
                </c:pt>
                <c:pt idx="44">
                  <c:v>1t 2013</c:v>
                </c:pt>
                <c:pt idx="45">
                  <c:v>2t 2013</c:v>
                </c:pt>
                <c:pt idx="46">
                  <c:v>3t 2013</c:v>
                </c:pt>
                <c:pt idx="47">
                  <c:v>4t 2013</c:v>
                </c:pt>
                <c:pt idx="48">
                  <c:v>1t 2014</c:v>
                </c:pt>
                <c:pt idx="49">
                  <c:v>2t 2014</c:v>
                </c:pt>
                <c:pt idx="50">
                  <c:v>3t 2014</c:v>
                </c:pt>
                <c:pt idx="51">
                  <c:v>4t 2014</c:v>
                </c:pt>
                <c:pt idx="52">
                  <c:v>1t 2015</c:v>
                </c:pt>
                <c:pt idx="53">
                  <c:v>2t 2015</c:v>
                </c:pt>
                <c:pt idx="54">
                  <c:v>3t 2015</c:v>
                </c:pt>
                <c:pt idx="55">
                  <c:v>4t 2015</c:v>
                </c:pt>
                <c:pt idx="56">
                  <c:v>1t 2016</c:v>
                </c:pt>
                <c:pt idx="57">
                  <c:v>2t 2016</c:v>
                </c:pt>
                <c:pt idx="58">
                  <c:v>3t 2016</c:v>
                </c:pt>
                <c:pt idx="59">
                  <c:v>4t 2016</c:v>
                </c:pt>
                <c:pt idx="60">
                  <c:v>1t 2017</c:v>
                </c:pt>
                <c:pt idx="61">
                  <c:v>2t 2017</c:v>
                </c:pt>
                <c:pt idx="62">
                  <c:v>3t 2017</c:v>
                </c:pt>
                <c:pt idx="63">
                  <c:v>4t 2017</c:v>
                </c:pt>
                <c:pt idx="64">
                  <c:v>1t 2018</c:v>
                </c:pt>
                <c:pt idx="65">
                  <c:v>2t 2018</c:v>
                </c:pt>
              </c:strCache>
            </c:strRef>
          </c:cat>
          <c:val>
            <c:numRef>
              <c:f>'DATOS 16102018 trimestral.xlsx'!$P$3:$P$68</c:f>
              <c:numCache>
                <c:formatCode>General</c:formatCode>
                <c:ptCount val="66"/>
                <c:pt idx="0">
                  <c:v>-14.7670112086942</c:v>
                </c:pt>
                <c:pt idx="1">
                  <c:v>-19.522380526924</c:v>
                </c:pt>
                <c:pt idx="2">
                  <c:v>-24.2575518085767</c:v>
                </c:pt>
                <c:pt idx="3">
                  <c:v>-28.92041335456581</c:v>
                </c:pt>
                <c:pt idx="4">
                  <c:v>-33.41114811722601</c:v>
                </c:pt>
                <c:pt idx="5">
                  <c:v>-37.6362986667572</c:v>
                </c:pt>
                <c:pt idx="6">
                  <c:v>-41.4916018585089</c:v>
                </c:pt>
                <c:pt idx="7">
                  <c:v>-44.8486073959552</c:v>
                </c:pt>
                <c:pt idx="8">
                  <c:v>-47.6581024845</c:v>
                </c:pt>
                <c:pt idx="9">
                  <c:v>-49.84745817372549</c:v>
                </c:pt>
                <c:pt idx="10">
                  <c:v>-51.34523949934839</c:v>
                </c:pt>
                <c:pt idx="11">
                  <c:v>-52.1436752987726</c:v>
                </c:pt>
                <c:pt idx="12">
                  <c:v>-52.31780814460321</c:v>
                </c:pt>
                <c:pt idx="13">
                  <c:v>-51.94670078644241</c:v>
                </c:pt>
                <c:pt idx="14">
                  <c:v>-51.1071755098836</c:v>
                </c:pt>
                <c:pt idx="15">
                  <c:v>-49.8739566059309</c:v>
                </c:pt>
                <c:pt idx="16">
                  <c:v>-48.3201745488568</c:v>
                </c:pt>
                <c:pt idx="17">
                  <c:v>-46.502944925268</c:v>
                </c:pt>
                <c:pt idx="18">
                  <c:v>-44.47411047084049</c:v>
                </c:pt>
                <c:pt idx="19">
                  <c:v>-42.2719086177553</c:v>
                </c:pt>
                <c:pt idx="20">
                  <c:v>-39.9212544505589</c:v>
                </c:pt>
                <c:pt idx="21">
                  <c:v>-37.4367276025008</c:v>
                </c:pt>
                <c:pt idx="22">
                  <c:v>-34.80926826971411</c:v>
                </c:pt>
                <c:pt idx="23">
                  <c:v>-32.01083779737321</c:v>
                </c:pt>
                <c:pt idx="24">
                  <c:v>-28.9986587960246</c:v>
                </c:pt>
                <c:pt idx="25">
                  <c:v>-25.7189504770391</c:v>
                </c:pt>
                <c:pt idx="26">
                  <c:v>-22.1101199840516</c:v>
                </c:pt>
                <c:pt idx="27">
                  <c:v>-18.098358493442</c:v>
                </c:pt>
                <c:pt idx="28">
                  <c:v>-13.5796963393911</c:v>
                </c:pt>
                <c:pt idx="29">
                  <c:v>-8.414267480679353</c:v>
                </c:pt>
                <c:pt idx="30">
                  <c:v>-2.406887919078958</c:v>
                </c:pt>
                <c:pt idx="31">
                  <c:v>4.70464463946085</c:v>
                </c:pt>
                <c:pt idx="32">
                  <c:v>13.2429701812096</c:v>
                </c:pt>
                <c:pt idx="33">
                  <c:v>23.5574691093817</c:v>
                </c:pt>
                <c:pt idx="34">
                  <c:v>35.9797423424559</c:v>
                </c:pt>
                <c:pt idx="35">
                  <c:v>49.5828202304509</c:v>
                </c:pt>
                <c:pt idx="36">
                  <c:v>63.5055019280849</c:v>
                </c:pt>
                <c:pt idx="37">
                  <c:v>76.87455486255149</c:v>
                </c:pt>
                <c:pt idx="38">
                  <c:v>88.78680675085452</c:v>
                </c:pt>
                <c:pt idx="39">
                  <c:v>98.37555470229184</c:v>
                </c:pt>
                <c:pt idx="40">
                  <c:v>105.687354071937</c:v>
                </c:pt>
                <c:pt idx="41">
                  <c:v>110.739757161382</c:v>
                </c:pt>
                <c:pt idx="42">
                  <c:v>113.524680681939</c:v>
                </c:pt>
                <c:pt idx="43">
                  <c:v>114.080680509729</c:v>
                </c:pt>
                <c:pt idx="44">
                  <c:v>112.465990676888</c:v>
                </c:pt>
                <c:pt idx="45">
                  <c:v>108.874039303606</c:v>
                </c:pt>
                <c:pt idx="46">
                  <c:v>103.68947739185</c:v>
                </c:pt>
                <c:pt idx="47">
                  <c:v>97.33738685767304</c:v>
                </c:pt>
                <c:pt idx="48">
                  <c:v>90.1997516819733</c:v>
                </c:pt>
                <c:pt idx="49">
                  <c:v>82.60505845471857</c:v>
                </c:pt>
                <c:pt idx="50">
                  <c:v>74.8012391613846</c:v>
                </c:pt>
                <c:pt idx="51">
                  <c:v>66.96155381449418</c:v>
                </c:pt>
                <c:pt idx="52">
                  <c:v>59.2030319064345</c:v>
                </c:pt>
                <c:pt idx="53">
                  <c:v>51.5995199532676</c:v>
                </c:pt>
                <c:pt idx="54">
                  <c:v>44.1945704446713</c:v>
                </c:pt>
                <c:pt idx="55">
                  <c:v>37.00348445680028</c:v>
                </c:pt>
                <c:pt idx="56">
                  <c:v>30.0121110711158</c:v>
                </c:pt>
                <c:pt idx="57">
                  <c:v>23.1801187923154</c:v>
                </c:pt>
                <c:pt idx="58">
                  <c:v>16.4637840607144</c:v>
                </c:pt>
                <c:pt idx="59">
                  <c:v>9.834010961816183</c:v>
                </c:pt>
                <c:pt idx="60">
                  <c:v>3.27608645079716</c:v>
                </c:pt>
                <c:pt idx="61">
                  <c:v>-3.20836470075439</c:v>
                </c:pt>
                <c:pt idx="62">
                  <c:v>-9.646467089093668</c:v>
                </c:pt>
                <c:pt idx="63">
                  <c:v>-16.0580411446137</c:v>
                </c:pt>
                <c:pt idx="64">
                  <c:v>-22.4651685109474</c:v>
                </c:pt>
                <c:pt idx="65">
                  <c:v>-28.8753283041804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29E-495A-8AA3-3A7019041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2772824"/>
        <c:axId val="2142071416"/>
      </c:lineChart>
      <c:catAx>
        <c:axId val="2142772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42071416"/>
        <c:crosses val="autoZero"/>
        <c:auto val="1"/>
        <c:lblAlgn val="ctr"/>
        <c:lblOffset val="100"/>
        <c:noMultiLvlLbl val="0"/>
      </c:catAx>
      <c:valAx>
        <c:axId val="214207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4277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024893681088"/>
          <c:y val="0.908195167667745"/>
          <c:w val="0.783950212637825"/>
          <c:h val="0.04790805608714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 sz="1200"/>
              <a:t>Inversiones del exterior</a:t>
            </a:r>
            <a:r>
              <a:rPr lang="es-ES" sz="1200" baseline="0"/>
              <a:t> en España en actividades inmobiliarias, actividades profesionales, científicas, técnicas, administrativas y servicios auxiliares</a:t>
            </a:r>
            <a:endParaRPr lang="es-ES" sz="120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Millones €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2014.0</c:v>
                </c:pt>
                <c:pt idx="2">
                  <c:v>2015.0</c:v>
                </c:pt>
                <c:pt idx="3">
                  <c:v>2016.0</c:v>
                </c:pt>
                <c:pt idx="4">
                  <c:v>2017.0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43731.0</c:v>
                </c:pt>
                <c:pt idx="1">
                  <c:v>56388.0</c:v>
                </c:pt>
                <c:pt idx="2">
                  <c:v>53279.0</c:v>
                </c:pt>
                <c:pt idx="3">
                  <c:v>57999.0</c:v>
                </c:pt>
                <c:pt idx="4">
                  <c:v>58294.0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0741880"/>
        <c:axId val="2120744936"/>
      </c:lineChart>
      <c:catAx>
        <c:axId val="212074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20744936"/>
        <c:crosses val="autoZero"/>
        <c:auto val="1"/>
        <c:lblAlgn val="ctr"/>
        <c:lblOffset val="100"/>
        <c:noMultiLvlLbl val="0"/>
      </c:catAx>
      <c:valAx>
        <c:axId val="2120744936"/>
        <c:scaling>
          <c:orientation val="minMax"/>
          <c:min val="4000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/>
                  <a:t>Millones de €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2074188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0.02408</cdr:x>
      <cdr:y>0.94928</cdr:y>
    </cdr:from>
    <cdr:to>
      <cdr:x>0.286</cdr:x>
      <cdr:y>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xmlns="" id="{BEA2D56F-FD1A-4661-A8C1-71ECF935D69A}"/>
            </a:ext>
          </a:extLst>
        </cdr:cNvPr>
        <cdr:cNvSpPr txBox="1"/>
      </cdr:nvSpPr>
      <cdr:spPr>
        <a:xfrm xmlns:a="http://schemas.openxmlformats.org/drawingml/2006/main">
          <a:off x="224117" y="5767455"/>
          <a:ext cx="2437280" cy="3081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100"/>
            <a:t>Fuente: Banco</a:t>
          </a:r>
          <a:r>
            <a:rPr lang="es-ES" sz="1100" baseline="0"/>
            <a:t> de España</a:t>
          </a:r>
          <a:r>
            <a:rPr lang="es-ES" sz="1100"/>
            <a:t> y elaboración propia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0.02408</cdr:x>
      <cdr:y>0.94928</cdr:y>
    </cdr:from>
    <cdr:to>
      <cdr:x>0.286</cdr:x>
      <cdr:y>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xmlns="" id="{BEA2D56F-FD1A-4661-A8C1-71ECF935D69A}"/>
            </a:ext>
          </a:extLst>
        </cdr:cNvPr>
        <cdr:cNvSpPr txBox="1"/>
      </cdr:nvSpPr>
      <cdr:spPr>
        <a:xfrm xmlns:a="http://schemas.openxmlformats.org/drawingml/2006/main">
          <a:off x="224117" y="5767455"/>
          <a:ext cx="2437280" cy="3081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100"/>
            <a:t>Fuente: Banco</a:t>
          </a:r>
          <a:r>
            <a:rPr lang="es-ES" sz="1100" baseline="0"/>
            <a:t> de España</a:t>
          </a:r>
          <a:r>
            <a:rPr lang="es-ES" sz="1100"/>
            <a:t> y elaboración propia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BB35D-E497-DD48-8C55-8E69CE06532B}" type="datetimeFigureOut">
              <a:rPr lang="es-ES" smtClean="0"/>
              <a:t>16/11/18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AE5D4-2608-B04E-A7A4-582116CE47C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70166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61327-5191-D04A-8FA9-C941EE5264D6}" type="datetimeFigureOut">
              <a:rPr lang="es-ES" smtClean="0"/>
              <a:t>16/11/18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2AD2E-FCC1-BE48-B000-56A154DCE1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2701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2AD2E-FCC1-BE48-B000-56A154DCE1BA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0023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2AD2E-FCC1-BE48-B000-56A154DCE1BA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8469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3225-EB6C-BA4F-BFA0-E758FDB8915B}" type="datetime1">
              <a:rPr lang="es-ES" smtClean="0"/>
              <a:t>16/11/18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8657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826AA-E5F6-7844-88C4-E05A06C4A33C}" type="datetime1">
              <a:rPr lang="es-ES" smtClean="0"/>
              <a:t>16/11/18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2623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4C62-7663-F64E-8FE7-526578AFF07E}" type="datetime1">
              <a:rPr lang="es-ES" smtClean="0"/>
              <a:t>16/11/18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141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2F206-7B19-4943-A6A2-FBEF5F26E21F}" type="datetime1">
              <a:rPr lang="es-ES" smtClean="0"/>
              <a:t>16/11/18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9428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8282-A7A2-7843-BCF2-E1E60F5C0AD6}" type="datetime1">
              <a:rPr lang="es-ES" smtClean="0"/>
              <a:t>16/11/18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35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7A367-217F-E74F-83CA-C610F8DF34B6}" type="datetime1">
              <a:rPr lang="es-ES" smtClean="0"/>
              <a:t>16/11/18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49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58A8-A618-BA4F-B854-4880AED2745F}" type="datetime1">
              <a:rPr lang="es-ES" smtClean="0"/>
              <a:t>16/11/18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0672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C95C8-4F73-E649-BAF0-0F6BB269FD4E}" type="datetime1">
              <a:rPr lang="es-ES" smtClean="0"/>
              <a:t>16/11/18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770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5592B-607B-4346-81B5-BFC91A67414D}" type="datetime1">
              <a:rPr lang="es-ES" smtClean="0"/>
              <a:t>16/11/18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86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6F01-23B4-1B4F-AF54-352D6323C114}" type="datetime1">
              <a:rPr lang="es-ES" smtClean="0"/>
              <a:t>16/11/18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3329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0A588-7912-014D-9F30-2C51E2589DCA}" type="datetime1">
              <a:rPr lang="es-ES" smtClean="0"/>
              <a:t>16/11/18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03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9E575-BF77-5040-8D29-B16B84768F1E}" type="datetime1">
              <a:rPr lang="es-ES" smtClean="0"/>
              <a:t>16/11/18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05740-51EE-BE4F-9A51-C638567613D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3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189551"/>
            <a:ext cx="7772400" cy="2678170"/>
          </a:xfrm>
        </p:spPr>
        <p:txBody>
          <a:bodyPr>
            <a:normAutofit/>
          </a:bodyPr>
          <a:lstStyle/>
          <a:p>
            <a:r>
              <a:rPr lang="es-ES" dirty="0" smtClean="0"/>
              <a:t>¿Hacia una nueva crisis?</a:t>
            </a:r>
            <a:br>
              <a:rPr lang="es-ES" dirty="0" smtClean="0"/>
            </a:br>
            <a:r>
              <a:rPr lang="es-ES" sz="4000" dirty="0" smtClean="0"/>
              <a:t>Propuesta alternativa de indicadores de coyuntura</a:t>
            </a:r>
            <a:endParaRPr lang="es-E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903361"/>
            <a:ext cx="6400800" cy="1752600"/>
          </a:xfrm>
        </p:spPr>
        <p:txBody>
          <a:bodyPr>
            <a:normAutofit fontScale="55000" lnSpcReduction="20000"/>
          </a:bodyPr>
          <a:lstStyle/>
          <a:p>
            <a:r>
              <a:rPr lang="es-ES" dirty="0" smtClean="0"/>
              <a:t>CARLES MANERA (*)</a:t>
            </a:r>
          </a:p>
          <a:p>
            <a:endParaRPr lang="es-ES" dirty="0" smtClean="0"/>
          </a:p>
          <a:p>
            <a:r>
              <a:rPr lang="es-ES" dirty="0" smtClean="0"/>
              <a:t>(*) Este trabajo constituye los primeros resultados de una investigación conjunta con Javier </a:t>
            </a:r>
            <a:r>
              <a:rPr lang="es-ES" dirty="0" err="1" smtClean="0"/>
              <a:t>Franconetti</a:t>
            </a:r>
            <a:r>
              <a:rPr lang="es-ES" dirty="0" smtClean="0"/>
              <a:t> y </a:t>
            </a:r>
            <a:r>
              <a:rPr lang="es-ES" dirty="0" err="1" smtClean="0"/>
              <a:t>Ferran</a:t>
            </a:r>
            <a:r>
              <a:rPr lang="es-ES" dirty="0" smtClean="0"/>
              <a:t> </a:t>
            </a:r>
            <a:r>
              <a:rPr lang="es-ES" dirty="0" err="1" smtClean="0"/>
              <a:t>Navinés</a:t>
            </a:r>
            <a:r>
              <a:rPr lang="es-ES" dirty="0" smtClean="0"/>
              <a:t>.</a:t>
            </a:r>
            <a:endParaRPr lang="es-ES" dirty="0"/>
          </a:p>
          <a:p>
            <a:r>
              <a:rPr lang="es-ES" sz="2900" dirty="0"/>
              <a:t>UNIVERSITAT DE LES ILLES BALEARS</a:t>
            </a:r>
          </a:p>
          <a:p>
            <a:r>
              <a:rPr lang="es-ES" sz="2900" dirty="0" smtClean="0"/>
              <a:t>UPF, Mataró,</a:t>
            </a:r>
            <a:r>
              <a:rPr lang="es-ES" sz="2900" dirty="0"/>
              <a:t> </a:t>
            </a:r>
            <a:r>
              <a:rPr lang="es-ES" sz="2900" dirty="0" smtClean="0"/>
              <a:t>16 de noviembre de </a:t>
            </a:r>
            <a:r>
              <a:rPr lang="es-ES" sz="2900" dirty="0"/>
              <a:t>2018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2680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ESQUEMA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1. Teoría económica que enmarque el momento actual: una elección interesada.</a:t>
            </a:r>
          </a:p>
          <a:p>
            <a:pPr algn="just"/>
            <a:r>
              <a:rPr lang="es-ES" dirty="0"/>
              <a:t>2. Ejemplo empírico: macroeconomía española, a partir de bases de datos de instituciones públicas.</a:t>
            </a:r>
          </a:p>
          <a:p>
            <a:pPr algn="just"/>
            <a:r>
              <a:rPr lang="es-ES" dirty="0"/>
              <a:t>3. Reflexiones finales.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3884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Rasgos estilizados, para debatir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Economía española: senda de crecimiento…¿estable? ¿Cambio de ciclo?</a:t>
            </a:r>
          </a:p>
          <a:p>
            <a:pPr algn="just"/>
            <a:r>
              <a:rPr lang="es-ES" dirty="0"/>
              <a:t>Vientos de proa (¿se acabaron los de cola?): subidas previsibles de tipos de interés (en 2019), caída turística, incremento del precio de la energía, ralentización en el crecimiento del PIB, problemas de consumo (caída de la demanda interna).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4804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1. TEOR</a:t>
            </a:r>
            <a:r>
              <a:rPr lang="es-ES" dirty="0" smtClean="0"/>
              <a:t>ÍA ECONÓMICA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Partimos </a:t>
            </a:r>
            <a:r>
              <a:rPr lang="es-ES" dirty="0"/>
              <a:t>de un enfoque keynesiano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1. La oferta NO crea su propia demanda (cuestionamiento de la Ley de </a:t>
            </a:r>
            <a:r>
              <a:rPr lang="es-ES" dirty="0" err="1"/>
              <a:t>Say</a:t>
            </a:r>
            <a:r>
              <a:rPr lang="es-ES" dirty="0"/>
              <a:t>).</a:t>
            </a:r>
          </a:p>
          <a:p>
            <a:pPr algn="just"/>
            <a:r>
              <a:rPr lang="es-ES" dirty="0"/>
              <a:t>2. La demanda “tira” de la oferta: se genera así más inversión y crecimiento económico.</a:t>
            </a:r>
          </a:p>
          <a:p>
            <a:pPr algn="just"/>
            <a:r>
              <a:rPr lang="es-ES" dirty="0"/>
              <a:t>3. Desde esta perspectiva, las actuales sendas de crecimiento por debajo de su potencial se deben a un problema claro: </a:t>
            </a:r>
            <a:r>
              <a:rPr lang="es-ES" b="1" u="sng" dirty="0"/>
              <a:t>la falta de demanda.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2776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KEYNES: LA EFICIENCIA DEL CAPITAL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1. </a:t>
            </a:r>
            <a:r>
              <a:rPr lang="es-ES" b="1" u="sng" dirty="0"/>
              <a:t>La eficiencia marginal del capital es la tasa esperada de rendimiento de la inversión. </a:t>
            </a:r>
            <a:r>
              <a:rPr lang="es-ES" dirty="0"/>
              <a:t>Es la tasa de ganancia esperada, que depende de las expectativas actuales respecto al rendimiento futuro del capital. </a:t>
            </a:r>
          </a:p>
          <a:p>
            <a:pPr algn="just"/>
            <a:r>
              <a:rPr lang="es-ES" dirty="0"/>
              <a:t>2. </a:t>
            </a:r>
            <a:r>
              <a:rPr lang="es-ES" b="1" u="sng" dirty="0"/>
              <a:t>La crisis </a:t>
            </a:r>
            <a:r>
              <a:rPr lang="es-ES" dirty="0"/>
              <a:t>no </a:t>
            </a:r>
            <a:r>
              <a:rPr lang="es-ES" b="1" u="sng" dirty="0"/>
              <a:t>se genera </a:t>
            </a:r>
            <a:r>
              <a:rPr lang="es-ES" dirty="0"/>
              <a:t>por el alza del tipo de interés, sino </a:t>
            </a:r>
            <a:r>
              <a:rPr lang="es-ES" b="1" u="sng" dirty="0"/>
              <a:t>por la caída de la eficiencia marginal del capital. Durante la expansión, la inversión tiene buen rendimiento; pero si aparecen dudas sobre el del futuro, se dan señales de disminución </a:t>
            </a:r>
            <a:r>
              <a:rPr lang="es-ES" b="1" u="sng" dirty="0" smtClean="0"/>
              <a:t>o factores </a:t>
            </a:r>
            <a:r>
              <a:rPr lang="es-ES" b="1" u="sng" dirty="0"/>
              <a:t>psicológicos que condicionan la economía: “</a:t>
            </a:r>
            <a:r>
              <a:rPr lang="es-ES" b="1" u="sng" dirty="0" err="1"/>
              <a:t>animals</a:t>
            </a:r>
            <a:r>
              <a:rPr lang="es-ES" b="1" u="sng" dirty="0"/>
              <a:t> </a:t>
            </a:r>
            <a:r>
              <a:rPr lang="es-ES" b="1" u="sng" dirty="0" err="1"/>
              <a:t>spirits</a:t>
            </a:r>
            <a:r>
              <a:rPr lang="es-ES" b="1" u="sng" dirty="0" smtClean="0"/>
              <a:t>”.</a:t>
            </a:r>
          </a:p>
          <a:p>
            <a:pPr algn="just"/>
            <a:r>
              <a:rPr lang="es-ES" dirty="0" smtClean="0"/>
              <a:t>3</a:t>
            </a:r>
            <a:r>
              <a:rPr lang="es-ES" dirty="0"/>
              <a:t>. </a:t>
            </a:r>
            <a:r>
              <a:rPr lang="es-ES" b="1" u="sng" dirty="0"/>
              <a:t>El nivel de producción y empleo depende de la inversión [coincidencia total con </a:t>
            </a:r>
            <a:r>
              <a:rPr lang="es-ES" b="1" u="sng" dirty="0" err="1"/>
              <a:t>Kalecki</a:t>
            </a:r>
            <a:r>
              <a:rPr lang="es-ES" dirty="0"/>
              <a:t>].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F0E2-DB30-C44A-BE8C-CABD487FEFF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9776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Inversión, variable clave para</a:t>
            </a:r>
            <a:br>
              <a:rPr lang="es-ES" dirty="0"/>
            </a:br>
            <a:r>
              <a:rPr lang="es-ES" dirty="0"/>
              <a:t> </a:t>
            </a:r>
            <a:r>
              <a:rPr lang="es-ES" dirty="0" err="1"/>
              <a:t>Jan</a:t>
            </a:r>
            <a:r>
              <a:rPr lang="es-ES" dirty="0"/>
              <a:t> </a:t>
            </a:r>
            <a:r>
              <a:rPr lang="es-ES" dirty="0" err="1"/>
              <a:t>Tinbergen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La inversión es la VARIABLE FUNDAMENTAL que va al alza en las expansiones y a la baja en las depresiones. </a:t>
            </a:r>
          </a:p>
          <a:p>
            <a:pPr algn="just"/>
            <a:r>
              <a:rPr lang="es-ES" dirty="0"/>
              <a:t>Esto está en consonancia con Keynes, con una salvedad: </a:t>
            </a:r>
            <a:r>
              <a:rPr lang="es-ES" dirty="0" err="1"/>
              <a:t>Tinbergen</a:t>
            </a:r>
            <a:r>
              <a:rPr lang="es-ES" dirty="0"/>
              <a:t> indica que la ganancia tiene un gran efecto sobre la inversión, algo que Keynes no indicaba.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A41B-8552-2A45-99AF-8B8B6E88B5D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7962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Desempleo e inversión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ES" dirty="0"/>
              <a:t>Las recensiones se caracterizan por el descenso </a:t>
            </a:r>
            <a:r>
              <a:rPr lang="es-ES" dirty="0" smtClean="0"/>
              <a:t>del nivel de ganancias y de </a:t>
            </a:r>
            <a:r>
              <a:rPr lang="es-ES" dirty="0"/>
              <a:t>la inversión, lo que origina el aumento del desempleo;</a:t>
            </a:r>
          </a:p>
          <a:p>
            <a:pPr algn="just"/>
            <a:r>
              <a:rPr lang="es-ES" dirty="0"/>
              <a:t>Las expansiones se caracterizan por un aumento de </a:t>
            </a:r>
            <a:r>
              <a:rPr lang="es-ES" dirty="0" smtClean="0"/>
              <a:t>las ganancias y de la </a:t>
            </a:r>
            <a:r>
              <a:rPr lang="es-ES" dirty="0"/>
              <a:t>inversión, más contratos laborales y menos paro.</a:t>
            </a:r>
          </a:p>
          <a:p>
            <a:pPr algn="just"/>
            <a:r>
              <a:rPr lang="es-ES" dirty="0"/>
              <a:t>La desigualdad económica es pro-cíclica: crece en los períodos expansivos y disminuye en las recesiones (</a:t>
            </a:r>
            <a:r>
              <a:rPr lang="es-ES" dirty="0" err="1"/>
              <a:t>Piketty</a:t>
            </a:r>
            <a:r>
              <a:rPr lang="es-ES" dirty="0"/>
              <a:t>).</a:t>
            </a:r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F0E2-DB30-C44A-BE8C-CABD487FEFF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156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Las fuentes de demanda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1. La demanda de CONSUMO,</a:t>
            </a:r>
          </a:p>
          <a:p>
            <a:pPr algn="just"/>
            <a:r>
              <a:rPr lang="es-ES" dirty="0"/>
              <a:t>2. La demanda de INVERSIÓN, generada por la ampliación del stock de bienes de capital de las empresas (instalaciones, maquinaria)</a:t>
            </a:r>
            <a:r>
              <a:rPr lang="es-ES" dirty="0" smtClean="0"/>
              <a:t>, y por la ampliación del stock de bienes inmuebles (principalmente, la vivienda),</a:t>
            </a:r>
            <a:endParaRPr lang="es-ES" dirty="0"/>
          </a:p>
          <a:p>
            <a:pPr algn="just"/>
            <a:r>
              <a:rPr lang="es-ES" dirty="0"/>
              <a:t>3. La demanda neta EXTERIOR.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990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Ojo con los salarios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Esta es otra clave a considerar, con dos vías esenciales:</a:t>
            </a:r>
          </a:p>
          <a:p>
            <a:pPr marL="514350" indent="-514350" algn="just">
              <a:buAutoNum type="arabicPeriod"/>
            </a:pPr>
            <a:r>
              <a:rPr lang="es-ES" b="1" u="sng" dirty="0"/>
              <a:t>Salarios bajos: escasez de consumo, depresión</a:t>
            </a:r>
            <a:r>
              <a:rPr lang="es-ES" dirty="0"/>
              <a:t>: </a:t>
            </a:r>
            <a:r>
              <a:rPr lang="es-ES" dirty="0" err="1"/>
              <a:t>subconsumo</a:t>
            </a:r>
            <a:r>
              <a:rPr lang="es-ES" dirty="0"/>
              <a:t> (ya explicado).</a:t>
            </a:r>
          </a:p>
          <a:p>
            <a:pPr marL="514350" indent="-514350" algn="just">
              <a:buAutoNum type="arabicPeriod"/>
            </a:pPr>
            <a:r>
              <a:rPr lang="es-ES" b="1" u="sng" dirty="0"/>
              <a:t>Salarios altos: llevan a la crisis</a:t>
            </a:r>
            <a:r>
              <a:rPr lang="es-ES" dirty="0"/>
              <a:t>. En esta línea: Arthur </a:t>
            </a:r>
            <a:r>
              <a:rPr lang="es-ES" dirty="0" err="1"/>
              <a:t>Pigou</a:t>
            </a:r>
            <a:r>
              <a:rPr lang="es-ES" dirty="0"/>
              <a:t>, Lee </a:t>
            </a:r>
            <a:r>
              <a:rPr lang="es-ES" dirty="0" err="1"/>
              <a:t>Ohaniann</a:t>
            </a:r>
            <a:r>
              <a:rPr lang="es-ES" dirty="0"/>
              <a:t>. Esta tesis es la que suelen defender las organizaciones empresariales. Salarios altos como consecuencia de presiones sindicales (factor exógeno) llevan a costes empresariales elevados. Esto deprime la economía. Por tanto, la reducción de los salarios aumentará la actividad empresarial y estimulará la economía. </a:t>
            </a:r>
          </a:p>
          <a:p>
            <a:pPr marL="0" indent="0" algn="just">
              <a:buNone/>
            </a:pPr>
            <a:r>
              <a:rPr lang="es-ES" dirty="0"/>
              <a:t>PROFIT SQUEEZE: cadena causal: de salarios muy elevados a la caída de la ganancia, y esto a la caída de la inversión y a los bienes invendidos que definen las depresiones.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A41B-8552-2A45-99AF-8B8B6E88B5D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372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2. EJEMPLO EMP</a:t>
            </a:r>
            <a:r>
              <a:rPr lang="es-ES" dirty="0" smtClean="0"/>
              <a:t>ÍRICO: MACROECONOMÍA ESPAÑOLA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Indicadores </a:t>
            </a:r>
            <a:r>
              <a:rPr lang="es-ES" dirty="0" smtClean="0"/>
              <a:t>trabajados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1. CLU,</a:t>
            </a:r>
          </a:p>
          <a:p>
            <a:r>
              <a:rPr lang="es-ES" dirty="0" smtClean="0"/>
              <a:t>2. IPC,</a:t>
            </a:r>
          </a:p>
          <a:p>
            <a:r>
              <a:rPr lang="es-ES" dirty="0" smtClean="0"/>
              <a:t>3. IPV,</a:t>
            </a:r>
          </a:p>
          <a:p>
            <a:r>
              <a:rPr lang="es-ES" dirty="0" smtClean="0"/>
              <a:t>4. DEFLACTOR DEL CAPITAL,</a:t>
            </a:r>
          </a:p>
          <a:p>
            <a:r>
              <a:rPr lang="es-ES" dirty="0" smtClean="0"/>
              <a:t>5. BENEFICIOS DEL CAPITAL (IMPUESTO DE SOCIEDADES),</a:t>
            </a:r>
          </a:p>
          <a:p>
            <a:r>
              <a:rPr lang="es-ES" dirty="0" smtClean="0"/>
              <a:t>6. CRÉDITO AL CONSUMO,</a:t>
            </a:r>
          </a:p>
          <a:p>
            <a:r>
              <a:rPr lang="es-ES" dirty="0" smtClean="0"/>
              <a:t>7. CRÉDITO A LA VIVIENDA,</a:t>
            </a:r>
          </a:p>
          <a:p>
            <a:r>
              <a:rPr lang="es-ES" dirty="0" smtClean="0"/>
              <a:t>8. CRÉDITO A LAS EMPRESAS,</a:t>
            </a:r>
          </a:p>
          <a:p>
            <a:r>
              <a:rPr lang="es-ES" dirty="0" smtClean="0"/>
              <a:t>9. SALDO NETO EXTERIOR.</a:t>
            </a:r>
          </a:p>
          <a:p>
            <a:pPr marL="0" indent="0">
              <a:buNone/>
            </a:pPr>
            <a:r>
              <a:rPr lang="es-ES" dirty="0" smtClean="0"/>
              <a:t>FUENTES: INE, IVIE, BANCO DE ESPAÑA.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45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441471"/>
          </a:xfrm>
        </p:spPr>
        <p:txBody>
          <a:bodyPr>
            <a:noAutofit/>
          </a:bodyPr>
          <a:lstStyle/>
          <a:p>
            <a:r>
              <a:rPr lang="es-ES" sz="3200" dirty="0" smtClean="0"/>
              <a:t>Análisis del “poder de compra” de los salarios en el mercado de bienes de consumo. Salario por trabajador versus IPC</a:t>
            </a:r>
            <a:endParaRPr lang="es-ES" sz="32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Serie original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Serie </a:t>
            </a:r>
            <a:r>
              <a:rPr lang="es-ES" dirty="0" err="1"/>
              <a:t>desestacionalizada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11</a:t>
            </a:fld>
            <a:endParaRPr lang="es-ES"/>
          </a:p>
        </p:txBody>
      </p:sp>
      <p:pic>
        <p:nvPicPr>
          <p:cNvPr id="18" name="Marcador de contenido 17">
            <a:extLst>
              <a:ext uri="{FF2B5EF4-FFF2-40B4-BE49-F238E27FC236}">
                <a16:creationId xmlns:a16="http://schemas.microsoft.com/office/drawing/2014/main" xmlns="" id="{2556D3EF-370D-4512-8E86-F5E997D7FD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3438" y="2154997"/>
            <a:ext cx="4040188" cy="3833812"/>
          </a:xfrm>
          <a:prstGeom prst="rect">
            <a:avLst/>
          </a:prstGeo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xmlns="" id="{9A3EDA7A-0E72-4CC2-B7D9-071D1FB86E9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174875"/>
            <a:ext cx="4041775" cy="395128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8819E4C4-BF77-4E4D-9406-87545EA3A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71" y="2154998"/>
            <a:ext cx="3916017" cy="397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48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Conclusión: pérdida de “poder de compra” de los salarios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4400" dirty="0"/>
              <a:t>1. Ganancias en el poder de compra: </a:t>
            </a:r>
            <a:r>
              <a:rPr lang="es-ES" sz="4400" dirty="0" smtClean="0"/>
              <a:t>hasta finales de 2010</a:t>
            </a:r>
            <a:r>
              <a:rPr lang="es-ES" sz="4400" dirty="0"/>
              <a:t>;</a:t>
            </a:r>
          </a:p>
          <a:p>
            <a:pPr algn="just"/>
            <a:r>
              <a:rPr lang="es-ES" sz="4400" dirty="0"/>
              <a:t>2. Pérdidas en el poder de compra: desde </a:t>
            </a:r>
            <a:r>
              <a:rPr lang="es-ES" sz="4400" dirty="0" smtClean="0"/>
              <a:t>finales de 2010 </a:t>
            </a:r>
            <a:r>
              <a:rPr lang="es-ES" sz="4400" dirty="0"/>
              <a:t>hasta ahora</a:t>
            </a:r>
            <a:r>
              <a:rPr lang="es-ES" dirty="0"/>
              <a:t>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520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407149"/>
          </a:xfrm>
        </p:spPr>
        <p:txBody>
          <a:bodyPr>
            <a:noAutofit/>
          </a:bodyPr>
          <a:lstStyle/>
          <a:p>
            <a:r>
              <a:rPr lang="es-ES" sz="3200" dirty="0" smtClean="0"/>
              <a:t>Análisis del “poder de compra” de los salarios en el mercado de la vivienda. Salarios versus </a:t>
            </a:r>
            <a:r>
              <a:rPr lang="es-ES" sz="3200" dirty="0" err="1" smtClean="0"/>
              <a:t>IPVivienda</a:t>
            </a:r>
            <a:endParaRPr lang="es-ES" sz="32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Serie original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Serie </a:t>
            </a:r>
            <a:r>
              <a:rPr lang="es-ES" dirty="0" err="1"/>
              <a:t>desestacionalizada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13</a:t>
            </a:fld>
            <a:endParaRPr lang="es-ES"/>
          </a:p>
        </p:txBody>
      </p:sp>
      <p:pic>
        <p:nvPicPr>
          <p:cNvPr id="18" name="Marcador de contenido 17">
            <a:extLst>
              <a:ext uri="{FF2B5EF4-FFF2-40B4-BE49-F238E27FC236}">
                <a16:creationId xmlns:a16="http://schemas.microsoft.com/office/drawing/2014/main" xmlns="" id="{2556D3EF-370D-4512-8E86-F5E997D7FD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3438" y="2154997"/>
            <a:ext cx="4040188" cy="3833812"/>
          </a:xfrm>
          <a:prstGeom prst="rect">
            <a:avLst/>
          </a:prstGeom>
        </p:spPr>
      </p:pic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C5762FA3-2628-443C-9F4D-21B350587C3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174875"/>
            <a:ext cx="4041775" cy="395128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4513C702-7C3E-4530-BCB6-74F4354C4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49" y="2174875"/>
            <a:ext cx="4038601" cy="395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247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Conclusión 2: pérdida del “poder de compra” de los salarios en el mercado de la vivienda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4400" dirty="0"/>
              <a:t>1. Ganancias en el poder de compra: 4/2008 a 2/2015.</a:t>
            </a:r>
          </a:p>
          <a:p>
            <a:pPr algn="just"/>
            <a:r>
              <a:rPr lang="es-ES" sz="4400" dirty="0"/>
              <a:t>2. Pérdidas de poder de compra: antes de 4/2008 y después de 2/2015 hasta ahora.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2035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Ganancias empresariales aproximadas como excedente </a:t>
            </a:r>
            <a:r>
              <a:rPr lang="es-ES" sz="2800" dirty="0"/>
              <a:t>por trabajador/deflactor del </a:t>
            </a:r>
            <a:r>
              <a:rPr lang="es-ES" sz="2800" dirty="0" smtClean="0"/>
              <a:t>stock </a:t>
            </a:r>
            <a:r>
              <a:rPr lang="es-ES" sz="2800" dirty="0"/>
              <a:t>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Serie original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Serie </a:t>
            </a:r>
            <a:r>
              <a:rPr lang="es-ES" dirty="0" err="1"/>
              <a:t>desestacionalizada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15</a:t>
            </a:fld>
            <a:endParaRPr lang="es-ES"/>
          </a:p>
        </p:txBody>
      </p:sp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xmlns="" id="{FB2C3A24-C3A4-4603-B5F2-A7AFC9FD088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57200" y="2174875"/>
            <a:ext cx="4041775" cy="3833812"/>
          </a:xfrm>
          <a:prstGeom prst="rect">
            <a:avLst/>
          </a:prstGeom>
        </p:spPr>
      </p:pic>
      <p:pic>
        <p:nvPicPr>
          <p:cNvPr id="18" name="Marcador de contenido 17">
            <a:extLst>
              <a:ext uri="{FF2B5EF4-FFF2-40B4-BE49-F238E27FC236}">
                <a16:creationId xmlns:a16="http://schemas.microsoft.com/office/drawing/2014/main" xmlns="" id="{2556D3EF-370D-4512-8E86-F5E997D7FD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2154997"/>
            <a:ext cx="4040188" cy="383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96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Conclusión 3 </a:t>
            </a:r>
            <a:endParaRPr lang="es-ES" dirty="0"/>
          </a:p>
        </p:txBody>
      </p:sp>
      <p:sp>
        <p:nvSpPr>
          <p:cNvPr id="10" name="Marcador de contenid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El buen comportamiento de las ganancias está en la base de la recuperación a partir de 2013.</a:t>
            </a:r>
          </a:p>
          <a:p>
            <a:pPr algn="just"/>
            <a:r>
              <a:rPr lang="es-ES" dirty="0" smtClean="0"/>
              <a:t>Creciente “poder de compra”: márgenes respecto al deflactor del stock de capital crecientes.</a:t>
            </a:r>
            <a:endParaRPr lang="es-ES" dirty="0"/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5133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315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Base imponible del Impuesto sobre Sociedades/ EBE por trabajador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17</a:t>
            </a:fld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9E3C3B0E-BA88-4335-B5B6-045BE208C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00" y="1687304"/>
            <a:ext cx="6019800" cy="393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80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Conclusión 4</a:t>
            </a:r>
            <a:endParaRPr lang="es-ES" dirty="0"/>
          </a:p>
        </p:txBody>
      </p:sp>
      <p:sp>
        <p:nvSpPr>
          <p:cNvPr id="10" name="Marcador de contenid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Llama la atención el comportamiento dispar entre ganancias y la base imponible del Impuesto de Sociedades, a partir justamente de la recuperación (2013).</a:t>
            </a:r>
          </a:p>
          <a:p>
            <a:pPr algn="just"/>
            <a:r>
              <a:rPr lang="es-ES" dirty="0" smtClean="0"/>
              <a:t>Las empresas han declarado menos beneficios.</a:t>
            </a:r>
            <a:endParaRPr lang="es-ES" dirty="0"/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6633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Comportamiento del crédito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19</a:t>
            </a:fld>
            <a:endParaRPr lang="es-ES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xmlns="" id="{F797B1FE-6C24-4B1F-89C0-E3D8ED0A551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8365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Crédito a personas físicas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1. Tasa máxima de crecimiento: 1/2007= 24,5%.</a:t>
            </a:r>
          </a:p>
          <a:p>
            <a:pPr algn="just"/>
            <a:r>
              <a:rPr lang="es-ES" dirty="0"/>
              <a:t>2. Tasas decrecientes pero positivas: hasta 2/2010.</a:t>
            </a:r>
          </a:p>
          <a:p>
            <a:pPr algn="just"/>
            <a:r>
              <a:rPr lang="es-ES" dirty="0"/>
              <a:t>3. Tasas negativas a partir de 2/2010, hasta una tasa máxima negativa el 4/2015 (–3,5%).</a:t>
            </a:r>
          </a:p>
          <a:p>
            <a:pPr algn="just"/>
            <a:r>
              <a:rPr lang="es-ES" dirty="0"/>
              <a:t>4. Tasas negativas decrecientes hasta 1/2018: (–0,3%).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3040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Crédito a la vivienda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1. Tasa máxima de crecimiento: 1/2007 (28,2%).</a:t>
            </a:r>
          </a:p>
          <a:p>
            <a:pPr algn="just"/>
            <a:r>
              <a:rPr lang="es-ES" dirty="0"/>
              <a:t>2. Tasas decrecientes pero positivas hasta 3/2010.</a:t>
            </a:r>
          </a:p>
          <a:p>
            <a:pPr algn="just"/>
            <a:r>
              <a:rPr lang="es-ES" dirty="0"/>
              <a:t>3. Tasas negativas a partir de 2/2010 hasta una tasa máxima negativa el 3/2016 (–4,9%).</a:t>
            </a:r>
          </a:p>
          <a:p>
            <a:pPr algn="just"/>
            <a:r>
              <a:rPr lang="es-ES" dirty="0"/>
              <a:t>4. Tasas negativas decrecientes hasta ahora (–2,4%). </a:t>
            </a:r>
          </a:p>
          <a:p>
            <a:pPr algn="just"/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9346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Crédito a las empresas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1. Tasa máxima de crecimiento: 4/2017= 29,4%.</a:t>
            </a:r>
          </a:p>
          <a:p>
            <a:pPr algn="just"/>
            <a:r>
              <a:rPr lang="es-ES" dirty="0"/>
              <a:t>2. Tasas decrecientes pero positivas: hasta 3/2010.</a:t>
            </a:r>
          </a:p>
          <a:p>
            <a:pPr algn="just"/>
            <a:r>
              <a:rPr lang="es-ES" dirty="0"/>
              <a:t>3. Tasas negativas a partir de 2010 hasta una tasa máxima negativa en 2/2014 (–19,3%).</a:t>
            </a:r>
          </a:p>
          <a:p>
            <a:pPr algn="just"/>
            <a:r>
              <a:rPr lang="es-ES" dirty="0"/>
              <a:t>4. Tasas negativas decrecientes hasta 2018 (–6,5%).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482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Saldo balanza de bienes y servicios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23</a:t>
            </a:fld>
            <a:endParaRPr lang="es-ES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xmlns="" id="{732B8B61-00F7-4138-BA2C-FCFE648638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0640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Desglose balanza anterior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rcRect l="-14245" r="-14245"/>
          <a:stretch>
            <a:fillRect/>
          </a:stretch>
        </p:blipFill>
        <p:spPr/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0333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Conclusión 5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Desde 2015 ha actuado ) el SALDO NETO EXTERIOR DE BIENES Y SERVICIOS (incluyendo el turismo</a:t>
            </a:r>
            <a:r>
              <a:rPr lang="es-ES" dirty="0" smtClean="0"/>
              <a:t>) como </a:t>
            </a:r>
            <a:r>
              <a:rPr lang="es-ES" dirty="0"/>
              <a:t>contra-tendencia a la caída del crédito y de la pérdida del poder de compra de los diferentes mercados de la demanda interior (consumo, vivienda y bienes de </a:t>
            </a:r>
            <a:r>
              <a:rPr lang="es-ES" dirty="0" smtClean="0"/>
              <a:t>capital. </a:t>
            </a:r>
            <a:r>
              <a:rPr lang="es-ES" dirty="0"/>
              <a:t>Presenta tasas positivas desde 2009 hasta fines de 2017. Esto se debe: comportamiento de los CLU relativos con los de los principales mercados exteriores. </a:t>
            </a:r>
            <a:endParaRPr lang="es-ES" dirty="0" smtClean="0"/>
          </a:p>
          <a:p>
            <a:pPr algn="just"/>
            <a:r>
              <a:rPr lang="es-ES" dirty="0" smtClean="0"/>
              <a:t>PAPEL DESTACADÍSIMO DEL TURISMO.</a:t>
            </a:r>
            <a:endParaRPr lang="es-ES" dirty="0"/>
          </a:p>
          <a:p>
            <a:pPr algn="just"/>
            <a:r>
              <a:rPr lang="es-ES" dirty="0"/>
              <a:t>También ha actuado de contra-tendencia la fuerte entrada de capitales extranjeros en la inversión de actividades inmobiliarias: más de 43.000 M€ en 2013 a 58.000 M€ en 2017.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4128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Inversiones del exterior en España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26</a:t>
            </a:fld>
            <a:endParaRPr lang="es-ES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7594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Reflexiones </a:t>
            </a:r>
            <a:r>
              <a:rPr lang="es-ES" dirty="0" smtClean="0"/>
              <a:t>finales (1)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Los datos presentados y las bases teóricas que los sustentan infieren que el modelo económico español se está sustentando en:</a:t>
            </a:r>
          </a:p>
          <a:p>
            <a:pPr marL="514350" indent="-514350" algn="just">
              <a:buAutoNum type="arabicPeriod"/>
            </a:pPr>
            <a:r>
              <a:rPr lang="es-ES" dirty="0" smtClean="0"/>
              <a:t>El mantenimiento de la demanda externa de bienes y servicios;</a:t>
            </a:r>
          </a:p>
          <a:p>
            <a:pPr marL="514350" indent="-514350" algn="just">
              <a:buAutoNum type="arabicPeriod"/>
            </a:pPr>
            <a:r>
              <a:rPr lang="es-ES" dirty="0" smtClean="0"/>
              <a:t>La entrada de capital extranjeros, muy enfocada a la compra de bienes inmuebles.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30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Reflexiones </a:t>
            </a:r>
            <a:r>
              <a:rPr lang="es-ES" smtClean="0"/>
              <a:t>finales </a:t>
            </a:r>
            <a:r>
              <a:rPr lang="es-ES" smtClean="0"/>
              <a:t> (2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dirty="0" smtClean="0"/>
              <a:t>Otros elementos a considerar:</a:t>
            </a:r>
          </a:p>
          <a:p>
            <a:pPr marL="514350" indent="-514350" algn="just">
              <a:buAutoNum type="alphaLcParenR"/>
            </a:pPr>
            <a:r>
              <a:rPr lang="es-ES" dirty="0" smtClean="0"/>
              <a:t>El poder de compra de los Excedentes frente al deflactor del capital se ha producido;</a:t>
            </a:r>
          </a:p>
          <a:p>
            <a:pPr marL="514350" indent="-514350" algn="just">
              <a:buAutoNum type="alphaLcParenR"/>
            </a:pPr>
            <a:r>
              <a:rPr lang="es-ES" dirty="0" smtClean="0"/>
              <a:t>El poder de compra de los asalariados en relación con los bienes de consumo y la vivienda no se ha producido a partir de 2015.</a:t>
            </a:r>
          </a:p>
          <a:p>
            <a:pPr marL="514350" indent="-514350" algn="just">
              <a:buAutoNum type="alphaLcParenR"/>
            </a:pPr>
            <a:r>
              <a:rPr lang="es-ES" dirty="0" smtClean="0"/>
              <a:t>No ha ayudado el tema del crédito, en fase contractiva.</a:t>
            </a:r>
          </a:p>
          <a:p>
            <a:pPr marL="0" indent="0" algn="ctr">
              <a:buNone/>
            </a:pPr>
            <a:r>
              <a:rPr lang="es-ES" b="1" u="sng" dirty="0" smtClean="0"/>
              <a:t>En definitiva:</a:t>
            </a:r>
          </a:p>
          <a:p>
            <a:pPr marL="0" indent="0" algn="just">
              <a:buNone/>
            </a:pPr>
            <a:r>
              <a:rPr lang="es-ES" dirty="0" smtClean="0"/>
              <a:t>Si desaparecen los factores 1 y 2 anteriores Y NO SE RECUPERAN LOS SALARIOS, podríamos entrar en una nueva fase de crisis económica.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5740-51EE-BE4F-9A51-C638567613DE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0164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CHALLENGES OF THE FUTURE: </a:t>
            </a:r>
            <a:r>
              <a:rPr lang="es-ES" sz="2800" dirty="0" smtClean="0"/>
              <a:t>SPAIN </a:t>
            </a:r>
            <a:r>
              <a:rPr lang="es-ES" sz="2800" dirty="0"/>
              <a:t>... AND THE WORLD?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INCOME OF TYPES OF INTEREST </a:t>
            </a:r>
            <a:endParaRPr lang="pl-PL" dirty="0" smtClean="0"/>
          </a:p>
          <a:p>
            <a:r>
              <a:rPr lang="pl-PL" dirty="0" smtClean="0"/>
              <a:t>INCREASE </a:t>
            </a:r>
            <a:r>
              <a:rPr lang="pl-PL" dirty="0"/>
              <a:t>IN THE PRICE OF ENERGY </a:t>
            </a:r>
            <a:endParaRPr lang="pl-PL" dirty="0" smtClean="0"/>
          </a:p>
          <a:p>
            <a:r>
              <a:rPr lang="pl-PL" dirty="0" smtClean="0"/>
              <a:t>THE </a:t>
            </a:r>
            <a:r>
              <a:rPr lang="pl-PL" dirty="0"/>
              <a:t>CONSEQUENCES OF BREXIT </a:t>
            </a:r>
            <a:endParaRPr lang="pl-PL" dirty="0" smtClean="0"/>
          </a:p>
          <a:p>
            <a:r>
              <a:rPr lang="pl-PL" dirty="0" smtClean="0"/>
              <a:t>THE </a:t>
            </a:r>
            <a:r>
              <a:rPr lang="pl-PL" dirty="0"/>
              <a:t>POSSIBLE EXTENSION OF </a:t>
            </a:r>
            <a:r>
              <a:rPr lang="pl-PL" dirty="0" smtClean="0"/>
              <a:t>PROTECTIONISM</a:t>
            </a:r>
          </a:p>
          <a:p>
            <a:r>
              <a:rPr lang="pl-PL" dirty="0" smtClean="0"/>
              <a:t> </a:t>
            </a:r>
            <a:r>
              <a:rPr lang="pl-PL" dirty="0"/>
              <a:t>POLITICAL INSTABILITY IN EUROPE: </a:t>
            </a:r>
            <a:r>
              <a:rPr lang="pl-PL" dirty="0" smtClean="0"/>
              <a:t>ITALY</a:t>
            </a:r>
          </a:p>
          <a:p>
            <a:r>
              <a:rPr lang="pl-PL" dirty="0" smtClean="0"/>
              <a:t> </a:t>
            </a:r>
            <a:r>
              <a:rPr lang="pl-PL" dirty="0"/>
              <a:t>POLITICAL INSTABILITY IN USA: TRUMP </a:t>
            </a:r>
            <a:endParaRPr lang="pl-PL" dirty="0" smtClean="0"/>
          </a:p>
          <a:p>
            <a:r>
              <a:rPr lang="pl-PL" dirty="0" smtClean="0"/>
              <a:t>THE </a:t>
            </a:r>
            <a:r>
              <a:rPr lang="pl-PL" dirty="0"/>
              <a:t>EMERGENCY OF NEW COUNTRIES: THE PROGRESS OF CHINA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FFBA-F367-324B-AB91-031DBBA624E0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7247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ANOTHER CRISIS?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pl-PL" dirty="0"/>
              <a:t>THE AVAILABLE DATA DOES NOT ALLOW TO FEEL CERTAINTIES ... BUT IT IS NOT RISK TO THINK, TAKING INTO ACCOUNT THE FACTORS DESCRIBED AND THEIR EVOLUTIONS, </a:t>
            </a:r>
            <a:r>
              <a:rPr lang="pl-PL" b="1" u="sng" dirty="0"/>
              <a:t>THAT A CRISIS CAN APPEAR IN 2020-2021, </a:t>
            </a:r>
            <a:endParaRPr lang="pl-PL" b="1" u="sng" dirty="0" smtClean="0"/>
          </a:p>
          <a:p>
            <a:pPr algn="just"/>
            <a:r>
              <a:rPr lang="pl-PL" dirty="0" smtClean="0"/>
              <a:t>BECAUSE </a:t>
            </a:r>
            <a:r>
              <a:rPr lang="pl-PL" dirty="0"/>
              <a:t>OF THE FACTORS I HAVE COMMENTED AND ALSO: THE UNBEARABLE </a:t>
            </a:r>
            <a:r>
              <a:rPr lang="pl-PL" b="1" u="sng" dirty="0"/>
              <a:t>INCREASE IN DEBT </a:t>
            </a:r>
            <a:r>
              <a:rPr lang="pl-PL" dirty="0"/>
              <a:t>THE GENERATION OF NEW BUBBLES IN THE REAL ESTATE LAND </a:t>
            </a:r>
            <a:endParaRPr lang="pl-PL" dirty="0" smtClean="0"/>
          </a:p>
          <a:p>
            <a:pPr marL="0" indent="0" algn="ctr">
              <a:buNone/>
            </a:pPr>
            <a:r>
              <a:rPr lang="es-ES" sz="4100" b="1" dirty="0" smtClean="0"/>
              <a:t>I </a:t>
            </a:r>
            <a:r>
              <a:rPr lang="es-ES" sz="4100" b="1" dirty="0"/>
              <a:t>LEAVE ALL THIS FOR A POSSIBLE </a:t>
            </a:r>
            <a:r>
              <a:rPr lang="es-ES" sz="4100" b="1" dirty="0" smtClean="0"/>
              <a:t>DEBATE</a:t>
            </a:r>
          </a:p>
          <a:p>
            <a:pPr marL="0" indent="0" algn="ctr">
              <a:buNone/>
            </a:pPr>
            <a:r>
              <a:rPr lang="es-ES" sz="4100" b="1" dirty="0" smtClean="0"/>
              <a:t>THANKS!</a:t>
            </a:r>
            <a:endParaRPr lang="es-ES" sz="4100" b="1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CARLES MANERA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AFFBA-F367-324B-AB91-031DBBA624E0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62038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</TotalTime>
  <Words>1764</Words>
  <Application>Microsoft Macintosh PowerPoint</Application>
  <PresentationFormat>Presentación en pantalla (4:3)</PresentationFormat>
  <Paragraphs>189</Paragraphs>
  <Slides>30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¿Hacia una nueva crisis? Propuesta alternativa de indicadores de coyuntura</vt:lpstr>
      <vt:lpstr>ESQUEMA</vt:lpstr>
      <vt:lpstr>Rasgos estilizados, para debatir</vt:lpstr>
      <vt:lpstr>1. TEORÍA ECONÓMICA Partimos de un enfoque keynesiano</vt:lpstr>
      <vt:lpstr>KEYNES: LA EFICIENCIA DEL CAPITAL</vt:lpstr>
      <vt:lpstr>Inversión, variable clave para  Jan Tinbergen</vt:lpstr>
      <vt:lpstr>Desempleo e inversión</vt:lpstr>
      <vt:lpstr>Las fuentes de demanda</vt:lpstr>
      <vt:lpstr>Ojo con los salarios</vt:lpstr>
      <vt:lpstr>2. EJEMPLO EMPÍRICO: MACROECONOMÍA ESPAÑOLA Indicadores trabajados</vt:lpstr>
      <vt:lpstr>Análisis del “poder de compra” de los salarios en el mercado de bienes de consumo. Salario por trabajador versus IPC</vt:lpstr>
      <vt:lpstr>Conclusión: pérdida de “poder de compra” de los salarios</vt:lpstr>
      <vt:lpstr>Análisis del “poder de compra” de los salarios en el mercado de la vivienda. Salarios versus IPVivienda</vt:lpstr>
      <vt:lpstr>Conclusión 2: pérdida del “poder de compra” de los salarios en el mercado de la vivienda</vt:lpstr>
      <vt:lpstr>Ganancias empresariales aproximadas como excedente por trabajador/deflactor del stock de capital</vt:lpstr>
      <vt:lpstr>Conclusión 3 </vt:lpstr>
      <vt:lpstr>Base imponible del Impuesto sobre Sociedades/ EBE por trabajador </vt:lpstr>
      <vt:lpstr>Conclusión 4</vt:lpstr>
      <vt:lpstr>Comportamiento del crédito</vt:lpstr>
      <vt:lpstr>Crédito a personas físicas</vt:lpstr>
      <vt:lpstr>Crédito a la vivienda</vt:lpstr>
      <vt:lpstr>Crédito a las empresas</vt:lpstr>
      <vt:lpstr>Saldo balanza de bienes y servicios</vt:lpstr>
      <vt:lpstr>Desglose balanza anterior</vt:lpstr>
      <vt:lpstr>Conclusión 5</vt:lpstr>
      <vt:lpstr>Inversiones del exterior en España</vt:lpstr>
      <vt:lpstr>Reflexiones finales (1)</vt:lpstr>
      <vt:lpstr>Reflexiones finales  (2)</vt:lpstr>
      <vt:lpstr>CHALLENGES OF THE FUTURE: SPAIN ... AND THE WORLD?</vt:lpstr>
      <vt:lpstr>ANOTHER CRISIS?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¿Hacia una nueva crisis? Hipótesis desde una lectura macroeconómica</dc:title>
  <dc:creator>Carlos Manera</dc:creator>
  <cp:lastModifiedBy>Carlos Manera</cp:lastModifiedBy>
  <cp:revision>103</cp:revision>
  <dcterms:created xsi:type="dcterms:W3CDTF">2018-10-19T21:21:55Z</dcterms:created>
  <dcterms:modified xsi:type="dcterms:W3CDTF">2018-11-16T09:28:25Z</dcterms:modified>
</cp:coreProperties>
</file>