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handoutMasterIdLst>
    <p:handoutMasterId r:id="rId35"/>
  </p:handoutMasterIdLst>
  <p:sldIdLst>
    <p:sldId id="256" r:id="rId2"/>
    <p:sldId id="261" r:id="rId3"/>
    <p:sldId id="260" r:id="rId4"/>
    <p:sldId id="264" r:id="rId5"/>
    <p:sldId id="257" r:id="rId6"/>
    <p:sldId id="258" r:id="rId7"/>
    <p:sldId id="263" r:id="rId8"/>
    <p:sldId id="275" r:id="rId9"/>
    <p:sldId id="262" r:id="rId10"/>
    <p:sldId id="266" r:id="rId11"/>
    <p:sldId id="279" r:id="rId12"/>
    <p:sldId id="259" r:id="rId13"/>
    <p:sldId id="278" r:id="rId14"/>
    <p:sldId id="276" r:id="rId15"/>
    <p:sldId id="277" r:id="rId16"/>
    <p:sldId id="285" r:id="rId17"/>
    <p:sldId id="286" r:id="rId18"/>
    <p:sldId id="280" r:id="rId19"/>
    <p:sldId id="288" r:id="rId20"/>
    <p:sldId id="281" r:id="rId21"/>
    <p:sldId id="282" r:id="rId22"/>
    <p:sldId id="272" r:id="rId23"/>
    <p:sldId id="273" r:id="rId24"/>
    <p:sldId id="274" r:id="rId25"/>
    <p:sldId id="267" r:id="rId26"/>
    <p:sldId id="268" r:id="rId27"/>
    <p:sldId id="271" r:id="rId28"/>
    <p:sldId id="269" r:id="rId29"/>
    <p:sldId id="270" r:id="rId30"/>
    <p:sldId id="283" r:id="rId31"/>
    <p:sldId id="284" r:id="rId32"/>
    <p:sldId id="287" r:id="rId33"/>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89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handoutMaster" Target="handoutMasters/handout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MATERIALS%20CARLES%20TOT:NOVA%20ETAPA%202003-2007:ARTICLES:CAJAS%20DE%20AHORRO:CAJA%20DE%20AHORROS:Gr&#225;ficos%20y%20cuadros%20Manera"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MATERIALS%20CARLES%20TOT:NOVA%20ETAPA%202003-2007:ARTICLES:CAJAS%20DE%20AHORRO:CAJA%20DE%20AHORROS:Gr&#225;ficos%20y%20cuadros%20Manera"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MATERIALS%20CARLES%20TOT:NOVA%20ETAPA%202003-2007:ARTICLES:CAJAS%20DE%20AHORRO:CAJA%20DE%20AHORROS:Gr&#225;ficos%20y%20cuadros%20Manera" TargetMode="External"/><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48"/>
      <c:rotY val="20"/>
      <c:depthPercent val="100"/>
      <c:rAngAx val="1"/>
    </c:view3D>
    <c:floor>
      <c:thickness val="0"/>
      <c:spPr>
        <a:solidFill>
          <a:srgbClr val="C0C0C0"/>
        </a:solidFill>
        <a:ln w="3175">
          <a:solidFill>
            <a:srgbClr val="000000"/>
          </a:solidFill>
          <a:prstDash val="solid"/>
        </a:ln>
      </c:spPr>
    </c:floor>
    <c:sideWall>
      <c:thickness val="0"/>
      <c:spPr>
        <a:solidFill>
          <a:srgbClr val="C0C0C0"/>
        </a:solidFill>
        <a:ln w="12700">
          <a:solidFill>
            <a:srgbClr val="808080"/>
          </a:solidFill>
          <a:prstDash val="solid"/>
        </a:ln>
      </c:spPr>
    </c:sideWall>
    <c:backWall>
      <c:thickness val="0"/>
      <c:spPr>
        <a:solidFill>
          <a:srgbClr val="C0C0C0"/>
        </a:solidFill>
        <a:ln w="12700">
          <a:solidFill>
            <a:srgbClr val="808080"/>
          </a:solidFill>
          <a:prstDash val="solid"/>
        </a:ln>
      </c:spPr>
    </c:backWall>
    <c:plotArea>
      <c:layout>
        <c:manualLayout>
          <c:layoutTarget val="inner"/>
          <c:xMode val="edge"/>
          <c:yMode val="edge"/>
          <c:x val="0.129237321559407"/>
          <c:y val="0.177852640409764"/>
          <c:w val="0.847457846291195"/>
          <c:h val="0.573826443586219"/>
        </c:manualLayout>
      </c:layout>
      <c:bar3DChart>
        <c:barDir val="col"/>
        <c:grouping val="clustered"/>
        <c:varyColors val="0"/>
        <c:ser>
          <c:idx val="1"/>
          <c:order val="0"/>
          <c:tx>
            <c:strRef>
              <c:f>'GRÁFICO 1'!$B$1</c:f>
              <c:strCache>
                <c:ptCount val="1"/>
                <c:pt idx="0">
                  <c:v>Baleares</c:v>
                </c:pt>
              </c:strCache>
            </c:strRef>
          </c:tx>
          <c:spPr>
            <a:solidFill>
              <a:srgbClr val="993366"/>
            </a:solidFill>
            <a:ln w="12700">
              <a:solidFill>
                <a:srgbClr val="000000"/>
              </a:solidFill>
              <a:prstDash val="solid"/>
            </a:ln>
          </c:spPr>
          <c:invertIfNegative val="0"/>
          <c:cat>
            <c:numRef>
              <c:f>'GRÁFICO 1'!$A$2:$A$11</c:f>
              <c:numCache>
                <c:formatCode>General</c:formatCode>
                <c:ptCount val="10"/>
                <c:pt idx="0">
                  <c:v>1921.0</c:v>
                </c:pt>
                <c:pt idx="1">
                  <c:v>1930.0</c:v>
                </c:pt>
                <c:pt idx="2">
                  <c:v>1940.0</c:v>
                </c:pt>
                <c:pt idx="3">
                  <c:v>1950.0</c:v>
                </c:pt>
                <c:pt idx="4">
                  <c:v>1955.0</c:v>
                </c:pt>
                <c:pt idx="5">
                  <c:v>1961.0</c:v>
                </c:pt>
                <c:pt idx="6">
                  <c:v>1975.0</c:v>
                </c:pt>
                <c:pt idx="7">
                  <c:v>1985.0</c:v>
                </c:pt>
                <c:pt idx="8">
                  <c:v>1993.0</c:v>
                </c:pt>
                <c:pt idx="9">
                  <c:v>1998.0</c:v>
                </c:pt>
              </c:numCache>
            </c:numRef>
          </c:cat>
          <c:val>
            <c:numRef>
              <c:f>'GRÁFICO 1'!$B$2:$B$11</c:f>
              <c:numCache>
                <c:formatCode>General</c:formatCode>
                <c:ptCount val="10"/>
                <c:pt idx="0">
                  <c:v>1.66</c:v>
                </c:pt>
                <c:pt idx="1">
                  <c:v>4.81</c:v>
                </c:pt>
                <c:pt idx="2">
                  <c:v>-0.47</c:v>
                </c:pt>
                <c:pt idx="3">
                  <c:v>1.03</c:v>
                </c:pt>
                <c:pt idx="4">
                  <c:v>13.72</c:v>
                </c:pt>
                <c:pt idx="5">
                  <c:v>6.119999999999997</c:v>
                </c:pt>
                <c:pt idx="6">
                  <c:v>6.44</c:v>
                </c:pt>
                <c:pt idx="7">
                  <c:v>2.86</c:v>
                </c:pt>
                <c:pt idx="8">
                  <c:v>2.96</c:v>
                </c:pt>
                <c:pt idx="9">
                  <c:v>4.4</c:v>
                </c:pt>
              </c:numCache>
            </c:numRef>
          </c:val>
        </c:ser>
        <c:ser>
          <c:idx val="2"/>
          <c:order val="1"/>
          <c:tx>
            <c:strRef>
              <c:f>'GRÁFICO 1'!$C$1</c:f>
              <c:strCache>
                <c:ptCount val="1"/>
                <c:pt idx="0">
                  <c:v>España</c:v>
                </c:pt>
              </c:strCache>
            </c:strRef>
          </c:tx>
          <c:spPr>
            <a:solidFill>
              <a:srgbClr val="FFFFCC"/>
            </a:solidFill>
            <a:ln w="12700">
              <a:solidFill>
                <a:srgbClr val="000000"/>
              </a:solidFill>
              <a:prstDash val="solid"/>
            </a:ln>
          </c:spPr>
          <c:invertIfNegative val="0"/>
          <c:cat>
            <c:numRef>
              <c:f>'GRÁFICO 1'!$A$2:$A$11</c:f>
              <c:numCache>
                <c:formatCode>General</c:formatCode>
                <c:ptCount val="10"/>
                <c:pt idx="0">
                  <c:v>1921.0</c:v>
                </c:pt>
                <c:pt idx="1">
                  <c:v>1930.0</c:v>
                </c:pt>
                <c:pt idx="2">
                  <c:v>1940.0</c:v>
                </c:pt>
                <c:pt idx="3">
                  <c:v>1950.0</c:v>
                </c:pt>
                <c:pt idx="4">
                  <c:v>1955.0</c:v>
                </c:pt>
                <c:pt idx="5">
                  <c:v>1961.0</c:v>
                </c:pt>
                <c:pt idx="6">
                  <c:v>1975.0</c:v>
                </c:pt>
                <c:pt idx="7">
                  <c:v>1985.0</c:v>
                </c:pt>
                <c:pt idx="8">
                  <c:v>1993.0</c:v>
                </c:pt>
                <c:pt idx="9">
                  <c:v>1998.0</c:v>
                </c:pt>
              </c:numCache>
            </c:numRef>
          </c:cat>
          <c:val>
            <c:numRef>
              <c:f>'GRÁFICO 1'!$C$2:$C$11</c:f>
              <c:numCache>
                <c:formatCode>General</c:formatCode>
                <c:ptCount val="10"/>
                <c:pt idx="0">
                  <c:v>2.12</c:v>
                </c:pt>
                <c:pt idx="1">
                  <c:v>2.59</c:v>
                </c:pt>
                <c:pt idx="2">
                  <c:v>-3.78</c:v>
                </c:pt>
                <c:pt idx="3">
                  <c:v>2.75</c:v>
                </c:pt>
                <c:pt idx="4">
                  <c:v>12.24</c:v>
                </c:pt>
                <c:pt idx="5">
                  <c:v>5.319999999999998</c:v>
                </c:pt>
                <c:pt idx="6">
                  <c:v>5.58</c:v>
                </c:pt>
                <c:pt idx="7">
                  <c:v>1.44</c:v>
                </c:pt>
                <c:pt idx="8">
                  <c:v>3.27</c:v>
                </c:pt>
                <c:pt idx="9">
                  <c:v>3.43</c:v>
                </c:pt>
              </c:numCache>
            </c:numRef>
          </c:val>
        </c:ser>
        <c:dLbls>
          <c:showLegendKey val="0"/>
          <c:showVal val="0"/>
          <c:showCatName val="0"/>
          <c:showSerName val="0"/>
          <c:showPercent val="0"/>
          <c:showBubbleSize val="0"/>
        </c:dLbls>
        <c:gapWidth val="150"/>
        <c:shape val="box"/>
        <c:axId val="-2134331272"/>
        <c:axId val="-2134271768"/>
        <c:axId val="0"/>
      </c:bar3DChart>
      <c:catAx>
        <c:axId val="-2134331272"/>
        <c:scaling>
          <c:orientation val="minMax"/>
        </c:scaling>
        <c:delete val="0"/>
        <c:axPos val="b"/>
        <c:numFmt formatCode="General" sourceLinked="1"/>
        <c:majorTickMark val="out"/>
        <c:minorTickMark val="none"/>
        <c:tickLblPos val="low"/>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s-ES"/>
          </a:p>
        </c:txPr>
        <c:crossAx val="-2134271768"/>
        <c:crosses val="autoZero"/>
        <c:auto val="1"/>
        <c:lblAlgn val="ctr"/>
        <c:lblOffset val="100"/>
        <c:tickLblSkip val="1"/>
        <c:tickMarkSkip val="1"/>
        <c:noMultiLvlLbl val="0"/>
      </c:catAx>
      <c:valAx>
        <c:axId val="-2134271768"/>
        <c:scaling>
          <c:orientation val="minMax"/>
        </c:scaling>
        <c:delete val="0"/>
        <c:axPos val="l"/>
        <c:majorGridlines>
          <c:spPr>
            <a:ln w="3175">
              <a:solidFill>
                <a:srgbClr val="000000"/>
              </a:solidFill>
              <a:prstDash val="solid"/>
            </a:ln>
          </c:spPr>
        </c:majorGridlines>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s-ES"/>
          </a:p>
        </c:txPr>
        <c:crossAx val="-2134331272"/>
        <c:crosses val="autoZero"/>
        <c:crossBetween val="between"/>
      </c:valAx>
      <c:dTable>
        <c:showHorzBorder val="1"/>
        <c:showVertBorder val="1"/>
        <c:showOutline val="1"/>
        <c:showKeys val="1"/>
        <c:spPr>
          <a:ln w="3175">
            <a:solidFill>
              <a:srgbClr val="000000"/>
            </a:solidFill>
            <a:prstDash val="solid"/>
          </a:ln>
        </c:spPr>
        <c:txPr>
          <a:bodyPr/>
          <a:lstStyle/>
          <a:p>
            <a:pPr rtl="0">
              <a:defRPr sz="1000" b="0" i="0" u="none" strike="noStrike" baseline="0">
                <a:solidFill>
                  <a:srgbClr val="000000"/>
                </a:solidFill>
                <a:latin typeface="Times"/>
                <a:ea typeface="Times"/>
                <a:cs typeface="Times"/>
              </a:defRPr>
            </a:pPr>
            <a:endParaRPr lang="es-ES"/>
          </a:p>
        </c:txPr>
      </c:dTable>
      <c:spPr>
        <a:noFill/>
        <a:ln w="25400">
          <a:noFill/>
        </a:ln>
      </c:spPr>
    </c:plotArea>
    <c:legend>
      <c:legendPos val="b"/>
      <c:layout>
        <c:manualLayout>
          <c:xMode val="edge"/>
          <c:yMode val="edge"/>
          <c:x val="0.40042383237259"/>
          <c:y val="0.926176014209335"/>
          <c:w val="0.201271238494159"/>
          <c:h val="0.0536913631425702"/>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Times"/>
              <a:ea typeface="Times"/>
              <a:cs typeface="Times"/>
            </a:defRPr>
          </a:pPr>
          <a:endParaRPr lang="es-ES"/>
        </a:p>
      </c:txPr>
    </c:legend>
    <c:plotVisOnly val="1"/>
    <c:dispBlanksAs val="gap"/>
    <c:showDLblsOverMax val="0"/>
  </c:chart>
  <c:spPr>
    <a:solidFill>
      <a:srgbClr val="FFFFFF"/>
    </a:solidFill>
    <a:ln w="3175">
      <a:solidFill>
        <a:srgbClr val="000000"/>
      </a:solidFill>
      <a:prstDash val="solid"/>
    </a:ln>
  </c:spPr>
  <c:txPr>
    <a:bodyPr/>
    <a:lstStyle/>
    <a:p>
      <a:pPr>
        <a:defRPr sz="1000" b="0" i="0" u="none" strike="noStrike" baseline="0">
          <a:solidFill>
            <a:srgbClr val="000000"/>
          </a:solidFill>
          <a:latin typeface="Times"/>
          <a:ea typeface="Times"/>
          <a:cs typeface="Times"/>
        </a:defRPr>
      </a:pPr>
      <a:endParaRPr lang="es-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E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latin typeface="Times"/>
                <a:cs typeface="Times"/>
              </a:defRPr>
            </a:pPr>
            <a:r>
              <a:rPr lang="es-ES">
                <a:latin typeface="Times"/>
                <a:cs typeface="Times"/>
              </a:rPr>
              <a:t>PIB PER HABITANT A BALEARS EN RELACIÓ A ESPANYA (ESPANYA=100)</a:t>
            </a:r>
          </a:p>
        </c:rich>
      </c:tx>
      <c:layout/>
      <c:overlay val="0"/>
    </c:title>
    <c:autoTitleDeleted val="0"/>
    <c:plotArea>
      <c:layout/>
      <c:lineChart>
        <c:grouping val="standard"/>
        <c:varyColors val="0"/>
        <c:ser>
          <c:idx val="1"/>
          <c:order val="0"/>
          <c:tx>
            <c:strRef>
              <c:f>'GRÁFICO 2'!$B$1:$B$2</c:f>
              <c:strCache>
                <c:ptCount val="1"/>
                <c:pt idx="0">
                  <c:v>Med.España=100 BALEARES</c:v>
                </c:pt>
              </c:strCache>
            </c:strRef>
          </c:tx>
          <c:spPr>
            <a:ln>
              <a:solidFill>
                <a:schemeClr val="tx1"/>
              </a:solidFill>
            </a:ln>
          </c:spPr>
          <c:marker>
            <c:symbol val="none"/>
          </c:marker>
          <c:cat>
            <c:numRef>
              <c:f>'GRÁFICO 2'!$A$3:$A$17</c:f>
              <c:numCache>
                <c:formatCode>General</c:formatCode>
                <c:ptCount val="15"/>
                <c:pt idx="0">
                  <c:v>1930.0</c:v>
                </c:pt>
                <c:pt idx="1">
                  <c:v>1935.0</c:v>
                </c:pt>
                <c:pt idx="2">
                  <c:v>1940.0</c:v>
                </c:pt>
                <c:pt idx="3">
                  <c:v>1945.0</c:v>
                </c:pt>
                <c:pt idx="4">
                  <c:v>1950.0</c:v>
                </c:pt>
                <c:pt idx="5">
                  <c:v>1955.0</c:v>
                </c:pt>
                <c:pt idx="6">
                  <c:v>1960.0</c:v>
                </c:pt>
                <c:pt idx="7">
                  <c:v>1965.0</c:v>
                </c:pt>
                <c:pt idx="8">
                  <c:v>1970.0</c:v>
                </c:pt>
                <c:pt idx="9">
                  <c:v>1975.0</c:v>
                </c:pt>
                <c:pt idx="10">
                  <c:v>1980.0</c:v>
                </c:pt>
                <c:pt idx="11">
                  <c:v>1985.0</c:v>
                </c:pt>
                <c:pt idx="12">
                  <c:v>1990.0</c:v>
                </c:pt>
                <c:pt idx="13">
                  <c:v>1995.0</c:v>
                </c:pt>
                <c:pt idx="14">
                  <c:v>2000.0</c:v>
                </c:pt>
              </c:numCache>
            </c:numRef>
          </c:cat>
          <c:val>
            <c:numRef>
              <c:f>'GRÁFICO 2'!$B$3:$B$17</c:f>
              <c:numCache>
                <c:formatCode>General</c:formatCode>
                <c:ptCount val="15"/>
                <c:pt idx="0">
                  <c:v>161.68</c:v>
                </c:pt>
                <c:pt idx="1">
                  <c:v>143.27</c:v>
                </c:pt>
                <c:pt idx="2">
                  <c:v>163.14</c:v>
                </c:pt>
                <c:pt idx="3">
                  <c:v>149.46</c:v>
                </c:pt>
                <c:pt idx="4">
                  <c:v>139.72</c:v>
                </c:pt>
                <c:pt idx="5">
                  <c:v>138.64</c:v>
                </c:pt>
                <c:pt idx="6">
                  <c:v>147.8</c:v>
                </c:pt>
                <c:pt idx="7">
                  <c:v>147.71</c:v>
                </c:pt>
                <c:pt idx="8">
                  <c:v>152.19</c:v>
                </c:pt>
                <c:pt idx="9">
                  <c:v>151.8</c:v>
                </c:pt>
                <c:pt idx="10">
                  <c:v>147.82</c:v>
                </c:pt>
                <c:pt idx="11">
                  <c:v>159.3</c:v>
                </c:pt>
                <c:pt idx="12">
                  <c:v>160.02</c:v>
                </c:pt>
                <c:pt idx="13">
                  <c:v>136.84</c:v>
                </c:pt>
                <c:pt idx="14">
                  <c:v>131.15</c:v>
                </c:pt>
              </c:numCache>
            </c:numRef>
          </c:val>
          <c:smooth val="1"/>
        </c:ser>
        <c:dLbls>
          <c:showLegendKey val="0"/>
          <c:showVal val="0"/>
          <c:showCatName val="0"/>
          <c:showSerName val="0"/>
          <c:showPercent val="0"/>
          <c:showBubbleSize val="0"/>
        </c:dLbls>
        <c:marker val="1"/>
        <c:smooth val="0"/>
        <c:axId val="-2120036328"/>
        <c:axId val="-2120220088"/>
      </c:lineChart>
      <c:catAx>
        <c:axId val="-2120036328"/>
        <c:scaling>
          <c:orientation val="minMax"/>
        </c:scaling>
        <c:delete val="0"/>
        <c:axPos val="b"/>
        <c:numFmt formatCode="General" sourceLinked="1"/>
        <c:majorTickMark val="out"/>
        <c:minorTickMark val="none"/>
        <c:tickLblPos val="nextTo"/>
        <c:crossAx val="-2120220088"/>
        <c:crosses val="autoZero"/>
        <c:auto val="1"/>
        <c:lblAlgn val="ctr"/>
        <c:lblOffset val="100"/>
        <c:noMultiLvlLbl val="0"/>
      </c:catAx>
      <c:valAx>
        <c:axId val="-2120220088"/>
        <c:scaling>
          <c:orientation val="minMax"/>
        </c:scaling>
        <c:delete val="0"/>
        <c:axPos val="l"/>
        <c:majorGridlines>
          <c:spPr>
            <a:ln>
              <a:solidFill>
                <a:schemeClr val="tx1"/>
              </a:solidFill>
            </a:ln>
          </c:spPr>
        </c:majorGridlines>
        <c:numFmt formatCode="General" sourceLinked="1"/>
        <c:majorTickMark val="out"/>
        <c:minorTickMark val="none"/>
        <c:tickLblPos val="nextTo"/>
        <c:crossAx val="-2120036328"/>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736687436513"/>
          <c:y val="0.180094786729858"/>
          <c:w val="0.846308416258811"/>
          <c:h val="0.748815165876777"/>
        </c:manualLayout>
      </c:layout>
      <c:lineChart>
        <c:grouping val="standard"/>
        <c:varyColors val="0"/>
        <c:ser>
          <c:idx val="1"/>
          <c:order val="0"/>
          <c:spPr>
            <a:ln w="38100">
              <a:solidFill>
                <a:srgbClr val="000000"/>
              </a:solidFill>
              <a:prstDash val="solid"/>
            </a:ln>
          </c:spPr>
          <c:marker>
            <c:symbol val="none"/>
          </c:marker>
          <c:trendline>
            <c:spPr>
              <a:ln w="25400">
                <a:solidFill>
                  <a:srgbClr val="000000"/>
                </a:solidFill>
                <a:prstDash val="solid"/>
              </a:ln>
            </c:spPr>
            <c:trendlineType val="poly"/>
            <c:order val="6"/>
            <c:dispRSqr val="1"/>
            <c:dispEq val="0"/>
            <c:trendlineLbl>
              <c:layout>
                <c:manualLayout>
                  <c:x val="0.0114914627944089"/>
                  <c:y val="-0.166313393290294"/>
                </c:manualLayout>
              </c:layout>
              <c:numFmt formatCode="General" sourceLinked="0"/>
              <c:spPr>
                <a:noFill/>
                <a:ln w="25400">
                  <a:noFill/>
                </a:ln>
              </c:spPr>
              <c:txPr>
                <a:bodyPr/>
                <a:lstStyle/>
                <a:p>
                  <a:pPr>
                    <a:defRPr sz="850" b="1" i="0" u="none" strike="noStrike" baseline="0">
                      <a:solidFill>
                        <a:srgbClr val="000000"/>
                      </a:solidFill>
                      <a:latin typeface="Times"/>
                      <a:ea typeface="Times"/>
                      <a:cs typeface="Times"/>
                    </a:defRPr>
                  </a:pPr>
                  <a:endParaRPr lang="es-ES"/>
                </a:p>
              </c:txPr>
            </c:trendlineLbl>
          </c:trendline>
          <c:cat>
            <c:numRef>
              <c:f>'Macintosh HD:MATERIALS CARLES TOT:NOVA ETAPA 2003-2007:ARTICLES:CAJAS DE AHORRO:CAJA DE AHORROS:[Dades calçat sa nostra copia]Export.57-01+gràfic'!$A$3:$A$147</c:f>
              <c:numCache>
                <c:formatCode>General</c:formatCode>
                <c:ptCount val="145"/>
                <c:pt idx="0">
                  <c:v>1857.0</c:v>
                </c:pt>
                <c:pt idx="1">
                  <c:v>1858.0</c:v>
                </c:pt>
                <c:pt idx="2">
                  <c:v>1859.0</c:v>
                </c:pt>
                <c:pt idx="3">
                  <c:v>1860.0</c:v>
                </c:pt>
                <c:pt idx="4">
                  <c:v>1861.0</c:v>
                </c:pt>
                <c:pt idx="5">
                  <c:v>1862.0</c:v>
                </c:pt>
                <c:pt idx="6">
                  <c:v>1863.0</c:v>
                </c:pt>
                <c:pt idx="7">
                  <c:v>1864.0</c:v>
                </c:pt>
                <c:pt idx="8">
                  <c:v>1865.0</c:v>
                </c:pt>
                <c:pt idx="9">
                  <c:v>1866.0</c:v>
                </c:pt>
                <c:pt idx="10">
                  <c:v>1867.0</c:v>
                </c:pt>
                <c:pt idx="11">
                  <c:v>1868.0</c:v>
                </c:pt>
                <c:pt idx="12">
                  <c:v>1869.0</c:v>
                </c:pt>
                <c:pt idx="13">
                  <c:v>1870.0</c:v>
                </c:pt>
                <c:pt idx="14">
                  <c:v>1871.0</c:v>
                </c:pt>
                <c:pt idx="15">
                  <c:v>1872.0</c:v>
                </c:pt>
                <c:pt idx="16">
                  <c:v>1873.0</c:v>
                </c:pt>
                <c:pt idx="17">
                  <c:v>1874.0</c:v>
                </c:pt>
                <c:pt idx="18">
                  <c:v>1875.0</c:v>
                </c:pt>
                <c:pt idx="19">
                  <c:v>1876.0</c:v>
                </c:pt>
                <c:pt idx="20">
                  <c:v>1877.0</c:v>
                </c:pt>
                <c:pt idx="21">
                  <c:v>1878.0</c:v>
                </c:pt>
                <c:pt idx="22">
                  <c:v>1879.0</c:v>
                </c:pt>
                <c:pt idx="23">
                  <c:v>1880.0</c:v>
                </c:pt>
                <c:pt idx="24">
                  <c:v>1881.0</c:v>
                </c:pt>
                <c:pt idx="25">
                  <c:v>1882.0</c:v>
                </c:pt>
                <c:pt idx="26">
                  <c:v>1883.0</c:v>
                </c:pt>
                <c:pt idx="27">
                  <c:v>1884.0</c:v>
                </c:pt>
                <c:pt idx="28">
                  <c:v>1885.0</c:v>
                </c:pt>
                <c:pt idx="29">
                  <c:v>1886.0</c:v>
                </c:pt>
                <c:pt idx="30">
                  <c:v>1887.0</c:v>
                </c:pt>
                <c:pt idx="31">
                  <c:v>1888.0</c:v>
                </c:pt>
                <c:pt idx="32">
                  <c:v>1889.0</c:v>
                </c:pt>
                <c:pt idx="33">
                  <c:v>1890.0</c:v>
                </c:pt>
                <c:pt idx="34">
                  <c:v>1891.0</c:v>
                </c:pt>
                <c:pt idx="35">
                  <c:v>1892.0</c:v>
                </c:pt>
                <c:pt idx="36">
                  <c:v>1893.0</c:v>
                </c:pt>
                <c:pt idx="37">
                  <c:v>1894.0</c:v>
                </c:pt>
                <c:pt idx="38">
                  <c:v>1895.0</c:v>
                </c:pt>
                <c:pt idx="39">
                  <c:v>1896.0</c:v>
                </c:pt>
                <c:pt idx="40">
                  <c:v>1897.0</c:v>
                </c:pt>
                <c:pt idx="41">
                  <c:v>1898.0</c:v>
                </c:pt>
                <c:pt idx="42">
                  <c:v>1899.0</c:v>
                </c:pt>
                <c:pt idx="43">
                  <c:v>1900.0</c:v>
                </c:pt>
                <c:pt idx="44">
                  <c:v>1901.0</c:v>
                </c:pt>
                <c:pt idx="45">
                  <c:v>1902.0</c:v>
                </c:pt>
                <c:pt idx="46">
                  <c:v>1903.0</c:v>
                </c:pt>
                <c:pt idx="47">
                  <c:v>1904.0</c:v>
                </c:pt>
                <c:pt idx="48">
                  <c:v>1905.0</c:v>
                </c:pt>
                <c:pt idx="49">
                  <c:v>1906.0</c:v>
                </c:pt>
                <c:pt idx="50">
                  <c:v>1907.0</c:v>
                </c:pt>
                <c:pt idx="51">
                  <c:v>1908.0</c:v>
                </c:pt>
                <c:pt idx="52">
                  <c:v>1909.0</c:v>
                </c:pt>
                <c:pt idx="53">
                  <c:v>1910.0</c:v>
                </c:pt>
                <c:pt idx="54">
                  <c:v>1911.0</c:v>
                </c:pt>
                <c:pt idx="55">
                  <c:v>1912.0</c:v>
                </c:pt>
                <c:pt idx="56">
                  <c:v>1913.0</c:v>
                </c:pt>
                <c:pt idx="57">
                  <c:v>1914.0</c:v>
                </c:pt>
                <c:pt idx="58">
                  <c:v>1915.0</c:v>
                </c:pt>
                <c:pt idx="59">
                  <c:v>1916.0</c:v>
                </c:pt>
                <c:pt idx="60">
                  <c:v>1917.0</c:v>
                </c:pt>
                <c:pt idx="61">
                  <c:v>1918.0</c:v>
                </c:pt>
                <c:pt idx="62">
                  <c:v>1919.0</c:v>
                </c:pt>
                <c:pt idx="63">
                  <c:v>1920.0</c:v>
                </c:pt>
                <c:pt idx="64">
                  <c:v>1921.0</c:v>
                </c:pt>
                <c:pt idx="65">
                  <c:v>1922.0</c:v>
                </c:pt>
                <c:pt idx="66">
                  <c:v>1923.0</c:v>
                </c:pt>
                <c:pt idx="67">
                  <c:v>1924.0</c:v>
                </c:pt>
                <c:pt idx="68">
                  <c:v>1925.0</c:v>
                </c:pt>
                <c:pt idx="69">
                  <c:v>1926.0</c:v>
                </c:pt>
                <c:pt idx="70">
                  <c:v>1927.0</c:v>
                </c:pt>
                <c:pt idx="71">
                  <c:v>1928.0</c:v>
                </c:pt>
                <c:pt idx="72">
                  <c:v>1929.0</c:v>
                </c:pt>
                <c:pt idx="73">
                  <c:v>1930.0</c:v>
                </c:pt>
                <c:pt idx="74">
                  <c:v>1931.0</c:v>
                </c:pt>
                <c:pt idx="75">
                  <c:v>1932.0</c:v>
                </c:pt>
                <c:pt idx="76">
                  <c:v>1933.0</c:v>
                </c:pt>
                <c:pt idx="77">
                  <c:v>1934.0</c:v>
                </c:pt>
                <c:pt idx="78">
                  <c:v>1935.0</c:v>
                </c:pt>
                <c:pt idx="79">
                  <c:v>1936.0</c:v>
                </c:pt>
                <c:pt idx="80">
                  <c:v>1937.0</c:v>
                </c:pt>
                <c:pt idx="81">
                  <c:v>1938.0</c:v>
                </c:pt>
                <c:pt idx="82">
                  <c:v>1939.0</c:v>
                </c:pt>
                <c:pt idx="83">
                  <c:v>1940.0</c:v>
                </c:pt>
                <c:pt idx="84">
                  <c:v>1941.0</c:v>
                </c:pt>
                <c:pt idx="85">
                  <c:v>1942.0</c:v>
                </c:pt>
                <c:pt idx="86">
                  <c:v>1943.0</c:v>
                </c:pt>
                <c:pt idx="87">
                  <c:v>1944.0</c:v>
                </c:pt>
                <c:pt idx="88">
                  <c:v>1945.0</c:v>
                </c:pt>
                <c:pt idx="89">
                  <c:v>1946.0</c:v>
                </c:pt>
                <c:pt idx="90">
                  <c:v>1947.0</c:v>
                </c:pt>
                <c:pt idx="91">
                  <c:v>1948.0</c:v>
                </c:pt>
                <c:pt idx="92">
                  <c:v>1949.0</c:v>
                </c:pt>
                <c:pt idx="93">
                  <c:v>1950.0</c:v>
                </c:pt>
                <c:pt idx="94">
                  <c:v>1951.0</c:v>
                </c:pt>
                <c:pt idx="95">
                  <c:v>1952.0</c:v>
                </c:pt>
                <c:pt idx="96">
                  <c:v>1953.0</c:v>
                </c:pt>
                <c:pt idx="97">
                  <c:v>1954.0</c:v>
                </c:pt>
                <c:pt idx="98">
                  <c:v>1955.0</c:v>
                </c:pt>
                <c:pt idx="99">
                  <c:v>1956.0</c:v>
                </c:pt>
                <c:pt idx="100">
                  <c:v>1957.0</c:v>
                </c:pt>
                <c:pt idx="101">
                  <c:v>1958.0</c:v>
                </c:pt>
                <c:pt idx="102">
                  <c:v>1959.0</c:v>
                </c:pt>
                <c:pt idx="103">
                  <c:v>1960.0</c:v>
                </c:pt>
                <c:pt idx="104">
                  <c:v>1961.0</c:v>
                </c:pt>
                <c:pt idx="105">
                  <c:v>1962.0</c:v>
                </c:pt>
                <c:pt idx="106">
                  <c:v>1963.0</c:v>
                </c:pt>
                <c:pt idx="107">
                  <c:v>1964.0</c:v>
                </c:pt>
                <c:pt idx="108">
                  <c:v>1965.0</c:v>
                </c:pt>
                <c:pt idx="109">
                  <c:v>1966.0</c:v>
                </c:pt>
                <c:pt idx="110">
                  <c:v>1967.0</c:v>
                </c:pt>
                <c:pt idx="111">
                  <c:v>1968.0</c:v>
                </c:pt>
                <c:pt idx="112">
                  <c:v>1969.0</c:v>
                </c:pt>
                <c:pt idx="113">
                  <c:v>1970.0</c:v>
                </c:pt>
                <c:pt idx="114">
                  <c:v>1971.0</c:v>
                </c:pt>
                <c:pt idx="115">
                  <c:v>1972.0</c:v>
                </c:pt>
                <c:pt idx="116">
                  <c:v>1973.0</c:v>
                </c:pt>
                <c:pt idx="117">
                  <c:v>1974.0</c:v>
                </c:pt>
                <c:pt idx="118">
                  <c:v>1975.0</c:v>
                </c:pt>
                <c:pt idx="119">
                  <c:v>1976.0</c:v>
                </c:pt>
                <c:pt idx="120">
                  <c:v>1977.0</c:v>
                </c:pt>
                <c:pt idx="121">
                  <c:v>1978.0</c:v>
                </c:pt>
                <c:pt idx="122">
                  <c:v>1979.0</c:v>
                </c:pt>
                <c:pt idx="123">
                  <c:v>1980.0</c:v>
                </c:pt>
                <c:pt idx="124">
                  <c:v>1981.0</c:v>
                </c:pt>
                <c:pt idx="125">
                  <c:v>1982.0</c:v>
                </c:pt>
                <c:pt idx="126">
                  <c:v>1983.0</c:v>
                </c:pt>
                <c:pt idx="127">
                  <c:v>1984.0</c:v>
                </c:pt>
                <c:pt idx="128">
                  <c:v>1985.0</c:v>
                </c:pt>
                <c:pt idx="129">
                  <c:v>1986.0</c:v>
                </c:pt>
                <c:pt idx="130">
                  <c:v>1987.0</c:v>
                </c:pt>
                <c:pt idx="131">
                  <c:v>1988.0</c:v>
                </c:pt>
                <c:pt idx="132">
                  <c:v>1989.0</c:v>
                </c:pt>
                <c:pt idx="133">
                  <c:v>1990.0</c:v>
                </c:pt>
                <c:pt idx="134">
                  <c:v>1991.0</c:v>
                </c:pt>
                <c:pt idx="135">
                  <c:v>1992.0</c:v>
                </c:pt>
                <c:pt idx="136">
                  <c:v>1993.0</c:v>
                </c:pt>
                <c:pt idx="137">
                  <c:v>1994.0</c:v>
                </c:pt>
                <c:pt idx="138">
                  <c:v>1995.0</c:v>
                </c:pt>
                <c:pt idx="139">
                  <c:v>1996.0</c:v>
                </c:pt>
                <c:pt idx="140">
                  <c:v>1997.0</c:v>
                </c:pt>
                <c:pt idx="141">
                  <c:v>1998.0</c:v>
                </c:pt>
                <c:pt idx="142">
                  <c:v>1999.0</c:v>
                </c:pt>
                <c:pt idx="143">
                  <c:v>2000.0</c:v>
                </c:pt>
                <c:pt idx="144">
                  <c:v>2001.0</c:v>
                </c:pt>
              </c:numCache>
            </c:numRef>
          </c:cat>
          <c:val>
            <c:numRef>
              <c:f>'Macintosh HD:MATERIALS CARLES TOT:NOVA ETAPA 2003-2007:ARTICLES:CAJAS DE AHORRO:CAJA DE AHORROS:[Dades calçat sa nostra copia]Export.57-01+gràfic'!$B$3:$B$147</c:f>
              <c:numCache>
                <c:formatCode>General</c:formatCode>
                <c:ptCount val="145"/>
                <c:pt idx="0">
                  <c:v>194898.0</c:v>
                </c:pt>
                <c:pt idx="1">
                  <c:v>105714.0</c:v>
                </c:pt>
                <c:pt idx="2">
                  <c:v>152550.0</c:v>
                </c:pt>
                <c:pt idx="3">
                  <c:v>226662.0</c:v>
                </c:pt>
                <c:pt idx="4">
                  <c:v>118342.0</c:v>
                </c:pt>
                <c:pt idx="5">
                  <c:v>270440.0</c:v>
                </c:pt>
                <c:pt idx="6">
                  <c:v>144500.0</c:v>
                </c:pt>
                <c:pt idx="7">
                  <c:v>171500.0</c:v>
                </c:pt>
                <c:pt idx="8">
                  <c:v>275600.0</c:v>
                </c:pt>
                <c:pt idx="9">
                  <c:v>343400.0</c:v>
                </c:pt>
                <c:pt idx="10">
                  <c:v>318300.0</c:v>
                </c:pt>
                <c:pt idx="11">
                  <c:v>299600.0</c:v>
                </c:pt>
                <c:pt idx="12">
                  <c:v>479600.0</c:v>
                </c:pt>
                <c:pt idx="13">
                  <c:v>402500.0</c:v>
                </c:pt>
                <c:pt idx="14">
                  <c:v>360800.0</c:v>
                </c:pt>
                <c:pt idx="15">
                  <c:v>404600.0</c:v>
                </c:pt>
                <c:pt idx="16">
                  <c:v>554700.0</c:v>
                </c:pt>
                <c:pt idx="17">
                  <c:v>554600.0</c:v>
                </c:pt>
                <c:pt idx="18">
                  <c:v>789179.0</c:v>
                </c:pt>
                <c:pt idx="19">
                  <c:v>440425.0</c:v>
                </c:pt>
                <c:pt idx="20">
                  <c:v>452096.0</c:v>
                </c:pt>
                <c:pt idx="21">
                  <c:v>516222.0</c:v>
                </c:pt>
                <c:pt idx="22">
                  <c:v>486160.0</c:v>
                </c:pt>
                <c:pt idx="23">
                  <c:v>651592.0</c:v>
                </c:pt>
                <c:pt idx="24">
                  <c:v>694763.0</c:v>
                </c:pt>
                <c:pt idx="25">
                  <c:v>831167.0</c:v>
                </c:pt>
                <c:pt idx="26">
                  <c:v>820303.0</c:v>
                </c:pt>
                <c:pt idx="27">
                  <c:v>680834.0</c:v>
                </c:pt>
                <c:pt idx="28">
                  <c:v>583242.0</c:v>
                </c:pt>
                <c:pt idx="29">
                  <c:v>666224.0</c:v>
                </c:pt>
                <c:pt idx="30">
                  <c:v>712628.0</c:v>
                </c:pt>
                <c:pt idx="31">
                  <c:v>775513.0</c:v>
                </c:pt>
                <c:pt idx="32">
                  <c:v>1.641833E6</c:v>
                </c:pt>
                <c:pt idx="33">
                  <c:v>1.210205E6</c:v>
                </c:pt>
                <c:pt idx="34">
                  <c:v>2.036191E6</c:v>
                </c:pt>
                <c:pt idx="35">
                  <c:v>1.293172E6</c:v>
                </c:pt>
                <c:pt idx="36">
                  <c:v>1.259891E6</c:v>
                </c:pt>
                <c:pt idx="37">
                  <c:v>967004.0</c:v>
                </c:pt>
                <c:pt idx="38">
                  <c:v>737918.0</c:v>
                </c:pt>
                <c:pt idx="39">
                  <c:v>1.046889E6</c:v>
                </c:pt>
                <c:pt idx="40">
                  <c:v>806471.0</c:v>
                </c:pt>
                <c:pt idx="41">
                  <c:v>391890.0</c:v>
                </c:pt>
                <c:pt idx="42">
                  <c:v>654157.0</c:v>
                </c:pt>
                <c:pt idx="43">
                  <c:v>832936.0</c:v>
                </c:pt>
                <c:pt idx="44">
                  <c:v>766422.0</c:v>
                </c:pt>
                <c:pt idx="45">
                  <c:v>929437.0</c:v>
                </c:pt>
                <c:pt idx="46">
                  <c:v>1.041029E6</c:v>
                </c:pt>
                <c:pt idx="47">
                  <c:v>1.250583E6</c:v>
                </c:pt>
                <c:pt idx="48">
                  <c:v>1.086602E6</c:v>
                </c:pt>
                <c:pt idx="49">
                  <c:v>773059.0</c:v>
                </c:pt>
                <c:pt idx="50">
                  <c:v>706956.0</c:v>
                </c:pt>
                <c:pt idx="51">
                  <c:v>714233.0</c:v>
                </c:pt>
                <c:pt idx="52">
                  <c:v>670781.0</c:v>
                </c:pt>
                <c:pt idx="53">
                  <c:v>717468.0</c:v>
                </c:pt>
                <c:pt idx="54">
                  <c:v>949059.0</c:v>
                </c:pt>
                <c:pt idx="55">
                  <c:v>861068.0</c:v>
                </c:pt>
                <c:pt idx="56">
                  <c:v>952547.0</c:v>
                </c:pt>
                <c:pt idx="57">
                  <c:v>814514.0</c:v>
                </c:pt>
                <c:pt idx="58">
                  <c:v>1.410823E6</c:v>
                </c:pt>
                <c:pt idx="59">
                  <c:v>805658.0</c:v>
                </c:pt>
                <c:pt idx="60">
                  <c:v>779786.0</c:v>
                </c:pt>
                <c:pt idx="61">
                  <c:v>724766.0</c:v>
                </c:pt>
                <c:pt idx="62">
                  <c:v>1.069097E6</c:v>
                </c:pt>
                <c:pt idx="63">
                  <c:v>711540.0</c:v>
                </c:pt>
                <c:pt idx="64">
                  <c:v>270000.0</c:v>
                </c:pt>
                <c:pt idx="65">
                  <c:v>325000.0</c:v>
                </c:pt>
                <c:pt idx="66">
                  <c:v>314000.0</c:v>
                </c:pt>
                <c:pt idx="67">
                  <c:v>886000.0</c:v>
                </c:pt>
                <c:pt idx="68">
                  <c:v>801000.0</c:v>
                </c:pt>
                <c:pt idx="69">
                  <c:v>720000.0</c:v>
                </c:pt>
                <c:pt idx="70">
                  <c:v>588000.0</c:v>
                </c:pt>
                <c:pt idx="72">
                  <c:v>825000.0</c:v>
                </c:pt>
                <c:pt idx="73">
                  <c:v>840000.0</c:v>
                </c:pt>
                <c:pt idx="74">
                  <c:v>1.031E6</c:v>
                </c:pt>
                <c:pt idx="75">
                  <c:v>1.576E6</c:v>
                </c:pt>
                <c:pt idx="91">
                  <c:v>2.98557E6</c:v>
                </c:pt>
                <c:pt idx="92">
                  <c:v>2.869E6</c:v>
                </c:pt>
                <c:pt idx="93">
                  <c:v>2.986529E6</c:v>
                </c:pt>
                <c:pt idx="94">
                  <c:v>3.311644E6</c:v>
                </c:pt>
                <c:pt idx="95">
                  <c:v>3.656292E6</c:v>
                </c:pt>
                <c:pt idx="96">
                  <c:v>3.390081E6</c:v>
                </c:pt>
                <c:pt idx="97">
                  <c:v>3.517458E6</c:v>
                </c:pt>
                <c:pt idx="98">
                  <c:v>4.189753E6</c:v>
                </c:pt>
                <c:pt idx="99">
                  <c:v>3.893752E6</c:v>
                </c:pt>
                <c:pt idx="100">
                  <c:v>4.368287E6</c:v>
                </c:pt>
                <c:pt idx="105">
                  <c:v>3.405655E6</c:v>
                </c:pt>
                <c:pt idx="106">
                  <c:v>3.6207E6</c:v>
                </c:pt>
                <c:pt idx="107">
                  <c:v>4.380036E6</c:v>
                </c:pt>
                <c:pt idx="108">
                  <c:v>3.339618E6</c:v>
                </c:pt>
                <c:pt idx="109">
                  <c:v>2.533365E6</c:v>
                </c:pt>
                <c:pt idx="110">
                  <c:v>2.532955E6</c:v>
                </c:pt>
                <c:pt idx="111">
                  <c:v>2.644477E6</c:v>
                </c:pt>
                <c:pt idx="112">
                  <c:v>4.5447E6</c:v>
                </c:pt>
                <c:pt idx="113">
                  <c:v>6.4192E6</c:v>
                </c:pt>
                <c:pt idx="114">
                  <c:v>4.5851E6</c:v>
                </c:pt>
                <c:pt idx="115">
                  <c:v>2.3603E6</c:v>
                </c:pt>
                <c:pt idx="116">
                  <c:v>3.3445E6</c:v>
                </c:pt>
                <c:pt idx="117">
                  <c:v>2.0507E6</c:v>
                </c:pt>
                <c:pt idx="118">
                  <c:v>4.4147E6</c:v>
                </c:pt>
                <c:pt idx="119">
                  <c:v>7.7806E6</c:v>
                </c:pt>
                <c:pt idx="120">
                  <c:v>4.5829E6</c:v>
                </c:pt>
                <c:pt idx="121">
                  <c:v>3.984225E6</c:v>
                </c:pt>
                <c:pt idx="131">
                  <c:v>2.261E6</c:v>
                </c:pt>
                <c:pt idx="132">
                  <c:v>1.203E6</c:v>
                </c:pt>
                <c:pt idx="133">
                  <c:v>1.08E6</c:v>
                </c:pt>
                <c:pt idx="134">
                  <c:v>813000.0</c:v>
                </c:pt>
                <c:pt idx="135">
                  <c:v>727000.0</c:v>
                </c:pt>
                <c:pt idx="136">
                  <c:v>795000.0</c:v>
                </c:pt>
                <c:pt idx="137">
                  <c:v>891000.0</c:v>
                </c:pt>
                <c:pt idx="138">
                  <c:v>1.986E6</c:v>
                </c:pt>
                <c:pt idx="139">
                  <c:v>991000.0</c:v>
                </c:pt>
                <c:pt idx="140">
                  <c:v>1.189E6</c:v>
                </c:pt>
                <c:pt idx="141">
                  <c:v>1.314E6</c:v>
                </c:pt>
                <c:pt idx="142">
                  <c:v>923000.0</c:v>
                </c:pt>
                <c:pt idx="143">
                  <c:v>1.61E6</c:v>
                </c:pt>
                <c:pt idx="144">
                  <c:v>1.761E6</c:v>
                </c:pt>
              </c:numCache>
            </c:numRef>
          </c:val>
          <c:smooth val="1"/>
        </c:ser>
        <c:dLbls>
          <c:showLegendKey val="0"/>
          <c:showVal val="0"/>
          <c:showCatName val="0"/>
          <c:showSerName val="0"/>
          <c:showPercent val="0"/>
          <c:showBubbleSize val="0"/>
        </c:dLbls>
        <c:marker val="1"/>
        <c:smooth val="0"/>
        <c:axId val="2126142600"/>
        <c:axId val="2126116312"/>
      </c:lineChart>
      <c:catAx>
        <c:axId val="2126142600"/>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850" b="0" i="0" u="none" strike="noStrike" baseline="0">
                <a:solidFill>
                  <a:srgbClr val="000000"/>
                </a:solidFill>
                <a:latin typeface="Times"/>
                <a:ea typeface="Times"/>
                <a:cs typeface="Times"/>
              </a:defRPr>
            </a:pPr>
            <a:endParaRPr lang="es-ES"/>
          </a:p>
        </c:txPr>
        <c:crossAx val="2126116312"/>
        <c:crosses val="autoZero"/>
        <c:auto val="1"/>
        <c:lblAlgn val="ctr"/>
        <c:lblOffset val="100"/>
        <c:tickLblSkip val="8"/>
        <c:tickMarkSkip val="1"/>
        <c:noMultiLvlLbl val="0"/>
      </c:catAx>
      <c:valAx>
        <c:axId val="2126116312"/>
        <c:scaling>
          <c:orientation val="minMax"/>
        </c:scaling>
        <c:delete val="0"/>
        <c:axPos val="l"/>
        <c:majorGridlines>
          <c:spPr>
            <a:ln w="3175">
              <a:solidFill>
                <a:srgbClr val="000000"/>
              </a:solidFill>
              <a:prstDash val="solid"/>
            </a:ln>
          </c:spPr>
        </c:majorGridlines>
        <c:title>
          <c:tx>
            <c:rich>
              <a:bodyPr/>
              <a:lstStyle/>
              <a:p>
                <a:pPr>
                  <a:defRPr sz="850" b="0" i="0" u="none" strike="noStrike" baseline="0">
                    <a:solidFill>
                      <a:srgbClr val="000000"/>
                    </a:solidFill>
                    <a:latin typeface="Times"/>
                    <a:ea typeface="Times"/>
                    <a:cs typeface="Times"/>
                  </a:defRPr>
                </a:pPr>
                <a:r>
                  <a:rPr lang="es-ES"/>
                  <a:t>Kgrs.</a:t>
                </a:r>
              </a:p>
            </c:rich>
          </c:tx>
          <c:layout>
            <c:manualLayout>
              <c:xMode val="edge"/>
              <c:yMode val="edge"/>
              <c:x val="0.0259481354041616"/>
              <c:y val="0.52843601895734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850" b="0" i="0" u="none" strike="noStrike" baseline="0">
                <a:solidFill>
                  <a:srgbClr val="000000"/>
                </a:solidFill>
                <a:latin typeface="Times"/>
                <a:ea typeface="Times"/>
                <a:cs typeface="Times"/>
              </a:defRPr>
            </a:pPr>
            <a:endParaRPr lang="es-ES"/>
          </a:p>
        </c:txPr>
        <c:crossAx val="2126142600"/>
        <c:crosses val="autoZero"/>
        <c:crossBetween val="between"/>
      </c:valAx>
      <c:spPr>
        <a:solidFill>
          <a:srgbClr val="FFFFFF"/>
        </a:solidFill>
        <a:ln w="12700">
          <a:solidFill>
            <a:srgbClr val="808080"/>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850" b="0" i="0" u="none" strike="noStrike" baseline="0">
          <a:solidFill>
            <a:srgbClr val="000000"/>
          </a:solidFill>
          <a:latin typeface="Times"/>
          <a:ea typeface="Times"/>
          <a:cs typeface="Times"/>
        </a:defRPr>
      </a:pPr>
      <a:endParaRPr lang="es-E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0.14352</cdr:x>
      <cdr:y>0.62411</cdr:y>
    </cdr:from>
    <cdr:to>
      <cdr:x>0.62153</cdr:x>
      <cdr:y>0.65967</cdr:y>
    </cdr:to>
    <cdr:sp macro="" textlink="">
      <cdr:nvSpPr>
        <cdr:cNvPr id="6145" name="Text Box 1"/>
        <cdr:cNvSpPr txBox="1">
          <a:spLocks xmlns:a="http://schemas.openxmlformats.org/drawingml/2006/main" noChangeArrowheads="1"/>
        </cdr:cNvSpPr>
      </cdr:nvSpPr>
      <cdr:spPr bwMode="auto">
        <a:xfrm xmlns:a="http://schemas.openxmlformats.org/drawingml/2006/main">
          <a:off x="915016" y="3352768"/>
          <a:ext cx="3047498" cy="191056"/>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cdr:spPr>
      <cdr:txBody>
        <a:bodyPr xmlns:a="http://schemas.openxmlformats.org/drawingml/2006/main" wrap="none" lIns="18288" tIns="18288" rIns="18288" bIns="18288" anchor="ctr" upright="1">
          <a:spAutoFit/>
        </a:bodyPr>
        <a:lstStyle xmlns:a="http://schemas.openxmlformats.org/drawingml/2006/main"/>
        <a:p xmlns:a="http://schemas.openxmlformats.org/drawingml/2006/main">
          <a:pPr algn="ctr" rtl="0">
            <a:defRPr sz="1000"/>
          </a:pPr>
          <a:r>
            <a:rPr lang="es-ES_tradnl" sz="850" b="0" i="0" u="none" strike="noStrike" baseline="0">
              <a:solidFill>
                <a:srgbClr val="000000"/>
              </a:solidFill>
              <a:latin typeface="Times"/>
              <a:ea typeface="Times"/>
              <a:cs typeface="Times"/>
            </a:rPr>
            <a:t>1857-1936: importancia de los mercados colonial, español y europeo</a:t>
          </a:r>
        </a:p>
      </cdr:txBody>
    </cdr:sp>
  </cdr:relSizeAnchor>
  <cdr:relSizeAnchor xmlns:cdr="http://schemas.openxmlformats.org/drawingml/2006/chartDrawing">
    <cdr:from>
      <cdr:x>0.43235</cdr:x>
      <cdr:y>0.21033</cdr:y>
    </cdr:from>
    <cdr:to>
      <cdr:x>0.9721</cdr:x>
      <cdr:y>0.2459</cdr:y>
    </cdr:to>
    <cdr:sp macro="" textlink="">
      <cdr:nvSpPr>
        <cdr:cNvPr id="6146" name="Text Box 2"/>
        <cdr:cNvSpPr txBox="1">
          <a:spLocks xmlns:a="http://schemas.openxmlformats.org/drawingml/2006/main" noChangeArrowheads="1"/>
        </cdr:cNvSpPr>
      </cdr:nvSpPr>
      <cdr:spPr bwMode="auto">
        <a:xfrm xmlns:a="http://schemas.openxmlformats.org/drawingml/2006/main">
          <a:off x="2756376" y="1129935"/>
          <a:ext cx="3441180" cy="191056"/>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cdr:spPr>
      <cdr:txBody>
        <a:bodyPr xmlns:a="http://schemas.openxmlformats.org/drawingml/2006/main" wrap="none" lIns="18288" tIns="18288" rIns="18288" bIns="18288" anchor="ctr" upright="1">
          <a:spAutoFit/>
        </a:bodyPr>
        <a:lstStyle xmlns:a="http://schemas.openxmlformats.org/drawingml/2006/main"/>
        <a:p xmlns:a="http://schemas.openxmlformats.org/drawingml/2006/main">
          <a:pPr algn="ctr" rtl="0">
            <a:defRPr sz="1000"/>
          </a:pPr>
          <a:r>
            <a:rPr lang="es-ES_tradnl" sz="850" b="0" i="0" u="none" strike="noStrike" baseline="0">
              <a:solidFill>
                <a:srgbClr val="000000"/>
              </a:solidFill>
              <a:latin typeface="Times"/>
              <a:ea typeface="Times"/>
              <a:cs typeface="Times"/>
            </a:rPr>
            <a:t>1950-1990: la recuperación. Relevancia de los mercados europeo y americano</a:t>
          </a:r>
        </a:p>
      </cdr:txBody>
    </cdr:sp>
  </cdr:relSizeAnchor>
  <cdr:relSizeAnchor xmlns:cdr="http://schemas.openxmlformats.org/drawingml/2006/chartDrawing">
    <cdr:from>
      <cdr:x>0.34255</cdr:x>
      <cdr:y>0.53655</cdr:y>
    </cdr:from>
    <cdr:to>
      <cdr:x>0.66139</cdr:x>
      <cdr:y>0.57211</cdr:y>
    </cdr:to>
    <cdr:sp macro="" textlink="">
      <cdr:nvSpPr>
        <cdr:cNvPr id="6147" name="Text Box 3"/>
        <cdr:cNvSpPr txBox="1">
          <a:spLocks xmlns:a="http://schemas.openxmlformats.org/drawingml/2006/main" noChangeArrowheads="1"/>
        </cdr:cNvSpPr>
      </cdr:nvSpPr>
      <cdr:spPr bwMode="auto">
        <a:xfrm xmlns:a="http://schemas.openxmlformats.org/drawingml/2006/main">
          <a:off x="2183892" y="2882376"/>
          <a:ext cx="2032711" cy="191056"/>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cdr:spPr>
      <cdr:txBody>
        <a:bodyPr xmlns:a="http://schemas.openxmlformats.org/drawingml/2006/main" wrap="none" lIns="18288" tIns="18288" rIns="18288" bIns="18288" anchor="ctr" upright="1">
          <a:spAutoFit/>
        </a:bodyPr>
        <a:lstStyle xmlns:a="http://schemas.openxmlformats.org/drawingml/2006/main"/>
        <a:p xmlns:a="http://schemas.openxmlformats.org/drawingml/2006/main">
          <a:pPr algn="ctr" rtl="0">
            <a:defRPr sz="1000"/>
          </a:pPr>
          <a:r>
            <a:rPr lang="es-ES_tradnl" sz="850" b="0" i="0" u="none" strike="noStrike" baseline="0">
              <a:solidFill>
                <a:srgbClr val="000000"/>
              </a:solidFill>
              <a:latin typeface="Times"/>
              <a:ea typeface="Times"/>
              <a:cs typeface="Times"/>
            </a:rPr>
            <a:t>1936-1939: expansión del sector en Mallorca</a:t>
          </a:r>
        </a:p>
      </cdr:txBody>
    </cdr:sp>
  </cdr:relSizeAnchor>
  <cdr:relSizeAnchor xmlns:cdr="http://schemas.openxmlformats.org/drawingml/2006/chartDrawing">
    <cdr:from>
      <cdr:x>0.24291</cdr:x>
      <cdr:y>0.45634</cdr:y>
    </cdr:from>
    <cdr:to>
      <cdr:x>0.6973</cdr:x>
      <cdr:y>0.49166</cdr:y>
    </cdr:to>
    <cdr:sp macro="" textlink="">
      <cdr:nvSpPr>
        <cdr:cNvPr id="6148" name="Text Box 4"/>
        <cdr:cNvSpPr txBox="1">
          <a:spLocks xmlns:a="http://schemas.openxmlformats.org/drawingml/2006/main" noChangeArrowheads="1"/>
        </cdr:cNvSpPr>
      </cdr:nvSpPr>
      <cdr:spPr bwMode="auto">
        <a:xfrm xmlns:a="http://schemas.openxmlformats.org/drawingml/2006/main">
          <a:off x="1548670" y="2451513"/>
          <a:ext cx="2896927" cy="189738"/>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cdr:spPr>
      <cdr:txBody>
        <a:bodyPr xmlns:a="http://schemas.openxmlformats.org/drawingml/2006/main" wrap="none" lIns="18288" tIns="18288" rIns="18288" bIns="18288" anchor="ctr" upright="1">
          <a:spAutoFit/>
        </a:bodyPr>
        <a:lstStyle xmlns:a="http://schemas.openxmlformats.org/drawingml/2006/main"/>
        <a:p xmlns:a="http://schemas.openxmlformats.org/drawingml/2006/main">
          <a:pPr algn="ctr" rtl="0">
            <a:defRPr sz="1000"/>
          </a:pPr>
          <a:r>
            <a:rPr lang="es-ES_tradnl" sz="850" b="0" i="0" u="none" strike="noStrike" baseline="0">
              <a:solidFill>
                <a:srgbClr val="000000"/>
              </a:solidFill>
              <a:latin typeface="Times"/>
              <a:ea typeface="Times"/>
              <a:cs typeface="Times"/>
            </a:rPr>
            <a:t>1939-1950: crisis exportadora. Importancia del mercado nacional</a:t>
          </a:r>
        </a:p>
      </cdr:txBody>
    </cdr:sp>
  </cdr:relSizeAnchor>
  <cdr:relSizeAnchor xmlns:cdr="http://schemas.openxmlformats.org/drawingml/2006/chartDrawing">
    <cdr:from>
      <cdr:x>0.63752</cdr:x>
      <cdr:y>0.87478</cdr:y>
    </cdr:from>
    <cdr:to>
      <cdr:x>0.95021</cdr:x>
      <cdr:y>0.91009</cdr:y>
    </cdr:to>
    <cdr:sp macro="" textlink="">
      <cdr:nvSpPr>
        <cdr:cNvPr id="6149" name="Text Box 5"/>
        <cdr:cNvSpPr txBox="1">
          <a:spLocks xmlns:a="http://schemas.openxmlformats.org/drawingml/2006/main" noChangeArrowheads="1"/>
        </cdr:cNvSpPr>
      </cdr:nvSpPr>
      <cdr:spPr bwMode="auto">
        <a:xfrm xmlns:a="http://schemas.openxmlformats.org/drawingml/2006/main">
          <a:off x="4064464" y="4699381"/>
          <a:ext cx="1993500" cy="189738"/>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cdr:spPr>
      <cdr:txBody>
        <a:bodyPr xmlns:a="http://schemas.openxmlformats.org/drawingml/2006/main" wrap="none" lIns="18288" tIns="18288" rIns="18288" bIns="18288" anchor="ctr" upright="1">
          <a:spAutoFit/>
        </a:bodyPr>
        <a:lstStyle xmlns:a="http://schemas.openxmlformats.org/drawingml/2006/main"/>
        <a:p xmlns:a="http://schemas.openxmlformats.org/drawingml/2006/main">
          <a:pPr algn="ctr" rtl="0">
            <a:defRPr sz="1000"/>
          </a:pPr>
          <a:r>
            <a:rPr lang="es-ES_tradnl" sz="850" b="0" i="0" u="none" strike="noStrike" baseline="0">
              <a:solidFill>
                <a:srgbClr val="000000"/>
              </a:solidFill>
              <a:latin typeface="Times"/>
              <a:ea typeface="Times"/>
              <a:cs typeface="Times"/>
            </a:rPr>
            <a:t>1990-2003: la eclosión del mercado asiático</a:t>
          </a:r>
        </a:p>
      </cdr:txBody>
    </cdr:sp>
  </cdr:relSizeAnchor>
  <cdr:relSizeAnchor xmlns:cdr="http://schemas.openxmlformats.org/drawingml/2006/chartDrawing">
    <cdr:from>
      <cdr:x>0.7192</cdr:x>
      <cdr:y>0.82057</cdr:y>
    </cdr:from>
    <cdr:to>
      <cdr:x>0.89584</cdr:x>
      <cdr:y>0.87232</cdr:y>
    </cdr:to>
    <cdr:sp macro="" textlink="">
      <cdr:nvSpPr>
        <cdr:cNvPr id="6150" name="Line 6"/>
        <cdr:cNvSpPr>
          <a:spLocks xmlns:a="http://schemas.openxmlformats.org/drawingml/2006/main" noChangeShapeType="1"/>
        </cdr:cNvSpPr>
      </cdr:nvSpPr>
      <cdr:spPr bwMode="auto">
        <a:xfrm xmlns:a="http://schemas.openxmlformats.org/drawingml/2006/main" flipH="1">
          <a:off x="4585189" y="4408186"/>
          <a:ext cx="1126147" cy="278019"/>
        </a:xfrm>
        <a:prstGeom xmlns:a="http://schemas.openxmlformats.org/drawingml/2006/main" prst="line">
          <a:avLst/>
        </a:prstGeom>
        <a:noFill xmlns:a="http://schemas.openxmlformats.org/drawingml/2006/main"/>
        <a:ln xmlns:a="http://schemas.openxmlformats.org/drawingml/2006/main" w="9525">
          <a:solidFill>
            <a:srgbClr xmlns:mc="http://schemas.openxmlformats.org/markup-compatibility/2006" xmlns:a14="http://schemas.microsoft.com/office/drawing/2010/main" val="000000" mc:Ignorable="a14" a14:legacySpreadsheetColorIndex="64"/>
          </a:solidFill>
          <a:round/>
          <a:headEnd/>
          <a:tailEnd type="triangle" w="med" len="med"/>
        </a:ln>
        <a:extLst xmlns:a="http://schemas.openxmlformats.org/drawingml/2006/main">
          <a:ext uri="{909E8E84-426E-40dd-AFC4-6F175D3DCCD1}">
            <a14:hiddenFill xmlns:a14="http://schemas.microsoft.com/office/drawing/2010/main">
              <a:noFill/>
            </a14:hiddenFill>
          </a:ext>
        </a:extLst>
      </cdr:spPr>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9C663F0-3B0B-084C-A976-E1594DBA2C90}" type="datetimeFigureOut">
              <a:rPr lang="es-ES" smtClean="0"/>
              <a:t>14/6/19</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AC1A510-2AB8-484A-ADBB-6E98898FED4E}" type="slidenum">
              <a:rPr lang="es-ES" smtClean="0"/>
              <a:t>‹Nr.›</a:t>
            </a:fld>
            <a:endParaRPr lang="es-ES"/>
          </a:p>
        </p:txBody>
      </p:sp>
    </p:spTree>
    <p:extLst>
      <p:ext uri="{BB962C8B-B14F-4D97-AF65-F5344CB8AC3E}">
        <p14:creationId xmlns:p14="http://schemas.microsoft.com/office/powerpoint/2010/main" val="287522781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74DCDB-1B68-714A-BD77-6D82946FDAA5}" type="datetimeFigureOut">
              <a:rPr lang="es-ES" smtClean="0"/>
              <a:t>14/6/19</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AFD2ED-ACDB-4241-8EFE-1914EBB965AB}" type="slidenum">
              <a:rPr lang="es-ES" smtClean="0"/>
              <a:t>‹Nr.›</a:t>
            </a:fld>
            <a:endParaRPr lang="es-ES"/>
          </a:p>
        </p:txBody>
      </p:sp>
    </p:spTree>
    <p:extLst>
      <p:ext uri="{BB962C8B-B14F-4D97-AF65-F5344CB8AC3E}">
        <p14:creationId xmlns:p14="http://schemas.microsoft.com/office/powerpoint/2010/main" val="159546358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86713E95-344B-A741-8BB8-CE3A9C27D43F}" type="datetime1">
              <a:rPr lang="es-ES" smtClean="0"/>
              <a:t>14/6/19</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FBEF3704-44F4-E544-83E0-554A019DA77B}" type="slidenum">
              <a:rPr lang="es-ES" smtClean="0"/>
              <a:t>‹Nr.›</a:t>
            </a:fld>
            <a:endParaRPr lang="es-ES"/>
          </a:p>
        </p:txBody>
      </p:sp>
    </p:spTree>
    <p:extLst>
      <p:ext uri="{BB962C8B-B14F-4D97-AF65-F5344CB8AC3E}">
        <p14:creationId xmlns:p14="http://schemas.microsoft.com/office/powerpoint/2010/main" val="4015855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1164A82D-13FF-0C41-9762-E7DB6D2A656C}" type="datetime1">
              <a:rPr lang="es-ES" smtClean="0"/>
              <a:t>14/6/19</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FBEF3704-44F4-E544-83E0-554A019DA77B}" type="slidenum">
              <a:rPr lang="es-ES" smtClean="0"/>
              <a:t>‹Nr.›</a:t>
            </a:fld>
            <a:endParaRPr lang="es-ES"/>
          </a:p>
        </p:txBody>
      </p:sp>
    </p:spTree>
    <p:extLst>
      <p:ext uri="{BB962C8B-B14F-4D97-AF65-F5344CB8AC3E}">
        <p14:creationId xmlns:p14="http://schemas.microsoft.com/office/powerpoint/2010/main" val="1484928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9C6598DD-B264-BE4B-83F5-8FB1821E406D}" type="datetime1">
              <a:rPr lang="es-ES" smtClean="0"/>
              <a:t>14/6/19</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FBEF3704-44F4-E544-83E0-554A019DA77B}" type="slidenum">
              <a:rPr lang="es-ES" smtClean="0"/>
              <a:t>‹Nr.›</a:t>
            </a:fld>
            <a:endParaRPr lang="es-ES"/>
          </a:p>
        </p:txBody>
      </p:sp>
    </p:spTree>
    <p:extLst>
      <p:ext uri="{BB962C8B-B14F-4D97-AF65-F5344CB8AC3E}">
        <p14:creationId xmlns:p14="http://schemas.microsoft.com/office/powerpoint/2010/main" val="1996117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A64B1DAF-6CB4-4843-92C5-487001C97E65}" type="datetime1">
              <a:rPr lang="es-ES" smtClean="0"/>
              <a:t>14/6/19</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FBEF3704-44F4-E544-83E0-554A019DA77B}" type="slidenum">
              <a:rPr lang="es-ES" smtClean="0"/>
              <a:t>‹Nr.›</a:t>
            </a:fld>
            <a:endParaRPr lang="es-ES"/>
          </a:p>
        </p:txBody>
      </p:sp>
    </p:spTree>
    <p:extLst>
      <p:ext uri="{BB962C8B-B14F-4D97-AF65-F5344CB8AC3E}">
        <p14:creationId xmlns:p14="http://schemas.microsoft.com/office/powerpoint/2010/main" val="2341531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1D4B1FE3-5762-344A-9B29-95DA3B762AFA}" type="datetime1">
              <a:rPr lang="es-ES" smtClean="0"/>
              <a:t>14/6/19</a:t>
            </a:fld>
            <a:endParaRPr lang="es-ES"/>
          </a:p>
        </p:txBody>
      </p:sp>
      <p:sp>
        <p:nvSpPr>
          <p:cNvPr id="8" name="Marcador de pie de página 7"/>
          <p:cNvSpPr>
            <a:spLocks noGrp="1"/>
          </p:cNvSpPr>
          <p:nvPr>
            <p:ph type="ftr" sz="quarter" idx="11"/>
          </p:nvPr>
        </p:nvSpPr>
        <p:spPr/>
        <p:txBody>
          <a:bodyPr/>
          <a:lstStyle/>
          <a:p>
            <a:r>
              <a:rPr lang="es-ES_tradnl" smtClean="0"/>
              <a:t>Prof. Carles Manera</a:t>
            </a:r>
            <a:endParaRPr lang="es-ES"/>
          </a:p>
        </p:txBody>
      </p:sp>
      <p:sp>
        <p:nvSpPr>
          <p:cNvPr id="9" name="Marcador de número de diapositiva 8"/>
          <p:cNvSpPr>
            <a:spLocks noGrp="1"/>
          </p:cNvSpPr>
          <p:nvPr>
            <p:ph type="sldNum" sz="quarter" idx="12"/>
          </p:nvPr>
        </p:nvSpPr>
        <p:spPr/>
        <p:txBody>
          <a:bodyPr/>
          <a:lstStyle/>
          <a:p>
            <a:fld id="{FBEF3704-44F4-E544-83E0-554A019DA77B}" type="slidenum">
              <a:rPr lang="es-ES" smtClean="0"/>
              <a:t>‹Nr.›</a:t>
            </a:fld>
            <a:endParaRPr lang="es-ES"/>
          </a:p>
        </p:txBody>
      </p:sp>
    </p:spTree>
    <p:extLst>
      <p:ext uri="{BB962C8B-B14F-4D97-AF65-F5344CB8AC3E}">
        <p14:creationId xmlns:p14="http://schemas.microsoft.com/office/powerpoint/2010/main" val="1103692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E84172A8-A12B-EE49-AA88-D976F2BA7F6E}" type="datetime1">
              <a:rPr lang="es-ES" smtClean="0"/>
              <a:t>14/6/19</a:t>
            </a:fld>
            <a:endParaRPr lang="es-ES"/>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‹Nr.›</a:t>
            </a:fld>
            <a:endParaRPr lang="es-ES"/>
          </a:p>
        </p:txBody>
      </p:sp>
    </p:spTree>
    <p:extLst>
      <p:ext uri="{BB962C8B-B14F-4D97-AF65-F5344CB8AC3E}">
        <p14:creationId xmlns:p14="http://schemas.microsoft.com/office/powerpoint/2010/main" val="71807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BB721B5-D9D3-864F-9A36-FA3E024A98FF}" type="datetime1">
              <a:rPr lang="es-ES" smtClean="0"/>
              <a:t>14/6/19</a:t>
            </a:fld>
            <a:endParaRPr lang="es-ES"/>
          </a:p>
        </p:txBody>
      </p:sp>
      <p:sp>
        <p:nvSpPr>
          <p:cNvPr id="3" name="Marcador de pie de página 2"/>
          <p:cNvSpPr>
            <a:spLocks noGrp="1"/>
          </p:cNvSpPr>
          <p:nvPr>
            <p:ph type="ftr" sz="quarter" idx="11"/>
          </p:nvPr>
        </p:nvSpPr>
        <p:spPr/>
        <p:txBody>
          <a:bodyPr/>
          <a:lstStyle/>
          <a:p>
            <a:r>
              <a:rPr lang="es-ES_tradnl" smtClean="0"/>
              <a:t>Prof. Carles Manera</a:t>
            </a:r>
            <a:endParaRPr lang="es-ES"/>
          </a:p>
        </p:txBody>
      </p:sp>
      <p:sp>
        <p:nvSpPr>
          <p:cNvPr id="4" name="Marcador de número de diapositiva 3"/>
          <p:cNvSpPr>
            <a:spLocks noGrp="1"/>
          </p:cNvSpPr>
          <p:nvPr>
            <p:ph type="sldNum" sz="quarter" idx="12"/>
          </p:nvPr>
        </p:nvSpPr>
        <p:spPr/>
        <p:txBody>
          <a:bodyPr/>
          <a:lstStyle/>
          <a:p>
            <a:fld id="{FBEF3704-44F4-E544-83E0-554A019DA77B}" type="slidenum">
              <a:rPr lang="es-ES" smtClean="0"/>
              <a:t>‹Nr.›</a:t>
            </a:fld>
            <a:endParaRPr lang="es-ES"/>
          </a:p>
        </p:txBody>
      </p:sp>
    </p:spTree>
    <p:extLst>
      <p:ext uri="{BB962C8B-B14F-4D97-AF65-F5344CB8AC3E}">
        <p14:creationId xmlns:p14="http://schemas.microsoft.com/office/powerpoint/2010/main" val="2644765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8BEDDDCD-1B48-1E45-BA02-91ADECF99751}" type="datetime1">
              <a:rPr lang="es-ES" smtClean="0"/>
              <a:t>14/6/19</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FBEF3704-44F4-E544-83E0-554A019DA77B}" type="slidenum">
              <a:rPr lang="es-ES" smtClean="0"/>
              <a:t>‹Nr.›</a:t>
            </a:fld>
            <a:endParaRPr lang="es-ES"/>
          </a:p>
        </p:txBody>
      </p:sp>
    </p:spTree>
    <p:extLst>
      <p:ext uri="{BB962C8B-B14F-4D97-AF65-F5344CB8AC3E}">
        <p14:creationId xmlns:p14="http://schemas.microsoft.com/office/powerpoint/2010/main" val="1800079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123BA119-F81E-4042-8DC9-182B9C68AD00}" type="datetime1">
              <a:rPr lang="es-ES" smtClean="0"/>
              <a:t>14/6/19</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FBEF3704-44F4-E544-83E0-554A019DA77B}" type="slidenum">
              <a:rPr lang="es-ES" smtClean="0"/>
              <a:t>‹Nr.›</a:t>
            </a:fld>
            <a:endParaRPr lang="es-ES"/>
          </a:p>
        </p:txBody>
      </p:sp>
    </p:spTree>
    <p:extLst>
      <p:ext uri="{BB962C8B-B14F-4D97-AF65-F5344CB8AC3E}">
        <p14:creationId xmlns:p14="http://schemas.microsoft.com/office/powerpoint/2010/main" val="2557450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B0CA36DA-F988-1443-A7A4-AE506EE8AEBE}" type="datetime1">
              <a:rPr lang="es-ES" smtClean="0"/>
              <a:t>14/6/19</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FBEF3704-44F4-E544-83E0-554A019DA77B}" type="slidenum">
              <a:rPr lang="es-ES" smtClean="0"/>
              <a:t>‹Nr.›</a:t>
            </a:fld>
            <a:endParaRPr lang="es-ES"/>
          </a:p>
        </p:txBody>
      </p:sp>
    </p:spTree>
    <p:extLst>
      <p:ext uri="{BB962C8B-B14F-4D97-AF65-F5344CB8AC3E}">
        <p14:creationId xmlns:p14="http://schemas.microsoft.com/office/powerpoint/2010/main" val="3660434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650BBD71-F434-B74B-9DD6-8C17C39839B1}" type="datetime1">
              <a:rPr lang="es-ES" smtClean="0"/>
              <a:t>14/6/19</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FBEF3704-44F4-E544-83E0-554A019DA77B}" type="slidenum">
              <a:rPr lang="es-ES" smtClean="0"/>
              <a:t>‹Nr.›</a:t>
            </a:fld>
            <a:endParaRPr lang="es-ES"/>
          </a:p>
        </p:txBody>
      </p:sp>
    </p:spTree>
    <p:extLst>
      <p:ext uri="{BB962C8B-B14F-4D97-AF65-F5344CB8AC3E}">
        <p14:creationId xmlns:p14="http://schemas.microsoft.com/office/powerpoint/2010/main" val="223269302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B80E83-DBC9-6144-BBA2-12816E61A653}" type="datetime1">
              <a:rPr lang="es-ES" smtClean="0"/>
              <a:t>14/6/19</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_tradnl" smtClean="0"/>
              <a:t>Prof. Carles Manera</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EF3704-44F4-E544-83E0-554A019DA77B}" type="slidenum">
              <a:rPr lang="es-ES" smtClean="0"/>
              <a:t>‹Nr.›</a:t>
            </a:fld>
            <a:endParaRPr lang="es-ES"/>
          </a:p>
        </p:txBody>
      </p:sp>
    </p:spTree>
    <p:extLst>
      <p:ext uri="{BB962C8B-B14F-4D97-AF65-F5344CB8AC3E}">
        <p14:creationId xmlns:p14="http://schemas.microsoft.com/office/powerpoint/2010/main" val="38157296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Carles.manera@uib.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566614"/>
            <a:ext cx="7772400" cy="3319585"/>
          </a:xfrm>
        </p:spPr>
        <p:txBody>
          <a:bodyPr>
            <a:normAutofit fontScale="90000"/>
          </a:bodyPr>
          <a:lstStyle/>
          <a:p>
            <a:r>
              <a:rPr lang="es-ES_tradnl" dirty="0" smtClean="0"/>
              <a:t>El </a:t>
            </a:r>
            <a:r>
              <a:rPr lang="es-ES_tradnl" dirty="0" err="1" smtClean="0"/>
              <a:t>procés</a:t>
            </a:r>
            <a:r>
              <a:rPr lang="es-ES_tradnl" dirty="0" smtClean="0"/>
              <a:t> </a:t>
            </a:r>
            <a:r>
              <a:rPr lang="es-ES_tradnl" dirty="0" err="1" smtClean="0"/>
              <a:t>històric</a:t>
            </a:r>
            <a:r>
              <a:rPr lang="es-ES_tradnl" dirty="0" smtClean="0"/>
              <a:t> </a:t>
            </a:r>
            <a:r>
              <a:rPr lang="es-ES_tradnl" dirty="0" err="1" smtClean="0"/>
              <a:t>d'industrialització</a:t>
            </a:r>
            <a:r>
              <a:rPr lang="es-ES_tradnl" dirty="0" smtClean="0"/>
              <a:t> a Balears i el </a:t>
            </a:r>
            <a:r>
              <a:rPr lang="es-ES_tradnl" dirty="0" err="1" smtClean="0"/>
              <a:t>mercat</a:t>
            </a:r>
            <a:r>
              <a:rPr lang="es-ES_tradnl" dirty="0" smtClean="0"/>
              <a:t> laboral: la </a:t>
            </a:r>
            <a:r>
              <a:rPr lang="es-ES_tradnl" dirty="0" err="1" smtClean="0"/>
              <a:t>importància</a:t>
            </a:r>
            <a:r>
              <a:rPr lang="es-ES_tradnl" dirty="0" smtClean="0"/>
              <a:t> del </a:t>
            </a:r>
            <a:r>
              <a:rPr lang="es-ES_tradnl" dirty="0" err="1" smtClean="0"/>
              <a:t>treball</a:t>
            </a:r>
            <a:r>
              <a:rPr lang="es-ES_tradnl" dirty="0" smtClean="0"/>
              <a:t> </a:t>
            </a:r>
            <a:r>
              <a:rPr lang="es-ES_tradnl" dirty="0" err="1" smtClean="0"/>
              <a:t>femení</a:t>
            </a:r>
            <a:r>
              <a:rPr lang="es-ES_tradnl" dirty="0" smtClean="0"/>
              <a:t/>
            </a:r>
            <a:br>
              <a:rPr lang="es-ES_tradnl" dirty="0" smtClean="0"/>
            </a:br>
            <a:r>
              <a:rPr lang="es-ES_tradnl" dirty="0" smtClean="0"/>
              <a:t/>
            </a:r>
            <a:br>
              <a:rPr lang="es-ES_tradnl" dirty="0" smtClean="0"/>
            </a:br>
            <a:endParaRPr lang="es-ES" sz="2700" dirty="0"/>
          </a:p>
        </p:txBody>
      </p:sp>
      <p:sp>
        <p:nvSpPr>
          <p:cNvPr id="3" name="Subtítulo 2"/>
          <p:cNvSpPr>
            <a:spLocks noGrp="1"/>
          </p:cNvSpPr>
          <p:nvPr>
            <p:ph type="subTitle" idx="1"/>
          </p:nvPr>
        </p:nvSpPr>
        <p:spPr/>
        <p:txBody>
          <a:bodyPr>
            <a:normAutofit/>
          </a:bodyPr>
          <a:lstStyle/>
          <a:p>
            <a:r>
              <a:rPr lang="es-ES" sz="2000" dirty="0" smtClean="0"/>
              <a:t>Prof. Carles Manera</a:t>
            </a:r>
          </a:p>
          <a:p>
            <a:r>
              <a:rPr lang="es-ES" sz="2000" dirty="0" err="1" smtClean="0"/>
              <a:t>Departament</a:t>
            </a:r>
            <a:r>
              <a:rPr lang="es-ES" sz="2000" dirty="0" smtClean="0"/>
              <a:t> </a:t>
            </a:r>
            <a:r>
              <a:rPr lang="es-ES" sz="2000" dirty="0" err="1" smtClean="0"/>
              <a:t>d’Economia</a:t>
            </a:r>
            <a:r>
              <a:rPr lang="es-ES" sz="2000" dirty="0" smtClean="0"/>
              <a:t> Aplicada</a:t>
            </a:r>
          </a:p>
          <a:p>
            <a:r>
              <a:rPr lang="es-ES" sz="2000" dirty="0" err="1" smtClean="0"/>
              <a:t>Universitat</a:t>
            </a:r>
            <a:r>
              <a:rPr lang="es-ES" sz="2000" dirty="0" smtClean="0"/>
              <a:t> de les Illes Balears</a:t>
            </a:r>
            <a:endParaRPr lang="es-ES" sz="2000"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1</a:t>
            </a:fld>
            <a:endParaRPr lang="es-ES"/>
          </a:p>
        </p:txBody>
      </p:sp>
    </p:spTree>
    <p:extLst>
      <p:ext uri="{BB962C8B-B14F-4D97-AF65-F5344CB8AC3E}">
        <p14:creationId xmlns:p14="http://schemas.microsoft.com/office/powerpoint/2010/main" val="639213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0"/>
            <a:ext cx="8229600" cy="1600200"/>
          </a:xfrm>
        </p:spPr>
        <p:txBody>
          <a:bodyPr>
            <a:noAutofit/>
          </a:bodyPr>
          <a:lstStyle/>
          <a:p>
            <a:r>
              <a:rPr lang="es-ES" sz="3200" dirty="0" smtClean="0"/>
              <a:t>LES BASES DE LA RECERCA:</a:t>
            </a:r>
            <a:br>
              <a:rPr lang="es-ES" sz="3200" dirty="0" smtClean="0"/>
            </a:br>
            <a:r>
              <a:rPr lang="es-ES" sz="3200" dirty="0" err="1" smtClean="0"/>
              <a:t>gairebé</a:t>
            </a:r>
            <a:r>
              <a:rPr lang="es-ES" sz="3200" dirty="0" smtClean="0"/>
              <a:t> 30 </a:t>
            </a:r>
            <a:r>
              <a:rPr lang="es-ES" sz="3200" dirty="0" err="1" smtClean="0"/>
              <a:t>anys</a:t>
            </a:r>
            <a:r>
              <a:rPr lang="es-ES" sz="3200" dirty="0" smtClean="0"/>
              <a:t> </a:t>
            </a:r>
            <a:r>
              <a:rPr lang="es-ES" sz="3200" dirty="0" err="1" smtClean="0"/>
              <a:t>d’investigació</a:t>
            </a:r>
            <a:r>
              <a:rPr lang="es-ES" sz="3200" dirty="0" smtClean="0"/>
              <a:t> des del </a:t>
            </a:r>
            <a:r>
              <a:rPr lang="es-ES" sz="3200" dirty="0" err="1" smtClean="0"/>
              <a:t>Grup</a:t>
            </a:r>
            <a:r>
              <a:rPr lang="es-ES" sz="3200" dirty="0" smtClean="0"/>
              <a:t> </a:t>
            </a:r>
            <a:r>
              <a:rPr lang="es-ES" sz="3200" dirty="0" err="1" smtClean="0"/>
              <a:t>d’Estudis</a:t>
            </a:r>
            <a:r>
              <a:rPr lang="es-ES" sz="3200" dirty="0" smtClean="0"/>
              <a:t> </a:t>
            </a:r>
            <a:r>
              <a:rPr lang="es-ES" sz="3200" dirty="0" err="1" smtClean="0"/>
              <a:t>d’Història</a:t>
            </a:r>
            <a:r>
              <a:rPr lang="es-ES" sz="3200" dirty="0" smtClean="0"/>
              <a:t> </a:t>
            </a:r>
            <a:r>
              <a:rPr lang="es-ES" sz="3200" dirty="0" err="1" smtClean="0"/>
              <a:t>Econòmica</a:t>
            </a:r>
            <a:r>
              <a:rPr lang="es-ES" sz="3200" dirty="0" smtClean="0"/>
              <a:t> (GEHE) de la UIB</a:t>
            </a:r>
            <a:endParaRPr lang="es-ES" sz="3200" dirty="0"/>
          </a:p>
        </p:txBody>
      </p:sp>
      <p:sp>
        <p:nvSpPr>
          <p:cNvPr id="3" name="Marcador de contenido 2"/>
          <p:cNvSpPr>
            <a:spLocks noGrp="1"/>
          </p:cNvSpPr>
          <p:nvPr>
            <p:ph idx="1"/>
          </p:nvPr>
        </p:nvSpPr>
        <p:spPr/>
        <p:txBody>
          <a:bodyPr>
            <a:normAutofit fontScale="55000" lnSpcReduction="20000"/>
          </a:bodyPr>
          <a:lstStyle/>
          <a:p>
            <a:pPr marL="0" indent="0" algn="just">
              <a:buNone/>
            </a:pPr>
            <a:r>
              <a:rPr lang="es-ES" dirty="0" smtClean="0"/>
              <a:t>…que </a:t>
            </a:r>
            <a:r>
              <a:rPr lang="es-ES" dirty="0" err="1" smtClean="0"/>
              <a:t>cristalitzen</a:t>
            </a:r>
            <a:r>
              <a:rPr lang="es-ES" dirty="0" smtClean="0"/>
              <a:t> en 9 Tesis </a:t>
            </a:r>
            <a:r>
              <a:rPr lang="es-ES" dirty="0" err="1" smtClean="0"/>
              <a:t>Doctorals</a:t>
            </a:r>
            <a:r>
              <a:rPr lang="es-ES" dirty="0" smtClean="0"/>
              <a:t> en </a:t>
            </a:r>
            <a:r>
              <a:rPr lang="es-ES" dirty="0" err="1" smtClean="0"/>
              <a:t>Economia</a:t>
            </a:r>
            <a:r>
              <a:rPr lang="es-ES" dirty="0" smtClean="0"/>
              <a:t> i </a:t>
            </a:r>
            <a:r>
              <a:rPr lang="es-ES" dirty="0" err="1" smtClean="0"/>
              <a:t>Història</a:t>
            </a:r>
            <a:r>
              <a:rPr lang="es-ES" dirty="0" smtClean="0"/>
              <a:t> </a:t>
            </a:r>
            <a:r>
              <a:rPr lang="es-ES" dirty="0" err="1" smtClean="0"/>
              <a:t>Econòmica</a:t>
            </a:r>
            <a:r>
              <a:rPr lang="es-ES" dirty="0" smtClean="0"/>
              <a:t>, que </a:t>
            </a:r>
            <a:r>
              <a:rPr lang="es-ES" dirty="0" err="1" smtClean="0"/>
              <a:t>analitzen</a:t>
            </a:r>
            <a:r>
              <a:rPr lang="es-ES" dirty="0" smtClean="0"/>
              <a:t> el </a:t>
            </a:r>
            <a:r>
              <a:rPr lang="es-ES" dirty="0" err="1" smtClean="0"/>
              <a:t>procés</a:t>
            </a:r>
            <a:r>
              <a:rPr lang="es-ES" dirty="0" smtClean="0"/>
              <a:t> </a:t>
            </a:r>
            <a:r>
              <a:rPr lang="es-ES" dirty="0" err="1" smtClean="0"/>
              <a:t>d’industrialització</a:t>
            </a:r>
            <a:r>
              <a:rPr lang="es-ES" dirty="0" smtClean="0"/>
              <a:t> balear…:</a:t>
            </a:r>
          </a:p>
          <a:p>
            <a:pPr marL="0" indent="0" algn="just">
              <a:buNone/>
            </a:pPr>
            <a:endParaRPr lang="es-ES" dirty="0" smtClean="0"/>
          </a:p>
          <a:p>
            <a:pPr marL="0" indent="0">
              <a:buNone/>
            </a:pPr>
            <a:r>
              <a:rPr lang="es-ES" dirty="0" smtClean="0"/>
              <a:t>1987		Carles Manera, manufactura/</a:t>
            </a:r>
            <a:r>
              <a:rPr lang="es-ES" dirty="0" err="1" smtClean="0"/>
              <a:t>comerç</a:t>
            </a:r>
            <a:r>
              <a:rPr lang="es-ES" dirty="0" smtClean="0"/>
              <a:t>, Mallorca (</a:t>
            </a:r>
            <a:r>
              <a:rPr lang="es-ES" dirty="0" err="1" smtClean="0"/>
              <a:t>Tesi</a:t>
            </a:r>
            <a:r>
              <a:rPr lang="es-ES" dirty="0" smtClean="0"/>
              <a:t> Doctoral, </a:t>
            </a:r>
            <a:r>
              <a:rPr lang="es-ES" dirty="0" err="1" smtClean="0"/>
              <a:t>Història</a:t>
            </a:r>
            <a:r>
              <a:rPr lang="es-ES" dirty="0" smtClean="0"/>
              <a:t>);</a:t>
            </a:r>
          </a:p>
          <a:p>
            <a:pPr marL="0" indent="0">
              <a:buNone/>
            </a:pPr>
            <a:r>
              <a:rPr lang="es-ES" dirty="0" smtClean="0"/>
              <a:t>[2001]		Carles Manera, </a:t>
            </a:r>
            <a:r>
              <a:rPr lang="es-ES" dirty="0" err="1" smtClean="0"/>
              <a:t>model</a:t>
            </a:r>
            <a:r>
              <a:rPr lang="es-ES" dirty="0" smtClean="0"/>
              <a:t> </a:t>
            </a:r>
            <a:r>
              <a:rPr lang="es-ES" dirty="0" err="1" smtClean="0"/>
              <a:t>creixement</a:t>
            </a:r>
            <a:r>
              <a:rPr lang="es-ES" dirty="0" smtClean="0"/>
              <a:t> balear (</a:t>
            </a:r>
            <a:r>
              <a:rPr lang="es-ES" dirty="0" err="1" smtClean="0"/>
              <a:t>Tesi</a:t>
            </a:r>
            <a:r>
              <a:rPr lang="es-ES" dirty="0" smtClean="0"/>
              <a:t> Doctoral, </a:t>
            </a:r>
            <a:r>
              <a:rPr lang="es-ES" dirty="0" err="1" smtClean="0"/>
              <a:t>Economia</a:t>
            </a:r>
            <a:r>
              <a:rPr lang="es-ES" dirty="0" smtClean="0"/>
              <a:t>);</a:t>
            </a:r>
          </a:p>
          <a:p>
            <a:pPr marL="0" indent="0">
              <a:buNone/>
            </a:pPr>
            <a:r>
              <a:rPr lang="es-ES" dirty="0" smtClean="0"/>
              <a:t>1996		Miquel J. </a:t>
            </a:r>
            <a:r>
              <a:rPr lang="es-ES" dirty="0" err="1" smtClean="0"/>
              <a:t>Deyà</a:t>
            </a:r>
            <a:r>
              <a:rPr lang="es-ES" dirty="0" smtClean="0"/>
              <a:t>, sobre manufactura a Mallorca;</a:t>
            </a:r>
          </a:p>
          <a:p>
            <a:pPr marL="0" indent="0">
              <a:buNone/>
            </a:pPr>
            <a:r>
              <a:rPr lang="es-ES" dirty="0" smtClean="0"/>
              <a:t>1999		</a:t>
            </a:r>
            <a:r>
              <a:rPr lang="es-ES" dirty="0" err="1" smtClean="0"/>
              <a:t>Joana</a:t>
            </a:r>
            <a:r>
              <a:rPr lang="es-ES" dirty="0" smtClean="0"/>
              <a:t> </a:t>
            </a:r>
            <a:r>
              <a:rPr lang="es-ES" dirty="0" err="1" smtClean="0"/>
              <a:t>Maria</a:t>
            </a:r>
            <a:r>
              <a:rPr lang="es-ES" dirty="0" smtClean="0"/>
              <a:t> </a:t>
            </a:r>
            <a:r>
              <a:rPr lang="es-ES" dirty="0" err="1" smtClean="0"/>
              <a:t>Escartín</a:t>
            </a:r>
            <a:r>
              <a:rPr lang="es-ES" dirty="0" smtClean="0"/>
              <a:t>, sobre Palma;</a:t>
            </a:r>
          </a:p>
          <a:p>
            <a:pPr marL="0" indent="0">
              <a:buNone/>
            </a:pPr>
            <a:r>
              <a:rPr lang="es-ES" dirty="0" smtClean="0"/>
              <a:t>2001		Miquel </a:t>
            </a:r>
            <a:r>
              <a:rPr lang="es-ES" dirty="0" err="1" smtClean="0"/>
              <a:t>À</a:t>
            </a:r>
            <a:r>
              <a:rPr lang="es-ES" dirty="0" smtClean="0"/>
              <a:t>. </a:t>
            </a:r>
            <a:r>
              <a:rPr lang="es-ES" dirty="0" err="1" smtClean="0"/>
              <a:t>Casasnovas</a:t>
            </a:r>
            <a:r>
              <a:rPr lang="es-ES" dirty="0" smtClean="0"/>
              <a:t>, sobre Menorca;</a:t>
            </a:r>
          </a:p>
          <a:p>
            <a:pPr marL="0" indent="0">
              <a:buNone/>
            </a:pPr>
            <a:r>
              <a:rPr lang="es-ES" dirty="0" smtClean="0"/>
              <a:t>2002		</a:t>
            </a:r>
            <a:r>
              <a:rPr lang="es-ES" dirty="0" err="1" smtClean="0"/>
              <a:t>Ramon</a:t>
            </a:r>
            <a:r>
              <a:rPr lang="es-ES" dirty="0" smtClean="0"/>
              <a:t> Molina, sobre el factor </a:t>
            </a:r>
            <a:r>
              <a:rPr lang="es-ES" dirty="0" err="1" smtClean="0"/>
              <a:t>treball</a:t>
            </a:r>
            <a:r>
              <a:rPr lang="es-ES" dirty="0" smtClean="0"/>
              <a:t>;</a:t>
            </a:r>
          </a:p>
          <a:p>
            <a:pPr marL="0" indent="0">
              <a:buNone/>
            </a:pPr>
            <a:r>
              <a:rPr lang="es-ES" dirty="0" smtClean="0"/>
              <a:t>2007		</a:t>
            </a:r>
            <a:r>
              <a:rPr lang="es-ES" dirty="0" err="1" smtClean="0"/>
              <a:t>Alfons</a:t>
            </a:r>
            <a:r>
              <a:rPr lang="es-ES" dirty="0" smtClean="0"/>
              <a:t> Méndez, sobre Menorca;</a:t>
            </a:r>
          </a:p>
          <a:p>
            <a:pPr marL="0" indent="0">
              <a:buNone/>
            </a:pPr>
            <a:r>
              <a:rPr lang="es-ES" dirty="0" smtClean="0"/>
              <a:t>2008		</a:t>
            </a:r>
            <a:r>
              <a:rPr lang="es-ES" dirty="0" err="1" smtClean="0"/>
              <a:t>Sebastià</a:t>
            </a:r>
            <a:r>
              <a:rPr lang="es-ES" dirty="0" smtClean="0"/>
              <a:t> </a:t>
            </a:r>
            <a:r>
              <a:rPr lang="es-ES" dirty="0" err="1" smtClean="0"/>
              <a:t>Sansó</a:t>
            </a:r>
            <a:r>
              <a:rPr lang="es-ES" dirty="0" smtClean="0"/>
              <a:t>, sobre Manacor;</a:t>
            </a:r>
          </a:p>
          <a:p>
            <a:pPr marL="0" indent="0">
              <a:buNone/>
            </a:pPr>
            <a:r>
              <a:rPr lang="es-ES" dirty="0" smtClean="0"/>
              <a:t>2013		Carol Beltrán, sobre Menorca.</a:t>
            </a:r>
          </a:p>
          <a:p>
            <a:pPr marL="0" indent="0">
              <a:buNone/>
            </a:pPr>
            <a:endParaRPr lang="es-ES" dirty="0" smtClean="0"/>
          </a:p>
          <a:p>
            <a:pPr marL="0" indent="0" algn="just">
              <a:buNone/>
            </a:pPr>
            <a:r>
              <a:rPr lang="es-ES" dirty="0" smtClean="0"/>
              <a:t>…I un nombre considerable de </a:t>
            </a:r>
            <a:r>
              <a:rPr lang="es-ES" dirty="0" err="1" smtClean="0"/>
              <a:t>publicacions</a:t>
            </a:r>
            <a:r>
              <a:rPr lang="es-ES" dirty="0" smtClean="0"/>
              <a:t> </a:t>
            </a:r>
            <a:r>
              <a:rPr lang="es-ES" dirty="0" err="1" smtClean="0"/>
              <a:t>d’altres</a:t>
            </a:r>
            <a:r>
              <a:rPr lang="es-ES" dirty="0" smtClean="0"/>
              <a:t> </a:t>
            </a:r>
            <a:r>
              <a:rPr lang="es-ES" dirty="0" err="1" smtClean="0"/>
              <a:t>membres</a:t>
            </a:r>
            <a:r>
              <a:rPr lang="es-ES" dirty="0" smtClean="0"/>
              <a:t> del GEHE: Joan Roca, Antoni </a:t>
            </a:r>
            <a:r>
              <a:rPr lang="es-ES" dirty="0" err="1" smtClean="0"/>
              <a:t>Penya</a:t>
            </a:r>
            <a:r>
              <a:rPr lang="es-ES" dirty="0" smtClean="0"/>
              <a:t>, Fernando </a:t>
            </a:r>
            <a:r>
              <a:rPr lang="es-ES" dirty="0" err="1" smtClean="0"/>
              <a:t>Pujalte</a:t>
            </a:r>
            <a:r>
              <a:rPr lang="es-ES" dirty="0" smtClean="0"/>
              <a:t>, Aina Serrano, Pilar Pérez, Pilar </a:t>
            </a:r>
            <a:r>
              <a:rPr lang="es-ES" dirty="0" err="1" smtClean="0"/>
              <a:t>Gayoso</a:t>
            </a:r>
            <a:r>
              <a:rPr lang="es-ES" dirty="0" smtClean="0"/>
              <a:t>, Antoni Pujol, Josep </a:t>
            </a:r>
            <a:r>
              <a:rPr lang="es-ES" dirty="0" err="1" smtClean="0"/>
              <a:t>Umbert</a:t>
            </a:r>
            <a:r>
              <a:rPr lang="es-ES" dirty="0" smtClean="0"/>
              <a:t>,</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2</a:t>
            </a:fld>
            <a:endParaRPr lang="es-ES"/>
          </a:p>
        </p:txBody>
      </p:sp>
    </p:spTree>
    <p:extLst>
      <p:ext uri="{BB962C8B-B14F-4D97-AF65-F5344CB8AC3E}">
        <p14:creationId xmlns:p14="http://schemas.microsoft.com/office/powerpoint/2010/main" val="3908356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Hi va </a:t>
            </a:r>
            <a:r>
              <a:rPr lang="es-ES" dirty="0" err="1" smtClean="0"/>
              <a:t>haver</a:t>
            </a:r>
            <a:r>
              <a:rPr lang="es-ES" dirty="0" smtClean="0"/>
              <a:t> </a:t>
            </a:r>
            <a:r>
              <a:rPr lang="es-ES" dirty="0" err="1" smtClean="0"/>
              <a:t>indústria</a:t>
            </a:r>
            <a:r>
              <a:rPr lang="es-ES" dirty="0" smtClean="0"/>
              <a:t> a Balears, a Mallorca?</a:t>
            </a:r>
            <a:endParaRPr lang="es-ES" dirty="0"/>
          </a:p>
        </p:txBody>
      </p:sp>
      <p:sp>
        <p:nvSpPr>
          <p:cNvPr id="3" name="Marcador de contenido 2"/>
          <p:cNvSpPr>
            <a:spLocks noGrp="1"/>
          </p:cNvSpPr>
          <p:nvPr>
            <p:ph idx="1"/>
          </p:nvPr>
        </p:nvSpPr>
        <p:spPr/>
        <p:txBody>
          <a:bodyPr>
            <a:normAutofit fontScale="85000" lnSpcReduction="20000"/>
          </a:bodyPr>
          <a:lstStyle/>
          <a:p>
            <a:pPr marL="0" indent="0" algn="just">
              <a:buNone/>
            </a:pPr>
            <a:r>
              <a:rPr lang="es-ES" dirty="0" smtClean="0"/>
              <a:t>SÍ!! No es </a:t>
            </a:r>
            <a:r>
              <a:rPr lang="es-ES" dirty="0" err="1" smtClean="0"/>
              <a:t>pot</a:t>
            </a:r>
            <a:r>
              <a:rPr lang="es-ES" dirty="0" smtClean="0"/>
              <a:t> </a:t>
            </a:r>
            <a:r>
              <a:rPr lang="es-ES" dirty="0" err="1" smtClean="0"/>
              <a:t>mantenir</a:t>
            </a:r>
            <a:r>
              <a:rPr lang="es-ES" dirty="0" smtClean="0"/>
              <a:t> per </a:t>
            </a:r>
            <a:r>
              <a:rPr lang="es-ES" dirty="0" err="1" smtClean="0"/>
              <a:t>més</a:t>
            </a:r>
            <a:r>
              <a:rPr lang="es-ES" dirty="0" smtClean="0"/>
              <a:t> </a:t>
            </a:r>
            <a:r>
              <a:rPr lang="es-ES" dirty="0" err="1" smtClean="0"/>
              <a:t>temps</a:t>
            </a:r>
            <a:r>
              <a:rPr lang="es-ES" dirty="0" smtClean="0"/>
              <a:t> que la </a:t>
            </a:r>
            <a:r>
              <a:rPr lang="es-ES" dirty="0" err="1" smtClean="0"/>
              <a:t>indústria</a:t>
            </a:r>
            <a:r>
              <a:rPr lang="es-ES" dirty="0" smtClean="0"/>
              <a:t> </a:t>
            </a:r>
            <a:r>
              <a:rPr lang="es-ES" dirty="0" err="1" smtClean="0"/>
              <a:t>fou</a:t>
            </a:r>
            <a:r>
              <a:rPr lang="es-ES" dirty="0" smtClean="0"/>
              <a:t> </a:t>
            </a:r>
            <a:r>
              <a:rPr lang="es-ES" dirty="0" err="1" smtClean="0"/>
              <a:t>inexistent</a:t>
            </a:r>
            <a:r>
              <a:rPr lang="es-ES" dirty="0" smtClean="0"/>
              <a:t> a </a:t>
            </a:r>
            <a:r>
              <a:rPr lang="es-ES" dirty="0" err="1" smtClean="0"/>
              <a:t>l’economia</a:t>
            </a:r>
            <a:r>
              <a:rPr lang="es-ES" dirty="0" smtClean="0"/>
              <a:t> balear i mallorquina.</a:t>
            </a:r>
          </a:p>
          <a:p>
            <a:pPr marL="0" indent="0" algn="just">
              <a:buNone/>
            </a:pPr>
            <a:r>
              <a:rPr lang="es-ES" dirty="0" smtClean="0"/>
              <a:t>QUINS SECTORS?: </a:t>
            </a:r>
          </a:p>
          <a:p>
            <a:pPr marL="514350" indent="-514350" algn="just">
              <a:buAutoNum type="alphaUcParenR"/>
            </a:pPr>
            <a:r>
              <a:rPr lang="es-ES" dirty="0" err="1" smtClean="0"/>
              <a:t>Químic</a:t>
            </a:r>
            <a:r>
              <a:rPr lang="es-ES" dirty="0" smtClean="0"/>
              <a:t>: </a:t>
            </a:r>
            <a:r>
              <a:rPr lang="es-ES" dirty="0" err="1" smtClean="0"/>
              <a:t>sabons</a:t>
            </a:r>
            <a:r>
              <a:rPr lang="es-ES" dirty="0" smtClean="0"/>
              <a:t>, </a:t>
            </a:r>
            <a:r>
              <a:rPr lang="es-ES" dirty="0" err="1" smtClean="0"/>
              <a:t>superfosfats</a:t>
            </a:r>
            <a:r>
              <a:rPr lang="es-ES" dirty="0" smtClean="0"/>
              <a:t>, </a:t>
            </a:r>
            <a:r>
              <a:rPr lang="es-ES" dirty="0" err="1" smtClean="0"/>
              <a:t>refineries</a:t>
            </a:r>
            <a:r>
              <a:rPr lang="es-ES" dirty="0" smtClean="0"/>
              <a:t> </a:t>
            </a:r>
            <a:r>
              <a:rPr lang="es-ES" dirty="0" err="1" smtClean="0"/>
              <a:t>petroli</a:t>
            </a:r>
            <a:r>
              <a:rPr lang="es-ES" dirty="0" smtClean="0"/>
              <a:t>;</a:t>
            </a:r>
          </a:p>
          <a:p>
            <a:pPr marL="514350" indent="-514350" algn="just">
              <a:buAutoNum type="alphaUcParenR"/>
            </a:pPr>
            <a:r>
              <a:rPr lang="es-ES" dirty="0" err="1" smtClean="0"/>
              <a:t>Agroalimentari</a:t>
            </a:r>
            <a:r>
              <a:rPr lang="es-ES" dirty="0" smtClean="0"/>
              <a:t>: sal, </a:t>
            </a:r>
            <a:r>
              <a:rPr lang="es-ES" dirty="0" err="1" smtClean="0"/>
              <a:t>farines</a:t>
            </a:r>
            <a:r>
              <a:rPr lang="es-ES" dirty="0" smtClean="0"/>
              <a:t>, conserves, </a:t>
            </a:r>
            <a:r>
              <a:rPr lang="es-ES" dirty="0" err="1" smtClean="0"/>
              <a:t>licors</a:t>
            </a:r>
            <a:r>
              <a:rPr lang="es-ES" dirty="0" smtClean="0"/>
              <a:t>, </a:t>
            </a:r>
            <a:r>
              <a:rPr lang="es-ES" dirty="0" err="1" smtClean="0"/>
              <a:t>productes</a:t>
            </a:r>
            <a:r>
              <a:rPr lang="es-ES" dirty="0" smtClean="0"/>
              <a:t> </a:t>
            </a:r>
            <a:r>
              <a:rPr lang="es-ES" dirty="0" err="1" smtClean="0"/>
              <a:t>vitícoles</a:t>
            </a:r>
            <a:r>
              <a:rPr lang="es-ES" dirty="0"/>
              <a:t>;</a:t>
            </a:r>
            <a:endParaRPr lang="es-ES" dirty="0" smtClean="0"/>
          </a:p>
          <a:p>
            <a:pPr marL="514350" indent="-514350" algn="just">
              <a:buAutoNum type="alphaUcParenR"/>
            </a:pPr>
            <a:r>
              <a:rPr lang="es-ES" dirty="0" err="1" smtClean="0"/>
              <a:t>Metal·lúrgic</a:t>
            </a:r>
            <a:r>
              <a:rPr lang="es-ES" dirty="0" smtClean="0"/>
              <a:t>: </a:t>
            </a:r>
            <a:r>
              <a:rPr lang="es-ES" dirty="0" err="1" smtClean="0"/>
              <a:t>calderes</a:t>
            </a:r>
            <a:r>
              <a:rPr lang="es-ES" dirty="0" smtClean="0"/>
              <a:t> vapor, cascos </a:t>
            </a:r>
            <a:r>
              <a:rPr lang="es-ES" dirty="0" err="1" smtClean="0"/>
              <a:t>vaixell</a:t>
            </a:r>
            <a:r>
              <a:rPr lang="es-ES" dirty="0" smtClean="0"/>
              <a:t>, </a:t>
            </a:r>
            <a:r>
              <a:rPr lang="es-ES" dirty="0" err="1" smtClean="0"/>
              <a:t>objectes</a:t>
            </a:r>
            <a:r>
              <a:rPr lang="es-ES" dirty="0" smtClean="0"/>
              <a:t> diversos de ferro, perles </a:t>
            </a:r>
            <a:r>
              <a:rPr lang="es-ES" dirty="0" err="1" smtClean="0"/>
              <a:t>artificials</a:t>
            </a:r>
            <a:r>
              <a:rPr lang="es-ES" dirty="0" smtClean="0"/>
              <a:t>, </a:t>
            </a:r>
            <a:r>
              <a:rPr lang="es-ES" dirty="0" err="1" smtClean="0"/>
              <a:t>motors</a:t>
            </a:r>
            <a:r>
              <a:rPr lang="es-ES" dirty="0" smtClean="0"/>
              <a:t> </a:t>
            </a:r>
            <a:r>
              <a:rPr lang="es-ES" dirty="0" err="1" smtClean="0"/>
              <a:t>aigua</a:t>
            </a:r>
            <a:r>
              <a:rPr lang="es-ES" dirty="0" smtClean="0"/>
              <a:t>;</a:t>
            </a:r>
          </a:p>
          <a:p>
            <a:pPr marL="514350" indent="-514350" algn="just">
              <a:buAutoNum type="alphaUcParenR"/>
            </a:pPr>
            <a:r>
              <a:rPr lang="es-ES" dirty="0" err="1" smtClean="0"/>
              <a:t>Tèxtil</a:t>
            </a:r>
            <a:r>
              <a:rPr lang="es-ES" dirty="0" smtClean="0"/>
              <a:t>: </a:t>
            </a:r>
            <a:r>
              <a:rPr lang="es-ES" dirty="0" err="1" smtClean="0"/>
              <a:t>cotó</a:t>
            </a:r>
            <a:r>
              <a:rPr lang="es-ES" dirty="0" smtClean="0"/>
              <a:t>, llana, </a:t>
            </a:r>
            <a:r>
              <a:rPr lang="es-ES" dirty="0" err="1" smtClean="0"/>
              <a:t>lli</a:t>
            </a:r>
            <a:r>
              <a:rPr lang="es-ES" dirty="0" smtClean="0"/>
              <a:t>, seda, </a:t>
            </a:r>
            <a:r>
              <a:rPr lang="es-ES" dirty="0" err="1" smtClean="0"/>
              <a:t>brodats</a:t>
            </a:r>
            <a:r>
              <a:rPr lang="es-ES" dirty="0"/>
              <a:t>;</a:t>
            </a:r>
            <a:endParaRPr lang="es-ES" dirty="0" smtClean="0"/>
          </a:p>
          <a:p>
            <a:pPr marL="514350" indent="-514350" algn="just">
              <a:buAutoNum type="alphaUcParenR"/>
            </a:pPr>
            <a:r>
              <a:rPr lang="es-ES" dirty="0" err="1" smtClean="0"/>
              <a:t>Cuiro</a:t>
            </a:r>
            <a:r>
              <a:rPr lang="es-ES" dirty="0" smtClean="0"/>
              <a:t> i </a:t>
            </a:r>
            <a:r>
              <a:rPr lang="es-ES" dirty="0" err="1" smtClean="0"/>
              <a:t>pell</a:t>
            </a:r>
            <a:r>
              <a:rPr lang="es-ES" dirty="0" smtClean="0"/>
              <a:t>: </a:t>
            </a:r>
            <a:r>
              <a:rPr lang="es-ES" dirty="0" err="1" smtClean="0"/>
              <a:t>calçat</a:t>
            </a:r>
            <a:r>
              <a:rPr lang="es-ES" dirty="0" smtClean="0"/>
              <a:t>.</a:t>
            </a:r>
          </a:p>
          <a:p>
            <a:pPr marL="0" indent="0" algn="just">
              <a:buNone/>
            </a:pPr>
            <a:r>
              <a:rPr lang="es-ES" dirty="0" err="1" smtClean="0"/>
              <a:t>Fins</a:t>
            </a:r>
            <a:r>
              <a:rPr lang="es-ES" dirty="0" smtClean="0"/>
              <a:t> i </a:t>
            </a:r>
            <a:r>
              <a:rPr lang="es-ES" dirty="0" err="1" smtClean="0"/>
              <a:t>tot</a:t>
            </a:r>
            <a:r>
              <a:rPr lang="es-ES" dirty="0" smtClean="0"/>
              <a:t>: </a:t>
            </a:r>
            <a:r>
              <a:rPr lang="es-ES" dirty="0" err="1" smtClean="0"/>
              <a:t>producció</a:t>
            </a:r>
            <a:r>
              <a:rPr lang="es-ES" dirty="0" smtClean="0"/>
              <a:t> de </a:t>
            </a:r>
            <a:r>
              <a:rPr lang="es-ES" dirty="0" err="1" smtClean="0"/>
              <a:t>cotxes</a:t>
            </a:r>
            <a:r>
              <a:rPr lang="es-ES" dirty="0" smtClean="0"/>
              <a:t> (</a:t>
            </a:r>
            <a:r>
              <a:rPr lang="es-ES" dirty="0" err="1" smtClean="0"/>
              <a:t>Loryc</a:t>
            </a:r>
            <a:r>
              <a:rPr lang="es-ES" dirty="0" smtClean="0"/>
              <a:t>).</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3</a:t>
            </a:fld>
            <a:endParaRPr lang="es-ES"/>
          </a:p>
        </p:txBody>
      </p:sp>
    </p:spTree>
    <p:extLst>
      <p:ext uri="{BB962C8B-B14F-4D97-AF65-F5344CB8AC3E}">
        <p14:creationId xmlns:p14="http://schemas.microsoft.com/office/powerpoint/2010/main" val="1881644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68385"/>
            <a:ext cx="8229600" cy="1531815"/>
          </a:xfrm>
        </p:spPr>
        <p:txBody>
          <a:bodyPr>
            <a:normAutofit fontScale="90000"/>
          </a:bodyPr>
          <a:lstStyle/>
          <a:p>
            <a:r>
              <a:rPr lang="es-ES" dirty="0" smtClean="0"/>
              <a:t>…I </a:t>
            </a:r>
            <a:r>
              <a:rPr lang="es-ES" dirty="0" err="1" smtClean="0"/>
              <a:t>això</a:t>
            </a:r>
            <a:r>
              <a:rPr lang="es-ES" dirty="0" smtClean="0"/>
              <a:t> es corrobora </a:t>
            </a:r>
            <a:r>
              <a:rPr lang="es-ES" dirty="0" err="1" smtClean="0"/>
              <a:t>amb</a:t>
            </a:r>
            <a:r>
              <a:rPr lang="es-ES" dirty="0" smtClean="0"/>
              <a:t> les </a:t>
            </a:r>
            <a:r>
              <a:rPr lang="es-ES" dirty="0" err="1" smtClean="0"/>
              <a:t>xifres</a:t>
            </a:r>
            <a:r>
              <a:rPr lang="es-ES" dirty="0" smtClean="0"/>
              <a:t> </a:t>
            </a:r>
            <a:r>
              <a:rPr lang="es-ES" dirty="0" err="1" smtClean="0"/>
              <a:t>comercials</a:t>
            </a:r>
            <a:r>
              <a:rPr lang="es-ES" dirty="0" smtClean="0"/>
              <a:t>, </a:t>
            </a:r>
            <a:r>
              <a:rPr lang="es-ES" dirty="0" err="1" smtClean="0"/>
              <a:t>valorades</a:t>
            </a:r>
            <a:r>
              <a:rPr lang="es-ES" dirty="0" smtClean="0"/>
              <a:t> en </a:t>
            </a:r>
            <a:r>
              <a:rPr lang="es-ES" dirty="0" err="1" smtClean="0"/>
              <a:t>dobbers</a:t>
            </a:r>
            <a:r>
              <a:rPr lang="es-ES" dirty="0" smtClean="0"/>
              <a:t>…</a:t>
            </a:r>
            <a:br>
              <a:rPr lang="es-ES" dirty="0" smtClean="0"/>
            </a:br>
            <a:r>
              <a:rPr lang="es-ES" sz="2700" dirty="0" smtClean="0"/>
              <a:t>(Font: Manera, 2001)</a:t>
            </a:r>
            <a:endParaRPr lang="es-ES" sz="2700" dirty="0"/>
          </a:p>
        </p:txBody>
      </p:sp>
      <p:pic>
        <p:nvPicPr>
          <p:cNvPr id="6" name="Marcador de contenido 5"/>
          <p:cNvPicPr>
            <a:picLocks noGrp="1" noChangeAspect="1"/>
          </p:cNvPicPr>
          <p:nvPr>
            <p:ph idx="1"/>
          </p:nvPr>
        </p:nvPicPr>
        <p:blipFill>
          <a:blip r:embed="rId2"/>
          <a:srcRect l="-4194" r="-4194"/>
          <a:stretch>
            <a:fillRect/>
          </a:stretch>
        </p:blipFill>
        <p:spPr/>
      </p:pic>
      <p:sp>
        <p:nvSpPr>
          <p:cNvPr id="4" name="Marcador de pie de página 3"/>
          <p:cNvSpPr>
            <a:spLocks noGrp="1"/>
          </p:cNvSpPr>
          <p:nvPr>
            <p:ph type="ftr" sz="quarter" idx="11"/>
          </p:nvPr>
        </p:nvSpPr>
        <p:spPr/>
        <p:txBody>
          <a:bodyPr/>
          <a:lstStyle/>
          <a:p>
            <a:r>
              <a:rPr lang="es-ES_tradnl" dirty="0" smtClean="0"/>
              <a:t>Prof. Carles Manera</a:t>
            </a:r>
            <a:endParaRPr lang="es-ES" dirty="0"/>
          </a:p>
        </p:txBody>
      </p:sp>
      <p:sp>
        <p:nvSpPr>
          <p:cNvPr id="5" name="Marcador de número de diapositiva 4"/>
          <p:cNvSpPr>
            <a:spLocks noGrp="1"/>
          </p:cNvSpPr>
          <p:nvPr>
            <p:ph type="sldNum" sz="quarter" idx="12"/>
          </p:nvPr>
        </p:nvSpPr>
        <p:spPr/>
        <p:txBody>
          <a:bodyPr/>
          <a:lstStyle/>
          <a:p>
            <a:fld id="{FBEF3704-44F4-E544-83E0-554A019DA77B}" type="slidenum">
              <a:rPr lang="es-ES" smtClean="0"/>
              <a:t>4</a:t>
            </a:fld>
            <a:endParaRPr lang="es-ES"/>
          </a:p>
        </p:txBody>
      </p:sp>
    </p:spTree>
    <p:extLst>
      <p:ext uri="{BB962C8B-B14F-4D97-AF65-F5344CB8AC3E}">
        <p14:creationId xmlns:p14="http://schemas.microsoft.com/office/powerpoint/2010/main" val="852480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17231"/>
            <a:ext cx="8229600" cy="1482969"/>
          </a:xfrm>
        </p:spPr>
        <p:txBody>
          <a:bodyPr>
            <a:normAutofit fontScale="90000"/>
          </a:bodyPr>
          <a:lstStyle/>
          <a:p>
            <a:r>
              <a:rPr lang="es-ES" dirty="0" err="1" smtClean="0"/>
              <a:t>Producte</a:t>
            </a:r>
            <a:r>
              <a:rPr lang="es-ES" dirty="0" smtClean="0"/>
              <a:t> Industrial per </a:t>
            </a:r>
            <a:r>
              <a:rPr lang="es-ES" dirty="0" err="1" smtClean="0"/>
              <a:t>habitant</a:t>
            </a:r>
            <a:r>
              <a:rPr lang="es-ES" dirty="0" smtClean="0"/>
              <a:t> a Balears i a </a:t>
            </a:r>
            <a:r>
              <a:rPr lang="es-ES" dirty="0" err="1" smtClean="0"/>
              <a:t>Espanya</a:t>
            </a:r>
            <a:r>
              <a:rPr lang="es-ES" dirty="0" smtClean="0"/>
              <a:t> (en </a:t>
            </a:r>
            <a:r>
              <a:rPr lang="es-ES" dirty="0" err="1" smtClean="0"/>
              <a:t>ptes</a:t>
            </a:r>
            <a:r>
              <a:rPr lang="es-ES" dirty="0" smtClean="0"/>
              <a:t>. </a:t>
            </a:r>
            <a:r>
              <a:rPr lang="es-ES" dirty="0"/>
              <a:t>d</a:t>
            </a:r>
            <a:r>
              <a:rPr lang="es-ES" dirty="0" smtClean="0"/>
              <a:t>e 1970)</a:t>
            </a:r>
            <a:br>
              <a:rPr lang="es-ES" dirty="0" smtClean="0"/>
            </a:br>
            <a:r>
              <a:rPr lang="es-ES" sz="2200" dirty="0" smtClean="0"/>
              <a:t>(Font: Manera-Parejo, 2009)</a:t>
            </a:r>
            <a:endParaRPr lang="es-ES" sz="2200" dirty="0"/>
          </a:p>
        </p:txBody>
      </p:sp>
      <p:pic>
        <p:nvPicPr>
          <p:cNvPr id="6" name="Marcador de contenido 5"/>
          <p:cNvPicPr>
            <a:picLocks noGrp="1" noChangeAspect="1"/>
          </p:cNvPicPr>
          <p:nvPr>
            <p:ph idx="1"/>
          </p:nvPr>
        </p:nvPicPr>
        <p:blipFill>
          <a:blip r:embed="rId2"/>
          <a:srcRect t="-533" b="-533"/>
          <a:stretch>
            <a:fillRect/>
          </a:stretch>
        </p:blipFill>
        <p:spPr>
          <a:xfrm>
            <a:off x="266466" y="1600200"/>
            <a:ext cx="8229600" cy="4525963"/>
          </a:xfrm>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5</a:t>
            </a:fld>
            <a:endParaRPr lang="es-ES" dirty="0"/>
          </a:p>
        </p:txBody>
      </p:sp>
      <p:sp>
        <p:nvSpPr>
          <p:cNvPr id="7" name="CuadroTexto 6"/>
          <p:cNvSpPr txBox="1"/>
          <p:nvPr/>
        </p:nvSpPr>
        <p:spPr>
          <a:xfrm>
            <a:off x="9808308" y="3819769"/>
            <a:ext cx="282161" cy="369332"/>
          </a:xfrm>
          <a:prstGeom prst="rect">
            <a:avLst/>
          </a:prstGeom>
          <a:noFill/>
        </p:spPr>
        <p:txBody>
          <a:bodyPr wrap="none" rtlCol="0">
            <a:spAutoFit/>
          </a:bodyPr>
          <a:lstStyle/>
          <a:p>
            <a:r>
              <a:rPr lang="es-ES" dirty="0" smtClean="0"/>
              <a:t>º</a:t>
            </a:r>
            <a:endParaRPr lang="es-ES" dirty="0"/>
          </a:p>
        </p:txBody>
      </p:sp>
    </p:spTree>
    <p:extLst>
      <p:ext uri="{BB962C8B-B14F-4D97-AF65-F5344CB8AC3E}">
        <p14:creationId xmlns:p14="http://schemas.microsoft.com/office/powerpoint/2010/main" val="776054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2800" dirty="0" err="1" smtClean="0"/>
              <a:t>Producte</a:t>
            </a:r>
            <a:r>
              <a:rPr lang="es-ES" sz="2800" dirty="0" smtClean="0"/>
              <a:t> industrial per </a:t>
            </a:r>
            <a:r>
              <a:rPr lang="es-ES" sz="2800" dirty="0" err="1" smtClean="0"/>
              <a:t>habitant</a:t>
            </a:r>
            <a:r>
              <a:rPr lang="es-ES" sz="2800" dirty="0" smtClean="0"/>
              <a:t> a Balears, </a:t>
            </a:r>
            <a:r>
              <a:rPr lang="es-ES" sz="2800" dirty="0" err="1" smtClean="0"/>
              <a:t>Andalusia</a:t>
            </a:r>
            <a:r>
              <a:rPr lang="es-ES" sz="2800" dirty="0" smtClean="0"/>
              <a:t>, Catalunya i País </a:t>
            </a:r>
            <a:r>
              <a:rPr lang="es-ES" sz="2800" dirty="0" err="1" smtClean="0"/>
              <a:t>Basc</a:t>
            </a:r>
            <a:r>
              <a:rPr lang="es-ES" sz="2800" dirty="0" smtClean="0"/>
              <a:t> (en </a:t>
            </a:r>
            <a:r>
              <a:rPr lang="es-ES" sz="2800" dirty="0" err="1" smtClean="0"/>
              <a:t>ptes</a:t>
            </a:r>
            <a:r>
              <a:rPr lang="es-ES" sz="2800" dirty="0" smtClean="0"/>
              <a:t>. </a:t>
            </a:r>
            <a:r>
              <a:rPr lang="es-ES" sz="2800" dirty="0"/>
              <a:t>d</a:t>
            </a:r>
            <a:r>
              <a:rPr lang="es-ES" sz="2800" dirty="0" smtClean="0"/>
              <a:t>e 1970)</a:t>
            </a:r>
            <a:br>
              <a:rPr lang="es-ES" sz="2800" dirty="0" smtClean="0"/>
            </a:br>
            <a:r>
              <a:rPr lang="es-ES" sz="2000" dirty="0" smtClean="0"/>
              <a:t>(Font: Manera-Parejo, 2009)</a:t>
            </a:r>
            <a:endParaRPr lang="es-ES" sz="2000" dirty="0"/>
          </a:p>
        </p:txBody>
      </p:sp>
      <p:pic>
        <p:nvPicPr>
          <p:cNvPr id="6" name="Marcador de contenido 5"/>
          <p:cNvPicPr>
            <a:picLocks noGrp="1" noChangeAspect="1"/>
          </p:cNvPicPr>
          <p:nvPr>
            <p:ph idx="1"/>
          </p:nvPr>
        </p:nvPicPr>
        <p:blipFill>
          <a:blip r:embed="rId2"/>
          <a:srcRect l="-3981" r="-3981"/>
          <a:stretch>
            <a:fillRect/>
          </a:stretch>
        </p:blipFill>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6</a:t>
            </a:fld>
            <a:endParaRPr lang="es-ES"/>
          </a:p>
        </p:txBody>
      </p:sp>
    </p:spTree>
    <p:extLst>
      <p:ext uri="{BB962C8B-B14F-4D97-AF65-F5344CB8AC3E}">
        <p14:creationId xmlns:p14="http://schemas.microsoft.com/office/powerpoint/2010/main" val="1260817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36769"/>
            <a:ext cx="8229600" cy="1463431"/>
          </a:xfrm>
        </p:spPr>
        <p:txBody>
          <a:bodyPr>
            <a:normAutofit fontScale="90000"/>
          </a:bodyPr>
          <a:lstStyle/>
          <a:p>
            <a:r>
              <a:rPr lang="es-ES" dirty="0" err="1" smtClean="0"/>
              <a:t>Creixements</a:t>
            </a:r>
            <a:r>
              <a:rPr lang="es-ES" dirty="0" smtClean="0"/>
              <a:t> del PIB a Balears i a </a:t>
            </a:r>
            <a:r>
              <a:rPr lang="es-ES" dirty="0" err="1" smtClean="0"/>
              <a:t>Espanya</a:t>
            </a:r>
            <a:r>
              <a:rPr lang="es-ES" dirty="0" smtClean="0"/>
              <a:t/>
            </a:r>
            <a:br>
              <a:rPr lang="es-ES" dirty="0" smtClean="0"/>
            </a:br>
            <a:r>
              <a:rPr lang="es-ES" sz="2700" dirty="0" smtClean="0"/>
              <a:t>(Font: </a:t>
            </a:r>
            <a:r>
              <a:rPr lang="es-ES" sz="2700" dirty="0" err="1" smtClean="0"/>
              <a:t>Fundació</a:t>
            </a:r>
            <a:r>
              <a:rPr lang="es-ES" sz="2700" dirty="0" smtClean="0"/>
              <a:t> BBVA)</a:t>
            </a:r>
            <a:endParaRPr lang="es-ES" sz="2700"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7</a:t>
            </a:fld>
            <a:endParaRPr lang="es-ES"/>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1608926526"/>
              </p:ext>
            </p:extLst>
          </p:nvPr>
        </p:nvGraphicFramePr>
        <p:xfrm>
          <a:off x="457200" y="1729154"/>
          <a:ext cx="8090877" cy="439700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66410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Com</a:t>
            </a:r>
            <a:r>
              <a:rPr lang="es-ES" dirty="0" smtClean="0"/>
              <a:t> es </a:t>
            </a:r>
            <a:r>
              <a:rPr lang="es-ES" dirty="0" err="1" smtClean="0"/>
              <a:t>vivia</a:t>
            </a:r>
            <a:r>
              <a:rPr lang="es-ES" dirty="0" smtClean="0"/>
              <a:t>?</a:t>
            </a:r>
            <a:endParaRPr lang="es-ES" dirty="0"/>
          </a:p>
        </p:txBody>
      </p:sp>
      <p:pic>
        <p:nvPicPr>
          <p:cNvPr id="6" name="Marcador de contenido 5"/>
          <p:cNvPicPr>
            <a:picLocks noGrp="1" noChangeAspect="1"/>
          </p:cNvPicPr>
          <p:nvPr>
            <p:ph idx="1"/>
          </p:nvPr>
        </p:nvPicPr>
        <p:blipFill>
          <a:blip r:embed="rId2"/>
          <a:srcRect l="-34711" r="-34711"/>
          <a:stretch>
            <a:fillRect/>
          </a:stretch>
        </p:blipFill>
        <p:spPr/>
      </p:pic>
      <p:sp>
        <p:nvSpPr>
          <p:cNvPr id="4" name="Marcador de pie de página 3"/>
          <p:cNvSpPr>
            <a:spLocks noGrp="1"/>
          </p:cNvSpPr>
          <p:nvPr>
            <p:ph type="ftr" sz="quarter" idx="11"/>
          </p:nvPr>
        </p:nvSpPr>
        <p:spPr/>
        <p:txBody>
          <a:bodyPr/>
          <a:lstStyle/>
          <a:p>
            <a:r>
              <a:rPr lang="es-ES_tradnl" dirty="0" smtClean="0"/>
              <a:t>Prof. Carles Manera</a:t>
            </a:r>
            <a:endParaRPr lang="es-ES" dirty="0"/>
          </a:p>
        </p:txBody>
      </p:sp>
      <p:sp>
        <p:nvSpPr>
          <p:cNvPr id="5" name="Marcador de número de diapositiva 4"/>
          <p:cNvSpPr>
            <a:spLocks noGrp="1"/>
          </p:cNvSpPr>
          <p:nvPr>
            <p:ph type="sldNum" sz="quarter" idx="12"/>
          </p:nvPr>
        </p:nvSpPr>
        <p:spPr/>
        <p:txBody>
          <a:bodyPr/>
          <a:lstStyle/>
          <a:p>
            <a:fld id="{FBEF3704-44F4-E544-83E0-554A019DA77B}" type="slidenum">
              <a:rPr lang="es-ES" smtClean="0"/>
              <a:t>8</a:t>
            </a:fld>
            <a:endParaRPr lang="es-ES"/>
          </a:p>
        </p:txBody>
      </p:sp>
    </p:spTree>
    <p:extLst>
      <p:ext uri="{BB962C8B-B14F-4D97-AF65-F5344CB8AC3E}">
        <p14:creationId xmlns:p14="http://schemas.microsoft.com/office/powerpoint/2010/main" val="777809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sz="3200" dirty="0" smtClean="0"/>
              <a:t>Balears: </a:t>
            </a:r>
            <a:r>
              <a:rPr lang="es-ES" sz="3200" dirty="0" err="1" smtClean="0"/>
              <a:t>sempre</a:t>
            </a:r>
            <a:r>
              <a:rPr lang="es-ES" sz="3200" dirty="0" smtClean="0"/>
              <a:t> </a:t>
            </a:r>
            <a:r>
              <a:rPr lang="es-ES" sz="3200" dirty="0" err="1" smtClean="0"/>
              <a:t>amb</a:t>
            </a:r>
            <a:r>
              <a:rPr lang="es-ES" sz="3200" dirty="0" smtClean="0"/>
              <a:t> renda superior a la </a:t>
            </a:r>
            <a:r>
              <a:rPr lang="es-ES" sz="3200" dirty="0" err="1" smtClean="0"/>
              <a:t>mitjana</a:t>
            </a:r>
            <a:r>
              <a:rPr lang="es-ES" sz="3200" dirty="0" smtClean="0"/>
              <a:t> </a:t>
            </a:r>
            <a:r>
              <a:rPr lang="es-ES" sz="3200" dirty="0" err="1" smtClean="0"/>
              <a:t>d’Espanya</a:t>
            </a:r>
            <a:r>
              <a:rPr lang="es-ES" sz="3200" dirty="0" smtClean="0"/>
              <a:t>, desde </a:t>
            </a:r>
            <a:r>
              <a:rPr lang="es-ES" sz="3200" dirty="0" err="1" smtClean="0"/>
              <a:t>els</a:t>
            </a:r>
            <a:r>
              <a:rPr lang="es-ES" sz="3200" dirty="0" smtClean="0"/>
              <a:t> </a:t>
            </a:r>
            <a:r>
              <a:rPr lang="es-ES" sz="3200" dirty="0" err="1" smtClean="0"/>
              <a:t>anys</a:t>
            </a:r>
            <a:r>
              <a:rPr lang="es-ES" sz="3200" dirty="0" smtClean="0"/>
              <a:t> 1930</a:t>
            </a:r>
            <a:br>
              <a:rPr lang="es-ES" sz="3200" dirty="0" smtClean="0"/>
            </a:br>
            <a:r>
              <a:rPr lang="es-ES" sz="2700" dirty="0" smtClean="0"/>
              <a:t>(Font: </a:t>
            </a:r>
            <a:r>
              <a:rPr lang="es-ES" sz="2700" dirty="0" err="1" smtClean="0"/>
              <a:t>Fundació</a:t>
            </a:r>
            <a:r>
              <a:rPr lang="es-ES" sz="2700" dirty="0" smtClean="0"/>
              <a:t> BBVA)</a:t>
            </a:r>
            <a:endParaRPr lang="es-ES" sz="2700"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9</a:t>
            </a:fld>
            <a:endParaRPr lang="es-ES"/>
          </a:p>
        </p:txBody>
      </p:sp>
      <p:graphicFrame>
        <p:nvGraphicFramePr>
          <p:cNvPr id="6" name="Marcador de contenido 5"/>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26728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err="1" smtClean="0"/>
              <a:t>Característiques</a:t>
            </a:r>
            <a:r>
              <a:rPr lang="es-ES" dirty="0" smtClean="0"/>
              <a:t> de la </a:t>
            </a:r>
            <a:r>
              <a:rPr lang="es-ES" dirty="0" err="1" smtClean="0"/>
              <a:t>indústria</a:t>
            </a:r>
            <a:r>
              <a:rPr lang="es-ES" dirty="0" smtClean="0"/>
              <a:t> </a:t>
            </a:r>
            <a:br>
              <a:rPr lang="es-ES" dirty="0" smtClean="0"/>
            </a:br>
            <a:r>
              <a:rPr lang="es-ES" dirty="0" smtClean="0"/>
              <a:t>a les Illes</a:t>
            </a:r>
            <a:endParaRPr lang="es-ES" dirty="0"/>
          </a:p>
        </p:txBody>
      </p:sp>
      <p:sp>
        <p:nvSpPr>
          <p:cNvPr id="3" name="Marcador de contenido 2"/>
          <p:cNvSpPr>
            <a:spLocks noGrp="1"/>
          </p:cNvSpPr>
          <p:nvPr>
            <p:ph idx="1"/>
          </p:nvPr>
        </p:nvSpPr>
        <p:spPr/>
        <p:txBody>
          <a:bodyPr>
            <a:normAutofit fontScale="85000" lnSpcReduction="10000"/>
          </a:bodyPr>
          <a:lstStyle/>
          <a:p>
            <a:pPr algn="just"/>
            <a:r>
              <a:rPr lang="es-ES" dirty="0" smtClean="0"/>
              <a:t>1. </a:t>
            </a:r>
            <a:r>
              <a:rPr lang="es-ES" dirty="0" err="1" smtClean="0"/>
              <a:t>Sectors</a:t>
            </a:r>
            <a:r>
              <a:rPr lang="es-ES" dirty="0" smtClean="0"/>
              <a:t> </a:t>
            </a:r>
            <a:r>
              <a:rPr lang="es-ES" dirty="0" err="1" smtClean="0"/>
              <a:t>intensius</a:t>
            </a:r>
            <a:r>
              <a:rPr lang="es-ES" dirty="0" smtClean="0"/>
              <a:t> en </a:t>
            </a:r>
            <a:r>
              <a:rPr lang="es-ES" dirty="0" err="1" smtClean="0"/>
              <a:t>treball</a:t>
            </a:r>
            <a:r>
              <a:rPr lang="es-ES" dirty="0" smtClean="0"/>
              <a:t>;</a:t>
            </a:r>
          </a:p>
          <a:p>
            <a:pPr algn="just"/>
            <a:r>
              <a:rPr lang="es-ES" dirty="0" smtClean="0"/>
              <a:t>2. </a:t>
            </a:r>
            <a:r>
              <a:rPr lang="es-ES" dirty="0" err="1" smtClean="0"/>
              <a:t>Inversió</a:t>
            </a:r>
            <a:r>
              <a:rPr lang="es-ES" dirty="0" smtClean="0"/>
              <a:t> </a:t>
            </a:r>
            <a:r>
              <a:rPr lang="es-ES" dirty="0" err="1" smtClean="0"/>
              <a:t>tecnològica</a:t>
            </a:r>
            <a:r>
              <a:rPr lang="es-ES" dirty="0" smtClean="0"/>
              <a:t> limitada (</a:t>
            </a:r>
            <a:r>
              <a:rPr lang="es-ES" dirty="0" err="1" smtClean="0"/>
              <a:t>però</a:t>
            </a:r>
            <a:r>
              <a:rPr lang="es-ES" dirty="0" smtClean="0"/>
              <a:t> no </a:t>
            </a:r>
            <a:r>
              <a:rPr lang="es-ES" dirty="0" err="1" smtClean="0"/>
              <a:t>inexistent</a:t>
            </a:r>
            <a:r>
              <a:rPr lang="es-ES" dirty="0" smtClean="0"/>
              <a:t>);</a:t>
            </a:r>
          </a:p>
          <a:p>
            <a:pPr algn="just"/>
            <a:r>
              <a:rPr lang="es-ES" dirty="0" smtClean="0"/>
              <a:t>3. Orientada a </a:t>
            </a:r>
            <a:r>
              <a:rPr lang="es-ES" dirty="0" err="1" smtClean="0"/>
              <a:t>l’exportació</a:t>
            </a:r>
            <a:r>
              <a:rPr lang="es-ES" dirty="0" smtClean="0"/>
              <a:t> i adaptativa </a:t>
            </a:r>
            <a:r>
              <a:rPr lang="es-ES" dirty="0" err="1" smtClean="0"/>
              <a:t>als</a:t>
            </a:r>
            <a:r>
              <a:rPr lang="es-ES" dirty="0" smtClean="0"/>
              <a:t> </a:t>
            </a:r>
            <a:r>
              <a:rPr lang="es-ES" dirty="0" err="1" smtClean="0"/>
              <a:t>mercats</a:t>
            </a:r>
            <a:r>
              <a:rPr lang="es-ES" dirty="0" smtClean="0"/>
              <a:t>: </a:t>
            </a:r>
            <a:r>
              <a:rPr lang="es-ES" dirty="0" err="1" smtClean="0"/>
              <a:t>importància</a:t>
            </a:r>
            <a:r>
              <a:rPr lang="es-ES" dirty="0" smtClean="0"/>
              <a:t> de les </a:t>
            </a:r>
            <a:r>
              <a:rPr lang="es-ES" dirty="0" err="1" smtClean="0"/>
              <a:t>conjuntures</a:t>
            </a:r>
            <a:r>
              <a:rPr lang="es-ES" dirty="0" smtClean="0"/>
              <a:t> </a:t>
            </a:r>
            <a:r>
              <a:rPr lang="es-ES" smtClean="0"/>
              <a:t>bèl·liques;</a:t>
            </a:r>
            <a:endParaRPr lang="es-ES" dirty="0" smtClean="0"/>
          </a:p>
          <a:p>
            <a:pPr algn="just"/>
            <a:r>
              <a:rPr lang="es-ES" dirty="0" smtClean="0"/>
              <a:t>4. Generadora de “noves” </a:t>
            </a:r>
            <a:r>
              <a:rPr lang="es-ES" dirty="0" err="1" smtClean="0"/>
              <a:t>classes</a:t>
            </a:r>
            <a:r>
              <a:rPr lang="es-ES" dirty="0" smtClean="0"/>
              <a:t> </a:t>
            </a:r>
            <a:r>
              <a:rPr lang="es-ES" dirty="0" err="1" smtClean="0"/>
              <a:t>socials</a:t>
            </a:r>
            <a:r>
              <a:rPr lang="es-ES" dirty="0" smtClean="0"/>
              <a:t> a Balears: la </a:t>
            </a:r>
            <a:r>
              <a:rPr lang="es-ES" dirty="0" err="1" smtClean="0"/>
              <a:t>burgesia</a:t>
            </a:r>
            <a:r>
              <a:rPr lang="es-ES" dirty="0" smtClean="0"/>
              <a:t> industrial i la </a:t>
            </a:r>
            <a:r>
              <a:rPr lang="es-ES" dirty="0" err="1" smtClean="0"/>
              <a:t>classe</a:t>
            </a:r>
            <a:r>
              <a:rPr lang="es-ES" dirty="0" smtClean="0"/>
              <a:t> obrera;</a:t>
            </a:r>
          </a:p>
          <a:p>
            <a:pPr algn="just"/>
            <a:r>
              <a:rPr lang="es-ES" dirty="0" smtClean="0"/>
              <a:t>5. </a:t>
            </a:r>
            <a:r>
              <a:rPr lang="es-ES" dirty="0" err="1" smtClean="0"/>
              <a:t>Utilització</a:t>
            </a:r>
            <a:r>
              <a:rPr lang="es-ES" dirty="0" smtClean="0"/>
              <a:t> intensa de la </a:t>
            </a:r>
            <a:r>
              <a:rPr lang="es-ES" dirty="0" err="1" smtClean="0"/>
              <a:t>força</a:t>
            </a:r>
            <a:r>
              <a:rPr lang="es-ES" dirty="0" smtClean="0"/>
              <a:t> laboral femenina (i infantil) en </a:t>
            </a:r>
            <a:r>
              <a:rPr lang="es-ES" dirty="0" err="1" smtClean="0"/>
              <a:t>els</a:t>
            </a:r>
            <a:r>
              <a:rPr lang="es-ES" dirty="0" smtClean="0"/>
              <a:t> </a:t>
            </a:r>
            <a:r>
              <a:rPr lang="es-ES" dirty="0" err="1" smtClean="0"/>
              <a:t>processos</a:t>
            </a:r>
            <a:r>
              <a:rPr lang="es-ES" dirty="0" smtClean="0"/>
              <a:t> </a:t>
            </a:r>
            <a:r>
              <a:rPr lang="es-ES" dirty="0" err="1" smtClean="0"/>
              <a:t>productius</a:t>
            </a:r>
            <a:r>
              <a:rPr lang="es-ES" dirty="0" smtClean="0"/>
              <a:t>.</a:t>
            </a:r>
          </a:p>
          <a:p>
            <a:pPr algn="just"/>
            <a:r>
              <a:rPr lang="es-ES" dirty="0" smtClean="0"/>
              <a:t>6. </a:t>
            </a:r>
            <a:r>
              <a:rPr lang="es-ES" dirty="0" err="1" smtClean="0"/>
              <a:t>Activitats</a:t>
            </a:r>
            <a:r>
              <a:rPr lang="es-ES" dirty="0" smtClean="0"/>
              <a:t> </a:t>
            </a:r>
            <a:r>
              <a:rPr lang="es-ES" dirty="0" err="1" smtClean="0"/>
              <a:t>submergides</a:t>
            </a:r>
            <a:r>
              <a:rPr lang="es-ES" dirty="0" smtClean="0"/>
              <a:t> en </a:t>
            </a:r>
            <a:r>
              <a:rPr lang="es-ES" dirty="0" err="1" smtClean="0"/>
              <a:t>sectors</a:t>
            </a:r>
            <a:r>
              <a:rPr lang="es-ES" dirty="0" smtClean="0"/>
              <a:t> </a:t>
            </a:r>
            <a:r>
              <a:rPr lang="es-ES" dirty="0" err="1" smtClean="0"/>
              <a:t>concrets</a:t>
            </a:r>
            <a:r>
              <a:rPr lang="es-ES" dirty="0" smtClean="0"/>
              <a:t>.</a:t>
            </a:r>
          </a:p>
          <a:p>
            <a:pPr algn="just"/>
            <a:r>
              <a:rPr lang="es-ES" dirty="0"/>
              <a:t>7</a:t>
            </a:r>
            <a:r>
              <a:rPr lang="es-ES" dirty="0" smtClean="0"/>
              <a:t>. </a:t>
            </a:r>
            <a:r>
              <a:rPr lang="es-ES" dirty="0" err="1" smtClean="0"/>
              <a:t>Baixos</a:t>
            </a:r>
            <a:r>
              <a:rPr lang="es-ES" dirty="0" smtClean="0"/>
              <a:t> </a:t>
            </a:r>
            <a:r>
              <a:rPr lang="es-ES" dirty="0" err="1" smtClean="0"/>
              <a:t>salaris</a:t>
            </a:r>
            <a:r>
              <a:rPr lang="es-ES" dirty="0" smtClean="0"/>
              <a:t> en un </a:t>
            </a:r>
            <a:r>
              <a:rPr lang="es-ES" dirty="0" err="1" smtClean="0"/>
              <a:t>escenari</a:t>
            </a:r>
            <a:r>
              <a:rPr lang="es-ES" dirty="0" smtClean="0"/>
              <a:t> de </a:t>
            </a:r>
            <a:r>
              <a:rPr lang="es-ES" dirty="0" err="1" smtClean="0"/>
              <a:t>baixos</a:t>
            </a:r>
            <a:r>
              <a:rPr lang="es-ES" dirty="0" smtClean="0"/>
              <a:t> </a:t>
            </a:r>
            <a:r>
              <a:rPr lang="es-ES" dirty="0" err="1" smtClean="0"/>
              <a:t>preus</a:t>
            </a:r>
            <a:r>
              <a:rPr lang="es-ES" dirty="0" smtClean="0"/>
              <a:t>.</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10</a:t>
            </a:fld>
            <a:endParaRPr lang="es-ES"/>
          </a:p>
        </p:txBody>
      </p:sp>
    </p:spTree>
    <p:extLst>
      <p:ext uri="{BB962C8B-B14F-4D97-AF65-F5344CB8AC3E}">
        <p14:creationId xmlns:p14="http://schemas.microsoft.com/office/powerpoint/2010/main" val="120080280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3200" dirty="0" err="1" smtClean="0"/>
              <a:t>Principals</a:t>
            </a:r>
            <a:r>
              <a:rPr lang="es-ES" sz="3200" dirty="0" smtClean="0"/>
              <a:t> </a:t>
            </a:r>
            <a:r>
              <a:rPr lang="es-ES" sz="3200" dirty="0" err="1" smtClean="0"/>
              <a:t>treballs</a:t>
            </a:r>
            <a:r>
              <a:rPr lang="es-ES" sz="3200" dirty="0" smtClean="0"/>
              <a:t> sobre </a:t>
            </a:r>
            <a:r>
              <a:rPr lang="es-ES" sz="3200" dirty="0" err="1" smtClean="0"/>
              <a:t>indústria</a:t>
            </a:r>
            <a:r>
              <a:rPr lang="es-ES" sz="3200" dirty="0" smtClean="0"/>
              <a:t> i </a:t>
            </a:r>
            <a:r>
              <a:rPr lang="es-ES" sz="3200" dirty="0" err="1" smtClean="0"/>
              <a:t>gènere</a:t>
            </a:r>
            <a:r>
              <a:rPr lang="es-ES" sz="3200" dirty="0" smtClean="0"/>
              <a:t>: </a:t>
            </a:r>
            <a:br>
              <a:rPr lang="es-ES" sz="3200" dirty="0" smtClean="0"/>
            </a:br>
            <a:r>
              <a:rPr lang="es-ES" sz="3200" dirty="0" err="1" smtClean="0"/>
              <a:t>Joana</a:t>
            </a:r>
            <a:r>
              <a:rPr lang="es-ES" sz="3200" dirty="0" smtClean="0"/>
              <a:t> </a:t>
            </a:r>
            <a:r>
              <a:rPr lang="es-ES" sz="3200" dirty="0" err="1" smtClean="0"/>
              <a:t>Maria</a:t>
            </a:r>
            <a:r>
              <a:rPr lang="es-ES" sz="3200" dirty="0" smtClean="0"/>
              <a:t> </a:t>
            </a:r>
            <a:r>
              <a:rPr lang="es-ES" sz="3200" dirty="0" err="1" smtClean="0"/>
              <a:t>Escartín</a:t>
            </a:r>
            <a:endParaRPr lang="es-ES" sz="3200" i="1" dirty="0"/>
          </a:p>
        </p:txBody>
      </p:sp>
      <p:pic>
        <p:nvPicPr>
          <p:cNvPr id="6" name="Marcador de contenido 5"/>
          <p:cNvPicPr>
            <a:picLocks noGrp="1" noChangeAspect="1"/>
          </p:cNvPicPr>
          <p:nvPr>
            <p:ph sz="half" idx="1"/>
          </p:nvPr>
        </p:nvPicPr>
        <p:blipFill>
          <a:blip r:embed="rId2"/>
          <a:srcRect t="-6034" b="-6034"/>
          <a:stretch>
            <a:fillRect/>
          </a:stretch>
        </p:blipFill>
        <p:spPr/>
      </p:pic>
      <p:pic>
        <p:nvPicPr>
          <p:cNvPr id="11" name="Marcador de contenido 10"/>
          <p:cNvPicPr>
            <a:picLocks noGrp="1" noChangeAspect="1"/>
          </p:cNvPicPr>
          <p:nvPr>
            <p:ph sz="half" idx="2"/>
          </p:nvPr>
        </p:nvPicPr>
        <p:blipFill>
          <a:blip r:embed="rId3"/>
          <a:srcRect l="-17653" r="-17653"/>
          <a:stretch>
            <a:fillRect/>
          </a:stretch>
        </p:blipFill>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11</a:t>
            </a:fld>
            <a:endParaRPr lang="es-ES"/>
          </a:p>
        </p:txBody>
      </p:sp>
    </p:spTree>
    <p:extLst>
      <p:ext uri="{BB962C8B-B14F-4D97-AF65-F5344CB8AC3E}">
        <p14:creationId xmlns:p14="http://schemas.microsoft.com/office/powerpoint/2010/main" val="14683402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2400" dirty="0" smtClean="0"/>
              <a:t>LA RESISTÈNCIA INDUSTRIAL.</a:t>
            </a:r>
            <a:br>
              <a:rPr lang="es-ES" sz="2400" dirty="0" smtClean="0"/>
            </a:br>
            <a:r>
              <a:rPr lang="es-ES" sz="2400" dirty="0" err="1" smtClean="0"/>
              <a:t>Calçat</a:t>
            </a:r>
            <a:r>
              <a:rPr lang="es-ES" sz="2400" dirty="0" smtClean="0"/>
              <a:t>: un </a:t>
            </a:r>
            <a:r>
              <a:rPr lang="es-ES" sz="2400" dirty="0" err="1" smtClean="0"/>
              <a:t>producte</a:t>
            </a:r>
            <a:r>
              <a:rPr lang="es-ES" sz="2400" dirty="0" smtClean="0"/>
              <a:t> </a:t>
            </a:r>
            <a:r>
              <a:rPr lang="es-ES" sz="2400" dirty="0" err="1" smtClean="0"/>
              <a:t>genuí</a:t>
            </a:r>
            <a:r>
              <a:rPr lang="es-ES" sz="2400" dirty="0" smtClean="0"/>
              <a:t> </a:t>
            </a:r>
            <a:r>
              <a:rPr lang="es-ES" sz="2400" dirty="0" err="1" smtClean="0"/>
              <a:t>d’exportació</a:t>
            </a:r>
            <a:r>
              <a:rPr lang="es-ES" sz="2400" dirty="0" smtClean="0"/>
              <a:t>…</a:t>
            </a:r>
            <a:br>
              <a:rPr lang="es-ES" sz="2400" dirty="0" smtClean="0"/>
            </a:br>
            <a:r>
              <a:rPr lang="es-ES" sz="1800" dirty="0" smtClean="0"/>
              <a:t>(Font: Manera, 2002) </a:t>
            </a:r>
            <a:endParaRPr lang="es-ES" sz="1800"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12</a:t>
            </a:fld>
            <a:endParaRPr lang="es-ES"/>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2569434011"/>
              </p:ext>
            </p:extLst>
          </p:nvPr>
        </p:nvGraphicFramePr>
        <p:xfrm>
          <a:off x="457200" y="1748692"/>
          <a:ext cx="8149492" cy="437747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6311809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t>
            </a:r>
            <a:r>
              <a:rPr lang="es-ES" dirty="0" err="1" smtClean="0"/>
              <a:t>amb</a:t>
            </a:r>
            <a:r>
              <a:rPr lang="es-ES" dirty="0" smtClean="0"/>
              <a:t> </a:t>
            </a:r>
            <a:r>
              <a:rPr lang="es-ES" dirty="0" err="1" smtClean="0"/>
              <a:t>millors</a:t>
            </a:r>
            <a:r>
              <a:rPr lang="es-ES" dirty="0" smtClean="0"/>
              <a:t> </a:t>
            </a:r>
            <a:r>
              <a:rPr lang="es-ES" dirty="0" err="1" smtClean="0"/>
              <a:t>salaris</a:t>
            </a:r>
            <a:endParaRPr lang="es-ES" dirty="0"/>
          </a:p>
        </p:txBody>
      </p:sp>
      <p:sp>
        <p:nvSpPr>
          <p:cNvPr id="3" name="Marcador de contenido 2"/>
          <p:cNvSpPr>
            <a:spLocks noGrp="1"/>
          </p:cNvSpPr>
          <p:nvPr>
            <p:ph idx="1"/>
          </p:nvPr>
        </p:nvSpPr>
        <p:spPr/>
        <p:txBody>
          <a:bodyPr>
            <a:normAutofit fontScale="92500" lnSpcReduction="10000"/>
          </a:bodyPr>
          <a:lstStyle/>
          <a:p>
            <a:pPr algn="just"/>
            <a:r>
              <a:rPr lang="ca-ES" dirty="0"/>
              <a:t>Per al segle XIX, els jornals dels sabaters oscil·len entre un mínim de 1,75 i un màxim de 4 pessetes. En l'últim cas, suposaria que els sabaters serien </a:t>
            </a:r>
            <a:r>
              <a:rPr lang="ca-ES" dirty="0" smtClean="0"/>
              <a:t>el </a:t>
            </a:r>
            <a:r>
              <a:rPr lang="ca-ES" dirty="0"/>
              <a:t>sector obrer ben pagat de l'illa, ja que els salaris màxims d'altres oficis </a:t>
            </a:r>
            <a:r>
              <a:rPr lang="ca-ES" dirty="0" smtClean="0"/>
              <a:t>-fusters, ferrers- </a:t>
            </a:r>
            <a:r>
              <a:rPr lang="ca-ES" dirty="0"/>
              <a:t>tot just arribarien a les 2,50 pessetes. Amb el segle XX, la mitjana dels salaris oscil·la entre les 2,50 i les 2,79 pessetes-dia, segons càlculs realitzats a partir dels materials de l'Institut de Reformes </a:t>
            </a:r>
            <a:r>
              <a:rPr lang="ca-ES" dirty="0" smtClean="0"/>
              <a:t>Socials.</a:t>
            </a:r>
            <a:r>
              <a:rPr lang="es-ES_tradnl" dirty="0"/>
              <a:t>   </a:t>
            </a:r>
          </a:p>
          <a:p>
            <a:pPr algn="just"/>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13</a:t>
            </a:fld>
            <a:endParaRPr lang="es-ES"/>
          </a:p>
        </p:txBody>
      </p:sp>
    </p:spTree>
    <p:extLst>
      <p:ext uri="{BB962C8B-B14F-4D97-AF65-F5344CB8AC3E}">
        <p14:creationId xmlns:p14="http://schemas.microsoft.com/office/powerpoint/2010/main" val="340466978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No </a:t>
            </a:r>
            <a:r>
              <a:rPr lang="es-ES" dirty="0" err="1" smtClean="0"/>
              <a:t>obstant</a:t>
            </a:r>
            <a:r>
              <a:rPr lang="es-ES" dirty="0" smtClean="0"/>
              <a:t> </a:t>
            </a:r>
            <a:r>
              <a:rPr lang="es-ES" dirty="0" err="1" smtClean="0"/>
              <a:t>això</a:t>
            </a:r>
            <a:r>
              <a:rPr lang="es-ES" dirty="0" smtClean="0"/>
              <a:t>: </a:t>
            </a:r>
            <a:r>
              <a:rPr lang="es-ES" dirty="0" err="1"/>
              <a:t>r</a:t>
            </a:r>
            <a:r>
              <a:rPr lang="es-ES" dirty="0" err="1" smtClean="0"/>
              <a:t>ebuig</a:t>
            </a:r>
            <a:r>
              <a:rPr lang="es-ES" dirty="0" smtClean="0"/>
              <a:t> a </a:t>
            </a:r>
            <a:r>
              <a:rPr lang="es-ES" dirty="0" err="1" smtClean="0"/>
              <a:t>mecanitzar</a:t>
            </a:r>
            <a:r>
              <a:rPr lang="es-ES" dirty="0" smtClean="0"/>
              <a:t>. </a:t>
            </a:r>
            <a:r>
              <a:rPr lang="es-ES" dirty="0" err="1" smtClean="0"/>
              <a:t>Intensitat</a:t>
            </a:r>
            <a:r>
              <a:rPr lang="es-ES" dirty="0" smtClean="0"/>
              <a:t> laboral</a:t>
            </a:r>
            <a:endParaRPr lang="es-ES" dirty="0"/>
          </a:p>
        </p:txBody>
      </p:sp>
      <p:sp>
        <p:nvSpPr>
          <p:cNvPr id="3" name="Marcador de contenido 2"/>
          <p:cNvSpPr>
            <a:spLocks noGrp="1"/>
          </p:cNvSpPr>
          <p:nvPr>
            <p:ph idx="1"/>
          </p:nvPr>
        </p:nvSpPr>
        <p:spPr/>
        <p:txBody>
          <a:bodyPr>
            <a:normAutofit fontScale="92500" lnSpcReduction="10000"/>
          </a:bodyPr>
          <a:lstStyle/>
          <a:p>
            <a:pPr algn="just"/>
            <a:r>
              <a:rPr lang="ca-ES" dirty="0"/>
              <a:t>L'empresari no se sent impulsat a mecanitzar el procés de producció mentre els salaris es mantinguin </a:t>
            </a:r>
            <a:r>
              <a:rPr lang="ca-ES" dirty="0" smtClean="0"/>
              <a:t>baixos. </a:t>
            </a:r>
          </a:p>
          <a:p>
            <a:pPr algn="just"/>
            <a:r>
              <a:rPr lang="ca-ES" dirty="0" smtClean="0"/>
              <a:t>La </a:t>
            </a:r>
            <a:r>
              <a:rPr lang="ca-ES" dirty="0"/>
              <a:t>retribució de l'operari principal ve determinada pel nombre de sabates que és capaç de lliurar en els temps convinguts obligant per tant a convertir-se de fet en un organitzador de la producció en la qual </a:t>
            </a:r>
            <a:r>
              <a:rPr lang="ca-ES" dirty="0" smtClean="0"/>
              <a:t>s’impliquen </a:t>
            </a:r>
            <a:r>
              <a:rPr lang="ca-ES" dirty="0"/>
              <a:t>un cert nombre d'ajudants, normalment nens o nenes de poca edat, que reben la seva paga del propi sabater.</a:t>
            </a:r>
            <a:r>
              <a:rPr lang="es-ES_tradnl" dirty="0"/>
              <a:t>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14</a:t>
            </a:fld>
            <a:endParaRPr lang="es-ES"/>
          </a:p>
        </p:txBody>
      </p:sp>
    </p:spTree>
    <p:extLst>
      <p:ext uri="{BB962C8B-B14F-4D97-AF65-F5344CB8AC3E}">
        <p14:creationId xmlns:p14="http://schemas.microsoft.com/office/powerpoint/2010/main" val="3895496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Treball</a:t>
            </a:r>
            <a:r>
              <a:rPr lang="es-ES" dirty="0" smtClean="0"/>
              <a:t> </a:t>
            </a:r>
            <a:r>
              <a:rPr lang="es-ES" dirty="0" err="1" smtClean="0"/>
              <a:t>femení</a:t>
            </a:r>
            <a:r>
              <a:rPr lang="es-ES" dirty="0" smtClean="0"/>
              <a:t>, </a:t>
            </a:r>
            <a:r>
              <a:rPr lang="es-ES" dirty="0" err="1" smtClean="0"/>
              <a:t>treball</a:t>
            </a:r>
            <a:r>
              <a:rPr lang="es-ES" dirty="0" smtClean="0"/>
              <a:t> infantil</a:t>
            </a:r>
            <a:endParaRPr lang="es-ES" dirty="0"/>
          </a:p>
        </p:txBody>
      </p:sp>
      <p:sp>
        <p:nvSpPr>
          <p:cNvPr id="3" name="Marcador de contenido 2"/>
          <p:cNvSpPr>
            <a:spLocks noGrp="1"/>
          </p:cNvSpPr>
          <p:nvPr>
            <p:ph idx="1"/>
          </p:nvPr>
        </p:nvSpPr>
        <p:spPr/>
        <p:txBody>
          <a:bodyPr>
            <a:normAutofit fontScale="77500" lnSpcReduction="20000"/>
          </a:bodyPr>
          <a:lstStyle/>
          <a:p>
            <a:pPr algn="just"/>
            <a:r>
              <a:rPr lang="ca-ES" dirty="0"/>
              <a:t>Es reprodueix així en la manufactura l'antic esquema del treball gremial, només que ara el paper del mestre es multiplica, es trasllada als oficials i alhora es concentra en un mateix espai</a:t>
            </a:r>
            <a:r>
              <a:rPr lang="ca-ES" dirty="0" smtClean="0"/>
              <a:t>.</a:t>
            </a:r>
          </a:p>
          <a:p>
            <a:pPr algn="just"/>
            <a:r>
              <a:rPr lang="ca-ES" dirty="0" smtClean="0"/>
              <a:t>L'antic </a:t>
            </a:r>
            <a:r>
              <a:rPr lang="ca-ES" dirty="0"/>
              <a:t>paternalisme dels gremis ha desaparegut i ara l'oficial no té inconvenient a explotar, al seu torn, el pobre noi exigint-li un nombre excessiu d'hores de treball, donant-li a vegades maltractaments i impossibilitant la seva instrucció elemental. </a:t>
            </a:r>
            <a:endParaRPr lang="ca-ES" dirty="0" smtClean="0"/>
          </a:p>
          <a:p>
            <a:pPr algn="just"/>
            <a:r>
              <a:rPr lang="ca-ES" dirty="0" smtClean="0"/>
              <a:t>Les </a:t>
            </a:r>
            <a:r>
              <a:rPr lang="ca-ES" dirty="0"/>
              <a:t>jornades normals de treball en el sector, tant per als adults com per als nens, són d'onze hores, tot i la llei que obliga els menors de 14 anys a limitar la jornada a sis hores.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15</a:t>
            </a:fld>
            <a:endParaRPr lang="es-ES"/>
          </a:p>
        </p:txBody>
      </p:sp>
    </p:spTree>
    <p:extLst>
      <p:ext uri="{BB962C8B-B14F-4D97-AF65-F5344CB8AC3E}">
        <p14:creationId xmlns:p14="http://schemas.microsoft.com/office/powerpoint/2010/main" val="1260045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Dona i </a:t>
            </a:r>
            <a:r>
              <a:rPr lang="es-ES" dirty="0" err="1" smtClean="0"/>
              <a:t>treball</a:t>
            </a:r>
            <a:r>
              <a:rPr lang="es-ES" dirty="0" smtClean="0"/>
              <a:t>…</a:t>
            </a:r>
            <a:endParaRPr lang="es-ES" dirty="0"/>
          </a:p>
        </p:txBody>
      </p:sp>
      <p:sp>
        <p:nvSpPr>
          <p:cNvPr id="3" name="Marcador de contenido 2"/>
          <p:cNvSpPr>
            <a:spLocks noGrp="1"/>
          </p:cNvSpPr>
          <p:nvPr>
            <p:ph idx="1"/>
          </p:nvPr>
        </p:nvSpPr>
        <p:spPr/>
        <p:txBody>
          <a:bodyPr>
            <a:noAutofit/>
          </a:bodyPr>
          <a:lstStyle/>
          <a:p>
            <a:pPr algn="just"/>
            <a:r>
              <a:rPr lang="ca-ES" sz="2400" dirty="0"/>
              <a:t>Un element clau que explica la irrupció de la dona en el món fabril i de la manufactura serà el de complir una funció de complementarietat amb el salari del cap de família. </a:t>
            </a:r>
            <a:endParaRPr lang="ca-ES" sz="2400" dirty="0" smtClean="0"/>
          </a:p>
          <a:p>
            <a:pPr algn="just"/>
            <a:r>
              <a:rPr lang="ca-ES" sz="2400" dirty="0" smtClean="0"/>
              <a:t>Les </a:t>
            </a:r>
            <a:r>
              <a:rPr lang="ca-ES" sz="2400" dirty="0"/>
              <a:t>baixes retribucions que perceben els obrers homes obligarà els altres membres de la família a participar en el procés de captació de diners per mantenir la unitat familiar. </a:t>
            </a:r>
            <a:endParaRPr lang="ca-ES" sz="2400" dirty="0" smtClean="0"/>
          </a:p>
          <a:p>
            <a:pPr algn="just"/>
            <a:r>
              <a:rPr lang="ca-ES" sz="2400" dirty="0" smtClean="0"/>
              <a:t>De </a:t>
            </a:r>
            <a:r>
              <a:rPr lang="ca-ES" sz="2400" dirty="0"/>
              <a:t>fet, les dones en general a l'edat de 12 anys les col·loquen els seus pares jornalers, com a aprenents a casa d'una modista, d'un sastre, d'un sabater, o una altra indústria en què s'empri el treball de la dona. </a:t>
            </a:r>
            <a:endParaRPr lang="es-ES" sz="2400"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16</a:t>
            </a:fld>
            <a:endParaRPr lang="es-ES"/>
          </a:p>
        </p:txBody>
      </p:sp>
    </p:spTree>
    <p:extLst>
      <p:ext uri="{BB962C8B-B14F-4D97-AF65-F5344CB8AC3E}">
        <p14:creationId xmlns:p14="http://schemas.microsoft.com/office/powerpoint/2010/main" val="1128264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…per a complementar renda familiar</a:t>
            </a:r>
            <a:endParaRPr lang="es-ES" dirty="0"/>
          </a:p>
        </p:txBody>
      </p:sp>
      <p:sp>
        <p:nvSpPr>
          <p:cNvPr id="3" name="Marcador de contenido 2"/>
          <p:cNvSpPr>
            <a:spLocks noGrp="1"/>
          </p:cNvSpPr>
          <p:nvPr>
            <p:ph idx="1"/>
          </p:nvPr>
        </p:nvSpPr>
        <p:spPr/>
        <p:txBody>
          <a:bodyPr>
            <a:normAutofit fontScale="85000" lnSpcReduction="10000"/>
          </a:bodyPr>
          <a:lstStyle/>
          <a:p>
            <a:pPr algn="just"/>
            <a:r>
              <a:rPr lang="ca-ES" dirty="0"/>
              <a:t>Aquest treball és no només útil per augmentar l'haver de la família sinó que és necessari en la majoria de casos per a la subsistència de la mateixa. </a:t>
            </a:r>
            <a:endParaRPr lang="ca-ES" dirty="0" smtClean="0"/>
          </a:p>
          <a:p>
            <a:pPr algn="just"/>
            <a:r>
              <a:rPr lang="ca-ES" dirty="0" smtClean="0"/>
              <a:t>Les </a:t>
            </a:r>
            <a:r>
              <a:rPr lang="ca-ES" dirty="0" err="1"/>
              <a:t>fèmines</a:t>
            </a:r>
            <a:r>
              <a:rPr lang="ca-ES" dirty="0"/>
              <a:t> treballaven a casa </a:t>
            </a:r>
            <a:r>
              <a:rPr lang="ca-ES" dirty="0" smtClean="0"/>
              <a:t>i a </a:t>
            </a:r>
            <a:r>
              <a:rPr lang="ca-ES" dirty="0"/>
              <a:t>les fàbriques o tallers, sent més normal que treballessin en el domicili familiar quan estaven casades i tenien fills</a:t>
            </a:r>
            <a:r>
              <a:rPr lang="ca-ES" dirty="0" smtClean="0"/>
              <a:t>.</a:t>
            </a:r>
          </a:p>
          <a:p>
            <a:pPr algn="just"/>
            <a:r>
              <a:rPr lang="ca-ES" dirty="0" smtClean="0"/>
              <a:t>Desenvolupaven </a:t>
            </a:r>
            <a:r>
              <a:rPr lang="ca-ES" dirty="0"/>
              <a:t>activitats variades que podien ser idèntiques a les que realitzaven els homes o, per exemple, podien preparar la feina dels oficials dels establiments sabaters o de les matèries primeres de la indústria </a:t>
            </a:r>
            <a:r>
              <a:rPr lang="ca-ES" dirty="0" smtClean="0"/>
              <a:t>tèxtil</a:t>
            </a:r>
            <a:r>
              <a:rPr lang="es-ES_tradnl" dirty="0" smtClean="0"/>
              <a:t>.</a:t>
            </a:r>
            <a:endParaRPr lang="es-ES" dirty="0"/>
          </a:p>
          <a:p>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17</a:t>
            </a:fld>
            <a:endParaRPr lang="es-ES"/>
          </a:p>
        </p:txBody>
      </p:sp>
    </p:spTree>
    <p:extLst>
      <p:ext uri="{BB962C8B-B14F-4D97-AF65-F5344CB8AC3E}">
        <p14:creationId xmlns:p14="http://schemas.microsoft.com/office/powerpoint/2010/main" val="3785182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L’opinió</a:t>
            </a:r>
            <a:r>
              <a:rPr lang="es-ES" dirty="0" smtClean="0"/>
              <a:t> </a:t>
            </a:r>
            <a:r>
              <a:rPr lang="es-ES" dirty="0" err="1" smtClean="0"/>
              <a:t>dels</a:t>
            </a:r>
            <a:r>
              <a:rPr lang="es-ES" dirty="0" smtClean="0"/>
              <a:t> </a:t>
            </a:r>
            <a:r>
              <a:rPr lang="es-ES" dirty="0" err="1" smtClean="0"/>
              <a:t>treballadors</a:t>
            </a:r>
            <a:endParaRPr lang="es-ES" dirty="0"/>
          </a:p>
        </p:txBody>
      </p:sp>
      <p:sp>
        <p:nvSpPr>
          <p:cNvPr id="3" name="Marcador de contenido 2"/>
          <p:cNvSpPr>
            <a:spLocks noGrp="1"/>
          </p:cNvSpPr>
          <p:nvPr>
            <p:ph idx="1"/>
          </p:nvPr>
        </p:nvSpPr>
        <p:spPr/>
        <p:txBody>
          <a:bodyPr>
            <a:normAutofit fontScale="70000" lnSpcReduction="20000"/>
          </a:bodyPr>
          <a:lstStyle/>
          <a:p>
            <a:pPr marL="0" indent="0" algn="just">
              <a:buNone/>
            </a:pPr>
            <a:r>
              <a:rPr lang="es-ES_tradnl" i="1" dirty="0" smtClean="0"/>
              <a:t>“Los </a:t>
            </a:r>
            <a:r>
              <a:rPr lang="es-ES_tradnl" i="1" dirty="0"/>
              <a:t>muy ladinos fabricantes </a:t>
            </a:r>
            <a:r>
              <a:rPr lang="es-ES_tradnl" i="1" dirty="0" err="1"/>
              <a:t>aprovechándose</a:t>
            </a:r>
            <a:r>
              <a:rPr lang="es-ES_tradnl" i="1" dirty="0"/>
              <a:t> de la candidez de las obreras y de la miseria que sufren, las han hecho creer de que cuanto </a:t>
            </a:r>
            <a:r>
              <a:rPr lang="es-ES_tradnl" i="1" dirty="0" err="1"/>
              <a:t>más</a:t>
            </a:r>
            <a:r>
              <a:rPr lang="es-ES_tradnl" i="1" dirty="0"/>
              <a:t> producen </a:t>
            </a:r>
            <a:r>
              <a:rPr lang="es-ES_tradnl" i="1" dirty="0" err="1"/>
              <a:t>más</a:t>
            </a:r>
            <a:r>
              <a:rPr lang="es-ES_tradnl" i="1" dirty="0"/>
              <a:t> ganan. </a:t>
            </a:r>
          </a:p>
          <a:p>
            <a:pPr marL="0" indent="0" algn="just">
              <a:buNone/>
            </a:pPr>
            <a:r>
              <a:rPr lang="es-ES_tradnl" i="1" dirty="0"/>
              <a:t>Y al efecto han implantado el trabajo a destajo. Que es el sistema </a:t>
            </a:r>
            <a:r>
              <a:rPr lang="es-ES_tradnl" i="1" dirty="0" err="1"/>
              <a:t>más</a:t>
            </a:r>
            <a:r>
              <a:rPr lang="es-ES_tradnl" i="1" dirty="0"/>
              <a:t> inocuo de </a:t>
            </a:r>
            <a:r>
              <a:rPr lang="es-ES_tradnl" i="1" dirty="0" err="1"/>
              <a:t>explotación</a:t>
            </a:r>
            <a:r>
              <a:rPr lang="es-ES_tradnl" i="1" dirty="0"/>
              <a:t>. Como que tiene por objeto (sin que el patrono tenga que vigilarle) alcanzar del obrero el </a:t>
            </a:r>
            <a:r>
              <a:rPr lang="es-ES_tradnl" i="1" dirty="0" err="1"/>
              <a:t>máximum</a:t>
            </a:r>
            <a:r>
              <a:rPr lang="es-ES_tradnl" i="1" dirty="0"/>
              <a:t> de </a:t>
            </a:r>
            <a:r>
              <a:rPr lang="es-ES_tradnl" i="1" dirty="0" err="1"/>
              <a:t>producción</a:t>
            </a:r>
            <a:r>
              <a:rPr lang="es-ES_tradnl" i="1" dirty="0"/>
              <a:t>. </a:t>
            </a:r>
          </a:p>
          <a:p>
            <a:pPr marL="0" indent="0" algn="just">
              <a:buNone/>
            </a:pPr>
            <a:r>
              <a:rPr lang="es-ES_tradnl" i="1" dirty="0"/>
              <a:t>Para calcularle el </a:t>
            </a:r>
            <a:r>
              <a:rPr lang="es-ES_tradnl" i="1" dirty="0" err="1"/>
              <a:t>mínimum</a:t>
            </a:r>
            <a:r>
              <a:rPr lang="es-ES_tradnl" i="1" dirty="0"/>
              <a:t> que le puede exigir.</a:t>
            </a:r>
            <a:br>
              <a:rPr lang="es-ES_tradnl" i="1" dirty="0"/>
            </a:br>
            <a:r>
              <a:rPr lang="es-ES_tradnl" i="1" dirty="0"/>
              <a:t>Y rebajarle de paso el salario.</a:t>
            </a:r>
            <a:br>
              <a:rPr lang="es-ES_tradnl" i="1" dirty="0"/>
            </a:br>
            <a:r>
              <a:rPr lang="es-ES_tradnl" i="1" dirty="0"/>
              <a:t>No llenado aun con lo anterior el saco de su avaricia, hacen trabajar a sus </a:t>
            </a:r>
            <a:r>
              <a:rPr lang="es-ES_tradnl" i="1" dirty="0" smtClean="0"/>
              <a:t>operarias </a:t>
            </a:r>
            <a:r>
              <a:rPr lang="es-ES_tradnl" i="1" dirty="0"/>
              <a:t>doce y catorce horas por jornada. (...) </a:t>
            </a:r>
          </a:p>
          <a:p>
            <a:pPr marL="0" indent="0" algn="just">
              <a:buNone/>
            </a:pPr>
            <a:r>
              <a:rPr lang="es-ES_tradnl" i="1" dirty="0"/>
              <a:t>¡Ah! se nos olvidaba decir que los </a:t>
            </a:r>
            <a:r>
              <a:rPr lang="es-ES_tradnl" i="1" dirty="0" err="1"/>
              <a:t>niños</a:t>
            </a:r>
            <a:r>
              <a:rPr lang="es-ES_tradnl" i="1" dirty="0"/>
              <a:t> menores de catorce </a:t>
            </a:r>
            <a:r>
              <a:rPr lang="es-ES_tradnl" i="1" dirty="0" err="1"/>
              <a:t>años</a:t>
            </a:r>
            <a:r>
              <a:rPr lang="es-ES_tradnl" i="1" dirty="0"/>
              <a:t> trabajan las mismas horas. </a:t>
            </a:r>
          </a:p>
          <a:p>
            <a:pPr marL="0" indent="0" algn="just">
              <a:buNone/>
            </a:pPr>
            <a:r>
              <a:rPr lang="es-ES_tradnl" i="1" dirty="0"/>
              <a:t>Y que a la mujeres que </a:t>
            </a:r>
            <a:r>
              <a:rPr lang="es-ES_tradnl" i="1" dirty="0" err="1"/>
              <a:t>crían</a:t>
            </a:r>
            <a:r>
              <a:rPr lang="es-ES_tradnl" i="1" dirty="0"/>
              <a:t>, no les dejan cesar en el trabajo para amamantar a sus </a:t>
            </a:r>
            <a:r>
              <a:rPr lang="es-ES_tradnl" i="1" dirty="0" smtClean="0"/>
              <a:t>hijos”</a:t>
            </a:r>
            <a:r>
              <a:rPr lang="es-ES_tradnl" dirty="0" smtClean="0"/>
              <a:t>. </a:t>
            </a:r>
            <a:endParaRPr lang="es-ES_tradnl" dirty="0"/>
          </a:p>
          <a:p>
            <a:pPr marL="0" indent="0">
              <a:buNone/>
            </a:pPr>
            <a:r>
              <a:rPr lang="es-ES_tradnl" dirty="0"/>
              <a:t>El Obrero Balear, no. 94, 20 de </a:t>
            </a:r>
            <a:r>
              <a:rPr lang="es-ES_tradnl" dirty="0" err="1" smtClean="0"/>
              <a:t>setembre</a:t>
            </a:r>
            <a:r>
              <a:rPr lang="es-ES_tradnl" dirty="0" smtClean="0"/>
              <a:t> de </a:t>
            </a:r>
            <a:r>
              <a:rPr lang="es-ES_tradnl" dirty="0"/>
              <a:t>1902, pp. 2. </a:t>
            </a:r>
          </a:p>
          <a:p>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18</a:t>
            </a:fld>
            <a:endParaRPr lang="es-ES"/>
          </a:p>
        </p:txBody>
      </p:sp>
    </p:spTree>
    <p:extLst>
      <p:ext uri="{BB962C8B-B14F-4D97-AF65-F5344CB8AC3E}">
        <p14:creationId xmlns:p14="http://schemas.microsoft.com/office/powerpoint/2010/main" val="1742499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2800" dirty="0" err="1" smtClean="0"/>
              <a:t>Quàntes</a:t>
            </a:r>
            <a:r>
              <a:rPr lang="es-ES" sz="2800" dirty="0" smtClean="0"/>
              <a:t>?...Difícil saber-</a:t>
            </a:r>
            <a:r>
              <a:rPr lang="es-ES" sz="2800" dirty="0" err="1" smtClean="0"/>
              <a:t>ho</a:t>
            </a:r>
            <a:r>
              <a:rPr lang="es-ES" sz="2800" dirty="0" smtClean="0"/>
              <a:t>… Registres </a:t>
            </a:r>
            <a:r>
              <a:rPr lang="es-ES" sz="2800" dirty="0" err="1" smtClean="0"/>
              <a:t>oficials</a:t>
            </a:r>
            <a:r>
              <a:rPr lang="es-ES" sz="2800" dirty="0"/>
              <a:t> </a:t>
            </a:r>
            <a:r>
              <a:rPr lang="es-ES" sz="2800" dirty="0" smtClean="0"/>
              <a:t>de </a:t>
            </a:r>
            <a:r>
              <a:rPr lang="es-ES" sz="2800" dirty="0" err="1" smtClean="0"/>
              <a:t>l’Ibestat</a:t>
            </a:r>
            <a:r>
              <a:rPr lang="es-ES" sz="2800" dirty="0" smtClean="0"/>
              <a:t>, </a:t>
            </a:r>
            <a:r>
              <a:rPr lang="es-ES" sz="2800" dirty="0" err="1" smtClean="0"/>
              <a:t>amb</a:t>
            </a:r>
            <a:r>
              <a:rPr lang="es-ES" sz="2800" dirty="0" smtClean="0"/>
              <a:t> </a:t>
            </a:r>
            <a:r>
              <a:rPr lang="es-ES" sz="2800" dirty="0" err="1" smtClean="0"/>
              <a:t>càlculs</a:t>
            </a:r>
            <a:r>
              <a:rPr lang="es-ES" sz="2800" dirty="0" smtClean="0"/>
              <a:t> de la </a:t>
            </a:r>
            <a:r>
              <a:rPr lang="es-ES" sz="2800" dirty="0" err="1" smtClean="0"/>
              <a:t>professora</a:t>
            </a:r>
            <a:r>
              <a:rPr lang="es-ES" sz="2800" dirty="0" smtClean="0"/>
              <a:t> </a:t>
            </a:r>
            <a:r>
              <a:rPr lang="es-ES" sz="2800" dirty="0" err="1" smtClean="0"/>
              <a:t>Escartín</a:t>
            </a:r>
            <a:endParaRPr lang="es-ES" sz="2800" dirty="0"/>
          </a:p>
        </p:txBody>
      </p:sp>
      <p:pic>
        <p:nvPicPr>
          <p:cNvPr id="6" name="Marcador de contenido 5"/>
          <p:cNvPicPr>
            <a:picLocks noGrp="1" noChangeAspect="1"/>
          </p:cNvPicPr>
          <p:nvPr>
            <p:ph idx="1"/>
          </p:nvPr>
        </p:nvPicPr>
        <p:blipFill>
          <a:blip r:embed="rId2"/>
          <a:srcRect t="-9529" b="-9529"/>
          <a:stretch>
            <a:fillRect/>
          </a:stretch>
        </p:blipFill>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19</a:t>
            </a:fld>
            <a:endParaRPr lang="es-ES"/>
          </a:p>
        </p:txBody>
      </p:sp>
    </p:spTree>
    <p:extLst>
      <p:ext uri="{BB962C8B-B14F-4D97-AF65-F5344CB8AC3E}">
        <p14:creationId xmlns:p14="http://schemas.microsoft.com/office/powerpoint/2010/main" val="3766799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 Obrero Balear, 1902-1907…</a:t>
            </a:r>
            <a:endParaRPr lang="es-ES" dirty="0"/>
          </a:p>
        </p:txBody>
      </p:sp>
      <p:sp>
        <p:nvSpPr>
          <p:cNvPr id="3" name="Marcador de contenido 2"/>
          <p:cNvSpPr>
            <a:spLocks noGrp="1"/>
          </p:cNvSpPr>
          <p:nvPr>
            <p:ph idx="1"/>
          </p:nvPr>
        </p:nvSpPr>
        <p:spPr/>
        <p:txBody>
          <a:bodyPr>
            <a:noAutofit/>
          </a:bodyPr>
          <a:lstStyle/>
          <a:p>
            <a:pPr algn="just"/>
            <a:r>
              <a:rPr lang="es-ES_tradnl" sz="2200" i="1" dirty="0"/>
              <a:t>(...) en la </a:t>
            </a:r>
            <a:r>
              <a:rPr lang="es-ES_tradnl" sz="2200" i="1" dirty="0" err="1"/>
              <a:t>fábrica</a:t>
            </a:r>
            <a:r>
              <a:rPr lang="es-ES_tradnl" sz="2200" i="1" dirty="0"/>
              <a:t> de sombreros del Sr. </a:t>
            </a:r>
            <a:r>
              <a:rPr lang="es-ES_tradnl" sz="2200" i="1" dirty="0" err="1"/>
              <a:t>Estarellas</a:t>
            </a:r>
            <a:r>
              <a:rPr lang="es-ES_tradnl" sz="2200" i="1" dirty="0"/>
              <a:t> </a:t>
            </a:r>
            <a:r>
              <a:rPr lang="es-ES_tradnl" sz="2200" i="1" dirty="0" err="1"/>
              <a:t>están</a:t>
            </a:r>
            <a:r>
              <a:rPr lang="es-ES_tradnl" sz="2200" i="1" dirty="0"/>
              <a:t> trabajando muchos </a:t>
            </a:r>
            <a:r>
              <a:rPr lang="es-ES_tradnl" sz="2200" i="1" dirty="0" err="1"/>
              <a:t>niños</a:t>
            </a:r>
            <a:r>
              <a:rPr lang="es-ES_tradnl" sz="2200" i="1" dirty="0"/>
              <a:t> que no deben ir al trabajo y sí a la escuela; en dicha </a:t>
            </a:r>
            <a:r>
              <a:rPr lang="es-ES_tradnl" sz="2200" i="1" dirty="0" err="1"/>
              <a:t>fábrica</a:t>
            </a:r>
            <a:r>
              <a:rPr lang="es-ES_tradnl" sz="2200" i="1" dirty="0"/>
              <a:t> como en todas las </a:t>
            </a:r>
            <a:r>
              <a:rPr lang="es-ES_tradnl" sz="2200" i="1" dirty="0" err="1"/>
              <a:t>demás</a:t>
            </a:r>
            <a:r>
              <a:rPr lang="es-ES_tradnl" sz="2200" i="1" dirty="0"/>
              <a:t> no está puesta a la vista la ley de accidentes y el reglamento del trabajo de la mujer y el </a:t>
            </a:r>
            <a:r>
              <a:rPr lang="es-ES_tradnl" sz="2200" i="1" dirty="0" err="1" smtClean="0"/>
              <a:t>niño</a:t>
            </a:r>
            <a:r>
              <a:rPr lang="es-ES_tradnl" sz="2200" i="1" dirty="0" smtClean="0"/>
              <a:t>. </a:t>
            </a:r>
            <a:endParaRPr lang="es-ES_tradnl" sz="2200" i="1" dirty="0"/>
          </a:p>
          <a:p>
            <a:pPr algn="just"/>
            <a:r>
              <a:rPr lang="es-ES_tradnl" sz="2200" i="1" dirty="0"/>
              <a:t>Lo fue (</a:t>
            </a:r>
            <a:r>
              <a:rPr lang="es-ES_tradnl" sz="2200" i="1" dirty="0" err="1"/>
              <a:t>víctima</a:t>
            </a:r>
            <a:r>
              <a:rPr lang="es-ES_tradnl" sz="2200" i="1" dirty="0"/>
              <a:t>) el </a:t>
            </a:r>
            <a:r>
              <a:rPr lang="es-ES_tradnl" sz="2200" i="1" dirty="0" err="1"/>
              <a:t>miércoles</a:t>
            </a:r>
            <a:r>
              <a:rPr lang="es-ES_tradnl" sz="2200" i="1" dirty="0"/>
              <a:t> de esta semana una </a:t>
            </a:r>
            <a:r>
              <a:rPr lang="es-ES_tradnl" sz="2200" i="1" dirty="0" err="1"/>
              <a:t>niña</a:t>
            </a:r>
            <a:r>
              <a:rPr lang="es-ES_tradnl" sz="2200" i="1" dirty="0"/>
              <a:t> de unos catorce </a:t>
            </a:r>
            <a:r>
              <a:rPr lang="es-ES_tradnl" sz="2200" i="1" dirty="0" err="1"/>
              <a:t>años</a:t>
            </a:r>
            <a:r>
              <a:rPr lang="es-ES_tradnl" sz="2200" i="1" dirty="0"/>
              <a:t>, que trabajaba en la </a:t>
            </a:r>
            <a:r>
              <a:rPr lang="es-ES_tradnl" sz="2200" i="1" dirty="0" err="1"/>
              <a:t>fábrica</a:t>
            </a:r>
            <a:r>
              <a:rPr lang="es-ES_tradnl" sz="2200" i="1" dirty="0"/>
              <a:t> de alfombras del arrabal de Santa Catalina, prestaba sus servicios en una </a:t>
            </a:r>
            <a:r>
              <a:rPr lang="es-ES_tradnl" sz="2200" i="1" dirty="0" err="1"/>
              <a:t>máquina</a:t>
            </a:r>
            <a:r>
              <a:rPr lang="es-ES_tradnl" sz="2200" i="1" dirty="0"/>
              <a:t>, </a:t>
            </a:r>
            <a:r>
              <a:rPr lang="es-ES_tradnl" sz="2200" i="1" dirty="0" err="1"/>
              <a:t>cogiéndole</a:t>
            </a:r>
            <a:r>
              <a:rPr lang="es-ES_tradnl" sz="2200" i="1" dirty="0"/>
              <a:t> el engranaje de </a:t>
            </a:r>
            <a:r>
              <a:rPr lang="es-ES_tradnl" sz="2200" i="1" dirty="0" err="1"/>
              <a:t>ésta</a:t>
            </a:r>
            <a:r>
              <a:rPr lang="es-ES_tradnl" sz="2200" i="1" dirty="0"/>
              <a:t> una mano. Fue conducida la desdichada joven en el hospital, donde los </a:t>
            </a:r>
            <a:r>
              <a:rPr lang="es-ES_tradnl" sz="2200" i="1" dirty="0" err="1"/>
              <a:t>médicos</a:t>
            </a:r>
            <a:r>
              <a:rPr lang="es-ES_tradnl" sz="2200" i="1" dirty="0"/>
              <a:t> de guardia le practicaron los primeros auxilios, habiendo sido indispensable de momento la </a:t>
            </a:r>
            <a:r>
              <a:rPr lang="es-ES_tradnl" sz="2200" i="1" dirty="0" err="1"/>
              <a:t>amputación</a:t>
            </a:r>
            <a:r>
              <a:rPr lang="es-ES_tradnl" sz="2200" i="1" dirty="0"/>
              <a:t> de un dedo (...</a:t>
            </a:r>
            <a:r>
              <a:rPr lang="es-ES_tradnl" sz="2200" i="1" dirty="0" smtClean="0"/>
              <a:t>) </a:t>
            </a:r>
            <a:endParaRPr lang="es-ES_tradnl" sz="2200" i="1" dirty="0"/>
          </a:p>
          <a:p>
            <a:endParaRPr lang="es-ES" sz="1800"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20</a:t>
            </a:fld>
            <a:endParaRPr lang="es-ES" dirty="0"/>
          </a:p>
        </p:txBody>
      </p:sp>
    </p:spTree>
    <p:extLst>
      <p:ext uri="{BB962C8B-B14F-4D97-AF65-F5344CB8AC3E}">
        <p14:creationId xmlns:p14="http://schemas.microsoft.com/office/powerpoint/2010/main" val="556263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t>
            </a:r>
            <a:r>
              <a:rPr lang="es-ES" dirty="0" err="1" smtClean="0"/>
              <a:t>amb</a:t>
            </a:r>
            <a:r>
              <a:rPr lang="es-ES" dirty="0" smtClean="0"/>
              <a:t> </a:t>
            </a:r>
            <a:r>
              <a:rPr lang="es-ES" dirty="0" err="1" smtClean="0"/>
              <a:t>més</a:t>
            </a:r>
            <a:r>
              <a:rPr lang="es-ES" dirty="0" smtClean="0"/>
              <a:t> </a:t>
            </a:r>
            <a:r>
              <a:rPr lang="es-ES" dirty="0" err="1" smtClean="0"/>
              <a:t>exemples</a:t>
            </a:r>
            <a:endParaRPr lang="es-ES" dirty="0"/>
          </a:p>
        </p:txBody>
      </p:sp>
      <p:sp>
        <p:nvSpPr>
          <p:cNvPr id="3" name="Marcador de contenido 2"/>
          <p:cNvSpPr>
            <a:spLocks noGrp="1"/>
          </p:cNvSpPr>
          <p:nvPr>
            <p:ph idx="1"/>
          </p:nvPr>
        </p:nvSpPr>
        <p:spPr/>
        <p:txBody>
          <a:bodyPr>
            <a:normAutofit fontScale="70000" lnSpcReduction="20000"/>
          </a:bodyPr>
          <a:lstStyle/>
          <a:p>
            <a:pPr algn="just"/>
            <a:r>
              <a:rPr lang="es-ES_tradnl" i="1" dirty="0"/>
              <a:t>Sí, una </a:t>
            </a:r>
            <a:r>
              <a:rPr lang="es-ES_tradnl" i="1" dirty="0" err="1"/>
              <a:t>víctima</a:t>
            </a:r>
            <a:r>
              <a:rPr lang="es-ES_tradnl" i="1" dirty="0"/>
              <a:t> </a:t>
            </a:r>
            <a:r>
              <a:rPr lang="es-ES_tradnl" i="1" dirty="0" err="1"/>
              <a:t>más</a:t>
            </a:r>
            <a:r>
              <a:rPr lang="es-ES_tradnl" i="1" dirty="0"/>
              <a:t> de la avaricia capitalista. La </a:t>
            </a:r>
            <a:r>
              <a:rPr lang="es-ES_tradnl" i="1" dirty="0" err="1"/>
              <a:t>niña</a:t>
            </a:r>
            <a:r>
              <a:rPr lang="es-ES_tradnl" i="1" dirty="0"/>
              <a:t> de 13 </a:t>
            </a:r>
            <a:r>
              <a:rPr lang="es-ES_tradnl" i="1" dirty="0" err="1"/>
              <a:t>años</a:t>
            </a:r>
            <a:r>
              <a:rPr lang="es-ES_tradnl" i="1" dirty="0"/>
              <a:t> de edad Josefa </a:t>
            </a:r>
            <a:r>
              <a:rPr lang="es-ES_tradnl" i="1" dirty="0" err="1"/>
              <a:t>Coll</a:t>
            </a:r>
            <a:r>
              <a:rPr lang="es-ES_tradnl" i="1" dirty="0"/>
              <a:t> el </a:t>
            </a:r>
            <a:r>
              <a:rPr lang="es-ES_tradnl" i="1" dirty="0" err="1"/>
              <a:t>miércoles</a:t>
            </a:r>
            <a:r>
              <a:rPr lang="es-ES_tradnl" i="1" dirty="0"/>
              <a:t> de la semana pasada, a las diez de la </a:t>
            </a:r>
            <a:r>
              <a:rPr lang="es-ES_tradnl" i="1" dirty="0" err="1"/>
              <a:t>mañana</a:t>
            </a:r>
            <a:r>
              <a:rPr lang="es-ES_tradnl" i="1" dirty="0"/>
              <a:t>, pagó bien caro la insaciable sed de oro (...). </a:t>
            </a:r>
          </a:p>
          <a:p>
            <a:pPr algn="just"/>
            <a:r>
              <a:rPr lang="es-ES_tradnl" i="1" dirty="0"/>
              <a:t>La desgraciada </a:t>
            </a:r>
            <a:r>
              <a:rPr lang="es-ES_tradnl" i="1" dirty="0" err="1"/>
              <a:t>niña</a:t>
            </a:r>
            <a:r>
              <a:rPr lang="es-ES_tradnl" i="1" dirty="0"/>
              <a:t> estaba ocupada en la sala de las macheras (de la </a:t>
            </a:r>
            <a:r>
              <a:rPr lang="es-ES_tradnl" i="1" dirty="0" err="1"/>
              <a:t>fábrica</a:t>
            </a:r>
            <a:r>
              <a:rPr lang="es-ES_tradnl" i="1" dirty="0"/>
              <a:t> de La Algodonera Mallorquina) y prestaba los servicios de ayudanta, y al citado </a:t>
            </a:r>
            <a:r>
              <a:rPr lang="es-ES_tradnl" i="1" dirty="0" err="1"/>
              <a:t>día</a:t>
            </a:r>
            <a:r>
              <a:rPr lang="es-ES_tradnl" i="1" dirty="0"/>
              <a:t> estaba en operaciones de limpieza teniendo la mala suerte de acercar la mano a una pieza de la </a:t>
            </a:r>
            <a:r>
              <a:rPr lang="es-ES_tradnl" i="1" dirty="0" err="1"/>
              <a:t>máquina</a:t>
            </a:r>
            <a:r>
              <a:rPr lang="es-ES_tradnl" i="1" dirty="0"/>
              <a:t> </a:t>
            </a:r>
            <a:r>
              <a:rPr lang="es-ES_tradnl" i="1" dirty="0" err="1"/>
              <a:t>fracturándole</a:t>
            </a:r>
            <a:r>
              <a:rPr lang="es-ES_tradnl" i="1" dirty="0"/>
              <a:t> el engranaje dos dedos de la mano derecha, </a:t>
            </a:r>
            <a:r>
              <a:rPr lang="es-ES_tradnl" i="1" dirty="0" err="1"/>
              <a:t>magullándose</a:t>
            </a:r>
            <a:r>
              <a:rPr lang="es-ES_tradnl" i="1" dirty="0"/>
              <a:t> el dedo pulgar y la mitad del </a:t>
            </a:r>
            <a:r>
              <a:rPr lang="es-ES_tradnl" i="1" dirty="0" err="1"/>
              <a:t>índice</a:t>
            </a:r>
            <a:r>
              <a:rPr lang="es-ES_tradnl" i="1" dirty="0"/>
              <a:t>. </a:t>
            </a:r>
          </a:p>
          <a:p>
            <a:pPr algn="just"/>
            <a:r>
              <a:rPr lang="es-ES_tradnl" i="1" dirty="0"/>
              <a:t>Sobre las cinco y media de la tarde del </a:t>
            </a:r>
            <a:r>
              <a:rPr lang="es-ES_tradnl" i="1" dirty="0" err="1"/>
              <a:t>sábado</a:t>
            </a:r>
            <a:r>
              <a:rPr lang="es-ES_tradnl" i="1" dirty="0"/>
              <a:t> 19 del que rige, estando trabajando en la </a:t>
            </a:r>
            <a:r>
              <a:rPr lang="es-ES_tradnl" i="1" dirty="0" err="1"/>
              <a:t>fábrica</a:t>
            </a:r>
            <a:r>
              <a:rPr lang="es-ES_tradnl" i="1" dirty="0"/>
              <a:t> "La Alfombrera" de la calle </a:t>
            </a:r>
            <a:r>
              <a:rPr lang="es-ES_tradnl" i="1" dirty="0" err="1"/>
              <a:t>Berard</a:t>
            </a:r>
            <a:r>
              <a:rPr lang="es-ES_tradnl" i="1" dirty="0"/>
              <a:t>, la desgraciada </a:t>
            </a:r>
            <a:r>
              <a:rPr lang="es-ES_tradnl" i="1" dirty="0" err="1"/>
              <a:t>niña</a:t>
            </a:r>
            <a:r>
              <a:rPr lang="es-ES_tradnl" i="1" dirty="0"/>
              <a:t> Margarita </a:t>
            </a:r>
            <a:r>
              <a:rPr lang="es-ES_tradnl" i="1" dirty="0" err="1"/>
              <a:t>Compañy</a:t>
            </a:r>
            <a:r>
              <a:rPr lang="es-ES_tradnl" i="1" dirty="0"/>
              <a:t> y </a:t>
            </a:r>
            <a:r>
              <a:rPr lang="es-ES_tradnl" i="1" dirty="0" err="1"/>
              <a:t>Janer</a:t>
            </a:r>
            <a:r>
              <a:rPr lang="es-ES_tradnl" i="1" dirty="0"/>
              <a:t>, de unos trece </a:t>
            </a:r>
            <a:r>
              <a:rPr lang="es-ES_tradnl" i="1" dirty="0" err="1"/>
              <a:t>años</a:t>
            </a:r>
            <a:r>
              <a:rPr lang="es-ES_tradnl" i="1" dirty="0"/>
              <a:t> de edad, (...), tuvo la desgracia de que una </a:t>
            </a:r>
            <a:r>
              <a:rPr lang="es-ES_tradnl" i="1" dirty="0" err="1"/>
              <a:t>máquina</a:t>
            </a:r>
            <a:r>
              <a:rPr lang="es-ES_tradnl" i="1" dirty="0"/>
              <a:t> le cogiera la mano derecha, y le magullase todos los dedos, </a:t>
            </a:r>
            <a:r>
              <a:rPr lang="es-ES_tradnl" i="1" dirty="0" err="1"/>
              <a:t>causándole</a:t>
            </a:r>
            <a:r>
              <a:rPr lang="es-ES_tradnl" i="1" dirty="0"/>
              <a:t> una </a:t>
            </a:r>
            <a:r>
              <a:rPr lang="es-ES_tradnl" i="1" dirty="0" err="1"/>
              <a:t>lesión</a:t>
            </a:r>
            <a:r>
              <a:rPr lang="es-ES_tradnl" i="1" dirty="0"/>
              <a:t> en la </a:t>
            </a:r>
            <a:r>
              <a:rPr lang="es-ES_tradnl" i="1" dirty="0" err="1"/>
              <a:t>muñeca</a:t>
            </a:r>
            <a:r>
              <a:rPr lang="es-ES_tradnl" i="1" dirty="0"/>
              <a:t>, quedando en un estado </a:t>
            </a:r>
            <a:r>
              <a:rPr lang="es-ES_tradnl" i="1" dirty="0" err="1"/>
              <a:t>gravísimo</a:t>
            </a:r>
            <a:r>
              <a:rPr lang="es-ES_tradnl" i="1" dirty="0"/>
              <a:t>. </a:t>
            </a:r>
          </a:p>
          <a:p>
            <a:pPr algn="just"/>
            <a:endParaRPr lang="es-ES" i="1"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21</a:t>
            </a:fld>
            <a:endParaRPr lang="es-ES"/>
          </a:p>
        </p:txBody>
      </p:sp>
    </p:spTree>
    <p:extLst>
      <p:ext uri="{BB962C8B-B14F-4D97-AF65-F5344CB8AC3E}">
        <p14:creationId xmlns:p14="http://schemas.microsoft.com/office/powerpoint/2010/main" val="4196989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Treball</a:t>
            </a:r>
            <a:r>
              <a:rPr lang="es-ES" dirty="0" smtClean="0"/>
              <a:t> </a:t>
            </a:r>
            <a:r>
              <a:rPr lang="es-ES" dirty="0" err="1" smtClean="0"/>
              <a:t>semiartesanal</a:t>
            </a:r>
            <a:endParaRPr lang="es-ES" dirty="0"/>
          </a:p>
        </p:txBody>
      </p:sp>
      <p:sp>
        <p:nvSpPr>
          <p:cNvPr id="3" name="Marcador de contenido 2"/>
          <p:cNvSpPr>
            <a:spLocks noGrp="1"/>
          </p:cNvSpPr>
          <p:nvPr>
            <p:ph idx="1"/>
          </p:nvPr>
        </p:nvSpPr>
        <p:spPr/>
        <p:txBody>
          <a:bodyPr>
            <a:normAutofit/>
          </a:bodyPr>
          <a:lstStyle/>
          <a:p>
            <a:pPr marL="0" indent="0" algn="just">
              <a:buNone/>
            </a:pPr>
            <a:r>
              <a:rPr lang="ca-ES" dirty="0"/>
              <a:t>El treball </a:t>
            </a:r>
            <a:r>
              <a:rPr lang="ca-ES" dirty="0" err="1"/>
              <a:t>semiartesanal</a:t>
            </a:r>
            <a:r>
              <a:rPr lang="ca-ES" dirty="0"/>
              <a:t> dels sabaters d'ofici seguirà plenament vigent fins almenys principis dels anys vint. El punt d'inflexió es produirà en el transcurs de la Gran Guerra. A partir de 1916 es detecta una important corrent migratori d'obrers mallorquins, especialment sabaters, cap a França i Itàlia, a fi de treballar en les fàbriques de calçat d'aquests països, delmades de personal pel reclutament forçós. </a:t>
            </a:r>
            <a:endParaRPr lang="es-ES_tradnl" dirty="0"/>
          </a:p>
          <a:p>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22</a:t>
            </a:fld>
            <a:endParaRPr lang="es-ES"/>
          </a:p>
        </p:txBody>
      </p:sp>
    </p:spTree>
    <p:extLst>
      <p:ext uri="{BB962C8B-B14F-4D97-AF65-F5344CB8AC3E}">
        <p14:creationId xmlns:p14="http://schemas.microsoft.com/office/powerpoint/2010/main" val="2637913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Inflació</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ca-ES" dirty="0"/>
              <a:t>Alhora, l'evolució dels preus registra un procés inflacionari espectacular: entre 1913 i 1919, els productes de consum habitual de la població s'incrementaran més d'un 30%, mentre que els salaris romandran estancats. La conjunció de tots dos processos s'infereix la disminució de la mà d'obra especialitzada disponible i creixents reivindicacions obreres d'augment salarial, el que impulsarà als empresaris a emprendre decididament la mecanització de les fàbriques que fins llavors s'havien mantingut sota els mínims indispensables. </a:t>
            </a:r>
            <a:r>
              <a:rPr lang="es-ES_tradnl" dirty="0"/>
              <a:t> </a:t>
            </a:r>
          </a:p>
          <a:p>
            <a:pPr algn="just"/>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23</a:t>
            </a:fld>
            <a:endParaRPr lang="es-ES"/>
          </a:p>
        </p:txBody>
      </p:sp>
    </p:spTree>
    <p:extLst>
      <p:ext uri="{BB962C8B-B14F-4D97-AF65-F5344CB8AC3E}">
        <p14:creationId xmlns:p14="http://schemas.microsoft.com/office/powerpoint/2010/main" val="4256591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err="1" smtClean="0"/>
              <a:t>Canvi</a:t>
            </a:r>
            <a:r>
              <a:rPr lang="es-ES" dirty="0" smtClean="0"/>
              <a:t> </a:t>
            </a:r>
            <a:r>
              <a:rPr lang="es-ES" dirty="0" err="1" smtClean="0"/>
              <a:t>d’estratègia</a:t>
            </a:r>
            <a:r>
              <a:rPr lang="es-ES" dirty="0" smtClean="0"/>
              <a:t>: </a:t>
            </a:r>
            <a:r>
              <a:rPr lang="es-ES" dirty="0" err="1" smtClean="0"/>
              <a:t>mecanització</a:t>
            </a:r>
            <a:r>
              <a:rPr lang="es-ES" dirty="0" smtClean="0"/>
              <a:t/>
            </a:r>
            <a:br>
              <a:rPr lang="es-ES" dirty="0" smtClean="0"/>
            </a:br>
            <a:r>
              <a:rPr lang="es-ES" dirty="0" err="1" smtClean="0"/>
              <a:t>United</a:t>
            </a:r>
            <a:r>
              <a:rPr lang="es-ES" dirty="0" smtClean="0"/>
              <a:t> </a:t>
            </a:r>
            <a:r>
              <a:rPr lang="es-ES" dirty="0" err="1" smtClean="0"/>
              <a:t>Shoe</a:t>
            </a:r>
            <a:r>
              <a:rPr lang="es-ES" dirty="0" smtClean="0"/>
              <a:t> </a:t>
            </a:r>
            <a:r>
              <a:rPr lang="es-ES" dirty="0" err="1" smtClean="0"/>
              <a:t>Machinery</a:t>
            </a:r>
            <a:endParaRPr lang="es-ES" dirty="0"/>
          </a:p>
        </p:txBody>
      </p:sp>
      <p:sp>
        <p:nvSpPr>
          <p:cNvPr id="3" name="Marcador de contenido 2"/>
          <p:cNvSpPr>
            <a:spLocks noGrp="1"/>
          </p:cNvSpPr>
          <p:nvPr>
            <p:ph idx="1"/>
          </p:nvPr>
        </p:nvSpPr>
        <p:spPr/>
        <p:txBody>
          <a:bodyPr>
            <a:normAutofit fontScale="85000" lnSpcReduction="20000"/>
          </a:bodyPr>
          <a:lstStyle/>
          <a:p>
            <a:pPr marL="0" indent="0" algn="just">
              <a:buNone/>
            </a:pPr>
            <a:r>
              <a:rPr lang="ca-ES" dirty="0"/>
              <a:t>La principal signatura </a:t>
            </a:r>
            <a:r>
              <a:rPr lang="ca-ES" dirty="0" err="1"/>
              <a:t>sumistradora</a:t>
            </a:r>
            <a:r>
              <a:rPr lang="ca-ES" dirty="0"/>
              <a:t> de màquina eina per a la indústria sabatera era la United </a:t>
            </a:r>
            <a:r>
              <a:rPr lang="ca-ES" dirty="0" err="1"/>
              <a:t>Shoe</a:t>
            </a:r>
            <a:r>
              <a:rPr lang="ca-ES" dirty="0"/>
              <a:t> </a:t>
            </a:r>
            <a:r>
              <a:rPr lang="ca-ES" dirty="0" err="1"/>
              <a:t>Machinery</a:t>
            </a:r>
            <a:r>
              <a:rPr lang="ca-ES" dirty="0"/>
              <a:t> Company (USMC), que va proveir la mecanització de les principals fàbriques illenques. Gairebé la totalitat de les màquines per a calçat existents a Espanya a principis del segle provenia dels Estats Units. Balears es converteix en una de les regions amb més demanda, fins al punt d'adquirir cap a 1920 una quarta part de totes les màquines col·locades per USMC a Espanya. No és casual que un any abans es desencadenessin vagues massives entre els treballadors mallorquins, que van obtenir notables increments salarials, a més de la important conquesta de la jornada de vuit hores des d'abril de </a:t>
            </a:r>
            <a:r>
              <a:rPr lang="ca-ES" dirty="0" smtClean="0"/>
              <a:t>1919.</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24</a:t>
            </a:fld>
            <a:endParaRPr lang="es-ES"/>
          </a:p>
        </p:txBody>
      </p:sp>
    </p:spTree>
    <p:extLst>
      <p:ext uri="{BB962C8B-B14F-4D97-AF65-F5344CB8AC3E}">
        <p14:creationId xmlns:p14="http://schemas.microsoft.com/office/powerpoint/2010/main" val="41957982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Salaris</a:t>
            </a:r>
            <a:r>
              <a:rPr lang="es-ES" dirty="0" smtClean="0"/>
              <a:t> a les </a:t>
            </a:r>
            <a:r>
              <a:rPr lang="es-ES" dirty="0" err="1" smtClean="0"/>
              <a:t>fàbriques</a:t>
            </a:r>
            <a:r>
              <a:rPr lang="es-ES" dirty="0" smtClean="0"/>
              <a:t> de </a:t>
            </a:r>
            <a:r>
              <a:rPr lang="es-ES" dirty="0" err="1" smtClean="0"/>
              <a:t>calçat</a:t>
            </a:r>
            <a:endParaRPr lang="es-ES" dirty="0"/>
          </a:p>
        </p:txBody>
      </p:sp>
      <p:pic>
        <p:nvPicPr>
          <p:cNvPr id="6" name="Marcador de contenido 5"/>
          <p:cNvPicPr>
            <a:picLocks noGrp="1" noChangeAspect="1"/>
          </p:cNvPicPr>
          <p:nvPr>
            <p:ph idx="1"/>
          </p:nvPr>
        </p:nvPicPr>
        <p:blipFill>
          <a:blip r:embed="rId2"/>
          <a:srcRect l="-23996" r="-23996"/>
          <a:stretch>
            <a:fillRect/>
          </a:stretch>
        </p:blipFill>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25</a:t>
            </a:fld>
            <a:endParaRPr lang="es-ES"/>
          </a:p>
        </p:txBody>
      </p:sp>
    </p:spTree>
    <p:extLst>
      <p:ext uri="{BB962C8B-B14F-4D97-AF65-F5344CB8AC3E}">
        <p14:creationId xmlns:p14="http://schemas.microsoft.com/office/powerpoint/2010/main" val="8901032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Una </a:t>
            </a:r>
            <a:r>
              <a:rPr lang="es-ES" dirty="0" err="1" smtClean="0"/>
              <a:t>evolució</a:t>
            </a:r>
            <a:r>
              <a:rPr lang="es-ES" dirty="0" smtClean="0"/>
              <a:t> </a:t>
            </a:r>
            <a:r>
              <a:rPr lang="es-ES" dirty="0" err="1" smtClean="0"/>
              <a:t>dinàmica</a:t>
            </a:r>
            <a:r>
              <a:rPr lang="es-ES" dirty="0" smtClean="0"/>
              <a:t> </a:t>
            </a:r>
            <a:r>
              <a:rPr lang="es-ES" dirty="0" err="1" smtClean="0"/>
              <a:t>durant</a:t>
            </a:r>
            <a:r>
              <a:rPr lang="es-ES" dirty="0" smtClean="0"/>
              <a:t> la guerra civil</a:t>
            </a:r>
            <a:endParaRPr lang="es-ES" dirty="0"/>
          </a:p>
        </p:txBody>
      </p:sp>
      <p:pic>
        <p:nvPicPr>
          <p:cNvPr id="6" name="Marcador de contenido 5"/>
          <p:cNvPicPr>
            <a:picLocks noGrp="1" noChangeAspect="1"/>
          </p:cNvPicPr>
          <p:nvPr>
            <p:ph idx="1"/>
          </p:nvPr>
        </p:nvPicPr>
        <p:blipFill>
          <a:blip r:embed="rId2"/>
          <a:srcRect t="-23650" b="-23650"/>
          <a:stretch>
            <a:fillRect/>
          </a:stretch>
        </p:blipFill>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26</a:t>
            </a:fld>
            <a:endParaRPr lang="es-ES"/>
          </a:p>
        </p:txBody>
      </p:sp>
    </p:spTree>
    <p:extLst>
      <p:ext uri="{BB962C8B-B14F-4D97-AF65-F5344CB8AC3E}">
        <p14:creationId xmlns:p14="http://schemas.microsoft.com/office/powerpoint/2010/main" val="121291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325562"/>
          </a:xfrm>
        </p:spPr>
        <p:txBody>
          <a:bodyPr>
            <a:normAutofit fontScale="90000"/>
          </a:bodyPr>
          <a:lstStyle/>
          <a:p>
            <a:pPr algn="just"/>
            <a:r>
              <a:rPr lang="es-ES" sz="3100" i="1" dirty="0"/>
              <a:t>Memoria Comercial Anual de la Cámara Oficial de Comercio, Industria y Navegación de Palma </a:t>
            </a:r>
            <a:r>
              <a:rPr lang="es-ES" sz="3100" i="1" dirty="0" smtClean="0"/>
              <a:t>de Mallorca</a:t>
            </a:r>
            <a:r>
              <a:rPr lang="es-ES" sz="3100" i="1" dirty="0"/>
              <a:t>,</a:t>
            </a:r>
            <a:r>
              <a:rPr lang="es-ES" sz="3100" dirty="0"/>
              <a:t> </a:t>
            </a:r>
            <a:r>
              <a:rPr lang="es-ES" sz="3100" dirty="0" err="1" smtClean="0"/>
              <a:t>any</a:t>
            </a:r>
            <a:r>
              <a:rPr lang="es-ES" sz="3100" dirty="0" smtClean="0"/>
              <a:t> 1939</a:t>
            </a:r>
            <a:r>
              <a:rPr lang="es-ES" i="1" dirty="0" smtClean="0"/>
              <a:t>. </a:t>
            </a:r>
            <a:endParaRPr lang="es-ES" dirty="0"/>
          </a:p>
        </p:txBody>
      </p:sp>
      <p:sp>
        <p:nvSpPr>
          <p:cNvPr id="3" name="Marcador de contenido 2"/>
          <p:cNvSpPr>
            <a:spLocks noGrp="1"/>
          </p:cNvSpPr>
          <p:nvPr>
            <p:ph idx="1"/>
          </p:nvPr>
        </p:nvSpPr>
        <p:spPr/>
        <p:txBody>
          <a:bodyPr>
            <a:normAutofit fontScale="77500" lnSpcReduction="20000"/>
          </a:bodyPr>
          <a:lstStyle/>
          <a:p>
            <a:pPr marL="0" indent="0" algn="just">
              <a:buNone/>
            </a:pPr>
            <a:endParaRPr lang="es-ES" i="1" dirty="0" smtClean="0"/>
          </a:p>
          <a:p>
            <a:pPr marL="0" indent="0" algn="just">
              <a:buNone/>
            </a:pPr>
            <a:r>
              <a:rPr lang="es-ES" i="1" dirty="0" smtClean="0"/>
              <a:t>“se </a:t>
            </a:r>
            <a:r>
              <a:rPr lang="es-ES" i="1" dirty="0"/>
              <a:t>inicia así una nueva etapa de espléndido desarrollo y extraordinaria eficacia. Las fábricas de calzado mallorquinas aumentan hasta tal punto sus posibilidades, que se llega a producir la cifra récord de 10.000 pares diarios de borceguíes para el ejército nacional sin desatender las necesidades más urgentes de la población civil (...) dando gran renombre a Mallorca y que se la considere como uno de los mejores centros productores de calzado de España. Algunas de las instalaciones son verdaderos modelos en su clase, por el utillaje y los procedimientos de fabricación mecánica empleados en las mismas, en las que el zapato se crea por medios excelentes de técnica y </a:t>
            </a:r>
            <a:r>
              <a:rPr lang="es-ES" i="1" dirty="0" smtClean="0"/>
              <a:t>precisión.”</a:t>
            </a:r>
            <a:r>
              <a:rPr lang="es-ES_tradnl" dirty="0" smtClean="0"/>
              <a:t>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27</a:t>
            </a:fld>
            <a:endParaRPr lang="es-ES"/>
          </a:p>
        </p:txBody>
      </p:sp>
    </p:spTree>
    <p:extLst>
      <p:ext uri="{BB962C8B-B14F-4D97-AF65-F5344CB8AC3E}">
        <p14:creationId xmlns:p14="http://schemas.microsoft.com/office/powerpoint/2010/main" val="11565424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 les portes del </a:t>
            </a:r>
            <a:r>
              <a:rPr lang="es-ES" dirty="0" err="1" smtClean="0"/>
              <a:t>turisme</a:t>
            </a:r>
            <a:endParaRPr lang="es-ES" dirty="0"/>
          </a:p>
        </p:txBody>
      </p:sp>
      <p:sp>
        <p:nvSpPr>
          <p:cNvPr id="3" name="Marcador de contenido 2"/>
          <p:cNvSpPr>
            <a:spLocks noGrp="1"/>
          </p:cNvSpPr>
          <p:nvPr>
            <p:ph idx="1"/>
          </p:nvPr>
        </p:nvSpPr>
        <p:spPr/>
        <p:txBody>
          <a:bodyPr>
            <a:normAutofit lnSpcReduction="10000"/>
          </a:bodyPr>
          <a:lstStyle/>
          <a:p>
            <a:pPr algn="just"/>
            <a:r>
              <a:rPr lang="ca-ES" dirty="0"/>
              <a:t>En els albors del turisme de masses, Mallorca compta amb 416 empreses dedicades a la fabricació de calçat de totes classes, dóna feina a més de 8.500 treballadors, es produeixen al voltant de 15.000 parells diaris i s'exporten 4.5 milions de quilos de calçat a l'any. Malgrat aquesta innegable capacitat productiva, el 80% de les empreses ocupen menys de 25 treballadors i només el 5% superen el </a:t>
            </a:r>
            <a:r>
              <a:rPr lang="ca-ES" dirty="0" smtClean="0"/>
              <a:t>centenar.</a:t>
            </a:r>
            <a:endParaRPr lang="es-ES_tradnl" dirty="0"/>
          </a:p>
          <a:p>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28</a:t>
            </a:fld>
            <a:endParaRPr lang="es-ES"/>
          </a:p>
        </p:txBody>
      </p:sp>
    </p:spTree>
    <p:extLst>
      <p:ext uri="{BB962C8B-B14F-4D97-AF65-F5344CB8AC3E}">
        <p14:creationId xmlns:p14="http://schemas.microsoft.com/office/powerpoint/2010/main" val="2630985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1959: informe de </a:t>
            </a:r>
            <a:r>
              <a:rPr lang="es-ES" dirty="0" err="1" smtClean="0"/>
              <a:t>l’INE</a:t>
            </a:r>
            <a:endParaRPr lang="es-ES" dirty="0"/>
          </a:p>
        </p:txBody>
      </p:sp>
      <p:sp>
        <p:nvSpPr>
          <p:cNvPr id="3" name="Marcador de contenido 2"/>
          <p:cNvSpPr>
            <a:spLocks noGrp="1"/>
          </p:cNvSpPr>
          <p:nvPr>
            <p:ph idx="1"/>
          </p:nvPr>
        </p:nvSpPr>
        <p:spPr/>
        <p:txBody>
          <a:bodyPr>
            <a:normAutofit fontScale="85000" lnSpcReduction="20000"/>
          </a:bodyPr>
          <a:lstStyle/>
          <a:p>
            <a:pPr marL="0" indent="0" algn="just">
              <a:buNone/>
            </a:pPr>
            <a:r>
              <a:rPr lang="es-ES" dirty="0"/>
              <a:t>“(…) e</a:t>
            </a:r>
            <a:r>
              <a:rPr lang="es-ES" i="1" dirty="0"/>
              <a:t>n los datos consignados están excluidos los pequeños talleres no declarados (…) y una gran cantidad de trabajadores independientes que, al no constar encuadrados en el Sindicato respectivo ni figurar en la nómina de las empresas legalmente constituidas, hacen dificilísima la investigación (…) hemos de hacer especial mención de todos aquellos obreros que trabajan en su domicilio y que a pesar de ser trabajadores por cuenta ajena, no figuran en los correspondientes Libros de Matrícula de la Empresa; siendo ardua la tarea de control de este personal disperso, que se observa no sólo en la industria del calzado, sino también en otras </a:t>
            </a:r>
            <a:r>
              <a:rPr lang="es-ES" i="1" dirty="0" smtClean="0"/>
              <a:t>industrias”.</a:t>
            </a:r>
            <a:r>
              <a:rPr lang="es-ES" dirty="0" smtClean="0"/>
              <a:t>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29</a:t>
            </a:fld>
            <a:endParaRPr lang="es-ES"/>
          </a:p>
        </p:txBody>
      </p:sp>
    </p:spTree>
    <p:extLst>
      <p:ext uri="{BB962C8B-B14F-4D97-AF65-F5344CB8AC3E}">
        <p14:creationId xmlns:p14="http://schemas.microsoft.com/office/powerpoint/2010/main" val="13383602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CONCLUSIONS (1)</a:t>
            </a:r>
            <a:endParaRPr lang="es-ES" dirty="0"/>
          </a:p>
        </p:txBody>
      </p:sp>
      <p:sp>
        <p:nvSpPr>
          <p:cNvPr id="3" name="Marcador de contenido 2"/>
          <p:cNvSpPr>
            <a:spLocks noGrp="1"/>
          </p:cNvSpPr>
          <p:nvPr>
            <p:ph idx="1"/>
          </p:nvPr>
        </p:nvSpPr>
        <p:spPr/>
        <p:txBody>
          <a:bodyPr>
            <a:normAutofit fontScale="70000" lnSpcReduction="20000"/>
          </a:bodyPr>
          <a:lstStyle/>
          <a:p>
            <a:pPr algn="just"/>
            <a:r>
              <a:rPr lang="ca-ES" dirty="0"/>
              <a:t>1. Des de la segona meitat del segle XIX les dones es van incorporant massivament al món fabril i manufacturer, encara que les fonts oficials no registrin la totalitat de </a:t>
            </a:r>
            <a:r>
              <a:rPr lang="ca-ES" dirty="0" err="1"/>
              <a:t>fèmines</a:t>
            </a:r>
            <a:r>
              <a:rPr lang="ca-ES" dirty="0"/>
              <a:t> que van arribar a ocupar-se en aquestes activitats del sector secundari. La penúria econòmica i la necessitat d'augmentar les entrades dineràries de la família impulsaran a totes aquestes dones a integrar-se en un món laboral hostil la majoria de vegades. </a:t>
            </a:r>
            <a:endParaRPr lang="ca-ES" dirty="0" smtClean="0"/>
          </a:p>
          <a:p>
            <a:pPr algn="just"/>
            <a:r>
              <a:rPr lang="ca-ES" dirty="0" smtClean="0"/>
              <a:t>2</a:t>
            </a:r>
            <a:r>
              <a:rPr lang="ca-ES" dirty="0"/>
              <a:t>. Les activitats manufactureres domiciliàries ocuparan una porció importantíssima de dones dedicades al treball de transformació. La </a:t>
            </a:r>
            <a:r>
              <a:rPr lang="ca-ES" dirty="0" err="1"/>
              <a:t>poliactividad</a:t>
            </a:r>
            <a:r>
              <a:rPr lang="ca-ES" dirty="0"/>
              <a:t> serà una de les característiques d'aquestes treballadores, que combinaran les tasques agràries, les domèstiques i reproductives i les manufactureres de manera que, amb el seu auxili, s'assegurava la supervivència de la unitat familiar.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30</a:t>
            </a:fld>
            <a:endParaRPr lang="es-ES"/>
          </a:p>
        </p:txBody>
      </p:sp>
    </p:spTree>
    <p:extLst>
      <p:ext uri="{BB962C8B-B14F-4D97-AF65-F5344CB8AC3E}">
        <p14:creationId xmlns:p14="http://schemas.microsoft.com/office/powerpoint/2010/main" val="20851747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CONCLUSIONS (2)</a:t>
            </a:r>
            <a:endParaRPr lang="es-ES" dirty="0"/>
          </a:p>
        </p:txBody>
      </p:sp>
      <p:sp>
        <p:nvSpPr>
          <p:cNvPr id="3" name="Marcador de contenido 2"/>
          <p:cNvSpPr>
            <a:spLocks noGrp="1"/>
          </p:cNvSpPr>
          <p:nvPr>
            <p:ph idx="1"/>
          </p:nvPr>
        </p:nvSpPr>
        <p:spPr/>
        <p:txBody>
          <a:bodyPr>
            <a:normAutofit fontScale="70000" lnSpcReduction="20000"/>
          </a:bodyPr>
          <a:lstStyle/>
          <a:p>
            <a:pPr algn="just"/>
            <a:r>
              <a:rPr lang="ca-ES" dirty="0"/>
              <a:t>3. Les dones es van ocupar eminentment en els oficis que tradicionalment s'han considerat com femenins. El més representatiu, sens dubte, ha estat el sector dels teixits i de la confecció, al qual, a Mallorca, cal afegir l'elaboració de calçat i articles de cuir, les activitats relacionades amb els brodats, la fabricació de portamonedes de plata , </a:t>
            </a:r>
            <a:r>
              <a:rPr lang="ca-ES" dirty="0" err="1" smtClean="0"/>
              <a:t>l'obratje</a:t>
            </a:r>
            <a:r>
              <a:rPr lang="ca-ES" dirty="0" smtClean="0"/>
              <a:t> </a:t>
            </a:r>
            <a:r>
              <a:rPr lang="ca-ES" dirty="0"/>
              <a:t>del palmell i de l'espart i, ja al segle XX, la producció de perles artificials</a:t>
            </a:r>
            <a:r>
              <a:rPr lang="ca-ES" dirty="0" smtClean="0"/>
              <a:t>.</a:t>
            </a:r>
          </a:p>
          <a:p>
            <a:pPr algn="just"/>
            <a:r>
              <a:rPr lang="ca-ES" dirty="0" smtClean="0"/>
              <a:t>4</a:t>
            </a:r>
            <a:r>
              <a:rPr lang="ca-ES" dirty="0"/>
              <a:t>. Les condicions laborals que van haver de suportar les dones van ser especialment dures. La manca d'higiene dels centres laborals, les llargues jornades efectuades, la insalubritat dels productes manejats, les poques mesures de seguretat en determinades indústries i, en definitiva, l'explotació a la qual estaven sotmeses eren fets que compartien amb els seus col·legues masculins. Però a aquest desolador panorama cal afegir, a més, la discriminació salarial, el maltractament, l'abús i l'assetjament a què eren sotmeses les treballadores industrials.</a:t>
            </a:r>
            <a:r>
              <a:rPr lang="es-ES_tradnl" dirty="0"/>
              <a:t>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31</a:t>
            </a:fld>
            <a:endParaRPr lang="es-ES"/>
          </a:p>
        </p:txBody>
      </p:sp>
    </p:spTree>
    <p:extLst>
      <p:ext uri="{BB962C8B-B14F-4D97-AF65-F5344CB8AC3E}">
        <p14:creationId xmlns:p14="http://schemas.microsoft.com/office/powerpoint/2010/main" val="3808425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Gràcies</a:t>
            </a:r>
            <a:r>
              <a:rPr lang="es-ES" dirty="0" smtClean="0"/>
              <a:t> per </a:t>
            </a:r>
            <a:r>
              <a:rPr lang="es-ES" dirty="0" err="1" smtClean="0"/>
              <a:t>l’atenció</a:t>
            </a:r>
            <a:endParaRPr lang="es-ES" dirty="0"/>
          </a:p>
        </p:txBody>
      </p:sp>
      <p:sp>
        <p:nvSpPr>
          <p:cNvPr id="3" name="Marcador de contenido 2"/>
          <p:cNvSpPr>
            <a:spLocks noGrp="1"/>
          </p:cNvSpPr>
          <p:nvPr>
            <p:ph idx="1"/>
          </p:nvPr>
        </p:nvSpPr>
        <p:spPr/>
        <p:txBody>
          <a:bodyPr/>
          <a:lstStyle/>
          <a:p>
            <a:pPr marL="0" indent="0" algn="ctr">
              <a:buNone/>
            </a:pPr>
            <a:r>
              <a:rPr lang="es-ES" sz="3800" dirty="0"/>
              <a:t>Carles Manera</a:t>
            </a:r>
          </a:p>
          <a:p>
            <a:pPr marL="0" indent="0" algn="ctr">
              <a:buNone/>
            </a:pPr>
            <a:r>
              <a:rPr lang="es-ES" dirty="0" err="1"/>
              <a:t>Catedràtic</a:t>
            </a:r>
            <a:r>
              <a:rPr lang="es-ES" dirty="0"/>
              <a:t> </a:t>
            </a:r>
            <a:r>
              <a:rPr lang="es-ES" dirty="0" err="1"/>
              <a:t>d’Història</a:t>
            </a:r>
            <a:r>
              <a:rPr lang="es-ES" dirty="0"/>
              <a:t> </a:t>
            </a:r>
            <a:r>
              <a:rPr lang="es-ES" dirty="0" err="1"/>
              <a:t>Econòmica</a:t>
            </a:r>
            <a:r>
              <a:rPr lang="es-ES" dirty="0"/>
              <a:t>, </a:t>
            </a:r>
            <a:r>
              <a:rPr lang="es-ES" dirty="0" err="1"/>
              <a:t>departament</a:t>
            </a:r>
            <a:r>
              <a:rPr lang="es-ES" dirty="0"/>
              <a:t> </a:t>
            </a:r>
            <a:r>
              <a:rPr lang="es-ES" dirty="0" err="1"/>
              <a:t>d’Economia</a:t>
            </a:r>
            <a:r>
              <a:rPr lang="es-ES" dirty="0"/>
              <a:t> Aplicada, </a:t>
            </a:r>
            <a:endParaRPr lang="es-ES" dirty="0" smtClean="0"/>
          </a:p>
          <a:p>
            <a:pPr marL="0" indent="0" algn="ctr">
              <a:buNone/>
            </a:pPr>
            <a:r>
              <a:rPr lang="es-ES" dirty="0" smtClean="0"/>
              <a:t>UNIVERSITAT </a:t>
            </a:r>
            <a:r>
              <a:rPr lang="es-ES" dirty="0"/>
              <a:t>DE LES ILLES BALEARS</a:t>
            </a:r>
          </a:p>
          <a:p>
            <a:pPr marL="0" indent="0" algn="ctr">
              <a:buNone/>
            </a:pPr>
            <a:r>
              <a:rPr lang="es-ES" dirty="0">
                <a:hlinkClick r:id="rId2"/>
              </a:rPr>
              <a:t>carles.manera@uib.es</a:t>
            </a:r>
            <a:endParaRPr lang="es-ES" dirty="0"/>
          </a:p>
          <a:p>
            <a:pPr marL="0" indent="0" algn="ctr">
              <a:buNone/>
            </a:pPr>
            <a:r>
              <a:rPr lang="es-ES" b="1" dirty="0">
                <a:solidFill>
                  <a:srgbClr val="FF0000"/>
                </a:solidFill>
              </a:rPr>
              <a:t>BLOG D’ECONOMIA I HISTÒRIA ECONÒMICA: </a:t>
            </a:r>
          </a:p>
          <a:p>
            <a:pPr marL="0" indent="0" algn="ctr">
              <a:buNone/>
            </a:pPr>
            <a:r>
              <a:rPr lang="es-ES" b="1" dirty="0" err="1">
                <a:solidFill>
                  <a:srgbClr val="FF0000"/>
                </a:solidFill>
              </a:rPr>
              <a:t>carlesmanera.com</a:t>
            </a:r>
            <a:endParaRPr lang="es-ES" b="1" dirty="0">
              <a:solidFill>
                <a:srgbClr val="FF0000"/>
              </a:solidFill>
            </a:endParaRPr>
          </a:p>
          <a:p>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BEF3704-44F4-E544-83E0-554A019DA77B}" type="slidenum">
              <a:rPr lang="es-ES" smtClean="0"/>
              <a:t>32</a:t>
            </a:fld>
            <a:endParaRPr lang="es-ES"/>
          </a:p>
        </p:txBody>
      </p:sp>
    </p:spTree>
    <p:extLst>
      <p:ext uri="{BB962C8B-B14F-4D97-AF65-F5344CB8AC3E}">
        <p14:creationId xmlns:p14="http://schemas.microsoft.com/office/powerpoint/2010/main" val="149561581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194</TotalTime>
  <Words>2556</Words>
  <Application>Microsoft Macintosh PowerPoint</Application>
  <PresentationFormat>Presentación en pantalla (4:3)</PresentationFormat>
  <Paragraphs>175</Paragraphs>
  <Slides>32</Slides>
  <Notes>0</Notes>
  <HiddenSlides>0</HiddenSlides>
  <MMClips>0</MMClips>
  <ScaleCrop>false</ScaleCrop>
  <HeadingPairs>
    <vt:vector size="4" baseType="variant">
      <vt:variant>
        <vt:lpstr>Tema</vt:lpstr>
      </vt:variant>
      <vt:variant>
        <vt:i4>1</vt:i4>
      </vt:variant>
      <vt:variant>
        <vt:lpstr>Títulos de diapositiva</vt:lpstr>
      </vt:variant>
      <vt:variant>
        <vt:i4>32</vt:i4>
      </vt:variant>
    </vt:vector>
  </HeadingPairs>
  <TitlesOfParts>
    <vt:vector size="33" baseType="lpstr">
      <vt:lpstr>Tema de Office</vt:lpstr>
      <vt:lpstr>El procés històric d'industrialització a Balears i el mercat laboral: la importància del treball femení  </vt:lpstr>
      <vt:lpstr>LES BASES DE LA RECERCA: gairebé 30 anys d’investigació des del Grup d’Estudis d’Història Econòmica (GEHE) de la UIB</vt:lpstr>
      <vt:lpstr>Hi va haver indústria a Balears, a Mallorca?</vt:lpstr>
      <vt:lpstr>…I això es corrobora amb les xifres comercials, valorades en dobbers… (Font: Manera, 2001)</vt:lpstr>
      <vt:lpstr>Producte Industrial per habitant a Balears i a Espanya (en ptes. de 1970) (Font: Manera-Parejo, 2009)</vt:lpstr>
      <vt:lpstr>Producte industrial per habitant a Balears, Andalusia, Catalunya i País Basc (en ptes. de 1970) (Font: Manera-Parejo, 2009)</vt:lpstr>
      <vt:lpstr>Creixements del PIB a Balears i a Espanya (Font: Fundació BBVA)</vt:lpstr>
      <vt:lpstr>Com es vivia?</vt:lpstr>
      <vt:lpstr>Balears: sempre amb renda superior a la mitjana d’Espanya, desde els anys 1930 (Font: Fundació BBVA)</vt:lpstr>
      <vt:lpstr>Característiques de la indústria  a les Illes</vt:lpstr>
      <vt:lpstr>Principals treballs sobre indústria i gènere:  Joana Maria Escartín</vt:lpstr>
      <vt:lpstr>LA RESISTÈNCIA INDUSTRIAL. Calçat: un producte genuí d’exportació… (Font: Manera, 2002) </vt:lpstr>
      <vt:lpstr>…amb millors salaris</vt:lpstr>
      <vt:lpstr>No obstant això: rebuig a mecanitzar. Intensitat laboral</vt:lpstr>
      <vt:lpstr>Treball femení, treball infantil</vt:lpstr>
      <vt:lpstr>Dona i treball…</vt:lpstr>
      <vt:lpstr>…per a complementar renda familiar</vt:lpstr>
      <vt:lpstr>L’opinió dels treballadors</vt:lpstr>
      <vt:lpstr>Quàntes?...Difícil saber-ho… Registres oficials de l’Ibestat, amb càlculs de la professora Escartín</vt:lpstr>
      <vt:lpstr>El Obrero Balear, 1902-1907…</vt:lpstr>
      <vt:lpstr>…amb més exemples</vt:lpstr>
      <vt:lpstr>Treball semiartesanal</vt:lpstr>
      <vt:lpstr>Inflació</vt:lpstr>
      <vt:lpstr>Canvi d’estratègia: mecanització United Shoe Machinery</vt:lpstr>
      <vt:lpstr>Salaris a les fàbriques de calçat</vt:lpstr>
      <vt:lpstr>Una evolució dinàmica durant la guerra civil</vt:lpstr>
      <vt:lpstr>Memoria Comercial Anual de la Cámara Oficial de Comercio, Industria y Navegación de Palma de Mallorca, any 1939. </vt:lpstr>
      <vt:lpstr>A les portes del turisme</vt:lpstr>
      <vt:lpstr>1959: informe de l’INE</vt:lpstr>
      <vt:lpstr>CONCLUSIONS (1)</vt:lpstr>
      <vt:lpstr>CONCLUSIONS (2)</vt:lpstr>
      <vt:lpstr>Gràcies per l’atenció</vt:lpstr>
    </vt:vector>
  </TitlesOfParts>
  <Company>uib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procés històric d'industrialització a Balears i el mercat laboral: la importància del treball femení”  Jornades d’Estudis, Inca, 24 de novembre de 2017</dc:title>
  <dc:creator>Carles Manera</dc:creator>
  <cp:lastModifiedBy>Carlos Manera</cp:lastModifiedBy>
  <cp:revision>82</cp:revision>
  <dcterms:created xsi:type="dcterms:W3CDTF">2017-11-10T12:27:44Z</dcterms:created>
  <dcterms:modified xsi:type="dcterms:W3CDTF">2019-06-14T20:27:11Z</dcterms:modified>
</cp:coreProperties>
</file>