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256" r:id="rId2"/>
    <p:sldId id="257" r:id="rId3"/>
    <p:sldId id="260" r:id="rId4"/>
    <p:sldId id="321" r:id="rId5"/>
    <p:sldId id="268" r:id="rId6"/>
    <p:sldId id="298" r:id="rId7"/>
    <p:sldId id="288" r:id="rId8"/>
    <p:sldId id="271" r:id="rId9"/>
    <p:sldId id="272" r:id="rId10"/>
    <p:sldId id="273" r:id="rId11"/>
    <p:sldId id="275" r:id="rId12"/>
    <p:sldId id="276" r:id="rId13"/>
    <p:sldId id="277" r:id="rId14"/>
    <p:sldId id="278" r:id="rId15"/>
    <p:sldId id="279" r:id="rId16"/>
    <p:sldId id="280" r:id="rId17"/>
    <p:sldId id="303" r:id="rId18"/>
    <p:sldId id="304" r:id="rId19"/>
    <p:sldId id="301" r:id="rId20"/>
    <p:sldId id="305" r:id="rId21"/>
    <p:sldId id="289" r:id="rId22"/>
    <p:sldId id="297" r:id="rId23"/>
    <p:sldId id="292" r:id="rId24"/>
    <p:sldId id="294" r:id="rId25"/>
    <p:sldId id="295" r:id="rId26"/>
    <p:sldId id="296" r:id="rId27"/>
    <p:sldId id="293" r:id="rId28"/>
    <p:sldId id="290" r:id="rId29"/>
    <p:sldId id="306" r:id="rId30"/>
    <p:sldId id="307" r:id="rId31"/>
    <p:sldId id="308" r:id="rId32"/>
    <p:sldId id="309" r:id="rId33"/>
    <p:sldId id="310" r:id="rId34"/>
    <p:sldId id="320" r:id="rId35"/>
    <p:sldId id="291" r:id="rId36"/>
    <p:sldId id="311" r:id="rId37"/>
    <p:sldId id="312" r:id="rId38"/>
    <p:sldId id="313" r:id="rId39"/>
    <p:sldId id="299" r:id="rId40"/>
    <p:sldId id="300" r:id="rId41"/>
    <p:sldId id="284" r:id="rId42"/>
    <p:sldId id="285" r:id="rId43"/>
    <p:sldId id="322" r:id="rId44"/>
    <p:sldId id="323" r:id="rId45"/>
    <p:sldId id="324" r:id="rId46"/>
    <p:sldId id="325" r:id="rId47"/>
    <p:sldId id="326" r:id="rId48"/>
    <p:sldId id="327" r:id="rId49"/>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1848" y="-23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carlosmanera:Desktop:TREBALLS%20%20MARIA:imf-dm-export-20171003.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s-ES"/>
              <a:t>CRECIMIENTO ECONÓMICO EN EL LARGO PLAZO. REALIDADES Y PREVISIONES, 1980-2022</a:t>
            </a:r>
          </a:p>
          <a:p>
            <a:pPr>
              <a:defRPr/>
            </a:pPr>
            <a:r>
              <a:rPr lang="es-ES"/>
              <a:t>(Fuente: FMI, 2017)</a:t>
            </a:r>
          </a:p>
        </c:rich>
      </c:tx>
      <c:layout/>
      <c:overlay val="0"/>
    </c:title>
    <c:autoTitleDeleted val="0"/>
    <c:plotArea>
      <c:layout/>
      <c:lineChart>
        <c:grouping val="standard"/>
        <c:varyColors val="0"/>
        <c:ser>
          <c:idx val="1"/>
          <c:order val="0"/>
          <c:tx>
            <c:strRef>
              <c:f>NGDP_RPCH!$A$2</c:f>
              <c:strCache>
                <c:ptCount val="1"/>
                <c:pt idx="0">
                  <c:v>India</c:v>
                </c:pt>
              </c:strCache>
            </c:strRef>
          </c:tx>
          <c:spPr>
            <a:ln>
              <a:solidFill>
                <a:schemeClr val="tx1"/>
              </a:solidFill>
            </a:ln>
          </c:spPr>
          <c:marker>
            <c:symbol val="none"/>
          </c:marker>
          <c:cat>
            <c:numRef>
              <c:f>NGDP_RPCH!$B$1:$AR$1</c:f>
              <c:numCache>
                <c:formatCode>General</c:formatCode>
                <c:ptCount val="43"/>
                <c:pt idx="0">
                  <c:v>1980.0</c:v>
                </c:pt>
                <c:pt idx="1">
                  <c:v>1981.0</c:v>
                </c:pt>
                <c:pt idx="2">
                  <c:v>1982.0</c:v>
                </c:pt>
                <c:pt idx="3">
                  <c:v>1983.0</c:v>
                </c:pt>
                <c:pt idx="4">
                  <c:v>1984.0</c:v>
                </c:pt>
                <c:pt idx="5">
                  <c:v>1985.0</c:v>
                </c:pt>
                <c:pt idx="6">
                  <c:v>1986.0</c:v>
                </c:pt>
                <c:pt idx="7">
                  <c:v>1987.0</c:v>
                </c:pt>
                <c:pt idx="8">
                  <c:v>1988.0</c:v>
                </c:pt>
                <c:pt idx="9">
                  <c:v>1989.0</c:v>
                </c:pt>
                <c:pt idx="10">
                  <c:v>1990.0</c:v>
                </c:pt>
                <c:pt idx="11">
                  <c:v>1991.0</c:v>
                </c:pt>
                <c:pt idx="12">
                  <c:v>1992.0</c:v>
                </c:pt>
                <c:pt idx="13">
                  <c:v>1993.0</c:v>
                </c:pt>
                <c:pt idx="14">
                  <c:v>1994.0</c:v>
                </c:pt>
                <c:pt idx="15">
                  <c:v>1995.0</c:v>
                </c:pt>
                <c:pt idx="16">
                  <c:v>1996.0</c:v>
                </c:pt>
                <c:pt idx="17">
                  <c:v>1997.0</c:v>
                </c:pt>
                <c:pt idx="18">
                  <c:v>1998.0</c:v>
                </c:pt>
                <c:pt idx="19">
                  <c:v>1999.0</c:v>
                </c:pt>
                <c:pt idx="20">
                  <c:v>2000.0</c:v>
                </c:pt>
                <c:pt idx="21">
                  <c:v>2001.0</c:v>
                </c:pt>
                <c:pt idx="22">
                  <c:v>2002.0</c:v>
                </c:pt>
                <c:pt idx="23">
                  <c:v>2003.0</c:v>
                </c:pt>
                <c:pt idx="24">
                  <c:v>2004.0</c:v>
                </c:pt>
                <c:pt idx="25">
                  <c:v>2005.0</c:v>
                </c:pt>
                <c:pt idx="26">
                  <c:v>2006.0</c:v>
                </c:pt>
                <c:pt idx="27">
                  <c:v>2007.0</c:v>
                </c:pt>
                <c:pt idx="28">
                  <c:v>2008.0</c:v>
                </c:pt>
                <c:pt idx="29">
                  <c:v>2009.0</c:v>
                </c:pt>
                <c:pt idx="30">
                  <c:v>2010.0</c:v>
                </c:pt>
                <c:pt idx="31">
                  <c:v>2011.0</c:v>
                </c:pt>
                <c:pt idx="32">
                  <c:v>2012.0</c:v>
                </c:pt>
                <c:pt idx="33">
                  <c:v>2013.0</c:v>
                </c:pt>
                <c:pt idx="34">
                  <c:v>2014.0</c:v>
                </c:pt>
                <c:pt idx="35">
                  <c:v>2015.0</c:v>
                </c:pt>
                <c:pt idx="36">
                  <c:v>2016.0</c:v>
                </c:pt>
                <c:pt idx="37">
                  <c:v>2017.0</c:v>
                </c:pt>
                <c:pt idx="38">
                  <c:v>2018.0</c:v>
                </c:pt>
                <c:pt idx="39">
                  <c:v>2019.0</c:v>
                </c:pt>
                <c:pt idx="40">
                  <c:v>2020.0</c:v>
                </c:pt>
                <c:pt idx="41">
                  <c:v>2021.0</c:v>
                </c:pt>
                <c:pt idx="42">
                  <c:v>2022.0</c:v>
                </c:pt>
              </c:numCache>
            </c:numRef>
          </c:cat>
          <c:val>
            <c:numRef>
              <c:f>NGDP_RPCH!$B$2:$AR$2</c:f>
              <c:numCache>
                <c:formatCode>General</c:formatCode>
                <c:ptCount val="43"/>
                <c:pt idx="0">
                  <c:v>5.3</c:v>
                </c:pt>
                <c:pt idx="1">
                  <c:v>6.0</c:v>
                </c:pt>
                <c:pt idx="2">
                  <c:v>3.5</c:v>
                </c:pt>
                <c:pt idx="3">
                  <c:v>7.3</c:v>
                </c:pt>
                <c:pt idx="4">
                  <c:v>3.8</c:v>
                </c:pt>
                <c:pt idx="5">
                  <c:v>5.3</c:v>
                </c:pt>
                <c:pt idx="6">
                  <c:v>4.8</c:v>
                </c:pt>
                <c:pt idx="7">
                  <c:v>4.0</c:v>
                </c:pt>
                <c:pt idx="8">
                  <c:v>9.6</c:v>
                </c:pt>
                <c:pt idx="9">
                  <c:v>5.9</c:v>
                </c:pt>
                <c:pt idx="10">
                  <c:v>5.5</c:v>
                </c:pt>
                <c:pt idx="11">
                  <c:v>1.1</c:v>
                </c:pt>
                <c:pt idx="12">
                  <c:v>5.5</c:v>
                </c:pt>
                <c:pt idx="13">
                  <c:v>4.8</c:v>
                </c:pt>
                <c:pt idx="14">
                  <c:v>6.7</c:v>
                </c:pt>
                <c:pt idx="15">
                  <c:v>7.6</c:v>
                </c:pt>
                <c:pt idx="16">
                  <c:v>7.5</c:v>
                </c:pt>
                <c:pt idx="17">
                  <c:v>4.0</c:v>
                </c:pt>
                <c:pt idx="18">
                  <c:v>6.2</c:v>
                </c:pt>
                <c:pt idx="19">
                  <c:v>8.5</c:v>
                </c:pt>
                <c:pt idx="20">
                  <c:v>4.0</c:v>
                </c:pt>
                <c:pt idx="21">
                  <c:v>4.9</c:v>
                </c:pt>
                <c:pt idx="22">
                  <c:v>3.9</c:v>
                </c:pt>
                <c:pt idx="23">
                  <c:v>7.9</c:v>
                </c:pt>
                <c:pt idx="24">
                  <c:v>7.8</c:v>
                </c:pt>
                <c:pt idx="25">
                  <c:v>9.3</c:v>
                </c:pt>
                <c:pt idx="26">
                  <c:v>9.3</c:v>
                </c:pt>
                <c:pt idx="27">
                  <c:v>9.8</c:v>
                </c:pt>
                <c:pt idx="28">
                  <c:v>3.9</c:v>
                </c:pt>
                <c:pt idx="29">
                  <c:v>8.5</c:v>
                </c:pt>
                <c:pt idx="30">
                  <c:v>10.3</c:v>
                </c:pt>
                <c:pt idx="31">
                  <c:v>6.6</c:v>
                </c:pt>
                <c:pt idx="32">
                  <c:v>5.5</c:v>
                </c:pt>
                <c:pt idx="33">
                  <c:v>6.5</c:v>
                </c:pt>
                <c:pt idx="34">
                  <c:v>7.2</c:v>
                </c:pt>
                <c:pt idx="35">
                  <c:v>7.9</c:v>
                </c:pt>
                <c:pt idx="36">
                  <c:v>6.8</c:v>
                </c:pt>
                <c:pt idx="37">
                  <c:v>7.2</c:v>
                </c:pt>
                <c:pt idx="38">
                  <c:v>7.7</c:v>
                </c:pt>
                <c:pt idx="39">
                  <c:v>7.8</c:v>
                </c:pt>
                <c:pt idx="40">
                  <c:v>7.9</c:v>
                </c:pt>
                <c:pt idx="41">
                  <c:v>8.1</c:v>
                </c:pt>
                <c:pt idx="42">
                  <c:v>8.2</c:v>
                </c:pt>
              </c:numCache>
            </c:numRef>
          </c:val>
          <c:smooth val="1"/>
        </c:ser>
        <c:ser>
          <c:idx val="3"/>
          <c:order val="1"/>
          <c:tx>
            <c:strRef>
              <c:f>NGDP_RPCH!$A$4</c:f>
              <c:strCache>
                <c:ptCount val="1"/>
                <c:pt idx="0">
                  <c:v>Emerging market and developing economies</c:v>
                </c:pt>
              </c:strCache>
            </c:strRef>
          </c:tx>
          <c:spPr>
            <a:ln w="38100" cmpd="sng">
              <a:solidFill>
                <a:schemeClr val="accent2"/>
              </a:solidFill>
              <a:prstDash val="solid"/>
            </a:ln>
          </c:spPr>
          <c:marker>
            <c:symbol val="none"/>
          </c:marker>
          <c:cat>
            <c:numRef>
              <c:f>NGDP_RPCH!$B$1:$AR$1</c:f>
              <c:numCache>
                <c:formatCode>General</c:formatCode>
                <c:ptCount val="43"/>
                <c:pt idx="0">
                  <c:v>1980.0</c:v>
                </c:pt>
                <c:pt idx="1">
                  <c:v>1981.0</c:v>
                </c:pt>
                <c:pt idx="2">
                  <c:v>1982.0</c:v>
                </c:pt>
                <c:pt idx="3">
                  <c:v>1983.0</c:v>
                </c:pt>
                <c:pt idx="4">
                  <c:v>1984.0</c:v>
                </c:pt>
                <c:pt idx="5">
                  <c:v>1985.0</c:v>
                </c:pt>
                <c:pt idx="6">
                  <c:v>1986.0</c:v>
                </c:pt>
                <c:pt idx="7">
                  <c:v>1987.0</c:v>
                </c:pt>
                <c:pt idx="8">
                  <c:v>1988.0</c:v>
                </c:pt>
                <c:pt idx="9">
                  <c:v>1989.0</c:v>
                </c:pt>
                <c:pt idx="10">
                  <c:v>1990.0</c:v>
                </c:pt>
                <c:pt idx="11">
                  <c:v>1991.0</c:v>
                </c:pt>
                <c:pt idx="12">
                  <c:v>1992.0</c:v>
                </c:pt>
                <c:pt idx="13">
                  <c:v>1993.0</c:v>
                </c:pt>
                <c:pt idx="14">
                  <c:v>1994.0</c:v>
                </c:pt>
                <c:pt idx="15">
                  <c:v>1995.0</c:v>
                </c:pt>
                <c:pt idx="16">
                  <c:v>1996.0</c:v>
                </c:pt>
                <c:pt idx="17">
                  <c:v>1997.0</c:v>
                </c:pt>
                <c:pt idx="18">
                  <c:v>1998.0</c:v>
                </c:pt>
                <c:pt idx="19">
                  <c:v>1999.0</c:v>
                </c:pt>
                <c:pt idx="20">
                  <c:v>2000.0</c:v>
                </c:pt>
                <c:pt idx="21">
                  <c:v>2001.0</c:v>
                </c:pt>
                <c:pt idx="22">
                  <c:v>2002.0</c:v>
                </c:pt>
                <c:pt idx="23">
                  <c:v>2003.0</c:v>
                </c:pt>
                <c:pt idx="24">
                  <c:v>2004.0</c:v>
                </c:pt>
                <c:pt idx="25">
                  <c:v>2005.0</c:v>
                </c:pt>
                <c:pt idx="26">
                  <c:v>2006.0</c:v>
                </c:pt>
                <c:pt idx="27">
                  <c:v>2007.0</c:v>
                </c:pt>
                <c:pt idx="28">
                  <c:v>2008.0</c:v>
                </c:pt>
                <c:pt idx="29">
                  <c:v>2009.0</c:v>
                </c:pt>
                <c:pt idx="30">
                  <c:v>2010.0</c:v>
                </c:pt>
                <c:pt idx="31">
                  <c:v>2011.0</c:v>
                </c:pt>
                <c:pt idx="32">
                  <c:v>2012.0</c:v>
                </c:pt>
                <c:pt idx="33">
                  <c:v>2013.0</c:v>
                </c:pt>
                <c:pt idx="34">
                  <c:v>2014.0</c:v>
                </c:pt>
                <c:pt idx="35">
                  <c:v>2015.0</c:v>
                </c:pt>
                <c:pt idx="36">
                  <c:v>2016.0</c:v>
                </c:pt>
                <c:pt idx="37">
                  <c:v>2017.0</c:v>
                </c:pt>
                <c:pt idx="38">
                  <c:v>2018.0</c:v>
                </c:pt>
                <c:pt idx="39">
                  <c:v>2019.0</c:v>
                </c:pt>
                <c:pt idx="40">
                  <c:v>2020.0</c:v>
                </c:pt>
                <c:pt idx="41">
                  <c:v>2021.0</c:v>
                </c:pt>
                <c:pt idx="42">
                  <c:v>2022.0</c:v>
                </c:pt>
              </c:numCache>
            </c:numRef>
          </c:cat>
          <c:val>
            <c:numRef>
              <c:f>NGDP_RPCH!$B$4:$AR$4</c:f>
              <c:numCache>
                <c:formatCode>General</c:formatCode>
                <c:ptCount val="43"/>
                <c:pt idx="0">
                  <c:v>3.4</c:v>
                </c:pt>
                <c:pt idx="1">
                  <c:v>1.8</c:v>
                </c:pt>
                <c:pt idx="2">
                  <c:v>1.6</c:v>
                </c:pt>
                <c:pt idx="3">
                  <c:v>1.9</c:v>
                </c:pt>
                <c:pt idx="4">
                  <c:v>4.2</c:v>
                </c:pt>
                <c:pt idx="5">
                  <c:v>3.7</c:v>
                </c:pt>
                <c:pt idx="6">
                  <c:v>4.3</c:v>
                </c:pt>
                <c:pt idx="7">
                  <c:v>4.1</c:v>
                </c:pt>
                <c:pt idx="8">
                  <c:v>4.5</c:v>
                </c:pt>
                <c:pt idx="9">
                  <c:v>3.5</c:v>
                </c:pt>
                <c:pt idx="10">
                  <c:v>3.9</c:v>
                </c:pt>
                <c:pt idx="11">
                  <c:v>4.4</c:v>
                </c:pt>
                <c:pt idx="12">
                  <c:v>2.3</c:v>
                </c:pt>
                <c:pt idx="13">
                  <c:v>3.0</c:v>
                </c:pt>
                <c:pt idx="14">
                  <c:v>3.0</c:v>
                </c:pt>
                <c:pt idx="15">
                  <c:v>4.0</c:v>
                </c:pt>
                <c:pt idx="16">
                  <c:v>5.1</c:v>
                </c:pt>
                <c:pt idx="17">
                  <c:v>4.7</c:v>
                </c:pt>
                <c:pt idx="18">
                  <c:v>2.2</c:v>
                </c:pt>
                <c:pt idx="19">
                  <c:v>3.6</c:v>
                </c:pt>
                <c:pt idx="20">
                  <c:v>5.8</c:v>
                </c:pt>
                <c:pt idx="21">
                  <c:v>3.7</c:v>
                </c:pt>
                <c:pt idx="22">
                  <c:v>4.5</c:v>
                </c:pt>
                <c:pt idx="23">
                  <c:v>7.0</c:v>
                </c:pt>
                <c:pt idx="24">
                  <c:v>7.9</c:v>
                </c:pt>
                <c:pt idx="25">
                  <c:v>7.2</c:v>
                </c:pt>
                <c:pt idx="26">
                  <c:v>8.1</c:v>
                </c:pt>
                <c:pt idx="27">
                  <c:v>8.6</c:v>
                </c:pt>
                <c:pt idx="28">
                  <c:v>5.8</c:v>
                </c:pt>
                <c:pt idx="29">
                  <c:v>2.9</c:v>
                </c:pt>
                <c:pt idx="30">
                  <c:v>7.4</c:v>
                </c:pt>
                <c:pt idx="31">
                  <c:v>6.3</c:v>
                </c:pt>
                <c:pt idx="32">
                  <c:v>5.4</c:v>
                </c:pt>
                <c:pt idx="33">
                  <c:v>5.1</c:v>
                </c:pt>
                <c:pt idx="34">
                  <c:v>4.7</c:v>
                </c:pt>
                <c:pt idx="35">
                  <c:v>4.2</c:v>
                </c:pt>
                <c:pt idx="36">
                  <c:v>4.1</c:v>
                </c:pt>
                <c:pt idx="37">
                  <c:v>4.5</c:v>
                </c:pt>
                <c:pt idx="38">
                  <c:v>4.8</c:v>
                </c:pt>
                <c:pt idx="39">
                  <c:v>4.9</c:v>
                </c:pt>
                <c:pt idx="40">
                  <c:v>4.9</c:v>
                </c:pt>
                <c:pt idx="41">
                  <c:v>5.0</c:v>
                </c:pt>
                <c:pt idx="42">
                  <c:v>5.0</c:v>
                </c:pt>
              </c:numCache>
            </c:numRef>
          </c:val>
          <c:smooth val="1"/>
        </c:ser>
        <c:ser>
          <c:idx val="4"/>
          <c:order val="2"/>
          <c:tx>
            <c:strRef>
              <c:f>NGDP_RPCH!$A$5</c:f>
              <c:strCache>
                <c:ptCount val="1"/>
                <c:pt idx="0">
                  <c:v>World</c:v>
                </c:pt>
              </c:strCache>
            </c:strRef>
          </c:tx>
          <c:spPr>
            <a:ln w="57150" cmpd="sng">
              <a:solidFill>
                <a:srgbClr val="FF0000"/>
              </a:solidFill>
              <a:prstDash val="solid"/>
            </a:ln>
          </c:spPr>
          <c:marker>
            <c:symbol val="none"/>
          </c:marker>
          <c:cat>
            <c:numRef>
              <c:f>NGDP_RPCH!$B$1:$AR$1</c:f>
              <c:numCache>
                <c:formatCode>General</c:formatCode>
                <c:ptCount val="43"/>
                <c:pt idx="0">
                  <c:v>1980.0</c:v>
                </c:pt>
                <c:pt idx="1">
                  <c:v>1981.0</c:v>
                </c:pt>
                <c:pt idx="2">
                  <c:v>1982.0</c:v>
                </c:pt>
                <c:pt idx="3">
                  <c:v>1983.0</c:v>
                </c:pt>
                <c:pt idx="4">
                  <c:v>1984.0</c:v>
                </c:pt>
                <c:pt idx="5">
                  <c:v>1985.0</c:v>
                </c:pt>
                <c:pt idx="6">
                  <c:v>1986.0</c:v>
                </c:pt>
                <c:pt idx="7">
                  <c:v>1987.0</c:v>
                </c:pt>
                <c:pt idx="8">
                  <c:v>1988.0</c:v>
                </c:pt>
                <c:pt idx="9">
                  <c:v>1989.0</c:v>
                </c:pt>
                <c:pt idx="10">
                  <c:v>1990.0</c:v>
                </c:pt>
                <c:pt idx="11">
                  <c:v>1991.0</c:v>
                </c:pt>
                <c:pt idx="12">
                  <c:v>1992.0</c:v>
                </c:pt>
                <c:pt idx="13">
                  <c:v>1993.0</c:v>
                </c:pt>
                <c:pt idx="14">
                  <c:v>1994.0</c:v>
                </c:pt>
                <c:pt idx="15">
                  <c:v>1995.0</c:v>
                </c:pt>
                <c:pt idx="16">
                  <c:v>1996.0</c:v>
                </c:pt>
                <c:pt idx="17">
                  <c:v>1997.0</c:v>
                </c:pt>
                <c:pt idx="18">
                  <c:v>1998.0</c:v>
                </c:pt>
                <c:pt idx="19">
                  <c:v>1999.0</c:v>
                </c:pt>
                <c:pt idx="20">
                  <c:v>2000.0</c:v>
                </c:pt>
                <c:pt idx="21">
                  <c:v>2001.0</c:v>
                </c:pt>
                <c:pt idx="22">
                  <c:v>2002.0</c:v>
                </c:pt>
                <c:pt idx="23">
                  <c:v>2003.0</c:v>
                </c:pt>
                <c:pt idx="24">
                  <c:v>2004.0</c:v>
                </c:pt>
                <c:pt idx="25">
                  <c:v>2005.0</c:v>
                </c:pt>
                <c:pt idx="26">
                  <c:v>2006.0</c:v>
                </c:pt>
                <c:pt idx="27">
                  <c:v>2007.0</c:v>
                </c:pt>
                <c:pt idx="28">
                  <c:v>2008.0</c:v>
                </c:pt>
                <c:pt idx="29">
                  <c:v>2009.0</c:v>
                </c:pt>
                <c:pt idx="30">
                  <c:v>2010.0</c:v>
                </c:pt>
                <c:pt idx="31">
                  <c:v>2011.0</c:v>
                </c:pt>
                <c:pt idx="32">
                  <c:v>2012.0</c:v>
                </c:pt>
                <c:pt idx="33">
                  <c:v>2013.0</c:v>
                </c:pt>
                <c:pt idx="34">
                  <c:v>2014.0</c:v>
                </c:pt>
                <c:pt idx="35">
                  <c:v>2015.0</c:v>
                </c:pt>
                <c:pt idx="36">
                  <c:v>2016.0</c:v>
                </c:pt>
                <c:pt idx="37">
                  <c:v>2017.0</c:v>
                </c:pt>
                <c:pt idx="38">
                  <c:v>2018.0</c:v>
                </c:pt>
                <c:pt idx="39">
                  <c:v>2019.0</c:v>
                </c:pt>
                <c:pt idx="40">
                  <c:v>2020.0</c:v>
                </c:pt>
                <c:pt idx="41">
                  <c:v>2021.0</c:v>
                </c:pt>
                <c:pt idx="42">
                  <c:v>2022.0</c:v>
                </c:pt>
              </c:numCache>
            </c:numRef>
          </c:cat>
          <c:val>
            <c:numRef>
              <c:f>NGDP_RPCH!$B$5:$AR$5</c:f>
              <c:numCache>
                <c:formatCode>General</c:formatCode>
                <c:ptCount val="43"/>
                <c:pt idx="0">
                  <c:v>2.1</c:v>
                </c:pt>
                <c:pt idx="1">
                  <c:v>1.9</c:v>
                </c:pt>
                <c:pt idx="2">
                  <c:v>0.7</c:v>
                </c:pt>
                <c:pt idx="3">
                  <c:v>2.7</c:v>
                </c:pt>
                <c:pt idx="4">
                  <c:v>4.6</c:v>
                </c:pt>
                <c:pt idx="5">
                  <c:v>3.8</c:v>
                </c:pt>
                <c:pt idx="6">
                  <c:v>3.6</c:v>
                </c:pt>
                <c:pt idx="7">
                  <c:v>3.9</c:v>
                </c:pt>
                <c:pt idx="8">
                  <c:v>4.7</c:v>
                </c:pt>
                <c:pt idx="9">
                  <c:v>3.9</c:v>
                </c:pt>
                <c:pt idx="10">
                  <c:v>3.4</c:v>
                </c:pt>
                <c:pt idx="11">
                  <c:v>2.6</c:v>
                </c:pt>
                <c:pt idx="12">
                  <c:v>2.3</c:v>
                </c:pt>
                <c:pt idx="13">
                  <c:v>2.1</c:v>
                </c:pt>
                <c:pt idx="14">
                  <c:v>3.2</c:v>
                </c:pt>
                <c:pt idx="15">
                  <c:v>3.4</c:v>
                </c:pt>
                <c:pt idx="16">
                  <c:v>3.9</c:v>
                </c:pt>
                <c:pt idx="17">
                  <c:v>4.0</c:v>
                </c:pt>
                <c:pt idx="18">
                  <c:v>2.5</c:v>
                </c:pt>
                <c:pt idx="19">
                  <c:v>3.6</c:v>
                </c:pt>
                <c:pt idx="20">
                  <c:v>4.8</c:v>
                </c:pt>
                <c:pt idx="21">
                  <c:v>2.5</c:v>
                </c:pt>
                <c:pt idx="22">
                  <c:v>3.0</c:v>
                </c:pt>
                <c:pt idx="23">
                  <c:v>4.3</c:v>
                </c:pt>
                <c:pt idx="24">
                  <c:v>5.4</c:v>
                </c:pt>
                <c:pt idx="25">
                  <c:v>4.9</c:v>
                </c:pt>
                <c:pt idx="26">
                  <c:v>5.5</c:v>
                </c:pt>
                <c:pt idx="27">
                  <c:v>5.6</c:v>
                </c:pt>
                <c:pt idx="28">
                  <c:v>3.0</c:v>
                </c:pt>
                <c:pt idx="29">
                  <c:v>-0.1</c:v>
                </c:pt>
                <c:pt idx="30">
                  <c:v>5.4</c:v>
                </c:pt>
                <c:pt idx="31">
                  <c:v>4.2</c:v>
                </c:pt>
                <c:pt idx="32">
                  <c:v>3.5</c:v>
                </c:pt>
                <c:pt idx="33">
                  <c:v>3.4</c:v>
                </c:pt>
                <c:pt idx="34">
                  <c:v>3.5</c:v>
                </c:pt>
                <c:pt idx="35">
                  <c:v>3.4</c:v>
                </c:pt>
                <c:pt idx="36">
                  <c:v>3.1</c:v>
                </c:pt>
                <c:pt idx="37">
                  <c:v>3.5</c:v>
                </c:pt>
                <c:pt idx="38">
                  <c:v>3.6</c:v>
                </c:pt>
                <c:pt idx="39">
                  <c:v>3.7</c:v>
                </c:pt>
                <c:pt idx="40">
                  <c:v>3.7</c:v>
                </c:pt>
                <c:pt idx="41">
                  <c:v>3.7</c:v>
                </c:pt>
                <c:pt idx="42">
                  <c:v>3.8</c:v>
                </c:pt>
              </c:numCache>
            </c:numRef>
          </c:val>
          <c:smooth val="1"/>
        </c:ser>
        <c:ser>
          <c:idx val="0"/>
          <c:order val="3"/>
          <c:tx>
            <c:strRef>
              <c:f>NGDP_RPCH!$A$3</c:f>
              <c:strCache>
                <c:ptCount val="1"/>
                <c:pt idx="0">
                  <c:v>Advanced economies</c:v>
                </c:pt>
              </c:strCache>
            </c:strRef>
          </c:tx>
          <c:spPr>
            <a:ln>
              <a:solidFill>
                <a:srgbClr val="0000FF"/>
              </a:solidFill>
              <a:prstDash val="solid"/>
            </a:ln>
          </c:spPr>
          <c:marker>
            <c:symbol val="none"/>
          </c:marker>
          <c:cat>
            <c:numRef>
              <c:f>NGDP_RPCH!$B$1:$AR$1</c:f>
              <c:numCache>
                <c:formatCode>General</c:formatCode>
                <c:ptCount val="43"/>
                <c:pt idx="0">
                  <c:v>1980.0</c:v>
                </c:pt>
                <c:pt idx="1">
                  <c:v>1981.0</c:v>
                </c:pt>
                <c:pt idx="2">
                  <c:v>1982.0</c:v>
                </c:pt>
                <c:pt idx="3">
                  <c:v>1983.0</c:v>
                </c:pt>
                <c:pt idx="4">
                  <c:v>1984.0</c:v>
                </c:pt>
                <c:pt idx="5">
                  <c:v>1985.0</c:v>
                </c:pt>
                <c:pt idx="6">
                  <c:v>1986.0</c:v>
                </c:pt>
                <c:pt idx="7">
                  <c:v>1987.0</c:v>
                </c:pt>
                <c:pt idx="8">
                  <c:v>1988.0</c:v>
                </c:pt>
                <c:pt idx="9">
                  <c:v>1989.0</c:v>
                </c:pt>
                <c:pt idx="10">
                  <c:v>1990.0</c:v>
                </c:pt>
                <c:pt idx="11">
                  <c:v>1991.0</c:v>
                </c:pt>
                <c:pt idx="12">
                  <c:v>1992.0</c:v>
                </c:pt>
                <c:pt idx="13">
                  <c:v>1993.0</c:v>
                </c:pt>
                <c:pt idx="14">
                  <c:v>1994.0</c:v>
                </c:pt>
                <c:pt idx="15">
                  <c:v>1995.0</c:v>
                </c:pt>
                <c:pt idx="16">
                  <c:v>1996.0</c:v>
                </c:pt>
                <c:pt idx="17">
                  <c:v>1997.0</c:v>
                </c:pt>
                <c:pt idx="18">
                  <c:v>1998.0</c:v>
                </c:pt>
                <c:pt idx="19">
                  <c:v>1999.0</c:v>
                </c:pt>
                <c:pt idx="20">
                  <c:v>2000.0</c:v>
                </c:pt>
                <c:pt idx="21">
                  <c:v>2001.0</c:v>
                </c:pt>
                <c:pt idx="22">
                  <c:v>2002.0</c:v>
                </c:pt>
                <c:pt idx="23">
                  <c:v>2003.0</c:v>
                </c:pt>
                <c:pt idx="24">
                  <c:v>2004.0</c:v>
                </c:pt>
                <c:pt idx="25">
                  <c:v>2005.0</c:v>
                </c:pt>
                <c:pt idx="26">
                  <c:v>2006.0</c:v>
                </c:pt>
                <c:pt idx="27">
                  <c:v>2007.0</c:v>
                </c:pt>
                <c:pt idx="28">
                  <c:v>2008.0</c:v>
                </c:pt>
                <c:pt idx="29">
                  <c:v>2009.0</c:v>
                </c:pt>
                <c:pt idx="30">
                  <c:v>2010.0</c:v>
                </c:pt>
                <c:pt idx="31">
                  <c:v>2011.0</c:v>
                </c:pt>
                <c:pt idx="32">
                  <c:v>2012.0</c:v>
                </c:pt>
                <c:pt idx="33">
                  <c:v>2013.0</c:v>
                </c:pt>
                <c:pt idx="34">
                  <c:v>2014.0</c:v>
                </c:pt>
                <c:pt idx="35">
                  <c:v>2015.0</c:v>
                </c:pt>
                <c:pt idx="36">
                  <c:v>2016.0</c:v>
                </c:pt>
                <c:pt idx="37">
                  <c:v>2017.0</c:v>
                </c:pt>
                <c:pt idx="38">
                  <c:v>2018.0</c:v>
                </c:pt>
                <c:pt idx="39">
                  <c:v>2019.0</c:v>
                </c:pt>
                <c:pt idx="40">
                  <c:v>2020.0</c:v>
                </c:pt>
                <c:pt idx="41">
                  <c:v>2021.0</c:v>
                </c:pt>
                <c:pt idx="42">
                  <c:v>2022.0</c:v>
                </c:pt>
              </c:numCache>
            </c:numRef>
          </c:cat>
          <c:val>
            <c:numRef>
              <c:f>NGDP_RPCH!$B$3:$AR$3</c:f>
              <c:numCache>
                <c:formatCode>General</c:formatCode>
                <c:ptCount val="43"/>
                <c:pt idx="0">
                  <c:v>1.3</c:v>
                </c:pt>
                <c:pt idx="1">
                  <c:v>1.9</c:v>
                </c:pt>
                <c:pt idx="2">
                  <c:v>0.2</c:v>
                </c:pt>
                <c:pt idx="3">
                  <c:v>3.2</c:v>
                </c:pt>
                <c:pt idx="4">
                  <c:v>4.9</c:v>
                </c:pt>
                <c:pt idx="5">
                  <c:v>3.9</c:v>
                </c:pt>
                <c:pt idx="6">
                  <c:v>3.3</c:v>
                </c:pt>
                <c:pt idx="7">
                  <c:v>3.7</c:v>
                </c:pt>
                <c:pt idx="8">
                  <c:v>4.9</c:v>
                </c:pt>
                <c:pt idx="9">
                  <c:v>4.0</c:v>
                </c:pt>
                <c:pt idx="10">
                  <c:v>3.2</c:v>
                </c:pt>
                <c:pt idx="11">
                  <c:v>1.6</c:v>
                </c:pt>
                <c:pt idx="12">
                  <c:v>2.2</c:v>
                </c:pt>
                <c:pt idx="13">
                  <c:v>1.4</c:v>
                </c:pt>
                <c:pt idx="14">
                  <c:v>3.4</c:v>
                </c:pt>
                <c:pt idx="15">
                  <c:v>2.9</c:v>
                </c:pt>
                <c:pt idx="16">
                  <c:v>3.1</c:v>
                </c:pt>
                <c:pt idx="17">
                  <c:v>3.4</c:v>
                </c:pt>
                <c:pt idx="18">
                  <c:v>2.8</c:v>
                </c:pt>
                <c:pt idx="19">
                  <c:v>3.6</c:v>
                </c:pt>
                <c:pt idx="20">
                  <c:v>4.1</c:v>
                </c:pt>
                <c:pt idx="21">
                  <c:v>1.6</c:v>
                </c:pt>
                <c:pt idx="22">
                  <c:v>1.7</c:v>
                </c:pt>
                <c:pt idx="23">
                  <c:v>2.1</c:v>
                </c:pt>
                <c:pt idx="24">
                  <c:v>3.2</c:v>
                </c:pt>
                <c:pt idx="25">
                  <c:v>2.8</c:v>
                </c:pt>
                <c:pt idx="26">
                  <c:v>3.0</c:v>
                </c:pt>
                <c:pt idx="27">
                  <c:v>2.7</c:v>
                </c:pt>
                <c:pt idx="28">
                  <c:v>0.1</c:v>
                </c:pt>
                <c:pt idx="29">
                  <c:v>-3.4</c:v>
                </c:pt>
                <c:pt idx="30">
                  <c:v>3.1</c:v>
                </c:pt>
                <c:pt idx="31">
                  <c:v>1.7</c:v>
                </c:pt>
                <c:pt idx="32">
                  <c:v>1.2</c:v>
                </c:pt>
                <c:pt idx="33">
                  <c:v>1.3</c:v>
                </c:pt>
                <c:pt idx="34">
                  <c:v>2.0</c:v>
                </c:pt>
                <c:pt idx="35">
                  <c:v>2.1</c:v>
                </c:pt>
                <c:pt idx="36">
                  <c:v>1.7</c:v>
                </c:pt>
                <c:pt idx="37">
                  <c:v>2.0</c:v>
                </c:pt>
                <c:pt idx="38">
                  <c:v>2.0</c:v>
                </c:pt>
                <c:pt idx="39">
                  <c:v>1.9</c:v>
                </c:pt>
                <c:pt idx="40">
                  <c:v>1.7</c:v>
                </c:pt>
                <c:pt idx="41">
                  <c:v>1.7</c:v>
                </c:pt>
                <c:pt idx="42">
                  <c:v>1.7</c:v>
                </c:pt>
              </c:numCache>
            </c:numRef>
          </c:val>
          <c:smooth val="1"/>
        </c:ser>
        <c:dLbls>
          <c:showLegendKey val="0"/>
          <c:showVal val="0"/>
          <c:showCatName val="0"/>
          <c:showSerName val="0"/>
          <c:showPercent val="0"/>
          <c:showBubbleSize val="0"/>
        </c:dLbls>
        <c:marker val="1"/>
        <c:smooth val="0"/>
        <c:axId val="460631688"/>
        <c:axId val="461080200"/>
      </c:lineChart>
      <c:catAx>
        <c:axId val="460631688"/>
        <c:scaling>
          <c:orientation val="minMax"/>
        </c:scaling>
        <c:delete val="0"/>
        <c:axPos val="b"/>
        <c:numFmt formatCode="General" sourceLinked="1"/>
        <c:majorTickMark val="none"/>
        <c:minorTickMark val="none"/>
        <c:tickLblPos val="nextTo"/>
        <c:crossAx val="461080200"/>
        <c:crosses val="autoZero"/>
        <c:auto val="1"/>
        <c:lblAlgn val="ctr"/>
        <c:lblOffset val="100"/>
        <c:noMultiLvlLbl val="0"/>
      </c:catAx>
      <c:valAx>
        <c:axId val="461080200"/>
        <c:scaling>
          <c:orientation val="minMax"/>
        </c:scaling>
        <c:delete val="0"/>
        <c:axPos val="l"/>
        <c:majorGridlines/>
        <c:numFmt formatCode="General" sourceLinked="1"/>
        <c:majorTickMark val="none"/>
        <c:minorTickMark val="none"/>
        <c:tickLblPos val="nextTo"/>
        <c:spPr>
          <a:ln w="9525">
            <a:noFill/>
          </a:ln>
        </c:spPr>
        <c:crossAx val="460631688"/>
        <c:crosses val="autoZero"/>
        <c:crossBetween val="between"/>
      </c:valAx>
    </c:plotArea>
    <c:legend>
      <c:legendPos val="b"/>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CDE6B86-11F7-4A44-A348-7B19ED06FF9F}" type="datetimeFigureOut">
              <a:rPr lang="es-ES" smtClean="0"/>
              <a:t>05/09/19</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4B34AF0-DC20-A14F-A57C-171AD5A3CAB7}" type="slidenum">
              <a:rPr lang="es-ES" smtClean="0"/>
              <a:t>‹Nr.›</a:t>
            </a:fld>
            <a:endParaRPr lang="es-ES"/>
          </a:p>
        </p:txBody>
      </p:sp>
    </p:spTree>
    <p:extLst>
      <p:ext uri="{BB962C8B-B14F-4D97-AF65-F5344CB8AC3E}">
        <p14:creationId xmlns:p14="http://schemas.microsoft.com/office/powerpoint/2010/main" val="41150188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086BE1-DB3D-894D-B18D-FAF8BE98F5D7}" type="datetimeFigureOut">
              <a:rPr lang="es-ES" smtClean="0"/>
              <a:t>05/09/19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0EF767-4A99-E548-879F-46972B125B5F}" type="slidenum">
              <a:rPr lang="es-ES" smtClean="0"/>
              <a:t>‹Nr.›</a:t>
            </a:fld>
            <a:endParaRPr lang="es-ES"/>
          </a:p>
        </p:txBody>
      </p:sp>
    </p:spTree>
    <p:extLst>
      <p:ext uri="{BB962C8B-B14F-4D97-AF65-F5344CB8AC3E}">
        <p14:creationId xmlns:p14="http://schemas.microsoft.com/office/powerpoint/2010/main" val="347698557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65E440CD-03F3-3642-BA24-085C7CB060A2}" type="datetime1">
              <a:rPr lang="es-ES" smtClean="0"/>
              <a:t>05/09/19</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1298878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5AAE0732-0CD2-674F-90EB-D8B264B6EB19}" type="datetime1">
              <a:rPr lang="es-ES" smtClean="0"/>
              <a:t>05/09/19</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3407364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8C1591E5-E1A7-954A-A649-BD97DA055D05}" type="datetime1">
              <a:rPr lang="es-ES" smtClean="0"/>
              <a:t>05/09/19</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210669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8212B555-7298-8247-B636-2D88174715B4}" type="datetime1">
              <a:rPr lang="es-ES" smtClean="0"/>
              <a:t>05/09/19</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866387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5AE034B0-0B60-CE4E-9419-76F94680CDC7}" type="datetime1">
              <a:rPr lang="es-ES" smtClean="0"/>
              <a:t>05/09/19</a:t>
            </a:fld>
            <a:endParaRPr lang="es-ES"/>
          </a:p>
        </p:txBody>
      </p:sp>
      <p:sp>
        <p:nvSpPr>
          <p:cNvPr id="8" name="Marcador de pie de página 7"/>
          <p:cNvSpPr>
            <a:spLocks noGrp="1"/>
          </p:cNvSpPr>
          <p:nvPr>
            <p:ph type="ftr" sz="quarter" idx="11"/>
          </p:nvPr>
        </p:nvSpPr>
        <p:spPr/>
        <p:txBody>
          <a:bodyPr/>
          <a:lstStyle/>
          <a:p>
            <a:r>
              <a:rPr lang="fr-FR" smtClean="0"/>
              <a:t>Prof. Carles Manera</a:t>
            </a:r>
            <a:endParaRPr lang="es-ES"/>
          </a:p>
        </p:txBody>
      </p:sp>
      <p:sp>
        <p:nvSpPr>
          <p:cNvPr id="9" name="Marcador de número de diapositiva 8"/>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2235186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EF61F507-3310-C24E-BA8C-C78A5ACF54FE}" type="datetime1">
              <a:rPr lang="es-ES" smtClean="0"/>
              <a:t>05/09/19</a:t>
            </a:fld>
            <a:endParaRPr lang="es-ES"/>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2846328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5EAECD0-CB9A-3F4B-B6D6-38C5074D4784}" type="datetime1">
              <a:rPr lang="es-ES" smtClean="0"/>
              <a:t>05/09/19</a:t>
            </a:fld>
            <a:endParaRPr lang="es-ES"/>
          </a:p>
        </p:txBody>
      </p:sp>
      <p:sp>
        <p:nvSpPr>
          <p:cNvPr id="3" name="Marcador de pie de página 2"/>
          <p:cNvSpPr>
            <a:spLocks noGrp="1"/>
          </p:cNvSpPr>
          <p:nvPr>
            <p:ph type="ftr" sz="quarter" idx="11"/>
          </p:nvPr>
        </p:nvSpPr>
        <p:spPr/>
        <p:txBody>
          <a:bodyPr/>
          <a:lstStyle/>
          <a:p>
            <a:r>
              <a:rPr lang="fr-FR" smtClean="0"/>
              <a:t>Prof. Carles Manera</a:t>
            </a:r>
            <a:endParaRPr lang="es-ES"/>
          </a:p>
        </p:txBody>
      </p:sp>
      <p:sp>
        <p:nvSpPr>
          <p:cNvPr id="4" name="Marcador de número de diapositiva 3"/>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2487101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DC97526F-B303-B048-A886-8A4FCA1803EB}" type="datetime1">
              <a:rPr lang="es-ES" smtClean="0"/>
              <a:t>05/09/19</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1808929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6757AD1-3AEC-5D40-9809-6B5ADF2BEEC3}" type="datetime1">
              <a:rPr lang="es-ES" smtClean="0"/>
              <a:t>05/09/19</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3795375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D3288BC5-2646-8A4C-B049-48BF8036CF07}" type="datetime1">
              <a:rPr lang="es-ES" smtClean="0"/>
              <a:t>05/09/19</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2565966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78436CE-8086-3B47-8F78-32C43D9A2566}" type="datetime1">
              <a:rPr lang="es-ES" smtClean="0"/>
              <a:t>05/09/19</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‹Nr.›</a:t>
            </a:fld>
            <a:endParaRPr lang="es-ES"/>
          </a:p>
        </p:txBody>
      </p:sp>
    </p:spTree>
    <p:extLst>
      <p:ext uri="{BB962C8B-B14F-4D97-AF65-F5344CB8AC3E}">
        <p14:creationId xmlns:p14="http://schemas.microsoft.com/office/powerpoint/2010/main" val="5861662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012A47-29D4-9548-B012-533B1E5209AF}" type="datetime1">
              <a:rPr lang="es-ES" smtClean="0"/>
              <a:t>05/09/19</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Prof.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37C7E6-071E-F745-BA65-D52A0C40F8C6}" type="slidenum">
              <a:rPr lang="es-ES" smtClean="0"/>
              <a:t>‹Nr.›</a:t>
            </a:fld>
            <a:endParaRPr lang="es-ES"/>
          </a:p>
        </p:txBody>
      </p:sp>
    </p:spTree>
    <p:extLst>
      <p:ext uri="{BB962C8B-B14F-4D97-AF65-F5344CB8AC3E}">
        <p14:creationId xmlns:p14="http://schemas.microsoft.com/office/powerpoint/2010/main" val="1933323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to.org/spanish/res_s/booksp_s/wtr13-1_s.pdf" TargetMode="External"/><Relationship Id="rId3" Type="http://schemas.openxmlformats.org/officeDocument/2006/relationships/image" Target="../media/image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ea.org/" TargetMode="External"/><Relationship Id="rId3" Type="http://schemas.openxmlformats.org/officeDocument/2006/relationships/image" Target="../media/image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117600"/>
            <a:ext cx="7772400" cy="3911600"/>
          </a:xfrm>
        </p:spPr>
        <p:txBody>
          <a:bodyPr>
            <a:normAutofit fontScale="90000"/>
          </a:bodyPr>
          <a:lstStyle/>
          <a:p>
            <a:r>
              <a:rPr lang="es-ES" dirty="0" smtClean="0"/>
              <a:t>TEMA 1</a:t>
            </a:r>
            <a:br>
              <a:rPr lang="es-ES" dirty="0" smtClean="0"/>
            </a:br>
            <a:r>
              <a:rPr lang="es-ES" dirty="0" smtClean="0"/>
              <a:t>RETOS ACTUALES DE LA ECONOMÍA:</a:t>
            </a:r>
            <a:br>
              <a:rPr lang="es-ES" dirty="0" smtClean="0"/>
            </a:br>
            <a:r>
              <a:rPr lang="es-ES" dirty="0" smtClean="0"/>
              <a:t>¿CÓMO HEMOS LLEGADO HASTA AQUÍ?</a:t>
            </a:r>
            <a:br>
              <a:rPr lang="es-ES" dirty="0" smtClean="0"/>
            </a:br>
            <a:r>
              <a:rPr lang="es-ES" dirty="0" smtClean="0"/>
              <a:t>E</a:t>
            </a:r>
            <a:r>
              <a:rPr lang="es-ES" sz="2700" dirty="0" smtClean="0"/>
              <a:t>lementos de reflexión que enlazan la Historia Económica y la Economía Aplicada, que todo economista debe tener en cuenta.</a:t>
            </a:r>
            <a:endParaRPr lang="es-ES" sz="2700" dirty="0"/>
          </a:p>
        </p:txBody>
      </p:sp>
      <p:sp>
        <p:nvSpPr>
          <p:cNvPr id="3" name="Subtítulo 2"/>
          <p:cNvSpPr>
            <a:spLocks noGrp="1"/>
          </p:cNvSpPr>
          <p:nvPr>
            <p:ph type="subTitle" idx="1"/>
          </p:nvPr>
        </p:nvSpPr>
        <p:spPr>
          <a:xfrm>
            <a:off x="1371600" y="4741332"/>
            <a:ext cx="6400800" cy="897467"/>
          </a:xfrm>
        </p:spPr>
        <p:txBody>
          <a:bodyPr>
            <a:normAutofit fontScale="55000" lnSpcReduction="20000"/>
          </a:bodyPr>
          <a:lstStyle/>
          <a:p>
            <a:endParaRPr lang="es-ES" dirty="0" smtClean="0"/>
          </a:p>
          <a:p>
            <a:endParaRPr lang="es-ES" dirty="0"/>
          </a:p>
          <a:p>
            <a:r>
              <a:rPr lang="es-ES" dirty="0" smtClean="0"/>
              <a:t>Prof. Carles Manera</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1</a:t>
            </a:fld>
            <a:endParaRPr lang="es-ES"/>
          </a:p>
        </p:txBody>
      </p:sp>
    </p:spTree>
    <p:extLst>
      <p:ext uri="{BB962C8B-B14F-4D97-AF65-F5344CB8AC3E}">
        <p14:creationId xmlns:p14="http://schemas.microsoft.com/office/powerpoint/2010/main" val="2107856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ítulo 1"/>
          <p:cNvSpPr>
            <a:spLocks noGrp="1"/>
          </p:cNvSpPr>
          <p:nvPr>
            <p:ph type="title"/>
          </p:nvPr>
        </p:nvSpPr>
        <p:spPr>
          <a:xfrm>
            <a:off x="457200" y="522288"/>
            <a:ext cx="8229600" cy="1143000"/>
          </a:xfrm>
        </p:spPr>
        <p:txBody>
          <a:bodyPr>
            <a:normAutofit/>
          </a:bodyPr>
          <a:lstStyle/>
          <a:p>
            <a:r>
              <a:rPr lang="es-ES" sz="3200" dirty="0" smtClean="0">
                <a:latin typeface="Times" charset="0"/>
                <a:cs typeface="Times" charset="0"/>
              </a:rPr>
              <a:t>DOS IDEAS DE PARTIDA</a:t>
            </a:r>
            <a:br>
              <a:rPr lang="es-ES" sz="3200" dirty="0" smtClean="0">
                <a:latin typeface="Times" charset="0"/>
                <a:cs typeface="Times" charset="0"/>
              </a:rPr>
            </a:br>
            <a:r>
              <a:rPr lang="es-ES" sz="3200" dirty="0" smtClean="0">
                <a:latin typeface="Times" charset="0"/>
                <a:cs typeface="Times" charset="0"/>
              </a:rPr>
              <a:t>1. La </a:t>
            </a:r>
            <a:r>
              <a:rPr lang="es-ES" sz="3200" dirty="0" err="1" smtClean="0">
                <a:latin typeface="Times" charset="0"/>
                <a:cs typeface="Times" charset="0"/>
              </a:rPr>
              <a:t>divisió</a:t>
            </a:r>
            <a:r>
              <a:rPr lang="es-ES" sz="3200" dirty="0" smtClean="0">
                <a:latin typeface="Times" charset="0"/>
                <a:cs typeface="Times" charset="0"/>
              </a:rPr>
              <a:t> </a:t>
            </a:r>
            <a:r>
              <a:rPr lang="es-ES" sz="3200" dirty="0" err="1" smtClean="0">
                <a:latin typeface="Times" charset="0"/>
                <a:cs typeface="Times" charset="0"/>
              </a:rPr>
              <a:t>econòmica</a:t>
            </a:r>
            <a:r>
              <a:rPr lang="es-ES" sz="3200" dirty="0" smtClean="0">
                <a:latin typeface="Times" charset="0"/>
                <a:cs typeface="Times" charset="0"/>
              </a:rPr>
              <a:t> del </a:t>
            </a:r>
            <a:r>
              <a:rPr lang="es-ES" sz="3200" dirty="0" err="1" smtClean="0">
                <a:latin typeface="Times" charset="0"/>
                <a:cs typeface="Times" charset="0"/>
              </a:rPr>
              <a:t>món</a:t>
            </a:r>
            <a:endParaRPr lang="es-ES" sz="3600" dirty="0">
              <a:latin typeface="Times" charset="0"/>
              <a:cs typeface="Times" charset="0"/>
            </a:endParaRPr>
          </a:p>
        </p:txBody>
      </p:sp>
      <p:sp>
        <p:nvSpPr>
          <p:cNvPr id="40962" name="Marcador de contenido 2"/>
          <p:cNvSpPr>
            <a:spLocks noGrp="1"/>
          </p:cNvSpPr>
          <p:nvPr>
            <p:ph idx="1"/>
          </p:nvPr>
        </p:nvSpPr>
        <p:spPr>
          <a:xfrm>
            <a:off x="457200" y="1897063"/>
            <a:ext cx="8229600" cy="4525962"/>
          </a:xfrm>
        </p:spPr>
        <p:txBody>
          <a:bodyPr>
            <a:normAutofit lnSpcReduction="10000"/>
          </a:bodyPr>
          <a:lstStyle/>
          <a:p>
            <a:pPr marL="0" indent="0" algn="just">
              <a:buFont typeface="Arial" charset="0"/>
              <a:buNone/>
            </a:pPr>
            <a:r>
              <a:rPr lang="ca-ES" sz="1900" dirty="0">
                <a:latin typeface="Times" charset="0"/>
                <a:cs typeface="Times" charset="0"/>
              </a:rPr>
              <a:t>El procés de globalització ha fet emergir un món fragmentat en cinc grans àrees econòmiques:</a:t>
            </a:r>
          </a:p>
          <a:p>
            <a:pPr marL="0" indent="0" algn="just">
              <a:buFont typeface="Arial" charset="0"/>
              <a:buNone/>
            </a:pPr>
            <a:r>
              <a:rPr lang="ca-ES" sz="1900" dirty="0">
                <a:latin typeface="Times" charset="0"/>
                <a:cs typeface="Times" charset="0"/>
              </a:rPr>
              <a:t>1. Europa que s’ha eixamplat envers l’Est, amb dificultats inicials per la manca de convergència entre els nous Estats i els més consagrats. </a:t>
            </a:r>
          </a:p>
          <a:p>
            <a:pPr marL="0" indent="0" algn="just">
              <a:buFont typeface="Arial" charset="0"/>
              <a:buNone/>
            </a:pPr>
            <a:r>
              <a:rPr lang="ca-ES" sz="1900" dirty="0">
                <a:latin typeface="Times" charset="0"/>
                <a:cs typeface="Times" charset="0"/>
              </a:rPr>
              <a:t>2. Un espai asiàtic en plena expansió, amb dos colossos dominadors, Xina i Índia.</a:t>
            </a:r>
          </a:p>
          <a:p>
            <a:pPr marL="0" indent="0" algn="just">
              <a:buFont typeface="Arial" charset="0"/>
              <a:buNone/>
            </a:pPr>
            <a:r>
              <a:rPr lang="ca-ES" sz="1900" dirty="0">
                <a:latin typeface="Times" charset="0"/>
                <a:cs typeface="Times" charset="0"/>
              </a:rPr>
              <a:t>3. Una tercera àrea és la llatinoamericana, que té un lideratge econòmic clar en el creixement de Brasil. </a:t>
            </a:r>
          </a:p>
          <a:p>
            <a:pPr marL="0" indent="0" algn="just">
              <a:buFont typeface="Arial" charset="0"/>
              <a:buNone/>
            </a:pPr>
            <a:r>
              <a:rPr lang="ca-ES" sz="1900" dirty="0">
                <a:latin typeface="Times" charset="0"/>
                <a:cs typeface="Times" charset="0"/>
              </a:rPr>
              <a:t>4. En quart terme, l’Àfrica sots-sahariana, desmembrada de la septentrional. Aquella Àfrica negra, rica en recursos però desproveïda de cohesions polítiques, socials, tribals, amb guerres perennes, ha esdevingut, dintre de la seva extrema pobresa social, un objectiu fonamental per les noves expansions capitalistes. </a:t>
            </a:r>
          </a:p>
          <a:p>
            <a:pPr marL="0" indent="0" algn="just">
              <a:buFont typeface="Arial" charset="0"/>
              <a:buNone/>
            </a:pPr>
            <a:r>
              <a:rPr lang="ca-ES" sz="1900" dirty="0">
                <a:latin typeface="Times" charset="0"/>
                <a:cs typeface="Times" charset="0"/>
              </a:rPr>
              <a:t>5. Finalment, la cinquena gran àrea econòmica és Estats Units, una potència que es troba en crisi, qüestionada en aquest gran dinamisme de la nova globalització, però encara amb latents capacitats en els diferents camps del coneixement científic i aplicat. </a:t>
            </a:r>
            <a:endParaRPr lang="es-ES_tradnl" sz="1900" dirty="0">
              <a:latin typeface="Times" charset="0"/>
              <a:cs typeface="Times" charset="0"/>
            </a:endParaRPr>
          </a:p>
        </p:txBody>
      </p:sp>
      <p:sp>
        <p:nvSpPr>
          <p:cNvPr id="3" name="Marcador de número de diapositiva 2"/>
          <p:cNvSpPr>
            <a:spLocks noGrp="1"/>
          </p:cNvSpPr>
          <p:nvPr>
            <p:ph type="sldNum" sz="quarter" idx="12"/>
          </p:nvPr>
        </p:nvSpPr>
        <p:spPr/>
        <p:txBody>
          <a:bodyPr/>
          <a:lstStyle/>
          <a:p>
            <a:pPr>
              <a:defRPr/>
            </a:pPr>
            <a:fld id="{125CA398-828C-8444-902B-6D911C575010}" type="slidenum">
              <a:rPr lang="es-ES" smtClean="0"/>
              <a:pPr>
                <a:defRPr/>
              </a:pPr>
              <a:t>2</a:t>
            </a:fld>
            <a:endParaRPr lang="es-ES"/>
          </a:p>
        </p:txBody>
      </p:sp>
      <p:sp>
        <p:nvSpPr>
          <p:cNvPr id="4" name="Marcador de pie de página 3"/>
          <p:cNvSpPr>
            <a:spLocks noGrp="1"/>
          </p:cNvSpPr>
          <p:nvPr>
            <p:ph type="ftr" sz="quarter" idx="11"/>
          </p:nvPr>
        </p:nvSpPr>
        <p:spPr/>
        <p:txBody>
          <a:bodyPr/>
          <a:lstStyle/>
          <a:p>
            <a:pPr>
              <a:defRPr/>
            </a:pPr>
            <a:r>
              <a:rPr lang="es-ES_tradnl"/>
              <a:t>Carles Manera</a:t>
            </a:r>
            <a:endParaRPr lang="es-ES"/>
          </a:p>
        </p:txBody>
      </p:sp>
    </p:spTree>
    <p:extLst>
      <p:ext uri="{BB962C8B-B14F-4D97-AF65-F5344CB8AC3E}">
        <p14:creationId xmlns:p14="http://schemas.microsoft.com/office/powerpoint/2010/main" val="17629568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ítulo 1"/>
          <p:cNvSpPr>
            <a:spLocks noGrp="1"/>
          </p:cNvSpPr>
          <p:nvPr>
            <p:ph type="title"/>
          </p:nvPr>
        </p:nvSpPr>
        <p:spPr/>
        <p:txBody>
          <a:bodyPr/>
          <a:lstStyle/>
          <a:p>
            <a:r>
              <a:rPr lang="es-ES" sz="3600" dirty="0" smtClean="0">
                <a:latin typeface="Times" charset="0"/>
                <a:cs typeface="Times" charset="0"/>
              </a:rPr>
              <a:t>2. La </a:t>
            </a:r>
            <a:r>
              <a:rPr lang="es-ES" sz="3600" dirty="0" err="1" smtClean="0">
                <a:latin typeface="Times" charset="0"/>
                <a:cs typeface="Times" charset="0"/>
              </a:rPr>
              <a:t>globalització</a:t>
            </a:r>
            <a:endParaRPr lang="es-ES" sz="3600" dirty="0">
              <a:latin typeface="Times" charset="0"/>
              <a:cs typeface="Times" charset="0"/>
            </a:endParaRPr>
          </a:p>
        </p:txBody>
      </p:sp>
      <p:sp>
        <p:nvSpPr>
          <p:cNvPr id="44034" name="Marcador de contenido 2"/>
          <p:cNvSpPr>
            <a:spLocks noGrp="1"/>
          </p:cNvSpPr>
          <p:nvPr>
            <p:ph idx="1"/>
          </p:nvPr>
        </p:nvSpPr>
        <p:spPr>
          <a:xfrm>
            <a:off x="457200" y="1222375"/>
            <a:ext cx="8229600" cy="4525963"/>
          </a:xfrm>
        </p:spPr>
        <p:txBody>
          <a:bodyPr>
            <a:normAutofit lnSpcReduction="10000"/>
          </a:bodyPr>
          <a:lstStyle/>
          <a:p>
            <a:pPr algn="just"/>
            <a:endParaRPr lang="ca-ES" sz="2000" dirty="0" smtClean="0">
              <a:latin typeface="Times" charset="0"/>
              <a:cs typeface="Times" charset="0"/>
            </a:endParaRPr>
          </a:p>
          <a:p>
            <a:pPr algn="just"/>
            <a:r>
              <a:rPr lang="ca-ES" sz="2800" dirty="0" smtClean="0">
                <a:latin typeface="Times" charset="0"/>
                <a:cs typeface="Times" charset="0"/>
              </a:rPr>
              <a:t>La </a:t>
            </a:r>
            <a:r>
              <a:rPr lang="ca-ES" sz="2800" dirty="0">
                <a:latin typeface="Times" charset="0"/>
                <a:cs typeface="Times" charset="0"/>
              </a:rPr>
              <a:t>globalització entesa com a cooperació pot suscitar processos equilibradors. </a:t>
            </a:r>
            <a:r>
              <a:rPr lang="ca-ES" sz="2800" dirty="0" err="1">
                <a:latin typeface="Times" charset="0"/>
                <a:cs typeface="Times" charset="0"/>
              </a:rPr>
              <a:t>J</a:t>
            </a:r>
            <a:r>
              <a:rPr lang="ca-ES" sz="2800" dirty="0">
                <a:latin typeface="Times" charset="0"/>
                <a:cs typeface="Times" charset="0"/>
              </a:rPr>
              <a:t>. </a:t>
            </a:r>
            <a:r>
              <a:rPr lang="ca-ES" sz="2800" dirty="0" err="1">
                <a:latin typeface="Times" charset="0"/>
                <a:cs typeface="Times" charset="0"/>
              </a:rPr>
              <a:t>Nash</a:t>
            </a:r>
            <a:r>
              <a:rPr lang="ca-ES" sz="2800" dirty="0">
                <a:latin typeface="Times" charset="0"/>
                <a:cs typeface="Times" charset="0"/>
              </a:rPr>
              <a:t>, un Nobel d’Economia expert en teoria de jocs i matemàtic eminent, ja indicà, el 1950, que el tema central no radicava en si un acord particular és millor per a tots comparat amb la manca total de cooperació; sinó en si es tracta d’una divisió equitativa dels beneficis que se’n deriven. L’exercici correcte rau en l’elecció entre opcions, i no en plantejaments de caire </a:t>
            </a:r>
            <a:r>
              <a:rPr lang="ca-ES" sz="2800" dirty="0" smtClean="0">
                <a:latin typeface="Times" charset="0"/>
                <a:cs typeface="Times" charset="0"/>
              </a:rPr>
              <a:t>unidireccional.</a:t>
            </a:r>
            <a:r>
              <a:rPr lang="es-ES_tradnl" sz="2800" dirty="0" smtClean="0">
                <a:latin typeface="Times" charset="0"/>
                <a:cs typeface="Times" charset="0"/>
              </a:rPr>
              <a:t> </a:t>
            </a:r>
            <a:endParaRPr lang="es-ES" sz="2800" dirty="0">
              <a:latin typeface="Times" charset="0"/>
              <a:cs typeface="Times" charset="0"/>
            </a:endParaRPr>
          </a:p>
        </p:txBody>
      </p:sp>
      <p:sp>
        <p:nvSpPr>
          <p:cNvPr id="3" name="Marcador de número de diapositiva 2"/>
          <p:cNvSpPr>
            <a:spLocks noGrp="1"/>
          </p:cNvSpPr>
          <p:nvPr>
            <p:ph type="sldNum" sz="quarter" idx="12"/>
          </p:nvPr>
        </p:nvSpPr>
        <p:spPr/>
        <p:txBody>
          <a:bodyPr/>
          <a:lstStyle/>
          <a:p>
            <a:pPr>
              <a:defRPr/>
            </a:pPr>
            <a:fld id="{FE8F1882-22C4-604B-B54C-E4273C6BD761}" type="slidenum">
              <a:rPr lang="es-ES" smtClean="0"/>
              <a:pPr>
                <a:defRPr/>
              </a:pPr>
              <a:t>3</a:t>
            </a:fld>
            <a:endParaRPr lang="es-ES"/>
          </a:p>
        </p:txBody>
      </p:sp>
      <p:sp>
        <p:nvSpPr>
          <p:cNvPr id="4" name="Marcador de pie de página 3"/>
          <p:cNvSpPr>
            <a:spLocks noGrp="1"/>
          </p:cNvSpPr>
          <p:nvPr>
            <p:ph type="ftr" sz="quarter" idx="11"/>
          </p:nvPr>
        </p:nvSpPr>
        <p:spPr/>
        <p:txBody>
          <a:bodyPr/>
          <a:lstStyle/>
          <a:p>
            <a:pPr>
              <a:defRPr/>
            </a:pPr>
            <a:r>
              <a:rPr lang="es-ES_tradnl"/>
              <a:t>Carles Manera</a:t>
            </a:r>
            <a:endParaRPr lang="es-ES"/>
          </a:p>
        </p:txBody>
      </p:sp>
    </p:spTree>
    <p:extLst>
      <p:ext uri="{BB962C8B-B14F-4D97-AF65-F5344CB8AC3E}">
        <p14:creationId xmlns:p14="http://schemas.microsoft.com/office/powerpoint/2010/main" val="35187339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a:bodyPr>
          <a:lstStyle/>
          <a:p>
            <a:r>
              <a:rPr lang="es-ES" sz="6000" dirty="0" smtClean="0"/>
              <a:t>–1–</a:t>
            </a:r>
            <a:endParaRPr lang="es-ES" sz="6000" dirty="0"/>
          </a:p>
        </p:txBody>
      </p:sp>
      <p:sp>
        <p:nvSpPr>
          <p:cNvPr id="8" name="Marcador de contenido 7"/>
          <p:cNvSpPr>
            <a:spLocks noGrp="1"/>
          </p:cNvSpPr>
          <p:nvPr>
            <p:ph idx="1"/>
          </p:nvPr>
        </p:nvSpPr>
        <p:spPr/>
        <p:txBody>
          <a:bodyPr/>
          <a:lstStyle/>
          <a:p>
            <a:pPr marL="0" indent="0">
              <a:buNone/>
            </a:pPr>
            <a:r>
              <a:rPr lang="es-ES" dirty="0" smtClean="0"/>
              <a:t>I</a:t>
            </a:r>
          </a:p>
          <a:p>
            <a:endParaRPr lang="es-ES" dirty="0"/>
          </a:p>
          <a:p>
            <a:pPr marL="0" indent="0" algn="ctr">
              <a:buNone/>
            </a:pPr>
            <a:r>
              <a:rPr lang="es-ES" sz="6000" dirty="0" smtClean="0"/>
              <a:t>LA POLÍTICA ECONÓMICA</a:t>
            </a:r>
            <a:endParaRPr lang="es-ES" sz="6000"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4</a:t>
            </a:fld>
            <a:endParaRPr lang="es-ES"/>
          </a:p>
        </p:txBody>
      </p:sp>
    </p:spTree>
    <p:extLst>
      <p:ext uri="{BB962C8B-B14F-4D97-AF65-F5344CB8AC3E}">
        <p14:creationId xmlns:p14="http://schemas.microsoft.com/office/powerpoint/2010/main" val="3349811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ítulo 1"/>
          <p:cNvSpPr>
            <a:spLocks noGrp="1"/>
          </p:cNvSpPr>
          <p:nvPr>
            <p:ph type="title"/>
          </p:nvPr>
        </p:nvSpPr>
        <p:spPr/>
        <p:txBody>
          <a:bodyPr>
            <a:normAutofit fontScale="90000"/>
          </a:bodyPr>
          <a:lstStyle/>
          <a:p>
            <a:r>
              <a:rPr lang="es-ES" sz="3600" dirty="0">
                <a:latin typeface="Times" charset="0"/>
                <a:cs typeface="Times" charset="0"/>
              </a:rPr>
              <a:t>FACTORES DETERMINANTES</a:t>
            </a:r>
            <a:br>
              <a:rPr lang="es-ES" sz="3600" dirty="0">
                <a:latin typeface="Times" charset="0"/>
                <a:cs typeface="Times" charset="0"/>
              </a:rPr>
            </a:br>
            <a:r>
              <a:rPr lang="es-ES" sz="3600" dirty="0" err="1" smtClean="0">
                <a:latin typeface="Times" charset="0"/>
                <a:cs typeface="Times" charset="0"/>
              </a:rPr>
              <a:t>On</a:t>
            </a:r>
            <a:r>
              <a:rPr lang="es-ES" sz="3600" dirty="0" smtClean="0">
                <a:latin typeface="Times" charset="0"/>
                <a:cs typeface="Times" charset="0"/>
              </a:rPr>
              <a:t> </a:t>
            </a:r>
            <a:r>
              <a:rPr lang="es-ES" sz="3600" dirty="0">
                <a:latin typeface="Times" charset="0"/>
                <a:cs typeface="Times" charset="0"/>
              </a:rPr>
              <a:t>invertir?</a:t>
            </a:r>
          </a:p>
        </p:txBody>
      </p:sp>
      <p:sp>
        <p:nvSpPr>
          <p:cNvPr id="3" name="Marcador de contenido 2"/>
          <p:cNvSpPr>
            <a:spLocks noGrp="1"/>
          </p:cNvSpPr>
          <p:nvPr>
            <p:ph idx="1"/>
          </p:nvPr>
        </p:nvSpPr>
        <p:spPr>
          <a:xfrm>
            <a:off x="377825" y="1556975"/>
            <a:ext cx="8229600" cy="4525963"/>
          </a:xfrm>
        </p:spPr>
        <p:txBody>
          <a:bodyPr>
            <a:normAutofit fontScale="92500" lnSpcReduction="10000"/>
          </a:bodyPr>
          <a:lstStyle/>
          <a:p>
            <a:pPr marL="0" indent="0" algn="just">
              <a:buFont typeface="Arial" charset="0"/>
              <a:buNone/>
              <a:defRPr/>
            </a:pPr>
            <a:r>
              <a:rPr lang="ca-ES" sz="2000" dirty="0">
                <a:latin typeface="Times"/>
                <a:cs typeface="Times"/>
              </a:rPr>
              <a:t>Existeixen noves possibilitats d’inversió, que siguin atractives per al capital i, alhora, positives per a la sostenibilitat del planeta, com ara les energies renovables i les Tecnologies de la Informació i Comunicació (TIC</a:t>
            </a:r>
            <a:r>
              <a:rPr lang="ca-ES" sz="2000" dirty="0" smtClean="0">
                <a:latin typeface="Times"/>
                <a:cs typeface="Times"/>
              </a:rPr>
              <a:t>). </a:t>
            </a:r>
            <a:r>
              <a:rPr lang="es-ES_tradnl" sz="2000" dirty="0" smtClean="0">
                <a:latin typeface="Times"/>
                <a:cs typeface="Times"/>
              </a:rPr>
              <a:t>Ara </a:t>
            </a:r>
            <a:r>
              <a:rPr lang="es-ES_tradnl" sz="2000" dirty="0" err="1" smtClean="0">
                <a:latin typeface="Times"/>
                <a:cs typeface="Times"/>
              </a:rPr>
              <a:t>bé</a:t>
            </a:r>
            <a:r>
              <a:rPr lang="es-ES_tradnl" sz="2000" dirty="0" smtClean="0">
                <a:latin typeface="Times"/>
                <a:cs typeface="Times"/>
              </a:rPr>
              <a:t>: </a:t>
            </a:r>
          </a:p>
          <a:p>
            <a:pPr marL="457200" indent="-457200" algn="just">
              <a:buFont typeface="Arial" charset="0"/>
              <a:buAutoNum type="alphaLcParenR"/>
              <a:defRPr/>
            </a:pPr>
            <a:r>
              <a:rPr lang="ca-ES" sz="2000" dirty="0" smtClean="0">
                <a:latin typeface="Times"/>
                <a:cs typeface="Times"/>
              </a:rPr>
              <a:t>Les </a:t>
            </a:r>
            <a:r>
              <a:rPr lang="ca-ES" sz="2000" dirty="0">
                <a:latin typeface="Times"/>
                <a:cs typeface="Times"/>
              </a:rPr>
              <a:t>energies renovables tenen un recorregut </a:t>
            </a:r>
            <a:r>
              <a:rPr lang="ca-ES" sz="2000" dirty="0" smtClean="0">
                <a:latin typeface="Times"/>
                <a:cs typeface="Times"/>
              </a:rPr>
              <a:t>limitat. Les actuacions </a:t>
            </a:r>
            <a:r>
              <a:rPr lang="ca-ES" sz="2000" dirty="0">
                <a:latin typeface="Times"/>
                <a:cs typeface="Times"/>
              </a:rPr>
              <a:t>econòmiques s’han d’adreçar envers processos productius que millorin l’eficàcia i </a:t>
            </a:r>
            <a:r>
              <a:rPr lang="ca-ES" sz="2000" dirty="0" smtClean="0">
                <a:latin typeface="Times"/>
                <a:cs typeface="Times"/>
              </a:rPr>
              <a:t>l’eficiència. D’aquí </a:t>
            </a:r>
            <a:r>
              <a:rPr lang="ca-ES" sz="2000" dirty="0">
                <a:latin typeface="Times"/>
                <a:cs typeface="Times"/>
              </a:rPr>
              <a:t>emanen, per exemple, aplicacions </a:t>
            </a:r>
            <a:r>
              <a:rPr lang="ca-ES" sz="2000" dirty="0" smtClean="0">
                <a:latin typeface="Times"/>
                <a:cs typeface="Times"/>
              </a:rPr>
              <a:t>que </a:t>
            </a:r>
            <a:r>
              <a:rPr lang="ca-ES" sz="2000" dirty="0">
                <a:latin typeface="Times"/>
                <a:cs typeface="Times"/>
              </a:rPr>
              <a:t>consumeixin menys </a:t>
            </a:r>
            <a:r>
              <a:rPr lang="ca-ES" sz="2000" i="1" dirty="0">
                <a:latin typeface="Times"/>
                <a:cs typeface="Times"/>
              </a:rPr>
              <a:t>inputs</a:t>
            </a:r>
            <a:r>
              <a:rPr lang="ca-ES" sz="2000" dirty="0">
                <a:latin typeface="Times"/>
                <a:cs typeface="Times"/>
              </a:rPr>
              <a:t> de tota mena i que generin menys residus contaminants; i activitats relacionades amb l’economia del </a:t>
            </a:r>
            <a:r>
              <a:rPr lang="ca-ES" sz="2000" dirty="0" smtClean="0">
                <a:latin typeface="Times"/>
                <a:cs typeface="Times"/>
              </a:rPr>
              <a:t>coneixement. </a:t>
            </a:r>
          </a:p>
          <a:p>
            <a:pPr marL="457200" indent="-457200" algn="just">
              <a:buFont typeface="Arial" charset="0"/>
              <a:buAutoNum type="alphaLcParenR"/>
              <a:defRPr/>
            </a:pPr>
            <a:r>
              <a:rPr lang="ca-ES" sz="2000" dirty="0">
                <a:latin typeface="Times"/>
                <a:cs typeface="Times"/>
              </a:rPr>
              <a:t>Les TIC </a:t>
            </a:r>
            <a:r>
              <a:rPr lang="ca-ES" sz="2000" dirty="0" smtClean="0">
                <a:latin typeface="Times"/>
                <a:cs typeface="Times"/>
              </a:rPr>
              <a:t>no </a:t>
            </a:r>
            <a:r>
              <a:rPr lang="ca-ES" sz="2000" dirty="0">
                <a:latin typeface="Times"/>
                <a:cs typeface="Times"/>
              </a:rPr>
              <a:t>faciliten de manera automàtica transformacions ràpides i radicals en les formes de creixement. De fet, l’evolució demogràfica dels països més avançats, </a:t>
            </a:r>
            <a:r>
              <a:rPr lang="ca-ES" sz="2000" dirty="0" smtClean="0">
                <a:latin typeface="Times"/>
                <a:cs typeface="Times"/>
              </a:rPr>
              <a:t>amb envelliment </a:t>
            </a:r>
            <a:r>
              <a:rPr lang="ca-ES" sz="2000" dirty="0">
                <a:latin typeface="Times"/>
                <a:cs typeface="Times"/>
              </a:rPr>
              <a:t>de la població, requerirà en el futur una major intensitat de força de treball, més que de tecnologia </a:t>
            </a:r>
            <a:r>
              <a:rPr lang="ca-ES" sz="2000" dirty="0" smtClean="0">
                <a:latin typeface="Times"/>
                <a:cs typeface="Times"/>
              </a:rPr>
              <a:t>generalitzada. El treball </a:t>
            </a:r>
            <a:r>
              <a:rPr lang="ca-ES" sz="2000" dirty="0">
                <a:latin typeface="Times"/>
                <a:cs typeface="Times"/>
              </a:rPr>
              <a:t>directe no es relacionarà amb les TIC, sinó en el desplegament d’activitats més aviat quinàries: una intensitat de mà d’obra consagrada a tenir cura de les persones majors i, també, de part de les seves famílies. </a:t>
            </a:r>
            <a:endParaRPr lang="es-ES" sz="2000" dirty="0">
              <a:latin typeface="Times"/>
              <a:cs typeface="Times"/>
            </a:endParaRPr>
          </a:p>
          <a:p>
            <a:pPr marL="457200" indent="-457200" algn="just">
              <a:buFont typeface="Arial" charset="0"/>
              <a:buAutoNum type="alphaLcParenR"/>
              <a:defRPr/>
            </a:pPr>
            <a:endParaRPr lang="es-ES" sz="2000" dirty="0">
              <a:latin typeface="Times"/>
              <a:cs typeface="Times"/>
            </a:endParaRPr>
          </a:p>
        </p:txBody>
      </p:sp>
      <p:sp>
        <p:nvSpPr>
          <p:cNvPr id="4" name="Marcador de número de diapositiva 3"/>
          <p:cNvSpPr>
            <a:spLocks noGrp="1"/>
          </p:cNvSpPr>
          <p:nvPr>
            <p:ph type="sldNum" sz="quarter" idx="12"/>
          </p:nvPr>
        </p:nvSpPr>
        <p:spPr/>
        <p:txBody>
          <a:bodyPr/>
          <a:lstStyle/>
          <a:p>
            <a:pPr>
              <a:defRPr/>
            </a:pPr>
            <a:fld id="{BDA0295E-C3FE-AA47-8795-171367724FCE}" type="slidenum">
              <a:rPr lang="es-ES" smtClean="0"/>
              <a:pPr>
                <a:defRPr/>
              </a:pPr>
              <a:t>5</a:t>
            </a:fld>
            <a:endParaRPr lang="es-ES"/>
          </a:p>
        </p:txBody>
      </p:sp>
      <p:sp>
        <p:nvSpPr>
          <p:cNvPr id="5" name="Marcador de pie de página 4"/>
          <p:cNvSpPr>
            <a:spLocks noGrp="1"/>
          </p:cNvSpPr>
          <p:nvPr>
            <p:ph type="ftr" sz="quarter" idx="11"/>
          </p:nvPr>
        </p:nvSpPr>
        <p:spPr/>
        <p:txBody>
          <a:bodyPr/>
          <a:lstStyle/>
          <a:p>
            <a:pPr>
              <a:defRPr/>
            </a:pPr>
            <a:r>
              <a:rPr lang="es-ES_tradnl"/>
              <a:t>Carles Manera</a:t>
            </a:r>
            <a:endParaRPr lang="es-ES"/>
          </a:p>
        </p:txBody>
      </p:sp>
    </p:spTree>
    <p:extLst>
      <p:ext uri="{BB962C8B-B14F-4D97-AF65-F5344CB8AC3E}">
        <p14:creationId xmlns:p14="http://schemas.microsoft.com/office/powerpoint/2010/main" val="356319600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Nuevos sectores</a:t>
            </a:r>
            <a:endParaRPr lang="es-ES" dirty="0"/>
          </a:p>
        </p:txBody>
      </p:sp>
      <p:pic>
        <p:nvPicPr>
          <p:cNvPr id="6" name="Marcador de contenido 5"/>
          <p:cNvPicPr>
            <a:picLocks noGrp="1" noChangeAspect="1"/>
          </p:cNvPicPr>
          <p:nvPr>
            <p:ph sz="half" idx="1"/>
          </p:nvPr>
        </p:nvPicPr>
        <p:blipFill>
          <a:blip r:embed="rId2"/>
          <a:srcRect t="-44253" b="-44253"/>
          <a:stretch>
            <a:fillRect/>
          </a:stretch>
        </p:blipFill>
        <p:spPr>
          <a:xfrm>
            <a:off x="457200" y="778934"/>
            <a:ext cx="4038600" cy="5942542"/>
          </a:xfrm>
        </p:spPr>
      </p:pic>
      <p:sp>
        <p:nvSpPr>
          <p:cNvPr id="8" name="Marcador de contenido 7"/>
          <p:cNvSpPr>
            <a:spLocks noGrp="1"/>
          </p:cNvSpPr>
          <p:nvPr>
            <p:ph sz="half" idx="2"/>
          </p:nvPr>
        </p:nvSpPr>
        <p:spPr/>
        <p:txBody>
          <a:bodyPr>
            <a:normAutofit/>
          </a:bodyPr>
          <a:lstStyle/>
          <a:p>
            <a:pPr marL="0" indent="0" algn="just">
              <a:buNone/>
            </a:pPr>
            <a:r>
              <a:rPr lang="es-ES" dirty="0" smtClean="0"/>
              <a:t>1. Cuaternario: incluye investigación, desarrollo innovación, información.</a:t>
            </a:r>
          </a:p>
          <a:p>
            <a:pPr marL="0" indent="0" algn="just">
              <a:buNone/>
            </a:pPr>
            <a:r>
              <a:rPr lang="es-ES" dirty="0" smtClean="0"/>
              <a:t>2. Quinario: incluye los servicios sin ánimo de lucro, como la salud, la educación, la cultura.</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6</a:t>
            </a:fld>
            <a:endParaRPr lang="es-ES"/>
          </a:p>
        </p:txBody>
      </p:sp>
    </p:spTree>
    <p:extLst>
      <p:ext uri="{BB962C8B-B14F-4D97-AF65-F5344CB8AC3E}">
        <p14:creationId xmlns:p14="http://schemas.microsoft.com/office/powerpoint/2010/main" val="1615817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a:bodyPr>
          <a:lstStyle/>
          <a:p>
            <a:r>
              <a:rPr lang="es-ES" sz="6000" dirty="0" smtClean="0"/>
              <a:t>–2–</a:t>
            </a:r>
            <a:endParaRPr lang="es-ES" sz="6000" dirty="0"/>
          </a:p>
        </p:txBody>
      </p:sp>
      <p:sp>
        <p:nvSpPr>
          <p:cNvPr id="8" name="Marcador de contenido 7"/>
          <p:cNvSpPr>
            <a:spLocks noGrp="1"/>
          </p:cNvSpPr>
          <p:nvPr>
            <p:ph idx="1"/>
          </p:nvPr>
        </p:nvSpPr>
        <p:spPr/>
        <p:txBody>
          <a:bodyPr>
            <a:normAutofit/>
          </a:bodyPr>
          <a:lstStyle/>
          <a:p>
            <a:pPr marL="0" indent="0" algn="ctr">
              <a:buNone/>
            </a:pPr>
            <a:r>
              <a:rPr lang="es-ES" sz="4800" dirty="0" smtClean="0"/>
              <a:t>LOS RETOS </a:t>
            </a:r>
          </a:p>
          <a:p>
            <a:pPr marL="0" indent="0" algn="ctr">
              <a:buNone/>
            </a:pPr>
            <a:r>
              <a:rPr lang="es-ES" sz="4800" dirty="0" smtClean="0"/>
              <a:t>2.1. LAS NUEVAS REVOLUCIONES INDUSTRIALES:</a:t>
            </a:r>
          </a:p>
          <a:p>
            <a:pPr marL="0" indent="0" algn="ctr">
              <a:buNone/>
            </a:pPr>
            <a:r>
              <a:rPr lang="es-ES" sz="4800" dirty="0" smtClean="0"/>
              <a:t>¿un mundo sin trabajo?</a:t>
            </a:r>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7</a:t>
            </a:fld>
            <a:endParaRPr lang="es-ES"/>
          </a:p>
        </p:txBody>
      </p:sp>
    </p:spTree>
    <p:extLst>
      <p:ext uri="{BB962C8B-B14F-4D97-AF65-F5344CB8AC3E}">
        <p14:creationId xmlns:p14="http://schemas.microsoft.com/office/powerpoint/2010/main" val="379740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57" name="Group 113"/>
          <p:cNvGraphicFramePr>
            <a:graphicFrameLocks noGrp="1"/>
          </p:cNvGraphicFramePr>
          <p:nvPr/>
        </p:nvGraphicFramePr>
        <p:xfrm>
          <a:off x="0" y="-42863"/>
          <a:ext cx="9144000" cy="6780213"/>
        </p:xfrm>
        <a:graphic>
          <a:graphicData uri="http://schemas.openxmlformats.org/drawingml/2006/table">
            <a:tbl>
              <a:tblPr/>
              <a:tblGrid>
                <a:gridCol w="1797050"/>
                <a:gridCol w="3489325"/>
                <a:gridCol w="3857625"/>
              </a:tblGrid>
              <a:tr h="304814">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a:ln>
                            <a:noFill/>
                          </a:ln>
                          <a:solidFill>
                            <a:srgbClr val="000000"/>
                          </a:solidFill>
                          <a:effectLst/>
                          <a:latin typeface="Arial" charset="0"/>
                          <a:ea typeface="Times New Roman" charset="0"/>
                          <a:cs typeface="Arial" charset="0"/>
                        </a:rPr>
                        <a:t>LAS  INDUSTRIAS E INFRAESTRUCTURAS DE CADA REVOLUCIÓN TECNOLÓGICA (según C.Pérez)</a:t>
                      </a:r>
                      <a:endParaRPr kumimoji="0" lang="es-ES" sz="1400" b="1"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r>
              <a:tr h="3962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Revolución tecnológica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Países-núcleo</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a-ES" sz="1000" b="0" i="1" u="none" strike="noStrike" cap="none" normalizeH="0" baseline="0">
                          <a:ln>
                            <a:noFill/>
                          </a:ln>
                          <a:solidFill>
                            <a:srgbClr val="000000"/>
                          </a:solidFill>
                          <a:effectLst/>
                          <a:latin typeface="Arial" charset="0"/>
                          <a:ea typeface="Times New Roman" charset="0"/>
                          <a:cs typeface="Arial" charset="0"/>
                        </a:rPr>
                        <a:t>Nuevas tecnologías e industrias nuevas o redefinidas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Infraestructuras nuevas o redefinidas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028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PRIMERA: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1711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 Revolución Industrial.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Inglaterra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Mecanización de la industria del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algodón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forjado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Maquinaria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Canales y vías fluviales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Carreteras con peaje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Energía hidráulica (con molinos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agua muy mejorados)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631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SEGUNDA: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1829.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vapor y los ferrocarriles.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Inglaterra   (difundiéndose hacia Europa y EUA)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Máquinas de vapor y maquinaria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movida con carbón)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y minería del carbón (ahora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con un rol central en el crecimiento)*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Construcción de ferrocarriles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Producción de locomotoras y vagones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Energía de vapor para numerosas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industrias (incluyendo la textil)</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Ferrocarriles (uso del motor a vapor)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Servicio postal estandarizado de plena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cobertura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Telégrafo (sobre todo nacional, a lo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largo de las líneas de ferrocarril)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puertos, grandes depósitos, y</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barcos para la navegación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Gas urbano</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84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TERCERA: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1875</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acero, la electricidad i la ingeniería pesada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i Alemania sobrepasando a Inglaterra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Acero barato (especialmente Bessemer)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Pleno desarrollo del motor a vapor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para barcos de acero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Ingeniería pesada química y civil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 de equipos eléctricos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Cobre y cables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Alimentos enlatados y embotellados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Papel y empaques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Navegación mundial en veloces barcos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 acero (uso del Canal de Suez)</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transnacionales de ferrocarril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(uso de acero barato para la fabricación de rieles y pernos de tamaño estándar)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puentes y túneles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Telégrafo mundial, Teléfono (sobre todo nacional)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eléctricas (para iluminación y uso industrial)</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631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CUARTA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1908</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petroleo, el automóvil i la producción en masa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(con Alemania rivalizando por el liderazgo 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Difusión hacia Europa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Producción en masa de automóviles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Petróleo barato y sus derivados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Petroquímica (sintéticos)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Motor de combustión interna para automóviles, transporte de carga, tractores, aviones, tanques de guerra y generación eléctrica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Electrodomésticos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Alimentos refrigerados y congelados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de caminos, autopistas, puertos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y aeropuertos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de oleoductos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Electricidad de plena cobertura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(industrial y doméstica)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Telecomunicación analógica 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(para teléfono, télex y cablegramas)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alámbrica e inalámbrica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541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QUINTA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 la informática i las telecomunicaciones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(difundiéndose hacia Europa i Asia)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 revolución de la información: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Microelectrónica barata, Computadoras, software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Telecomunicaciones, Instrumentos de control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Desarrollo por computadora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biotecnología y nuevos materiales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Comunicación digital mundial (cable, fibra óptica, radio y satélite)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Internet/Correo y otros servicios electrónicos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eléctricas de fuentes múltiples y de uso flexible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FF0000"/>
                          </a:solidFill>
                          <a:effectLst/>
                          <a:latin typeface="Arial" charset="0"/>
                          <a:ea typeface="Times New Roman" charset="0"/>
                          <a:cs typeface="Arial" charset="0"/>
                        </a:rPr>
                        <a:t>Transporte físico de alta velocidad (por tierra, mar y aire)</a:t>
                      </a:r>
                      <a:endParaRPr kumimoji="0" lang="es-ES" sz="1800" b="0" i="0" u="none" strike="noStrike" cap="none" normalizeH="0" baseline="0">
                        <a:ln>
                          <a:noFill/>
                        </a:ln>
                        <a:solidFill>
                          <a:srgbClr val="FF0000"/>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64283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TERCERA REVOLUCIÓN INDUSTRIAL:</a:t>
            </a:r>
            <a:br>
              <a:rPr lang="es-ES" dirty="0" smtClean="0"/>
            </a:br>
            <a:r>
              <a:rPr lang="es-ES" dirty="0" smtClean="0"/>
              <a:t>JEREMY RIFKIN</a:t>
            </a:r>
            <a:endParaRPr lang="es-ES" dirty="0"/>
          </a:p>
        </p:txBody>
      </p:sp>
      <p:sp>
        <p:nvSpPr>
          <p:cNvPr id="4" name="Marcador de texto 3"/>
          <p:cNvSpPr>
            <a:spLocks noGrp="1"/>
          </p:cNvSpPr>
          <p:nvPr>
            <p:ph type="body" idx="1"/>
          </p:nvPr>
        </p:nvSpPr>
        <p:spPr/>
        <p:txBody>
          <a:bodyPr/>
          <a:lstStyle/>
          <a:p>
            <a:r>
              <a:rPr lang="es-ES" dirty="0" smtClean="0"/>
              <a:t>Un libro polémico, 2011</a:t>
            </a:r>
            <a:endParaRPr lang="es-ES" dirty="0"/>
          </a:p>
        </p:txBody>
      </p:sp>
      <p:pic>
        <p:nvPicPr>
          <p:cNvPr id="8" name="Marcador de contenido 7"/>
          <p:cNvPicPr>
            <a:picLocks noGrp="1" noChangeAspect="1"/>
          </p:cNvPicPr>
          <p:nvPr>
            <p:ph sz="half" idx="2"/>
          </p:nvPr>
        </p:nvPicPr>
        <p:blipFill>
          <a:blip r:embed="rId2"/>
          <a:srcRect l="-26827" r="-26827"/>
          <a:stretch>
            <a:fillRect/>
          </a:stretch>
        </p:blipFill>
        <p:spPr/>
      </p:pic>
      <p:sp>
        <p:nvSpPr>
          <p:cNvPr id="6" name="Marcador de texto 5"/>
          <p:cNvSpPr>
            <a:spLocks noGrp="1"/>
          </p:cNvSpPr>
          <p:nvPr>
            <p:ph type="body" sz="quarter" idx="3"/>
          </p:nvPr>
        </p:nvSpPr>
        <p:spPr/>
        <p:txBody>
          <a:bodyPr/>
          <a:lstStyle/>
          <a:p>
            <a:r>
              <a:rPr lang="es-ES" dirty="0" smtClean="0"/>
              <a:t>Ideas básicas</a:t>
            </a:r>
            <a:endParaRPr lang="es-ES" dirty="0"/>
          </a:p>
        </p:txBody>
      </p:sp>
      <p:sp>
        <p:nvSpPr>
          <p:cNvPr id="7" name="Marcador de contenido 6"/>
          <p:cNvSpPr>
            <a:spLocks noGrp="1"/>
          </p:cNvSpPr>
          <p:nvPr>
            <p:ph sz="quarter" idx="4"/>
          </p:nvPr>
        </p:nvSpPr>
        <p:spPr/>
        <p:txBody>
          <a:bodyPr/>
          <a:lstStyle/>
          <a:p>
            <a:pPr algn="just"/>
            <a:r>
              <a:rPr lang="es-ES" dirty="0" smtClean="0"/>
              <a:t>1. Nuevas tecnologías de la información y la comunicación.</a:t>
            </a:r>
          </a:p>
          <a:p>
            <a:pPr algn="just"/>
            <a:r>
              <a:rPr lang="es-ES" dirty="0" smtClean="0"/>
              <a:t>2. Energías renovables.</a:t>
            </a:r>
          </a:p>
          <a:p>
            <a:pPr algn="just"/>
            <a:r>
              <a:rPr lang="es-ES" dirty="0" smtClean="0"/>
              <a:t>3. Información fluida y revolución tecnológica.</a:t>
            </a:r>
          </a:p>
          <a:p>
            <a:pPr algn="just"/>
            <a:r>
              <a:rPr lang="es-ES" dirty="0" smtClean="0"/>
              <a:t>4. Mundo en red: poder distribuido.</a:t>
            </a:r>
          </a:p>
          <a:p>
            <a:endParaRPr lang="es-ES" dirty="0"/>
          </a:p>
        </p:txBody>
      </p:sp>
      <p:sp>
        <p:nvSpPr>
          <p:cNvPr id="9" name="Marcador de pie de página 8"/>
          <p:cNvSpPr>
            <a:spLocks noGrp="1"/>
          </p:cNvSpPr>
          <p:nvPr>
            <p:ph type="ftr" sz="quarter" idx="11"/>
          </p:nvPr>
        </p:nvSpPr>
        <p:spPr/>
        <p:txBody>
          <a:bodyPr/>
          <a:lstStyle/>
          <a:p>
            <a:r>
              <a:rPr lang="fr-FR" smtClean="0"/>
              <a:t>Prof. Carles Manera</a:t>
            </a:r>
            <a:endParaRPr lang="es-ES"/>
          </a:p>
        </p:txBody>
      </p:sp>
      <p:sp>
        <p:nvSpPr>
          <p:cNvPr id="10" name="Marcador de número de diapositiva 9"/>
          <p:cNvSpPr>
            <a:spLocks noGrp="1"/>
          </p:cNvSpPr>
          <p:nvPr>
            <p:ph type="sldNum" sz="quarter" idx="12"/>
          </p:nvPr>
        </p:nvSpPr>
        <p:spPr/>
        <p:txBody>
          <a:bodyPr/>
          <a:lstStyle/>
          <a:p>
            <a:fld id="{025A7E7D-6906-5F40-8660-0A972E824A8F}" type="slidenum">
              <a:rPr lang="es-ES" smtClean="0"/>
              <a:t>9</a:t>
            </a:fld>
            <a:endParaRPr lang="es-ES"/>
          </a:p>
        </p:txBody>
      </p:sp>
    </p:spTree>
    <p:extLst>
      <p:ext uri="{BB962C8B-B14F-4D97-AF65-F5344CB8AC3E}">
        <p14:creationId xmlns:p14="http://schemas.microsoft.com/office/powerpoint/2010/main" val="192270904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Síntesis</a:t>
            </a:r>
            <a:endParaRPr lang="es-ES" dirty="0"/>
          </a:p>
        </p:txBody>
      </p:sp>
      <p:sp>
        <p:nvSpPr>
          <p:cNvPr id="12" name="Marcador de contenido 11"/>
          <p:cNvSpPr>
            <a:spLocks noGrp="1"/>
          </p:cNvSpPr>
          <p:nvPr>
            <p:ph idx="1"/>
          </p:nvPr>
        </p:nvSpPr>
        <p:spPr/>
        <p:txBody>
          <a:bodyPr>
            <a:normAutofit fontScale="92500" lnSpcReduction="20000"/>
          </a:bodyPr>
          <a:lstStyle/>
          <a:p>
            <a:pPr algn="just"/>
            <a:r>
              <a:rPr lang="es-ES_tradnl" dirty="0" smtClean="0"/>
              <a:t>Apuesta </a:t>
            </a:r>
            <a:r>
              <a:rPr lang="es-ES_tradnl" dirty="0"/>
              <a:t>clara por una </a:t>
            </a:r>
            <a:r>
              <a:rPr lang="es-ES_tradnl" dirty="0" err="1"/>
              <a:t>economía</a:t>
            </a:r>
            <a:r>
              <a:rPr lang="es-ES_tradnl" dirty="0"/>
              <a:t> verde, por una sociedad donde la </a:t>
            </a:r>
            <a:r>
              <a:rPr lang="es-ES_tradnl" dirty="0" err="1"/>
              <a:t>generación</a:t>
            </a:r>
            <a:r>
              <a:rPr lang="es-ES_tradnl" dirty="0"/>
              <a:t> de la </a:t>
            </a:r>
            <a:r>
              <a:rPr lang="es-ES_tradnl" dirty="0" err="1"/>
              <a:t>energía</a:t>
            </a:r>
            <a:r>
              <a:rPr lang="es-ES_tradnl" dirty="0"/>
              <a:t> provenga de fuentes renovables que, al estar al alcance de todos, </a:t>
            </a:r>
            <a:r>
              <a:rPr lang="es-ES_tradnl" dirty="0" err="1"/>
              <a:t>cambiarán</a:t>
            </a:r>
            <a:r>
              <a:rPr lang="es-ES_tradnl" dirty="0"/>
              <a:t> el modelo </a:t>
            </a:r>
            <a:r>
              <a:rPr lang="es-ES_tradnl" dirty="0" err="1"/>
              <a:t>económico</a:t>
            </a:r>
            <a:r>
              <a:rPr lang="es-ES_tradnl" dirty="0"/>
              <a:t> y </a:t>
            </a:r>
            <a:r>
              <a:rPr lang="es-ES_tradnl" dirty="0" err="1"/>
              <a:t>generarán</a:t>
            </a:r>
            <a:r>
              <a:rPr lang="es-ES_tradnl" dirty="0"/>
              <a:t> una sociedad horizontal y distributiva, que </a:t>
            </a:r>
            <a:r>
              <a:rPr lang="es-ES_tradnl" dirty="0" err="1"/>
              <a:t>vendra</a:t>
            </a:r>
            <a:r>
              <a:rPr lang="es-ES_tradnl" dirty="0"/>
              <a:t>́ a sustituir el actual </a:t>
            </a:r>
            <a:r>
              <a:rPr lang="es-ES_tradnl" dirty="0" smtClean="0"/>
              <a:t>modelo </a:t>
            </a:r>
            <a:r>
              <a:rPr lang="es-ES_tradnl" dirty="0"/>
              <a:t>vertical. </a:t>
            </a:r>
            <a:endParaRPr lang="es-ES_tradnl" dirty="0" smtClean="0"/>
          </a:p>
          <a:p>
            <a:pPr algn="just"/>
            <a:r>
              <a:rPr lang="es-ES_tradnl" dirty="0" smtClean="0"/>
              <a:t>El </a:t>
            </a:r>
            <a:r>
              <a:rPr lang="es-ES_tradnl" dirty="0"/>
              <a:t>nuevo modelo de relaciones y de sociedad que preconiza </a:t>
            </a:r>
            <a:r>
              <a:rPr lang="es-ES_tradnl" dirty="0" err="1"/>
              <a:t>Rifkin</a:t>
            </a:r>
            <a:r>
              <a:rPr lang="es-ES_tradnl" dirty="0"/>
              <a:t>, es </a:t>
            </a:r>
            <a:r>
              <a:rPr lang="es-ES_tradnl" dirty="0" err="1"/>
              <a:t>ecológico</a:t>
            </a:r>
            <a:r>
              <a:rPr lang="es-ES_tradnl" dirty="0"/>
              <a:t>, sostenible, y parece </a:t>
            </a:r>
            <a:r>
              <a:rPr lang="es-ES_tradnl" dirty="0" err="1"/>
              <a:t>más</a:t>
            </a:r>
            <a:r>
              <a:rPr lang="es-ES_tradnl" dirty="0"/>
              <a:t> justo tanto para las personas como para el </a:t>
            </a:r>
            <a:r>
              <a:rPr lang="es-ES_tradnl" dirty="0" smtClean="0"/>
              <a:t>entorno. </a:t>
            </a:r>
            <a:endParaRPr lang="es-ES_tradnl" dirty="0" smtClean="0">
              <a:effectLst/>
            </a:endParaRPr>
          </a:p>
          <a:p>
            <a:pPr algn="just"/>
            <a:endParaRPr lang="es-ES" dirty="0"/>
          </a:p>
        </p:txBody>
      </p:sp>
      <p:sp>
        <p:nvSpPr>
          <p:cNvPr id="13" name="Marcador de pie de página 12"/>
          <p:cNvSpPr>
            <a:spLocks noGrp="1"/>
          </p:cNvSpPr>
          <p:nvPr>
            <p:ph type="ftr" sz="quarter" idx="11"/>
          </p:nvPr>
        </p:nvSpPr>
        <p:spPr/>
        <p:txBody>
          <a:bodyPr/>
          <a:lstStyle/>
          <a:p>
            <a:r>
              <a:rPr lang="fr-FR" smtClean="0"/>
              <a:t>Prof. Carles Manera</a:t>
            </a:r>
            <a:endParaRPr lang="es-ES"/>
          </a:p>
        </p:txBody>
      </p:sp>
      <p:sp>
        <p:nvSpPr>
          <p:cNvPr id="14" name="Marcador de número de diapositiva 13"/>
          <p:cNvSpPr>
            <a:spLocks noGrp="1"/>
          </p:cNvSpPr>
          <p:nvPr>
            <p:ph type="sldNum" sz="quarter" idx="12"/>
          </p:nvPr>
        </p:nvSpPr>
        <p:spPr/>
        <p:txBody>
          <a:bodyPr/>
          <a:lstStyle/>
          <a:p>
            <a:fld id="{025A7E7D-6906-5F40-8660-0A972E824A8F}" type="slidenum">
              <a:rPr lang="es-ES" smtClean="0"/>
              <a:t>10</a:t>
            </a:fld>
            <a:endParaRPr lang="es-ES"/>
          </a:p>
        </p:txBody>
      </p:sp>
    </p:spTree>
    <p:extLst>
      <p:ext uri="{BB962C8B-B14F-4D97-AF65-F5344CB8AC3E}">
        <p14:creationId xmlns:p14="http://schemas.microsoft.com/office/powerpoint/2010/main" val="3286222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Cinco ejes básicos del libro de </a:t>
            </a:r>
            <a:r>
              <a:rPr lang="es-ES" dirty="0" err="1" smtClean="0"/>
              <a:t>Ryfkin</a:t>
            </a:r>
            <a:endParaRPr lang="es-ES" dirty="0"/>
          </a:p>
        </p:txBody>
      </p:sp>
      <p:sp>
        <p:nvSpPr>
          <p:cNvPr id="3" name="Marcador de contenido 2"/>
          <p:cNvSpPr>
            <a:spLocks noGrp="1"/>
          </p:cNvSpPr>
          <p:nvPr>
            <p:ph idx="1"/>
          </p:nvPr>
        </p:nvSpPr>
        <p:spPr/>
        <p:txBody>
          <a:bodyPr>
            <a:normAutofit fontScale="62500" lnSpcReduction="20000"/>
          </a:bodyPr>
          <a:lstStyle/>
          <a:p>
            <a:pPr algn="just"/>
            <a:r>
              <a:rPr lang="es-ES_tradnl" dirty="0"/>
              <a:t>1) </a:t>
            </a:r>
            <a:r>
              <a:rPr lang="es-ES_tradnl" dirty="0" smtClean="0"/>
              <a:t>La </a:t>
            </a:r>
            <a:r>
              <a:rPr lang="es-ES_tradnl" dirty="0" err="1"/>
              <a:t>transición</a:t>
            </a:r>
            <a:r>
              <a:rPr lang="es-ES_tradnl" dirty="0"/>
              <a:t> hacia la </a:t>
            </a:r>
            <a:r>
              <a:rPr lang="es-ES_tradnl" dirty="0" err="1"/>
              <a:t>energía</a:t>
            </a:r>
            <a:r>
              <a:rPr lang="es-ES_tradnl" dirty="0"/>
              <a:t> renovable, </a:t>
            </a:r>
            <a:endParaRPr lang="es-ES_tradnl" dirty="0" smtClean="0"/>
          </a:p>
          <a:p>
            <a:pPr algn="just"/>
            <a:r>
              <a:rPr lang="es-ES_tradnl" dirty="0" smtClean="0"/>
              <a:t>2</a:t>
            </a:r>
            <a:r>
              <a:rPr lang="es-ES_tradnl" dirty="0"/>
              <a:t>) </a:t>
            </a:r>
            <a:r>
              <a:rPr lang="es-ES_tradnl" dirty="0" smtClean="0"/>
              <a:t>La </a:t>
            </a:r>
            <a:r>
              <a:rPr lang="es-ES_tradnl" dirty="0" err="1"/>
              <a:t>transformación</a:t>
            </a:r>
            <a:r>
              <a:rPr lang="es-ES_tradnl" dirty="0"/>
              <a:t> de </a:t>
            </a:r>
            <a:r>
              <a:rPr lang="es-ES_tradnl" dirty="0" smtClean="0"/>
              <a:t>los </a:t>
            </a:r>
            <a:r>
              <a:rPr lang="es-ES_tradnl" dirty="0"/>
              <a:t>edificios en </a:t>
            </a:r>
            <a:r>
              <a:rPr lang="es-ES_tradnl" dirty="0" err="1"/>
              <a:t>microcentrales</a:t>
            </a:r>
            <a:r>
              <a:rPr lang="es-ES_tradnl" dirty="0"/>
              <a:t> </a:t>
            </a:r>
            <a:r>
              <a:rPr lang="es-ES_tradnl" dirty="0" err="1"/>
              <a:t>eléctricas</a:t>
            </a:r>
            <a:r>
              <a:rPr lang="es-ES_tradnl" dirty="0"/>
              <a:t> que generen, recojan y reaprovechar in situ las </a:t>
            </a:r>
            <a:r>
              <a:rPr lang="es-ES_tradnl" dirty="0" err="1"/>
              <a:t>energías</a:t>
            </a:r>
            <a:r>
              <a:rPr lang="es-ES_tradnl" dirty="0"/>
              <a:t> renovables, </a:t>
            </a:r>
            <a:endParaRPr lang="es-ES_tradnl" dirty="0" smtClean="0"/>
          </a:p>
          <a:p>
            <a:pPr algn="just"/>
            <a:r>
              <a:rPr lang="es-ES_tradnl" dirty="0" smtClean="0"/>
              <a:t>3</a:t>
            </a:r>
            <a:r>
              <a:rPr lang="es-ES_tradnl" dirty="0"/>
              <a:t>) </a:t>
            </a:r>
            <a:r>
              <a:rPr lang="es-ES_tradnl" dirty="0" smtClean="0"/>
              <a:t>El </a:t>
            </a:r>
            <a:r>
              <a:rPr lang="es-ES_tradnl" dirty="0"/>
              <a:t>despliegue de la </a:t>
            </a:r>
            <a:r>
              <a:rPr lang="es-ES_tradnl" dirty="0" err="1"/>
              <a:t>tecnología</a:t>
            </a:r>
            <a:r>
              <a:rPr lang="es-ES_tradnl" dirty="0"/>
              <a:t> del </a:t>
            </a:r>
            <a:r>
              <a:rPr lang="es-ES_tradnl" dirty="0" err="1"/>
              <a:t>hidrógeno</a:t>
            </a:r>
            <a:r>
              <a:rPr lang="es-ES_tradnl" dirty="0"/>
              <a:t> y de otros </a:t>
            </a:r>
            <a:r>
              <a:rPr lang="es-ES_tradnl" dirty="0" smtClean="0"/>
              <a:t>sistemas </a:t>
            </a:r>
            <a:r>
              <a:rPr lang="es-ES_tradnl" dirty="0"/>
              <a:t>de almacenamiento </a:t>
            </a:r>
            <a:r>
              <a:rPr lang="es-ES_tradnl" dirty="0" err="1"/>
              <a:t>energético</a:t>
            </a:r>
            <a:r>
              <a:rPr lang="es-ES_tradnl" dirty="0"/>
              <a:t> en los edificios y en las redes de </a:t>
            </a:r>
            <a:r>
              <a:rPr lang="es-ES_tradnl" dirty="0" smtClean="0"/>
              <a:t>infraestructuras</a:t>
            </a:r>
            <a:r>
              <a:rPr lang="es-ES_tradnl" dirty="0"/>
              <a:t>, para acumular </a:t>
            </a:r>
            <a:r>
              <a:rPr lang="es-ES_tradnl" dirty="0" err="1"/>
              <a:t>energías</a:t>
            </a:r>
            <a:r>
              <a:rPr lang="es-ES_tradnl" dirty="0"/>
              <a:t> renovables que son de flujo intermitente, </a:t>
            </a:r>
            <a:endParaRPr lang="es-ES_tradnl" dirty="0" smtClean="0"/>
          </a:p>
          <a:p>
            <a:pPr algn="just"/>
            <a:r>
              <a:rPr lang="es-ES_tradnl" dirty="0" smtClean="0"/>
              <a:t>4</a:t>
            </a:r>
            <a:r>
              <a:rPr lang="es-ES_tradnl" dirty="0"/>
              <a:t>) </a:t>
            </a:r>
            <a:r>
              <a:rPr lang="es-ES_tradnl" dirty="0" smtClean="0"/>
              <a:t>El </a:t>
            </a:r>
            <a:r>
              <a:rPr lang="es-ES_tradnl" dirty="0"/>
              <a:t>uso de la </a:t>
            </a:r>
            <a:r>
              <a:rPr lang="es-ES_tradnl" dirty="0" err="1"/>
              <a:t>tecnología</a:t>
            </a:r>
            <a:r>
              <a:rPr lang="es-ES_tradnl" dirty="0"/>
              <a:t> de Internet para transformar la red </a:t>
            </a:r>
            <a:r>
              <a:rPr lang="es-ES_tradnl" dirty="0" err="1"/>
              <a:t>eléctrica</a:t>
            </a:r>
            <a:r>
              <a:rPr lang="es-ES_tradnl" dirty="0"/>
              <a:t> en una "Inter redes" de </a:t>
            </a:r>
            <a:r>
              <a:rPr lang="es-ES_tradnl" dirty="0" err="1"/>
              <a:t>energía</a:t>
            </a:r>
            <a:r>
              <a:rPr lang="es-ES_tradnl" dirty="0"/>
              <a:t> compartida que funcione exactamente igual que Internet (millones de edificios </a:t>
            </a:r>
            <a:r>
              <a:rPr lang="es-ES_tradnl" dirty="0" err="1"/>
              <a:t>podrán</a:t>
            </a:r>
            <a:r>
              <a:rPr lang="es-ES_tradnl" dirty="0"/>
              <a:t> generar </a:t>
            </a:r>
            <a:r>
              <a:rPr lang="es-ES_tradnl" dirty="0" smtClean="0"/>
              <a:t>localmente -</a:t>
            </a:r>
            <a:r>
              <a:rPr lang="es-ES_tradnl" dirty="0"/>
              <a:t>in </a:t>
            </a:r>
            <a:r>
              <a:rPr lang="es-ES_tradnl" dirty="0" err="1"/>
              <a:t>situ-pequeñas</a:t>
            </a:r>
            <a:r>
              <a:rPr lang="es-ES_tradnl" dirty="0"/>
              <a:t> cantidades de </a:t>
            </a:r>
            <a:r>
              <a:rPr lang="es-ES_tradnl" dirty="0" err="1"/>
              <a:t>energía</a:t>
            </a:r>
            <a:r>
              <a:rPr lang="es-ES_tradnl" dirty="0"/>
              <a:t> y </a:t>
            </a:r>
            <a:r>
              <a:rPr lang="es-ES_tradnl" dirty="0" err="1"/>
              <a:t>podrán</a:t>
            </a:r>
            <a:r>
              <a:rPr lang="es-ES_tradnl" dirty="0"/>
              <a:t> vender los </a:t>
            </a:r>
            <a:r>
              <a:rPr lang="es-ES_tradnl" dirty="0" smtClean="0"/>
              <a:t>excedentes </a:t>
            </a:r>
            <a:r>
              <a:rPr lang="es-ES_tradnl" dirty="0"/>
              <a:t>que reingresen en la red, compartiendo esa electricidad con sus vecinos), </a:t>
            </a:r>
            <a:endParaRPr lang="es-ES_tradnl" dirty="0" smtClean="0"/>
          </a:p>
          <a:p>
            <a:pPr algn="just"/>
            <a:r>
              <a:rPr lang="es-ES_tradnl" dirty="0" smtClean="0"/>
              <a:t>5</a:t>
            </a:r>
            <a:r>
              <a:rPr lang="es-ES_tradnl" dirty="0"/>
              <a:t>) </a:t>
            </a:r>
            <a:r>
              <a:rPr lang="es-ES_tradnl" dirty="0" smtClean="0"/>
              <a:t>La </a:t>
            </a:r>
            <a:r>
              <a:rPr lang="es-ES_tradnl" dirty="0" err="1"/>
              <a:t>transición</a:t>
            </a:r>
            <a:r>
              <a:rPr lang="es-ES_tradnl" dirty="0"/>
              <a:t> de la actual flota de transportes hacia </a:t>
            </a:r>
            <a:r>
              <a:rPr lang="es-ES_tradnl" dirty="0" err="1"/>
              <a:t>vehículos</a:t>
            </a:r>
            <a:r>
              <a:rPr lang="es-ES_tradnl" dirty="0"/>
              <a:t> de motor </a:t>
            </a:r>
            <a:r>
              <a:rPr lang="es-ES_tradnl" dirty="0" err="1"/>
              <a:t>eléctrico</a:t>
            </a:r>
            <a:r>
              <a:rPr lang="es-ES_tradnl" dirty="0"/>
              <a:t> con </a:t>
            </a:r>
            <a:r>
              <a:rPr lang="es-ES_tradnl" dirty="0" err="1" smtClean="0"/>
              <a:t>alimentación</a:t>
            </a:r>
            <a:r>
              <a:rPr lang="es-ES_tradnl" dirty="0" smtClean="0"/>
              <a:t> </a:t>
            </a:r>
            <a:r>
              <a:rPr lang="es-ES_tradnl" dirty="0"/>
              <a:t>de red y / o con pilas de combustible, capaz de comprar y vender </a:t>
            </a:r>
            <a:r>
              <a:rPr lang="es-ES_tradnl" dirty="0" smtClean="0"/>
              <a:t>electricidad </a:t>
            </a:r>
            <a:r>
              <a:rPr lang="es-ES_tradnl" dirty="0"/>
              <a:t>en una red </a:t>
            </a:r>
            <a:r>
              <a:rPr lang="es-ES_tradnl" dirty="0" err="1"/>
              <a:t>eléctrica</a:t>
            </a:r>
            <a:r>
              <a:rPr lang="es-ES_tradnl" dirty="0"/>
              <a:t> interactiva e </a:t>
            </a:r>
            <a:r>
              <a:rPr lang="es-ES_tradnl" dirty="0" smtClean="0"/>
              <a:t>inteligente. </a:t>
            </a:r>
            <a:endParaRPr lang="es-ES_tradnl" dirty="0" smtClean="0">
              <a:effectLst/>
            </a:endParaRP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11</a:t>
            </a:fld>
            <a:endParaRPr lang="es-ES"/>
          </a:p>
        </p:txBody>
      </p:sp>
    </p:spTree>
    <p:extLst>
      <p:ext uri="{BB962C8B-B14F-4D97-AF65-F5344CB8AC3E}">
        <p14:creationId xmlns:p14="http://schemas.microsoft.com/office/powerpoint/2010/main" val="1980656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CUARTA REVOLUCIÓN INDUSTRIAL: </a:t>
            </a:r>
            <a:br>
              <a:rPr lang="es-ES" dirty="0" smtClean="0"/>
            </a:br>
            <a:r>
              <a:rPr lang="es-ES" dirty="0" smtClean="0"/>
              <a:t>KLAUS SCHWAB</a:t>
            </a:r>
            <a:endParaRPr lang="es-ES" dirty="0"/>
          </a:p>
        </p:txBody>
      </p:sp>
      <p:sp>
        <p:nvSpPr>
          <p:cNvPr id="7" name="Marcador de texto 6"/>
          <p:cNvSpPr>
            <a:spLocks noGrp="1"/>
          </p:cNvSpPr>
          <p:nvPr>
            <p:ph type="body" idx="1"/>
          </p:nvPr>
        </p:nvSpPr>
        <p:spPr/>
        <p:txBody>
          <a:bodyPr/>
          <a:lstStyle/>
          <a:p>
            <a:r>
              <a:rPr lang="es-ES" dirty="0" smtClean="0"/>
              <a:t>Sigue la polémica, 2016</a:t>
            </a:r>
            <a:endParaRPr lang="es-ES" dirty="0"/>
          </a:p>
        </p:txBody>
      </p:sp>
      <p:pic>
        <p:nvPicPr>
          <p:cNvPr id="6" name="Marcador de contenido 5"/>
          <p:cNvPicPr>
            <a:picLocks noGrp="1" noChangeAspect="1"/>
          </p:cNvPicPr>
          <p:nvPr>
            <p:ph sz="half" idx="2"/>
          </p:nvPr>
        </p:nvPicPr>
        <p:blipFill>
          <a:blip r:embed="rId2"/>
          <a:srcRect l="23118" r="23118"/>
          <a:stretch>
            <a:fillRect/>
          </a:stretch>
        </p:blipFill>
        <p:spPr>
          <a:xfrm>
            <a:off x="457200" y="2191155"/>
            <a:ext cx="4040188" cy="3951288"/>
          </a:xfrm>
        </p:spPr>
      </p:pic>
      <p:sp>
        <p:nvSpPr>
          <p:cNvPr id="8" name="Marcador de texto 7"/>
          <p:cNvSpPr>
            <a:spLocks noGrp="1"/>
          </p:cNvSpPr>
          <p:nvPr>
            <p:ph type="body" sz="quarter" idx="3"/>
          </p:nvPr>
        </p:nvSpPr>
        <p:spPr/>
        <p:txBody>
          <a:bodyPr/>
          <a:lstStyle/>
          <a:p>
            <a:r>
              <a:rPr lang="es-ES" dirty="0" smtClean="0"/>
              <a:t>Ideas básicas</a:t>
            </a:r>
            <a:endParaRPr lang="es-ES" dirty="0"/>
          </a:p>
        </p:txBody>
      </p:sp>
      <p:sp>
        <p:nvSpPr>
          <p:cNvPr id="9" name="Marcador de contenido 8"/>
          <p:cNvSpPr>
            <a:spLocks noGrp="1"/>
          </p:cNvSpPr>
          <p:nvPr>
            <p:ph sz="quarter" idx="4"/>
          </p:nvPr>
        </p:nvSpPr>
        <p:spPr/>
        <p:txBody>
          <a:bodyPr/>
          <a:lstStyle/>
          <a:p>
            <a:pPr algn="just"/>
            <a:r>
              <a:rPr lang="es-ES" dirty="0" smtClean="0"/>
              <a:t>1. Avances en inteligencia artificial: robótica.</a:t>
            </a:r>
          </a:p>
          <a:p>
            <a:pPr algn="just"/>
            <a:r>
              <a:rPr lang="es-ES" dirty="0" smtClean="0"/>
              <a:t>2. Nanotecnología, biotecnología, </a:t>
            </a:r>
            <a:r>
              <a:rPr lang="es-ES" dirty="0" err="1" smtClean="0"/>
              <a:t>neurotecnología</a:t>
            </a:r>
            <a:r>
              <a:rPr lang="es-ES" dirty="0" smtClean="0"/>
              <a:t>, personalización de organismos (ADN).</a:t>
            </a:r>
          </a:p>
          <a:p>
            <a:pPr algn="just"/>
            <a:r>
              <a:rPr lang="es-ES" dirty="0" smtClean="0"/>
              <a:t>3. No necesariamente la descentralización (diferente a </a:t>
            </a:r>
            <a:r>
              <a:rPr lang="es-ES" dirty="0" err="1" smtClean="0"/>
              <a:t>Ryfkin</a:t>
            </a:r>
            <a:r>
              <a:rPr lang="es-ES" dirty="0" smtClean="0"/>
              <a:t>).</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12</a:t>
            </a:fld>
            <a:endParaRPr lang="es-ES"/>
          </a:p>
        </p:txBody>
      </p:sp>
    </p:spTree>
    <p:extLst>
      <p:ext uri="{BB962C8B-B14F-4D97-AF65-F5344CB8AC3E}">
        <p14:creationId xmlns:p14="http://schemas.microsoft.com/office/powerpoint/2010/main" val="912668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p:txBody>
          <a:bodyPr/>
          <a:lstStyle/>
          <a:p>
            <a:r>
              <a:rPr lang="es-ES" dirty="0" smtClean="0"/>
              <a:t>Síntesis</a:t>
            </a:r>
            <a:endParaRPr lang="es-ES" dirty="0"/>
          </a:p>
        </p:txBody>
      </p:sp>
      <p:sp>
        <p:nvSpPr>
          <p:cNvPr id="10" name="Marcador de contenido 9"/>
          <p:cNvSpPr>
            <a:spLocks noGrp="1"/>
          </p:cNvSpPr>
          <p:nvPr>
            <p:ph idx="1"/>
          </p:nvPr>
        </p:nvSpPr>
        <p:spPr/>
        <p:txBody>
          <a:bodyPr/>
          <a:lstStyle/>
          <a:p>
            <a:pPr algn="just"/>
            <a:r>
              <a:rPr lang="es-ES_tradnl" dirty="0"/>
              <a:t>La cuarta revolución industrial no se define por un conjunto de tecnologías emergentes en sí mismas, sino por la transición hacia nuevos sistemas que están construidos sobre la infraestructura de la revolución digital (</a:t>
            </a:r>
            <a:r>
              <a:rPr lang="es-ES_tradnl" dirty="0" smtClean="0"/>
              <a:t>anterior). </a:t>
            </a:r>
            <a:endParaRPr lang="es-ES" dirty="0"/>
          </a:p>
        </p:txBody>
      </p:sp>
      <p:sp>
        <p:nvSpPr>
          <p:cNvPr id="7" name="Marcador de pie de página 6"/>
          <p:cNvSpPr>
            <a:spLocks noGrp="1"/>
          </p:cNvSpPr>
          <p:nvPr>
            <p:ph type="ftr" sz="quarter" idx="11"/>
          </p:nvPr>
        </p:nvSpPr>
        <p:spPr/>
        <p:txBody>
          <a:bodyPr/>
          <a:lstStyle/>
          <a:p>
            <a:r>
              <a:rPr lang="fr-FR" smtClean="0"/>
              <a:t>Prof. Carles Manera</a:t>
            </a:r>
            <a:endParaRPr lang="es-ES"/>
          </a:p>
        </p:txBody>
      </p:sp>
      <p:sp>
        <p:nvSpPr>
          <p:cNvPr id="8" name="Marcador de número de diapositiva 7"/>
          <p:cNvSpPr>
            <a:spLocks noGrp="1"/>
          </p:cNvSpPr>
          <p:nvPr>
            <p:ph type="sldNum" sz="quarter" idx="12"/>
          </p:nvPr>
        </p:nvSpPr>
        <p:spPr/>
        <p:txBody>
          <a:bodyPr/>
          <a:lstStyle/>
          <a:p>
            <a:fld id="{025A7E7D-6906-5F40-8660-0A972E824A8F}" type="slidenum">
              <a:rPr lang="es-ES" smtClean="0"/>
              <a:t>13</a:t>
            </a:fld>
            <a:endParaRPr lang="es-ES"/>
          </a:p>
        </p:txBody>
      </p:sp>
    </p:spTree>
    <p:extLst>
      <p:ext uri="{BB962C8B-B14F-4D97-AF65-F5344CB8AC3E}">
        <p14:creationId xmlns:p14="http://schemas.microsoft.com/office/powerpoint/2010/main" val="4025241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_tradnl" dirty="0"/>
              <a:t>También llamada 4.0, la revolución sigue a los otros tres procesos históricos transformadores: la primera marcó el paso de la producción manual a la mecanizada, entre 1760 y 1830; la segunda, alrededor de 1850, trajo la electricidad y permitió la manufactura en masa. Para la tercera hubo que esperar a mediados del siglo XX, con la llegada de la electrónica y la tecnología de la información y las telecomunicaciones.</a:t>
            </a:r>
          </a:p>
          <a:p>
            <a:pPr algn="just"/>
            <a:r>
              <a:rPr lang="es-ES_tradnl" dirty="0"/>
              <a:t>Ahora, el cuarto giro trae consigo una tendencia a la automatización total de la </a:t>
            </a:r>
            <a:r>
              <a:rPr lang="es-ES_tradnl" dirty="0" smtClean="0"/>
              <a:t>manufactura. </a:t>
            </a:r>
            <a:r>
              <a:rPr lang="es-ES_tradnl" dirty="0"/>
              <a:t>S</a:t>
            </a:r>
            <a:r>
              <a:rPr lang="es-ES_tradnl" dirty="0" smtClean="0"/>
              <a:t>u </a:t>
            </a:r>
            <a:r>
              <a:rPr lang="es-ES_tradnl" dirty="0"/>
              <a:t>nombre proviene, de hecho, de un proyecto de estrategia de alta tecnología del gobierno de Alemania, sobre el que trabajan desde 2013 para llevar su producción a una total independencia de la mano de obra humana.</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14</a:t>
            </a:fld>
            <a:endParaRPr lang="es-ES"/>
          </a:p>
        </p:txBody>
      </p:sp>
    </p:spTree>
    <p:extLst>
      <p:ext uri="{BB962C8B-B14F-4D97-AF65-F5344CB8AC3E}">
        <p14:creationId xmlns:p14="http://schemas.microsoft.com/office/powerpoint/2010/main" val="2036177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_tradnl" dirty="0"/>
              <a:t>La automatización corre por cuenta de sistemas </a:t>
            </a:r>
            <a:r>
              <a:rPr lang="es-ES_tradnl" dirty="0" err="1"/>
              <a:t>ciberfísicos</a:t>
            </a:r>
            <a:r>
              <a:rPr lang="es-ES_tradnl" dirty="0"/>
              <a:t>, hechos posibles por la internet de la cosas y el</a:t>
            </a:r>
            <a:r>
              <a:rPr lang="es-ES_tradnl" i="1" dirty="0"/>
              <a:t> </a:t>
            </a:r>
            <a:r>
              <a:rPr lang="es-ES_tradnl" i="1" dirty="0" err="1"/>
              <a:t>cloud</a:t>
            </a:r>
            <a:r>
              <a:rPr lang="es-ES_tradnl" i="1" dirty="0"/>
              <a:t> </a:t>
            </a:r>
            <a:r>
              <a:rPr lang="es-ES_tradnl" i="1" dirty="0" err="1"/>
              <a:t>computing</a:t>
            </a:r>
            <a:r>
              <a:rPr lang="es-ES_tradnl" dirty="0"/>
              <a:t> o computación en la nube. Los sistemas </a:t>
            </a:r>
            <a:r>
              <a:rPr lang="es-ES_tradnl" dirty="0" err="1"/>
              <a:t>ciberfísicos</a:t>
            </a:r>
            <a:r>
              <a:rPr lang="es-ES_tradnl" dirty="0"/>
              <a:t>, que combinan maquinaria física y tangible con procesos digitales, son capaces de tomar decisiones descentralizadas y de cooperar -entre ellos y con los humanos- mediante la internet de las cosas</a:t>
            </a:r>
            <a:r>
              <a:rPr lang="es-ES_tradnl" dirty="0" smtClean="0"/>
              <a:t>.</a:t>
            </a:r>
          </a:p>
          <a:p>
            <a:pPr algn="just"/>
            <a:r>
              <a:rPr lang="es-ES_tradnl" dirty="0"/>
              <a:t>El principio básico es que las empresas podrán crear redes inteligentes que podrán controlarse a sí mismas, a lo largo de toda la cadena de valor.</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15</a:t>
            </a:fld>
            <a:endParaRPr lang="es-ES"/>
          </a:p>
        </p:txBody>
      </p:sp>
    </p:spTree>
    <p:extLst>
      <p:ext uri="{BB962C8B-B14F-4D97-AF65-F5344CB8AC3E}">
        <p14:creationId xmlns:p14="http://schemas.microsoft.com/office/powerpoint/2010/main" val="3627849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_tradnl" dirty="0" smtClean="0"/>
              <a:t>Según </a:t>
            </a:r>
            <a:r>
              <a:rPr lang="es-ES_tradnl" dirty="0"/>
              <a:t>calculó la consultora </a:t>
            </a:r>
            <a:r>
              <a:rPr lang="es-ES_tradnl" i="1" dirty="0" err="1"/>
              <a:t>Accenture</a:t>
            </a:r>
            <a:r>
              <a:rPr lang="es-ES_tradnl" dirty="0"/>
              <a:t> en 2015, una versión a escala industrial de esta revolución podría agregar US$14,2 billones a la economía mundial en los próximos 15 años</a:t>
            </a:r>
            <a:r>
              <a:rPr lang="es-ES_tradnl" dirty="0" smtClean="0"/>
              <a:t>.</a:t>
            </a:r>
          </a:p>
          <a:p>
            <a:pPr algn="just"/>
            <a:r>
              <a:rPr lang="es-ES_tradnl" dirty="0"/>
              <a:t>En el Foro de </a:t>
            </a:r>
            <a:r>
              <a:rPr lang="es-ES_tradnl" dirty="0" err="1"/>
              <a:t>Davos</a:t>
            </a:r>
            <a:r>
              <a:rPr lang="es-ES_tradnl" dirty="0"/>
              <a:t>, en enero de este año, hubo un anticipo de lo que los académicos más entusiastas tienen en la cabeza cuando hablan de Revolución 4.0: nanotecnologías, </a:t>
            </a:r>
            <a:r>
              <a:rPr lang="es-ES_tradnl" dirty="0" err="1"/>
              <a:t>neurotecnologías</a:t>
            </a:r>
            <a:r>
              <a:rPr lang="es-ES_tradnl" dirty="0"/>
              <a:t>, robots, inteligencia artificial, biotecnología, sistemas de almacenamiento de energía, </a:t>
            </a:r>
            <a:r>
              <a:rPr lang="es-ES_tradnl" dirty="0" err="1"/>
              <a:t>drones</a:t>
            </a:r>
            <a:r>
              <a:rPr lang="es-ES_tradnl" dirty="0"/>
              <a:t> e impresoras 3D serán sus artífices</a:t>
            </a:r>
            <a:r>
              <a:rPr lang="es-ES_tradnl" dirty="0" smtClean="0"/>
              <a:t>.</a:t>
            </a:r>
          </a:p>
          <a:p>
            <a:pPr algn="just"/>
            <a:r>
              <a:rPr lang="es-ES_tradnl" dirty="0" smtClean="0"/>
              <a:t>La </a:t>
            </a:r>
            <a:r>
              <a:rPr lang="es-ES_tradnl" dirty="0"/>
              <a:t>cuarta revolución podría acabar con cinco millones de puestos de trabajo en los 15 países más industrializados del mundo.</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16</a:t>
            </a:fld>
            <a:endParaRPr lang="es-ES"/>
          </a:p>
        </p:txBody>
      </p:sp>
    </p:spTree>
    <p:extLst>
      <p:ext uri="{BB962C8B-B14F-4D97-AF65-F5344CB8AC3E}">
        <p14:creationId xmlns:p14="http://schemas.microsoft.com/office/powerpoint/2010/main" val="291651937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200" dirty="0" smtClean="0"/>
              <a:t>Autor-</a:t>
            </a:r>
            <a:r>
              <a:rPr lang="es-ES" sz="3200" dirty="0" err="1" smtClean="0"/>
              <a:t>Dorn</a:t>
            </a:r>
            <a:r>
              <a:rPr lang="es-ES" sz="3200" dirty="0" smtClean="0"/>
              <a:t> (2013)</a:t>
            </a:r>
            <a:br>
              <a:rPr lang="es-ES" sz="3200" dirty="0" smtClean="0"/>
            </a:br>
            <a:endParaRPr lang="es-ES" sz="2000" dirty="0"/>
          </a:p>
        </p:txBody>
      </p:sp>
      <p:sp>
        <p:nvSpPr>
          <p:cNvPr id="9" name="Marcador de texto 8"/>
          <p:cNvSpPr>
            <a:spLocks noGrp="1"/>
          </p:cNvSpPr>
          <p:nvPr>
            <p:ph type="body" idx="1"/>
          </p:nvPr>
        </p:nvSpPr>
        <p:spPr>
          <a:xfrm>
            <a:off x="457200" y="1215232"/>
            <a:ext cx="4040188" cy="639762"/>
          </a:xfrm>
        </p:spPr>
        <p:txBody>
          <a:bodyPr>
            <a:normAutofit/>
          </a:bodyPr>
          <a:lstStyle/>
          <a:p>
            <a:pPr algn="ctr"/>
            <a:r>
              <a:rPr lang="en-US" sz="1600" b="0" dirty="0"/>
              <a:t>% </a:t>
            </a:r>
            <a:r>
              <a:rPr lang="en-US" sz="1600" b="0" dirty="0" err="1"/>
              <a:t>empleo</a:t>
            </a:r>
            <a:r>
              <a:rPr lang="en-US" sz="1600" b="0" dirty="0"/>
              <a:t> </a:t>
            </a:r>
            <a:r>
              <a:rPr lang="en-US" sz="1600" b="0" dirty="0" err="1"/>
              <a:t>automatizado</a:t>
            </a:r>
            <a:r>
              <a:rPr lang="en-US" sz="1600" b="0" dirty="0"/>
              <a:t> en </a:t>
            </a:r>
            <a:r>
              <a:rPr lang="en-US" sz="1600" b="0" dirty="0" err="1"/>
              <a:t>tres</a:t>
            </a:r>
            <a:r>
              <a:rPr lang="en-US" sz="1600" b="0" dirty="0"/>
              <a:t> </a:t>
            </a:r>
            <a:r>
              <a:rPr lang="en-US" sz="1600" b="0" dirty="0" err="1"/>
              <a:t>décadas</a:t>
            </a:r>
            <a:r>
              <a:rPr lang="en-US" sz="1600" b="0" dirty="0"/>
              <a:t/>
            </a:r>
            <a:br>
              <a:rPr lang="en-US" sz="1600" b="0" dirty="0"/>
            </a:br>
            <a:r>
              <a:rPr lang="en-US" sz="1600" b="0" dirty="0"/>
              <a:t>(los </a:t>
            </a:r>
            <a:r>
              <a:rPr lang="en-US" sz="1600" b="0" dirty="0" err="1"/>
              <a:t>números</a:t>
            </a:r>
            <a:r>
              <a:rPr lang="en-US" sz="1600" b="0" dirty="0"/>
              <a:t>, X 100) </a:t>
            </a:r>
            <a:endParaRPr lang="es-ES" sz="1600" b="0" dirty="0"/>
          </a:p>
        </p:txBody>
      </p:sp>
      <p:pic>
        <p:nvPicPr>
          <p:cNvPr id="8" name="Marcador de contenido 7"/>
          <p:cNvPicPr>
            <a:picLocks noGrp="1" noChangeAspect="1"/>
          </p:cNvPicPr>
          <p:nvPr>
            <p:ph sz="half" idx="2"/>
          </p:nvPr>
        </p:nvPicPr>
        <p:blipFill>
          <a:blip r:embed="rId2"/>
          <a:srcRect t="-21462" b="-21462"/>
          <a:stretch>
            <a:fillRect/>
          </a:stretch>
        </p:blipFill>
        <p:spPr>
          <a:xfrm>
            <a:off x="277759" y="1854994"/>
            <a:ext cx="4367266" cy="4271169"/>
          </a:xfrm>
        </p:spPr>
      </p:pic>
      <p:sp>
        <p:nvSpPr>
          <p:cNvPr id="10" name="Marcador de texto 9"/>
          <p:cNvSpPr>
            <a:spLocks noGrp="1"/>
          </p:cNvSpPr>
          <p:nvPr>
            <p:ph type="body" sz="quarter" idx="3"/>
          </p:nvPr>
        </p:nvSpPr>
        <p:spPr/>
        <p:txBody>
          <a:bodyPr>
            <a:normAutofit/>
          </a:bodyPr>
          <a:lstStyle/>
          <a:p>
            <a:pPr algn="ctr"/>
            <a:r>
              <a:rPr lang="es-ES" sz="1600" b="0" dirty="0" smtClean="0"/>
              <a:t>COMENTARIOS</a:t>
            </a:r>
            <a:endParaRPr lang="es-ES" sz="1600" b="0" dirty="0"/>
          </a:p>
        </p:txBody>
      </p:sp>
      <p:sp>
        <p:nvSpPr>
          <p:cNvPr id="11" name="Marcador de contenido 10"/>
          <p:cNvSpPr>
            <a:spLocks noGrp="1"/>
          </p:cNvSpPr>
          <p:nvPr>
            <p:ph sz="quarter" idx="4"/>
          </p:nvPr>
        </p:nvSpPr>
        <p:spPr/>
        <p:txBody>
          <a:bodyPr>
            <a:normAutofit fontScale="55000" lnSpcReduction="20000"/>
          </a:bodyPr>
          <a:lstStyle/>
          <a:p>
            <a:pPr algn="just">
              <a:buFont typeface="Wingdings" charset="2"/>
              <a:buChar char="§"/>
            </a:pPr>
            <a:r>
              <a:rPr lang="es-ES" dirty="0"/>
              <a:t>Para Alemania, Italia, la República Checa, Francia, Suecia, Austria, el Reino Unido, España, Estonia, Lituania, Grecia y Croacia, no vemos ninguna evidencia significativa de una automatización continua durante las tres décadas. </a:t>
            </a:r>
          </a:p>
          <a:p>
            <a:pPr algn="just">
              <a:buFont typeface="Wingdings" charset="2"/>
              <a:buChar char="§"/>
            </a:pPr>
            <a:r>
              <a:rPr lang="es-ES" dirty="0"/>
              <a:t>Sin embargo, en el caso de Hungría, los Países Bajos, Eslovaquia, Portugal, Dinamarca, Finlandia, Chipre, Noruega, Islandia, Luxemburgo, Irlanda y Bélgica, vemos evidencia de una disminución en el empleo automatizable de durante las tres décadas.</a:t>
            </a:r>
          </a:p>
          <a:p>
            <a:pPr algn="just">
              <a:buFont typeface="Wingdings" charset="2"/>
              <a:buChar char="§"/>
            </a:pPr>
            <a:r>
              <a:rPr lang="es-ES" dirty="0"/>
              <a:t>Notablemente, incluso en los años 10 hay una gran variación en las participaciones de empleo automatizable en todos los países. Esto sugiere que algunos países con acciones más automatizadas (como Alemania, Italia y los Países Bajos que tienen casi el 40% de participación), por una razón u otra, no adoptaron tecnología ni reorganizaron el trabajo en la misma medida que otros países de la CE (como Irlanda y Bélgica que tienen acciones inferiores al 20%).</a:t>
            </a:r>
            <a:r>
              <a:rPr lang="es-ES_tradnl" dirty="0"/>
              <a:t> </a:t>
            </a:r>
            <a:endParaRPr lang="es-ES" dirty="0"/>
          </a:p>
          <a:p>
            <a:pPr marL="0" indent="0">
              <a:buNone/>
            </a:pP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29BCC4E4-3FC7-6D46-8738-0AF74808D2F1}" type="slidenum">
              <a:rPr lang="es-ES" smtClean="0"/>
              <a:t>17</a:t>
            </a:fld>
            <a:endParaRPr lang="es-ES"/>
          </a:p>
        </p:txBody>
      </p:sp>
    </p:spTree>
    <p:extLst>
      <p:ext uri="{BB962C8B-B14F-4D97-AF65-F5344CB8AC3E}">
        <p14:creationId xmlns:p14="http://schemas.microsoft.com/office/powerpoint/2010/main" val="296196534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n-US" sz="3200" dirty="0" err="1" smtClean="0"/>
              <a:t>Lordan</a:t>
            </a:r>
            <a:r>
              <a:rPr lang="en-US" sz="3200" dirty="0" err="1"/>
              <a:t>-</a:t>
            </a:r>
            <a:r>
              <a:rPr lang="en-US" sz="3200" dirty="0" err="1" smtClean="0"/>
              <a:t>Josten</a:t>
            </a:r>
            <a:r>
              <a:rPr lang="en-US" sz="3200" dirty="0" smtClean="0"/>
              <a:t> </a:t>
            </a:r>
            <a:r>
              <a:rPr lang="en-US" sz="3200" dirty="0"/>
              <a:t>(2017</a:t>
            </a:r>
            <a:r>
              <a:rPr lang="en-US" sz="3200" dirty="0" smtClean="0"/>
              <a:t>)</a:t>
            </a:r>
            <a:br>
              <a:rPr lang="en-US" sz="3200" dirty="0" smtClean="0"/>
            </a:br>
            <a:endParaRPr lang="es-ES" sz="1600" dirty="0"/>
          </a:p>
        </p:txBody>
      </p:sp>
      <p:sp>
        <p:nvSpPr>
          <p:cNvPr id="7" name="Marcador de texto 6"/>
          <p:cNvSpPr>
            <a:spLocks noGrp="1"/>
          </p:cNvSpPr>
          <p:nvPr>
            <p:ph type="body" idx="1"/>
          </p:nvPr>
        </p:nvSpPr>
        <p:spPr>
          <a:xfrm>
            <a:off x="457200" y="1097757"/>
            <a:ext cx="4040188" cy="639762"/>
          </a:xfrm>
        </p:spPr>
        <p:txBody>
          <a:bodyPr>
            <a:normAutofit/>
          </a:bodyPr>
          <a:lstStyle/>
          <a:p>
            <a:pPr algn="ctr"/>
            <a:r>
              <a:rPr lang="en-US" sz="1600" b="0" dirty="0"/>
              <a:t>% </a:t>
            </a:r>
            <a:r>
              <a:rPr lang="en-US" sz="1600" b="0" dirty="0" err="1"/>
              <a:t>empleo</a:t>
            </a:r>
            <a:r>
              <a:rPr lang="en-US" sz="1600" b="0" dirty="0"/>
              <a:t> </a:t>
            </a:r>
            <a:r>
              <a:rPr lang="en-US" sz="1600" b="0" dirty="0" err="1"/>
              <a:t>automatizado</a:t>
            </a:r>
            <a:r>
              <a:rPr lang="en-US" sz="1600" b="0" dirty="0"/>
              <a:t> en la </a:t>
            </a:r>
            <a:r>
              <a:rPr lang="en-US" sz="1600" b="0" dirty="0" err="1"/>
              <a:t>década</a:t>
            </a:r>
            <a:r>
              <a:rPr lang="en-US" sz="1600" b="0" dirty="0"/>
              <a:t> de 2000</a:t>
            </a:r>
            <a:br>
              <a:rPr lang="en-US" sz="1600" b="0" dirty="0"/>
            </a:br>
            <a:r>
              <a:rPr lang="en-US" sz="1600" b="0" dirty="0"/>
              <a:t>(los </a:t>
            </a:r>
            <a:r>
              <a:rPr lang="en-US" sz="1600" b="0" dirty="0" err="1"/>
              <a:t>números</a:t>
            </a:r>
            <a:r>
              <a:rPr lang="en-US" sz="1600" b="0" dirty="0"/>
              <a:t>, X 100)</a:t>
            </a:r>
            <a:endParaRPr lang="es-ES" sz="1600" b="0" dirty="0"/>
          </a:p>
        </p:txBody>
      </p:sp>
      <p:pic>
        <p:nvPicPr>
          <p:cNvPr id="6" name="Marcador de contenido 5"/>
          <p:cNvPicPr>
            <a:picLocks noGrp="1" noChangeAspect="1"/>
          </p:cNvPicPr>
          <p:nvPr>
            <p:ph sz="half" idx="2"/>
          </p:nvPr>
        </p:nvPicPr>
        <p:blipFill>
          <a:blip r:embed="rId2"/>
          <a:srcRect t="-17375" b="-17375"/>
          <a:stretch>
            <a:fillRect/>
          </a:stretch>
        </p:blipFill>
        <p:spPr>
          <a:xfrm>
            <a:off x="10004" y="1270000"/>
            <a:ext cx="4487384" cy="4856163"/>
          </a:xfrm>
        </p:spPr>
      </p:pic>
      <p:sp>
        <p:nvSpPr>
          <p:cNvPr id="8" name="Marcador de texto 7"/>
          <p:cNvSpPr>
            <a:spLocks noGrp="1"/>
          </p:cNvSpPr>
          <p:nvPr>
            <p:ph type="body" sz="quarter" idx="3"/>
          </p:nvPr>
        </p:nvSpPr>
        <p:spPr>
          <a:xfrm>
            <a:off x="4645025" y="1097757"/>
            <a:ext cx="4041775" cy="639762"/>
          </a:xfrm>
        </p:spPr>
        <p:txBody>
          <a:bodyPr/>
          <a:lstStyle/>
          <a:p>
            <a:pPr algn="ctr"/>
            <a:r>
              <a:rPr lang="es-ES" sz="2000" b="0" dirty="0" smtClean="0"/>
              <a:t>COMENTARIOS</a:t>
            </a:r>
            <a:endParaRPr lang="es-ES" sz="2000" b="0" dirty="0"/>
          </a:p>
        </p:txBody>
      </p:sp>
      <p:sp>
        <p:nvSpPr>
          <p:cNvPr id="9" name="Marcador de contenido 8"/>
          <p:cNvSpPr>
            <a:spLocks noGrp="1"/>
          </p:cNvSpPr>
          <p:nvPr>
            <p:ph sz="quarter" idx="4"/>
          </p:nvPr>
        </p:nvSpPr>
        <p:spPr>
          <a:xfrm>
            <a:off x="4645025" y="1896533"/>
            <a:ext cx="4041775" cy="4229630"/>
          </a:xfrm>
        </p:spPr>
        <p:txBody>
          <a:bodyPr>
            <a:normAutofit fontScale="70000" lnSpcReduction="20000"/>
          </a:bodyPr>
          <a:lstStyle/>
          <a:p>
            <a:pPr algn="just"/>
            <a:r>
              <a:rPr lang="es-ES" dirty="0"/>
              <a:t>Esto captura los trabajos que ahora son automatizables dadas las tecnologías recientemente disponibles. Hay una gran variación en los 24 países, con Irlanda y Noruega teniendo los porcentajes más bajos de puestos recientemente automatizados. Aún así, incluso en estos países, las estimaciones sugieren que 38 de cada 100 empleos actualmente disponibles son automatizables. Para el Reino Unido, esta cifra es 43 de 100. Las estimaciones sugieren que la República Checa y Alemania tienen las mayores proporciones de puestos recientemente automatizados. </a:t>
            </a:r>
          </a:p>
          <a:p>
            <a:pPr marL="0" indent="0">
              <a:buNone/>
            </a:pP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29BCC4E4-3FC7-6D46-8738-0AF74808D2F1}" type="slidenum">
              <a:rPr lang="es-ES" smtClean="0"/>
              <a:t>18</a:t>
            </a:fld>
            <a:endParaRPr lang="es-ES"/>
          </a:p>
        </p:txBody>
      </p:sp>
    </p:spTree>
    <p:extLst>
      <p:ext uri="{BB962C8B-B14F-4D97-AF65-F5344CB8AC3E}">
        <p14:creationId xmlns:p14="http://schemas.microsoft.com/office/powerpoint/2010/main" val="40723819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Robots en la economía</a:t>
            </a:r>
            <a:endParaRPr lang="es-ES" dirty="0"/>
          </a:p>
        </p:txBody>
      </p:sp>
      <p:pic>
        <p:nvPicPr>
          <p:cNvPr id="6" name="Marcador de contenido 5"/>
          <p:cNvPicPr>
            <a:picLocks noGrp="1" noChangeAspect="1"/>
          </p:cNvPicPr>
          <p:nvPr>
            <p:ph idx="1"/>
          </p:nvPr>
        </p:nvPicPr>
        <p:blipFill>
          <a:blip r:embed="rId2"/>
          <a:srcRect l="-154560" r="-154560"/>
          <a:stretch>
            <a:fillRect/>
          </a:stretch>
        </p:blipFill>
        <p:spPr>
          <a:xfrm>
            <a:off x="1" y="1600200"/>
            <a:ext cx="8974666" cy="4525963"/>
          </a:xfrm>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19</a:t>
            </a:fld>
            <a:endParaRPr lang="es-ES"/>
          </a:p>
        </p:txBody>
      </p:sp>
    </p:spTree>
    <p:extLst>
      <p:ext uri="{BB962C8B-B14F-4D97-AF65-F5344CB8AC3E}">
        <p14:creationId xmlns:p14="http://schemas.microsoft.com/office/powerpoint/2010/main" val="261044664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p:txBody>
          <a:bodyPr/>
          <a:lstStyle/>
          <a:p>
            <a:r>
              <a:rPr lang="es-ES" dirty="0" smtClean="0"/>
              <a:t>Robots at </a:t>
            </a:r>
            <a:r>
              <a:rPr lang="es-ES" dirty="0" err="1" smtClean="0"/>
              <a:t>work</a:t>
            </a:r>
            <a:r>
              <a:rPr lang="es-ES" dirty="0" smtClean="0"/>
              <a:t>!</a:t>
            </a:r>
            <a:endParaRPr lang="es-ES" dirty="0"/>
          </a:p>
        </p:txBody>
      </p:sp>
      <p:sp>
        <p:nvSpPr>
          <p:cNvPr id="10" name="Marcador de texto 9"/>
          <p:cNvSpPr>
            <a:spLocks noGrp="1"/>
          </p:cNvSpPr>
          <p:nvPr>
            <p:ph type="body" idx="1"/>
          </p:nvPr>
        </p:nvSpPr>
        <p:spPr/>
        <p:txBody>
          <a:bodyPr/>
          <a:lstStyle/>
          <a:p>
            <a:r>
              <a:rPr lang="es-ES" dirty="0" smtClean="0"/>
              <a:t>Robots en HOTELES</a:t>
            </a:r>
            <a:endParaRPr lang="es-ES" dirty="0"/>
          </a:p>
        </p:txBody>
      </p:sp>
      <p:sp>
        <p:nvSpPr>
          <p:cNvPr id="3" name="Marcador de contenido 2"/>
          <p:cNvSpPr>
            <a:spLocks noGrp="1"/>
          </p:cNvSpPr>
          <p:nvPr>
            <p:ph sz="half" idx="2"/>
          </p:nvPr>
        </p:nvSpPr>
        <p:spPr/>
        <p:txBody>
          <a:bodyPr/>
          <a:lstStyle/>
          <a:p>
            <a:endParaRPr lang="es-ES" dirty="0"/>
          </a:p>
          <a:p>
            <a:pPr marL="0" indent="0">
              <a:buNone/>
            </a:pPr>
            <a:endParaRPr lang="es-ES" dirty="0"/>
          </a:p>
        </p:txBody>
      </p:sp>
      <p:sp>
        <p:nvSpPr>
          <p:cNvPr id="11" name="Marcador de texto 10"/>
          <p:cNvSpPr>
            <a:spLocks noGrp="1"/>
          </p:cNvSpPr>
          <p:nvPr>
            <p:ph type="body" sz="quarter" idx="3"/>
          </p:nvPr>
        </p:nvSpPr>
        <p:spPr/>
        <p:txBody>
          <a:bodyPr/>
          <a:lstStyle/>
          <a:p>
            <a:r>
              <a:rPr lang="es-ES" dirty="0" smtClean="0"/>
              <a:t>Robots en AMAZONE</a:t>
            </a:r>
            <a:endParaRPr lang="es-ES" dirty="0"/>
          </a:p>
        </p:txBody>
      </p:sp>
      <p:sp>
        <p:nvSpPr>
          <p:cNvPr id="12" name="Marcador de contenido 11"/>
          <p:cNvSpPr>
            <a:spLocks noGrp="1"/>
          </p:cNvSpPr>
          <p:nvPr>
            <p:ph sz="quarter" idx="4"/>
          </p:nvPr>
        </p:nvSpPr>
        <p:spPr/>
        <p:txBody>
          <a:bodyPr/>
          <a:lstStyle/>
          <a:p>
            <a:endParaRPr lang="es-ES"/>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20</a:t>
            </a:fld>
            <a:endParaRPr lang="es-ES"/>
          </a:p>
        </p:txBody>
      </p:sp>
      <p:pic>
        <p:nvPicPr>
          <p:cNvPr id="6" name="Imagen 5"/>
          <p:cNvPicPr>
            <a:picLocks noChangeAspect="1"/>
          </p:cNvPicPr>
          <p:nvPr/>
        </p:nvPicPr>
        <p:blipFill>
          <a:blip r:embed="rId2"/>
          <a:stretch>
            <a:fillRect/>
          </a:stretch>
        </p:blipFill>
        <p:spPr>
          <a:xfrm>
            <a:off x="4705350" y="2174875"/>
            <a:ext cx="4003676" cy="3734858"/>
          </a:xfrm>
          <a:prstGeom prst="rect">
            <a:avLst/>
          </a:prstGeom>
        </p:spPr>
      </p:pic>
      <p:pic>
        <p:nvPicPr>
          <p:cNvPr id="13" name="Imagen 12"/>
          <p:cNvPicPr>
            <a:picLocks noChangeAspect="1"/>
          </p:cNvPicPr>
          <p:nvPr/>
        </p:nvPicPr>
        <p:blipFill>
          <a:blip r:embed="rId3"/>
          <a:stretch>
            <a:fillRect/>
          </a:stretch>
        </p:blipFill>
        <p:spPr>
          <a:xfrm>
            <a:off x="457200" y="2174875"/>
            <a:ext cx="4255776" cy="3734858"/>
          </a:xfrm>
          <a:prstGeom prst="rect">
            <a:avLst/>
          </a:prstGeom>
        </p:spPr>
      </p:pic>
    </p:spTree>
    <p:extLst>
      <p:ext uri="{BB962C8B-B14F-4D97-AF65-F5344CB8AC3E}">
        <p14:creationId xmlns:p14="http://schemas.microsoft.com/office/powerpoint/2010/main" val="3525261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a:bodyPr>
          <a:lstStyle/>
          <a:p>
            <a:r>
              <a:rPr lang="es-ES" sz="6000" dirty="0" smtClean="0"/>
              <a:t>–2–</a:t>
            </a:r>
            <a:endParaRPr lang="es-ES" sz="6000" dirty="0"/>
          </a:p>
        </p:txBody>
      </p:sp>
      <p:sp>
        <p:nvSpPr>
          <p:cNvPr id="8" name="Marcador de contenido 7"/>
          <p:cNvSpPr>
            <a:spLocks noGrp="1"/>
          </p:cNvSpPr>
          <p:nvPr>
            <p:ph idx="1"/>
          </p:nvPr>
        </p:nvSpPr>
        <p:spPr/>
        <p:txBody>
          <a:bodyPr>
            <a:normAutofit lnSpcReduction="10000"/>
          </a:bodyPr>
          <a:lstStyle/>
          <a:p>
            <a:pPr marL="0" indent="0" algn="ctr">
              <a:buNone/>
            </a:pPr>
            <a:r>
              <a:rPr lang="es-ES" sz="4800" dirty="0" smtClean="0"/>
              <a:t>LOS RETOS </a:t>
            </a:r>
          </a:p>
          <a:p>
            <a:pPr marL="0" indent="0" algn="ctr">
              <a:buNone/>
            </a:pPr>
            <a:r>
              <a:rPr lang="es-ES" sz="4800" dirty="0" smtClean="0"/>
              <a:t>2.2. EL CAMBIO CLIMÁTICO</a:t>
            </a:r>
          </a:p>
          <a:p>
            <a:pPr marL="0" indent="0" algn="just">
              <a:buNone/>
            </a:pPr>
            <a:r>
              <a:rPr lang="es-ES" dirty="0" smtClean="0"/>
              <a:t>La Economía como ciencia social no puede ignorar la aportación de otras disciplinas. JOSEPH SCHUMPETER: necesidad de renovar la visión analítica de la Economía, aprendiendo a ver lo que otras disciplinas proporcionan.</a:t>
            </a:r>
          </a:p>
          <a:p>
            <a:pPr marL="0" indent="0" algn="just">
              <a:buNone/>
            </a:pPr>
            <a:r>
              <a:rPr lang="es-ES" dirty="0" smtClean="0"/>
              <a:t>Sistema Tierra: en deterioro ecológico.</a:t>
            </a:r>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21</a:t>
            </a:fld>
            <a:endParaRPr lang="es-ES"/>
          </a:p>
        </p:txBody>
      </p:sp>
    </p:spTree>
    <p:extLst>
      <p:ext uri="{BB962C8B-B14F-4D97-AF65-F5344CB8AC3E}">
        <p14:creationId xmlns:p14="http://schemas.microsoft.com/office/powerpoint/2010/main" val="184008469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La idea de un crecimiento imparable: la aportación de los neoclásicos</a:t>
            </a:r>
            <a:endParaRPr lang="es-ES" dirty="0"/>
          </a:p>
        </p:txBody>
      </p:sp>
      <p:sp>
        <p:nvSpPr>
          <p:cNvPr id="6" name="Marcador de texto 5"/>
          <p:cNvSpPr>
            <a:spLocks noGrp="1"/>
          </p:cNvSpPr>
          <p:nvPr>
            <p:ph type="body" idx="1"/>
          </p:nvPr>
        </p:nvSpPr>
        <p:spPr/>
        <p:txBody>
          <a:bodyPr>
            <a:normAutofit fontScale="92500"/>
          </a:bodyPr>
          <a:lstStyle/>
          <a:p>
            <a:r>
              <a:rPr lang="es-ES" dirty="0" smtClean="0"/>
              <a:t>EL PODER DE LA TECNOLOGÍA…</a:t>
            </a:r>
            <a:endParaRPr lang="es-ES" dirty="0"/>
          </a:p>
        </p:txBody>
      </p:sp>
      <p:sp>
        <p:nvSpPr>
          <p:cNvPr id="7" name="Marcador de contenido 6"/>
          <p:cNvSpPr>
            <a:spLocks noGrp="1"/>
          </p:cNvSpPr>
          <p:nvPr>
            <p:ph sz="half" idx="2"/>
          </p:nvPr>
        </p:nvSpPr>
        <p:spPr/>
        <p:txBody>
          <a:bodyPr>
            <a:normAutofit lnSpcReduction="10000"/>
          </a:bodyPr>
          <a:lstStyle/>
          <a:p>
            <a:pPr marL="0" indent="0" algn="just">
              <a:buNone/>
            </a:pPr>
            <a:r>
              <a:rPr lang="es-ES" dirty="0" err="1" smtClean="0"/>
              <a:t>Leon</a:t>
            </a:r>
            <a:r>
              <a:rPr lang="es-ES" dirty="0" smtClean="0"/>
              <a:t> </a:t>
            </a:r>
            <a:r>
              <a:rPr lang="es-ES" dirty="0" err="1" smtClean="0"/>
              <a:t>Walras</a:t>
            </a:r>
            <a:r>
              <a:rPr lang="es-ES" dirty="0" smtClean="0"/>
              <a:t>, Stanley </a:t>
            </a:r>
            <a:r>
              <a:rPr lang="es-ES" dirty="0" err="1" smtClean="0"/>
              <a:t>Jevons</a:t>
            </a:r>
            <a:r>
              <a:rPr lang="es-ES" dirty="0" smtClean="0"/>
              <a:t>, Alfred Marshall: liberación de la dependencia fuerte de la naturaleza. Algunos recursos pueden ser escasos, pero se pueden sustituir por otros a medida que los precios relativos emitan señales de escasez. FINAL DEL HORIZONTE ESTACIONARIO DE LOS CLÁSICOS.</a:t>
            </a:r>
            <a:endParaRPr lang="es-ES" dirty="0"/>
          </a:p>
        </p:txBody>
      </p:sp>
      <p:sp>
        <p:nvSpPr>
          <p:cNvPr id="8" name="Marcador de texto 7"/>
          <p:cNvSpPr>
            <a:spLocks noGrp="1"/>
          </p:cNvSpPr>
          <p:nvPr>
            <p:ph type="body" sz="quarter" idx="3"/>
          </p:nvPr>
        </p:nvSpPr>
        <p:spPr/>
        <p:txBody>
          <a:bodyPr>
            <a:normAutofit fontScale="92500" lnSpcReduction="20000"/>
          </a:bodyPr>
          <a:lstStyle/>
          <a:p>
            <a:r>
              <a:rPr lang="es-ES" dirty="0" smtClean="0"/>
              <a:t>…A PESAR DE LAS PREVENCIONES DE JEVONS</a:t>
            </a:r>
            <a:endParaRPr lang="es-ES" dirty="0"/>
          </a:p>
        </p:txBody>
      </p:sp>
      <p:sp>
        <p:nvSpPr>
          <p:cNvPr id="9" name="Marcador de contenido 8"/>
          <p:cNvSpPr>
            <a:spLocks noGrp="1"/>
          </p:cNvSpPr>
          <p:nvPr>
            <p:ph sz="quarter" idx="4"/>
          </p:nvPr>
        </p:nvSpPr>
        <p:spPr/>
        <p:txBody>
          <a:bodyPr/>
          <a:lstStyle/>
          <a:p>
            <a:pPr marL="0" indent="0" algn="just">
              <a:buNone/>
            </a:pPr>
            <a:r>
              <a:rPr lang="es-ES" i="1" dirty="0" err="1" smtClean="0"/>
              <a:t>The</a:t>
            </a:r>
            <a:r>
              <a:rPr lang="es-ES" i="1" dirty="0" smtClean="0"/>
              <a:t> Coal </a:t>
            </a:r>
            <a:r>
              <a:rPr lang="es-ES" i="1" dirty="0" err="1" smtClean="0"/>
              <a:t>Question</a:t>
            </a:r>
            <a:r>
              <a:rPr lang="es-ES" dirty="0" smtClean="0"/>
              <a:t>, </a:t>
            </a:r>
            <a:r>
              <a:rPr lang="es-ES" dirty="0" err="1" smtClean="0"/>
              <a:t>Jevons</a:t>
            </a:r>
            <a:r>
              <a:rPr lang="es-ES" dirty="0" smtClean="0"/>
              <a:t>: Gran Bretaña depende de la utilización de un recurso, el carbón, que es finito.</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22</a:t>
            </a:fld>
            <a:endParaRPr lang="es-ES"/>
          </a:p>
        </p:txBody>
      </p:sp>
      <p:pic>
        <p:nvPicPr>
          <p:cNvPr id="10" name="Imagen 9"/>
          <p:cNvPicPr>
            <a:picLocks noChangeAspect="1"/>
          </p:cNvPicPr>
          <p:nvPr/>
        </p:nvPicPr>
        <p:blipFill>
          <a:blip r:embed="rId2"/>
          <a:stretch>
            <a:fillRect/>
          </a:stretch>
        </p:blipFill>
        <p:spPr>
          <a:xfrm>
            <a:off x="5753100" y="3615266"/>
            <a:ext cx="2131937" cy="3106209"/>
          </a:xfrm>
          <a:prstGeom prst="rect">
            <a:avLst/>
          </a:prstGeom>
        </p:spPr>
      </p:pic>
    </p:spTree>
    <p:extLst>
      <p:ext uri="{BB962C8B-B14F-4D97-AF65-F5344CB8AC3E}">
        <p14:creationId xmlns:p14="http://schemas.microsoft.com/office/powerpoint/2010/main" val="105302903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400" dirty="0" smtClean="0"/>
              <a:t>Desestabilización de procesos ecológicos: planeta LLENO</a:t>
            </a:r>
            <a:br>
              <a:rPr lang="es-ES" sz="2400" dirty="0" smtClean="0"/>
            </a:br>
            <a:r>
              <a:rPr lang="es-ES" sz="2400" dirty="0" smtClean="0"/>
              <a:t> (Herman </a:t>
            </a:r>
            <a:r>
              <a:rPr lang="es-ES" sz="2400" dirty="0" err="1" smtClean="0"/>
              <a:t>Daly</a:t>
            </a:r>
            <a:r>
              <a:rPr lang="es-ES" sz="2400" dirty="0" smtClean="0"/>
              <a:t>)</a:t>
            </a:r>
            <a:endParaRPr lang="es-ES" sz="2400" dirty="0"/>
          </a:p>
        </p:txBody>
      </p:sp>
      <p:sp>
        <p:nvSpPr>
          <p:cNvPr id="3" name="Marcador de contenido 2"/>
          <p:cNvSpPr>
            <a:spLocks noGrp="1"/>
          </p:cNvSpPr>
          <p:nvPr>
            <p:ph sz="half" idx="1"/>
          </p:nvPr>
        </p:nvSpPr>
        <p:spPr/>
        <p:txBody>
          <a:bodyPr>
            <a:noAutofit/>
          </a:bodyPr>
          <a:lstStyle/>
          <a:p>
            <a:r>
              <a:rPr lang="es-ES" sz="2400" dirty="0" smtClean="0"/>
              <a:t>1. Cambio climático,</a:t>
            </a:r>
          </a:p>
          <a:p>
            <a:r>
              <a:rPr lang="es-ES" sz="2400" dirty="0" smtClean="0"/>
              <a:t>2. Integridad de la biosfera,</a:t>
            </a:r>
          </a:p>
          <a:p>
            <a:r>
              <a:rPr lang="es-ES" sz="2400" dirty="0" smtClean="0"/>
              <a:t>3. Destrucción de la capa de ozono,</a:t>
            </a:r>
          </a:p>
          <a:p>
            <a:r>
              <a:rPr lang="es-ES" sz="2400" dirty="0" smtClean="0"/>
              <a:t>4. Consumo de agua dulce,</a:t>
            </a:r>
          </a:p>
          <a:p>
            <a:r>
              <a:rPr lang="es-ES" sz="2400" dirty="0" smtClean="0"/>
              <a:t>5. Acidificación de los océanos,</a:t>
            </a:r>
          </a:p>
          <a:p>
            <a:r>
              <a:rPr lang="es-ES" sz="2400" dirty="0" smtClean="0"/>
              <a:t>6. Cambio de uso del suelo. </a:t>
            </a:r>
            <a:endParaRPr lang="es-ES" sz="2400" dirty="0"/>
          </a:p>
        </p:txBody>
      </p:sp>
      <p:sp>
        <p:nvSpPr>
          <p:cNvPr id="6" name="Marcador de contenido 5"/>
          <p:cNvSpPr>
            <a:spLocks noGrp="1"/>
          </p:cNvSpPr>
          <p:nvPr>
            <p:ph sz="half" idx="2"/>
          </p:nvPr>
        </p:nvSpPr>
        <p:spPr/>
        <p:txBody>
          <a:bodyPr>
            <a:normAutofit fontScale="62500" lnSpcReduction="20000"/>
          </a:bodyPr>
          <a:lstStyle/>
          <a:p>
            <a:pPr algn="just"/>
            <a:r>
              <a:rPr lang="es-ES" dirty="0" smtClean="0"/>
              <a:t>Mientras población, PIB, urbanización, consumo de energía y otros indicadores crecían…</a:t>
            </a:r>
          </a:p>
          <a:p>
            <a:pPr algn="just"/>
            <a:r>
              <a:rPr lang="es-ES" dirty="0" smtClean="0"/>
              <a:t>…también crecían las concentraciones de CO2 en la atmósfera, la deforestación, la pérdida de biodiversidad y la contaminación: </a:t>
            </a:r>
          </a:p>
          <a:p>
            <a:pPr algn="just"/>
            <a:r>
              <a:rPr lang="es-ES" dirty="0" smtClean="0"/>
              <a:t>LA GRAN ESCAPADA (</a:t>
            </a:r>
            <a:r>
              <a:rPr lang="es-ES" dirty="0" err="1" smtClean="0"/>
              <a:t>Deaton</a:t>
            </a:r>
            <a:r>
              <a:rPr lang="es-ES" dirty="0" smtClean="0"/>
              <a:t> 2013), </a:t>
            </a:r>
          </a:p>
          <a:p>
            <a:pPr algn="just"/>
            <a:r>
              <a:rPr lang="es-ES" dirty="0" smtClean="0"/>
              <a:t>LA GRAN ACELERACIÓN (</a:t>
            </a:r>
            <a:r>
              <a:rPr lang="es-ES" dirty="0" err="1" smtClean="0"/>
              <a:t>McNeill</a:t>
            </a:r>
            <a:r>
              <a:rPr lang="es-ES" dirty="0" smtClean="0"/>
              <a:t>, 2016). </a:t>
            </a:r>
          </a:p>
          <a:p>
            <a:pPr marL="0" indent="0" algn="just">
              <a:buNone/>
            </a:pPr>
            <a:endParaRPr lang="es-ES" dirty="0" smtClean="0"/>
          </a:p>
          <a:p>
            <a:pPr marL="0" indent="0" algn="just">
              <a:buNone/>
            </a:pPr>
            <a:r>
              <a:rPr lang="es-ES" dirty="0" smtClean="0"/>
              <a:t>EL ANTROPOCENO (Paul </a:t>
            </a:r>
            <a:r>
              <a:rPr lang="es-ES" dirty="0" err="1" smtClean="0"/>
              <a:t>Crutzen</a:t>
            </a:r>
            <a:r>
              <a:rPr lang="es-ES" dirty="0" smtClean="0"/>
              <a:t>, Premio Nobel de Química): naturaleza y economía tienen relaciones directas y constantes</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23</a:t>
            </a:fld>
            <a:endParaRPr lang="es-ES"/>
          </a:p>
        </p:txBody>
      </p:sp>
    </p:spTree>
    <p:extLst>
      <p:ext uri="{BB962C8B-B14F-4D97-AF65-F5344CB8AC3E}">
        <p14:creationId xmlns:p14="http://schemas.microsoft.com/office/powerpoint/2010/main" val="14062381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Emisiones CO2:</a:t>
            </a:r>
            <a:br>
              <a:rPr lang="es-ES" dirty="0" smtClean="0"/>
            </a:br>
            <a:r>
              <a:rPr lang="es-ES" sz="3100" dirty="0" smtClean="0"/>
              <a:t>umbral de seguridad, 2 grados C, 450 ppm (hacia 2030)</a:t>
            </a:r>
            <a:endParaRPr lang="es-ES" sz="3100" dirty="0"/>
          </a:p>
        </p:txBody>
      </p:sp>
      <p:pic>
        <p:nvPicPr>
          <p:cNvPr id="7" name="Marcador de contenido 6"/>
          <p:cNvPicPr>
            <a:picLocks noGrp="1" noChangeAspect="1"/>
          </p:cNvPicPr>
          <p:nvPr>
            <p:ph sz="half" idx="1"/>
          </p:nvPr>
        </p:nvPicPr>
        <p:blipFill>
          <a:blip r:embed="rId2"/>
          <a:srcRect t="-4586" b="-4586"/>
          <a:stretch>
            <a:fillRect/>
          </a:stretch>
        </p:blipFill>
        <p:spPr/>
      </p:pic>
      <p:pic>
        <p:nvPicPr>
          <p:cNvPr id="8" name="Marcador de contenido 7"/>
          <p:cNvPicPr>
            <a:picLocks noGrp="1" noChangeAspect="1"/>
          </p:cNvPicPr>
          <p:nvPr>
            <p:ph sz="half" idx="2"/>
          </p:nvPr>
        </p:nvPicPr>
        <p:blipFill>
          <a:blip r:embed="rId3"/>
          <a:srcRect t="-26659" b="-26659"/>
          <a:stretch>
            <a:fillRect/>
          </a:stretch>
        </p:blipFill>
        <p:spPr>
          <a:xfrm>
            <a:off x="4648200" y="1286933"/>
            <a:ext cx="4380446" cy="5232400"/>
          </a:xfrm>
        </p:spPr>
      </p:pic>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24</a:t>
            </a:fld>
            <a:endParaRPr lang="es-ES"/>
          </a:p>
        </p:txBody>
      </p:sp>
    </p:spTree>
    <p:extLst>
      <p:ext uri="{BB962C8B-B14F-4D97-AF65-F5344CB8AC3E}">
        <p14:creationId xmlns:p14="http://schemas.microsoft.com/office/powerpoint/2010/main" val="160911090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¿Límites al crecimiento?</a:t>
            </a:r>
            <a:endParaRPr lang="es-ES" dirty="0"/>
          </a:p>
        </p:txBody>
      </p:sp>
      <p:sp>
        <p:nvSpPr>
          <p:cNvPr id="8" name="Marcador de contenido 7"/>
          <p:cNvSpPr>
            <a:spLocks noGrp="1"/>
          </p:cNvSpPr>
          <p:nvPr>
            <p:ph idx="1"/>
          </p:nvPr>
        </p:nvSpPr>
        <p:spPr/>
        <p:txBody>
          <a:bodyPr/>
          <a:lstStyle/>
          <a:p>
            <a:pPr algn="just"/>
            <a:r>
              <a:rPr lang="es-ES" dirty="0" smtClean="0"/>
              <a:t>Vendrá de las cantidades crecientes de residuos o contaminación generada por la actividad económica.</a:t>
            </a:r>
          </a:p>
          <a:p>
            <a:pPr algn="just"/>
            <a:r>
              <a:rPr lang="es-ES" dirty="0" smtClean="0"/>
              <a:t>Crecimiento económico en cuestión: revista SCIENCE, equipo multidisciplinar dirigido por Kenneth </a:t>
            </a:r>
            <a:r>
              <a:rPr lang="es-ES" dirty="0" err="1" smtClean="0"/>
              <a:t>Arrow</a:t>
            </a:r>
            <a:r>
              <a:rPr lang="es-ES" dirty="0" smtClean="0"/>
              <a:t>, Premio Nobel de Economía. El crecimiento económico no cura los males ambientales. </a:t>
            </a:r>
            <a:r>
              <a:rPr lang="es-ES" smtClean="0"/>
              <a:t>Degradación irreversible.</a:t>
            </a:r>
            <a:endParaRPr lang="es-ES" dirty="0"/>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7237C7E6-071E-F745-BA65-D52A0C40F8C6}" type="slidenum">
              <a:rPr lang="es-ES" smtClean="0"/>
              <a:t>25</a:t>
            </a:fld>
            <a:endParaRPr lang="es-ES"/>
          </a:p>
        </p:txBody>
      </p:sp>
    </p:spTree>
    <p:extLst>
      <p:ext uri="{BB962C8B-B14F-4D97-AF65-F5344CB8AC3E}">
        <p14:creationId xmlns:p14="http://schemas.microsoft.com/office/powerpoint/2010/main" val="3151999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Las leyes de la termodinámica aplicadas a la Economía</a:t>
            </a:r>
            <a:endParaRPr lang="es-ES" dirty="0"/>
          </a:p>
        </p:txBody>
      </p:sp>
      <p:sp>
        <p:nvSpPr>
          <p:cNvPr id="7" name="Marcador de texto 6"/>
          <p:cNvSpPr>
            <a:spLocks noGrp="1"/>
          </p:cNvSpPr>
          <p:nvPr>
            <p:ph type="body" idx="1"/>
          </p:nvPr>
        </p:nvSpPr>
        <p:spPr/>
        <p:txBody>
          <a:bodyPr/>
          <a:lstStyle/>
          <a:p>
            <a:r>
              <a:rPr lang="es-ES" dirty="0"/>
              <a:t>Kenneth </a:t>
            </a:r>
            <a:r>
              <a:rPr lang="es-ES" dirty="0" err="1"/>
              <a:t>Boulding</a:t>
            </a:r>
            <a:endParaRPr lang="es-ES" dirty="0"/>
          </a:p>
        </p:txBody>
      </p:sp>
      <p:sp>
        <p:nvSpPr>
          <p:cNvPr id="3" name="Marcador de contenido 2"/>
          <p:cNvSpPr>
            <a:spLocks noGrp="1"/>
          </p:cNvSpPr>
          <p:nvPr>
            <p:ph sz="half" idx="2"/>
          </p:nvPr>
        </p:nvSpPr>
        <p:spPr/>
        <p:txBody>
          <a:bodyPr/>
          <a:lstStyle/>
          <a:p>
            <a:pPr algn="just"/>
            <a:r>
              <a:rPr lang="es-ES" dirty="0" smtClean="0"/>
              <a:t>1. La economía del cowboy: llanura ilimitadas y comportamiento imprudente, </a:t>
            </a:r>
            <a:r>
              <a:rPr lang="es-ES" dirty="0" err="1" smtClean="0"/>
              <a:t>explortador</a:t>
            </a:r>
            <a:r>
              <a:rPr lang="es-ES" dirty="0" smtClean="0"/>
              <a:t> y violento.</a:t>
            </a:r>
          </a:p>
          <a:p>
            <a:pPr algn="just"/>
            <a:r>
              <a:rPr lang="es-ES" dirty="0" smtClean="0"/>
              <a:t>2. La economía del astronauta: la Tierra como nave, sin reservas ilimitadas.</a:t>
            </a:r>
            <a:endParaRPr lang="es-ES" dirty="0"/>
          </a:p>
        </p:txBody>
      </p:sp>
      <p:sp>
        <p:nvSpPr>
          <p:cNvPr id="8" name="Marcador de texto 7"/>
          <p:cNvSpPr>
            <a:spLocks noGrp="1"/>
          </p:cNvSpPr>
          <p:nvPr>
            <p:ph type="body" sz="quarter" idx="3"/>
          </p:nvPr>
        </p:nvSpPr>
        <p:spPr/>
        <p:txBody>
          <a:bodyPr/>
          <a:lstStyle/>
          <a:p>
            <a:r>
              <a:rPr lang="es-ES" dirty="0" err="1" smtClean="0"/>
              <a:t>Georgescu-Roegen</a:t>
            </a:r>
            <a:endParaRPr lang="es-ES" dirty="0"/>
          </a:p>
        </p:txBody>
      </p:sp>
      <p:sp>
        <p:nvSpPr>
          <p:cNvPr id="9" name="Marcador de contenido 8"/>
          <p:cNvSpPr>
            <a:spLocks noGrp="1"/>
          </p:cNvSpPr>
          <p:nvPr>
            <p:ph sz="quarter" idx="4"/>
          </p:nvPr>
        </p:nvSpPr>
        <p:spPr/>
        <p:txBody>
          <a:bodyPr/>
          <a:lstStyle/>
          <a:p>
            <a:pPr algn="just"/>
            <a:r>
              <a:rPr lang="es-ES" dirty="0" smtClean="0"/>
              <a:t>A) La materia ni se crea ni se destruye: se transforma.</a:t>
            </a:r>
          </a:p>
          <a:p>
            <a:pPr algn="just"/>
            <a:r>
              <a:rPr lang="es-ES" dirty="0" smtClean="0"/>
              <a:t>B) Entropía: desorden; la materia no puede ser “reorganizada”.</a:t>
            </a:r>
          </a:p>
          <a:p>
            <a:pPr marL="0" indent="0" algn="just">
              <a:buNone/>
            </a:pPr>
            <a:r>
              <a:rPr lang="es-ES" dirty="0" smtClean="0"/>
              <a:t>Implicaciones para el crecimiento: hay límites en las fuentes (suministro de recursos) y en los sumideros (asimilación de residuos). </a:t>
            </a:r>
            <a:endParaRPr lang="es-ES" dirty="0"/>
          </a:p>
        </p:txBody>
      </p:sp>
      <p:sp>
        <p:nvSpPr>
          <p:cNvPr id="4" name="Marcador de pie de página 3"/>
          <p:cNvSpPr>
            <a:spLocks noGrp="1"/>
          </p:cNvSpPr>
          <p:nvPr>
            <p:ph type="ftr" sz="quarter" idx="11"/>
          </p:nvPr>
        </p:nvSpPr>
        <p:spPr/>
        <p:txBody>
          <a:bodyPr/>
          <a:lstStyle/>
          <a:p>
            <a:r>
              <a:rPr lang="fr-FR" dirty="0" smtClean="0"/>
              <a:t>Prof. Carles </a:t>
            </a:r>
            <a:r>
              <a:rPr lang="fr-FR" dirty="0" err="1" smtClean="0"/>
              <a:t>Manera</a:t>
            </a:r>
            <a:endParaRPr lang="es-ES" dirty="0"/>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26</a:t>
            </a:fld>
            <a:endParaRPr lang="es-ES"/>
          </a:p>
        </p:txBody>
      </p:sp>
    </p:spTree>
    <p:extLst>
      <p:ext uri="{BB962C8B-B14F-4D97-AF65-F5344CB8AC3E}">
        <p14:creationId xmlns:p14="http://schemas.microsoft.com/office/powerpoint/2010/main" val="1685858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normAutofit lnSpcReduction="10000"/>
          </a:bodyPr>
          <a:lstStyle/>
          <a:p>
            <a:pPr algn="just"/>
            <a:r>
              <a:rPr lang="es-ES" dirty="0" smtClean="0"/>
              <a:t>Hace una década se pensaba que la transición energética hacia las renovables sería muy costosa.</a:t>
            </a:r>
          </a:p>
          <a:p>
            <a:pPr algn="just"/>
            <a:r>
              <a:rPr lang="es-ES" dirty="0" smtClean="0"/>
              <a:t>Pero estas tecnologías son ya muy competitivas (más que las basadas en combustibles fósiles).</a:t>
            </a:r>
          </a:p>
          <a:p>
            <a:pPr algn="just"/>
            <a:r>
              <a:rPr lang="es-ES" dirty="0" smtClean="0"/>
              <a:t>Digitalización de la economía: ayudará a desmaterializar la economía; uso compartido de servicios y recursos.</a:t>
            </a:r>
          </a:p>
          <a:p>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27</a:t>
            </a:fld>
            <a:endParaRPr lang="es-ES"/>
          </a:p>
        </p:txBody>
      </p:sp>
    </p:spTree>
    <p:extLst>
      <p:ext uri="{BB962C8B-B14F-4D97-AF65-F5344CB8AC3E}">
        <p14:creationId xmlns:p14="http://schemas.microsoft.com/office/powerpoint/2010/main" val="323514817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a:bodyPr>
          <a:lstStyle/>
          <a:p>
            <a:r>
              <a:rPr lang="es-ES" sz="6000" dirty="0" smtClean="0"/>
              <a:t>–2–</a:t>
            </a:r>
            <a:endParaRPr lang="es-ES" sz="6000" dirty="0"/>
          </a:p>
        </p:txBody>
      </p:sp>
      <p:sp>
        <p:nvSpPr>
          <p:cNvPr id="8" name="Marcador de contenido 7"/>
          <p:cNvSpPr>
            <a:spLocks noGrp="1"/>
          </p:cNvSpPr>
          <p:nvPr>
            <p:ph idx="1"/>
          </p:nvPr>
        </p:nvSpPr>
        <p:spPr/>
        <p:txBody>
          <a:bodyPr>
            <a:normAutofit/>
          </a:bodyPr>
          <a:lstStyle/>
          <a:p>
            <a:pPr marL="0" indent="0" algn="ctr">
              <a:buNone/>
            </a:pPr>
            <a:r>
              <a:rPr lang="es-ES" sz="4800" dirty="0" smtClean="0"/>
              <a:t>LOS RETOS </a:t>
            </a:r>
          </a:p>
          <a:p>
            <a:pPr marL="0" indent="0" algn="ctr">
              <a:buNone/>
            </a:pPr>
            <a:endParaRPr lang="es-ES" sz="4800" dirty="0" smtClean="0"/>
          </a:p>
          <a:p>
            <a:pPr marL="0" indent="0" algn="ctr">
              <a:buNone/>
            </a:pPr>
            <a:r>
              <a:rPr lang="es-ES" sz="4800" dirty="0" smtClean="0"/>
              <a:t>2.3. EL CAMBIO DEMOGRÁFICO</a:t>
            </a:r>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28</a:t>
            </a:fld>
            <a:endParaRPr lang="es-ES"/>
          </a:p>
        </p:txBody>
      </p:sp>
    </p:spTree>
    <p:extLst>
      <p:ext uri="{BB962C8B-B14F-4D97-AF65-F5344CB8AC3E}">
        <p14:creationId xmlns:p14="http://schemas.microsoft.com/office/powerpoint/2010/main" val="184008469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6" name="Marcador de contenido 5"/>
          <p:cNvPicPr>
            <a:picLocks noGrp="1" noChangeAspect="1"/>
          </p:cNvPicPr>
          <p:nvPr>
            <p:ph idx="1"/>
          </p:nvPr>
        </p:nvPicPr>
        <p:blipFill>
          <a:blip r:embed="rId2"/>
          <a:srcRect l="-21229" r="-21229"/>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29</a:t>
            </a:fld>
            <a:endParaRPr lang="es-ES"/>
          </a:p>
        </p:txBody>
      </p:sp>
    </p:spTree>
    <p:extLst>
      <p:ext uri="{BB962C8B-B14F-4D97-AF65-F5344CB8AC3E}">
        <p14:creationId xmlns:p14="http://schemas.microsoft.com/office/powerpoint/2010/main" val="4251159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ítulo 1"/>
          <p:cNvSpPr>
            <a:spLocks noGrp="1"/>
          </p:cNvSpPr>
          <p:nvPr>
            <p:ph type="title"/>
          </p:nvPr>
        </p:nvSpPr>
        <p:spPr/>
        <p:txBody>
          <a:bodyPr/>
          <a:lstStyle/>
          <a:p>
            <a:r>
              <a:rPr lang="es-ES">
                <a:latin typeface="Calibri" charset="0"/>
              </a:rPr>
              <a:t>Desigual evolución demográfica</a:t>
            </a:r>
            <a:br>
              <a:rPr lang="es-ES">
                <a:latin typeface="Calibri" charset="0"/>
              </a:rPr>
            </a:br>
            <a:r>
              <a:rPr lang="es-ES" sz="1400">
                <a:latin typeface="Calibri" charset="0"/>
              </a:rPr>
              <a:t>(Fuente: romiroxer, “Macroeconomía. Teoría del crecimiento y el desarrollo económico”)</a:t>
            </a:r>
          </a:p>
        </p:txBody>
      </p:sp>
      <p:pic>
        <p:nvPicPr>
          <p:cNvPr id="39938"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rcRect l="-15836" r="-15836"/>
          <a:stretch>
            <a:fillRect/>
          </a:stretch>
        </p:blipFill>
        <p:spPr/>
      </p:pic>
      <p:sp>
        <p:nvSpPr>
          <p:cNvPr id="4" name="Marcador de pie de página 3"/>
          <p:cNvSpPr>
            <a:spLocks noGrp="1"/>
          </p:cNvSpPr>
          <p:nvPr>
            <p:ph type="ftr" sz="quarter" idx="11"/>
          </p:nvPr>
        </p:nvSpPr>
        <p:spPr/>
        <p:txBody>
          <a:bodyPr/>
          <a:lstStyle/>
          <a:p>
            <a:pPr>
              <a:defRPr/>
            </a:pPr>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pPr>
              <a:defRPr/>
            </a:pPr>
            <a:fld id="{BDDD9CE2-B2D1-3342-B15E-F7A380B7CEF1}" type="slidenum">
              <a:rPr lang="es-ES" smtClean="0"/>
              <a:pPr>
                <a:defRPr/>
              </a:pPr>
              <a:t>30</a:t>
            </a:fld>
            <a:endParaRPr lang="es-ES"/>
          </a:p>
        </p:txBody>
      </p:sp>
    </p:spTree>
    <p:extLst>
      <p:ext uri="{BB962C8B-B14F-4D97-AF65-F5344CB8AC3E}">
        <p14:creationId xmlns:p14="http://schemas.microsoft.com/office/powerpoint/2010/main" val="84786906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ítulo 1"/>
          <p:cNvSpPr>
            <a:spLocks noGrp="1"/>
          </p:cNvSpPr>
          <p:nvPr>
            <p:ph type="title"/>
          </p:nvPr>
        </p:nvSpPr>
        <p:spPr>
          <a:xfrm>
            <a:off x="457200" y="257175"/>
            <a:ext cx="8229600" cy="1143000"/>
          </a:xfrm>
        </p:spPr>
        <p:txBody>
          <a:bodyPr/>
          <a:lstStyle/>
          <a:p>
            <a:r>
              <a:rPr lang="es-ES" dirty="0" smtClean="0">
                <a:latin typeface="Calibri" charset="0"/>
              </a:rPr>
              <a:t>El avance asiático…</a:t>
            </a:r>
            <a:endParaRPr lang="es-ES" dirty="0">
              <a:latin typeface="Calibri" charset="0"/>
            </a:endParaRPr>
          </a:p>
        </p:txBody>
      </p:sp>
      <p:pic>
        <p:nvPicPr>
          <p:cNvPr id="56322"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rcRect l="-3621" r="-3621"/>
          <a:stretch>
            <a:fillRect/>
          </a:stretch>
        </p:blipFill>
        <p:spPr/>
      </p:pic>
      <p:sp>
        <p:nvSpPr>
          <p:cNvPr id="4" name="Marcador de pie de página 3"/>
          <p:cNvSpPr>
            <a:spLocks noGrp="1"/>
          </p:cNvSpPr>
          <p:nvPr>
            <p:ph type="ftr" sz="quarter" idx="11"/>
          </p:nvPr>
        </p:nvSpPr>
        <p:spPr/>
        <p:txBody>
          <a:bodyPr/>
          <a:lstStyle/>
          <a:p>
            <a:pPr>
              <a:defRPr/>
            </a:pPr>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pPr>
              <a:defRPr/>
            </a:pPr>
            <a:fld id="{9EF1BF62-121F-F14D-A51E-B49A8DD38BD1}" type="slidenum">
              <a:rPr lang="es-ES" smtClean="0"/>
              <a:pPr>
                <a:defRPr/>
              </a:pPr>
              <a:t>31</a:t>
            </a:fld>
            <a:endParaRPr lang="es-ES"/>
          </a:p>
        </p:txBody>
      </p:sp>
    </p:spTree>
    <p:extLst>
      <p:ext uri="{BB962C8B-B14F-4D97-AF65-F5344CB8AC3E}">
        <p14:creationId xmlns:p14="http://schemas.microsoft.com/office/powerpoint/2010/main" val="71735564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400" dirty="0" smtClean="0"/>
              <a:t>…en un contexto de envejecimiento de la población</a:t>
            </a:r>
            <a:br>
              <a:rPr lang="es-ES" sz="2400" dirty="0" smtClean="0"/>
            </a:br>
            <a:r>
              <a:rPr lang="es-ES" sz="2400" dirty="0" smtClean="0"/>
              <a:t>(ejemplo de España)</a:t>
            </a:r>
            <a:endParaRPr lang="es-ES" sz="2400" dirty="0"/>
          </a:p>
        </p:txBody>
      </p:sp>
      <p:pic>
        <p:nvPicPr>
          <p:cNvPr id="6" name="Marcador de contenido 5"/>
          <p:cNvPicPr>
            <a:picLocks noGrp="1" noChangeAspect="1"/>
          </p:cNvPicPr>
          <p:nvPr>
            <p:ph idx="1"/>
          </p:nvPr>
        </p:nvPicPr>
        <p:blipFill>
          <a:blip r:embed="rId2"/>
          <a:srcRect l="1617" r="1617"/>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32</a:t>
            </a:fld>
            <a:endParaRPr lang="es-ES"/>
          </a:p>
        </p:txBody>
      </p:sp>
    </p:spTree>
    <p:extLst>
      <p:ext uri="{BB962C8B-B14F-4D97-AF65-F5344CB8AC3E}">
        <p14:creationId xmlns:p14="http://schemas.microsoft.com/office/powerpoint/2010/main" val="407027249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…y con necesidad de población activa joven en Europa y en Estados Unidos</a:t>
            </a:r>
            <a:endParaRPr lang="es-ES" dirty="0"/>
          </a:p>
        </p:txBody>
      </p:sp>
      <p:pic>
        <p:nvPicPr>
          <p:cNvPr id="6" name="Marcador de contenido 5"/>
          <p:cNvPicPr>
            <a:picLocks noGrp="1" noChangeAspect="1"/>
          </p:cNvPicPr>
          <p:nvPr>
            <p:ph idx="1"/>
          </p:nvPr>
        </p:nvPicPr>
        <p:blipFill>
          <a:blip r:embed="rId2"/>
          <a:srcRect l="-7125" r="-7125"/>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33</a:t>
            </a:fld>
            <a:endParaRPr lang="es-ES"/>
          </a:p>
        </p:txBody>
      </p:sp>
    </p:spTree>
    <p:extLst>
      <p:ext uri="{BB962C8B-B14F-4D97-AF65-F5344CB8AC3E}">
        <p14:creationId xmlns:p14="http://schemas.microsoft.com/office/powerpoint/2010/main" val="1320255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452562"/>
          </a:xfrm>
        </p:spPr>
        <p:txBody>
          <a:bodyPr>
            <a:normAutofit fontScale="90000"/>
          </a:bodyPr>
          <a:lstStyle/>
          <a:p>
            <a:pPr marL="0" indent="0"/>
            <a:r>
              <a:rPr lang="es-ES" sz="2000" dirty="0" smtClean="0"/>
              <a:t/>
            </a:r>
            <a:br>
              <a:rPr lang="es-ES" sz="2000" dirty="0" smtClean="0"/>
            </a:br>
            <a:r>
              <a:rPr lang="es-ES" sz="2000" dirty="0"/>
              <a:t/>
            </a:r>
            <a:br>
              <a:rPr lang="es-ES" sz="2000" dirty="0"/>
            </a:br>
            <a:r>
              <a:rPr lang="es-ES" sz="2000" dirty="0" smtClean="0"/>
              <a:t/>
            </a:r>
            <a:br>
              <a:rPr lang="es-ES" sz="2000" dirty="0" smtClean="0"/>
            </a:br>
            <a:r>
              <a:rPr lang="es-ES" sz="2000"/>
              <a:t/>
            </a:r>
            <a:br>
              <a:rPr lang="es-ES" sz="2000"/>
            </a:br>
            <a:r>
              <a:rPr lang="es-ES" sz="2000" smtClean="0"/>
              <a:t>MANEJAR LA INFORMACIÓN CORRECTAMENTE…</a:t>
            </a:r>
            <a:br>
              <a:rPr lang="es-ES" sz="2000" smtClean="0"/>
            </a:br>
            <a:r>
              <a:rPr lang="es-ES" sz="2000" smtClean="0"/>
              <a:t>L.A</a:t>
            </a:r>
            <a:r>
              <a:rPr lang="es-ES" sz="2000" dirty="0"/>
              <a:t>. Gimeno-</a:t>
            </a:r>
            <a:r>
              <a:rPr lang="es-ES" sz="2000" dirty="0" err="1"/>
              <a:t>Feliu</a:t>
            </a:r>
            <a:r>
              <a:rPr lang="es-ES" sz="2000" dirty="0"/>
              <a:t> et alter: “Frecuentación de la población inmigrante versus autóctona en atención primaria: ¿quién consume más servicio?”, </a:t>
            </a:r>
            <a:r>
              <a:rPr lang="es-ES" sz="2000" dirty="0" err="1"/>
              <a:t>Journal</a:t>
            </a:r>
            <a:r>
              <a:rPr lang="es-ES" sz="2000" dirty="0"/>
              <a:t> ATENCIÓN PRIMARIA, vol. 43, núm. 10, octubre 2011, pp. 511-562.</a:t>
            </a:r>
            <a:br>
              <a:rPr lang="es-ES" sz="2000" dirty="0"/>
            </a:br>
            <a:r>
              <a:rPr lang="es-ES" dirty="0"/>
              <a:t/>
            </a:r>
            <a:br>
              <a:rPr lang="es-ES" dirty="0"/>
            </a:br>
            <a:endParaRPr lang="es-ES" dirty="0"/>
          </a:p>
        </p:txBody>
      </p:sp>
      <p:sp>
        <p:nvSpPr>
          <p:cNvPr id="3" name="Marcador de contenido 2"/>
          <p:cNvSpPr>
            <a:spLocks noGrp="1"/>
          </p:cNvSpPr>
          <p:nvPr>
            <p:ph idx="1"/>
          </p:nvPr>
        </p:nvSpPr>
        <p:spPr/>
        <p:txBody>
          <a:bodyPr>
            <a:normAutofit fontScale="85000" lnSpcReduction="10000"/>
          </a:bodyPr>
          <a:lstStyle/>
          <a:p>
            <a:pPr marL="0" indent="0" algn="just">
              <a:buNone/>
            </a:pPr>
            <a:r>
              <a:rPr lang="es-ES_tradnl" dirty="0" smtClean="0"/>
              <a:t>Se </a:t>
            </a:r>
            <a:r>
              <a:rPr lang="es-ES_tradnl" dirty="0"/>
              <a:t>analizaron 110.046 citas de adultos sobre una población de 20.675 personas (20% inmigrantes) y 17.647 citas pediátricas sobre 2.452 niños (29% inmigrantes).</a:t>
            </a:r>
          </a:p>
          <a:p>
            <a:pPr marL="0" indent="0" algn="just">
              <a:buNone/>
            </a:pPr>
            <a:endParaRPr lang="es-ES_tradnl" dirty="0"/>
          </a:p>
          <a:p>
            <a:pPr marL="0" indent="0" algn="just">
              <a:buNone/>
            </a:pPr>
            <a:r>
              <a:rPr lang="es-ES_tradnl" dirty="0"/>
              <a:t>La frecuentación anual ajustada de españoles fue mayor que de la de inmigrantes (7,1 visitas vs 4,8 en niños, y 4,7 vs 2,8 en adultos) (p&lt;0,001). Los pacientes de Europa del Este tuvieron la menor frecuentación (1,6). En atención continuada, la frecuentación pediátrica fue mayor en españoles, pero en adultos fue mayor en inmigrantes</a:t>
            </a:r>
            <a:r>
              <a:rPr lang="es-ES_tradnl" dirty="0" smtClean="0"/>
              <a:t>.</a:t>
            </a:r>
          </a:p>
          <a:p>
            <a:pPr marL="0" indent="0" algn="just">
              <a:buNone/>
            </a:pPr>
            <a:endParaRPr lang="es-ES_tradnl" dirty="0"/>
          </a:p>
          <a:p>
            <a:pPr marL="0" indent="0" algn="just">
              <a:buNone/>
            </a:pPr>
            <a:endParaRPr lang="es-ES_tradnl" dirty="0"/>
          </a:p>
          <a:p>
            <a:pPr marL="0" indent="0" algn="just">
              <a:buNone/>
            </a:pPr>
            <a:endParaRPr lang="es-ES" dirty="0" smtClean="0"/>
          </a:p>
          <a:p>
            <a:pPr marL="0" indent="0">
              <a:buNone/>
            </a:pPr>
            <a:endParaRPr lang="es-ES" dirty="0" smtClean="0"/>
          </a:p>
          <a:p>
            <a:pPr marL="0" indent="0">
              <a:buNone/>
            </a:pP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34</a:t>
            </a:fld>
            <a:endParaRPr lang="es-ES"/>
          </a:p>
        </p:txBody>
      </p:sp>
    </p:spTree>
    <p:extLst>
      <p:ext uri="{BB962C8B-B14F-4D97-AF65-F5344CB8AC3E}">
        <p14:creationId xmlns:p14="http://schemas.microsoft.com/office/powerpoint/2010/main" val="1155137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a:bodyPr>
          <a:lstStyle/>
          <a:p>
            <a:r>
              <a:rPr lang="es-ES" sz="6000" dirty="0" smtClean="0"/>
              <a:t>–2–</a:t>
            </a:r>
            <a:endParaRPr lang="es-ES" sz="6000" dirty="0"/>
          </a:p>
        </p:txBody>
      </p:sp>
      <p:sp>
        <p:nvSpPr>
          <p:cNvPr id="8" name="Marcador de contenido 7"/>
          <p:cNvSpPr>
            <a:spLocks noGrp="1"/>
          </p:cNvSpPr>
          <p:nvPr>
            <p:ph idx="1"/>
          </p:nvPr>
        </p:nvSpPr>
        <p:spPr/>
        <p:txBody>
          <a:bodyPr>
            <a:normAutofit/>
          </a:bodyPr>
          <a:lstStyle/>
          <a:p>
            <a:pPr marL="0" indent="0" algn="ctr">
              <a:buNone/>
            </a:pPr>
            <a:r>
              <a:rPr lang="es-ES" sz="4800" dirty="0" smtClean="0"/>
              <a:t>LOS RETOS</a:t>
            </a:r>
          </a:p>
          <a:p>
            <a:pPr marL="0" indent="0" algn="ctr">
              <a:buNone/>
            </a:pPr>
            <a:r>
              <a:rPr lang="es-ES" sz="4800" dirty="0" smtClean="0"/>
              <a:t> </a:t>
            </a:r>
          </a:p>
          <a:p>
            <a:pPr marL="0" indent="0" algn="ctr">
              <a:buNone/>
            </a:pPr>
            <a:r>
              <a:rPr lang="es-ES" sz="4800" dirty="0" smtClean="0"/>
              <a:t>2.4. LOS NUEVOS LIDERAZGOS</a:t>
            </a:r>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35</a:t>
            </a:fld>
            <a:endParaRPr lang="es-ES"/>
          </a:p>
        </p:txBody>
      </p:sp>
    </p:spTree>
    <p:extLst>
      <p:ext uri="{BB962C8B-B14F-4D97-AF65-F5344CB8AC3E}">
        <p14:creationId xmlns:p14="http://schemas.microsoft.com/office/powerpoint/2010/main" val="184008469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Comercio mundial, 2012</a:t>
            </a:r>
            <a:br>
              <a:rPr lang="es-ES" dirty="0" smtClean="0"/>
            </a:br>
            <a:r>
              <a:rPr lang="es-ES" sz="2000" dirty="0" smtClean="0"/>
              <a:t>Cifras en miles de millones de dólares. FUENTE</a:t>
            </a:r>
            <a:r>
              <a:rPr lang="es-ES" sz="2000" dirty="0"/>
              <a:t>: elaboración personal a partir de </a:t>
            </a:r>
            <a:r>
              <a:rPr lang="ca-ES" sz="2000" u="sng" dirty="0">
                <a:hlinkClick r:id="rId2"/>
              </a:rPr>
              <a:t>http://www.wto.org/spanish/res_s/booksp_s/wtr13-1_s.pdf</a:t>
            </a:r>
            <a:r>
              <a:rPr lang="ca-ES" sz="2000" dirty="0"/>
              <a:t>.</a:t>
            </a:r>
            <a:r>
              <a:rPr lang="es-ES_tradnl" sz="2000" dirty="0"/>
              <a:t/>
            </a:r>
            <a:br>
              <a:rPr lang="es-ES_tradnl" sz="2000" dirty="0"/>
            </a:br>
            <a:endParaRPr lang="es-ES" sz="2000"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36</a:t>
            </a:fld>
            <a:endParaRPr lang="es-ES"/>
          </a:p>
        </p:txBody>
      </p:sp>
      <p:pic>
        <p:nvPicPr>
          <p:cNvPr id="8" name="Marcador de contenido 7"/>
          <p:cNvPicPr>
            <a:picLocks noGrp="1" noChangeAspect="1"/>
          </p:cNvPicPr>
          <p:nvPr>
            <p:ph idx="1"/>
          </p:nvPr>
        </p:nvPicPr>
        <p:blipFill>
          <a:blip r:embed="rId3"/>
          <a:srcRect t="-46888" b="-46888"/>
          <a:stretch>
            <a:fillRect/>
          </a:stretch>
        </p:blipFill>
        <p:spPr>
          <a:xfrm>
            <a:off x="457200" y="1278473"/>
            <a:ext cx="8229600" cy="4525963"/>
          </a:xfrm>
        </p:spPr>
      </p:pic>
    </p:spTree>
    <p:extLst>
      <p:ext uri="{BB962C8B-B14F-4D97-AF65-F5344CB8AC3E}">
        <p14:creationId xmlns:p14="http://schemas.microsoft.com/office/powerpoint/2010/main" val="531926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Las inversiones exteriores de China, 2005-2013</a:t>
            </a:r>
            <a:endParaRPr lang="es-ES" dirty="0"/>
          </a:p>
        </p:txBody>
      </p:sp>
      <p:pic>
        <p:nvPicPr>
          <p:cNvPr id="6" name="Marcador de contenido 5"/>
          <p:cNvPicPr>
            <a:picLocks noGrp="1" noChangeAspect="1"/>
          </p:cNvPicPr>
          <p:nvPr>
            <p:ph idx="1"/>
          </p:nvPr>
        </p:nvPicPr>
        <p:blipFill>
          <a:blip r:embed="rId2"/>
          <a:srcRect t="-11550" b="-11550"/>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37</a:t>
            </a:fld>
            <a:endParaRPr lang="es-ES"/>
          </a:p>
        </p:txBody>
      </p:sp>
    </p:spTree>
    <p:extLst>
      <p:ext uri="{BB962C8B-B14F-4D97-AF65-F5344CB8AC3E}">
        <p14:creationId xmlns:p14="http://schemas.microsoft.com/office/powerpoint/2010/main" val="348859676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
            </a:r>
            <a:br>
              <a:rPr lang="es-ES" dirty="0" smtClean="0"/>
            </a:br>
            <a:r>
              <a:rPr lang="es-ES" dirty="0"/>
              <a:t/>
            </a:r>
            <a:br>
              <a:rPr lang="es-ES" dirty="0"/>
            </a:br>
            <a:r>
              <a:rPr lang="es-ES" dirty="0" smtClean="0"/>
              <a:t>Demanda mundial de petróleo, 1973-2010</a:t>
            </a:r>
            <a:br>
              <a:rPr lang="es-ES" dirty="0" smtClean="0"/>
            </a:br>
            <a:r>
              <a:rPr lang="es-ES_tradnl" sz="1600" dirty="0"/>
              <a:t>FUENTE: elaboración personal a partir de los datos de la sección estadística de </a:t>
            </a:r>
            <a:r>
              <a:rPr lang="es-ES" sz="1600" u="sng" dirty="0">
                <a:hlinkClick r:id="rId2"/>
              </a:rPr>
              <a:t>www.iea.org/</a:t>
            </a:r>
            <a:r>
              <a:rPr lang="es-ES_tradnl" sz="1600" dirty="0"/>
              <a:t>. La cifra correspondiente a 2010 es provisional.</a:t>
            </a:r>
            <a:r>
              <a:rPr lang="es-ES_tradnl" dirty="0"/>
              <a:t> </a:t>
            </a:r>
            <a:br>
              <a:rPr lang="es-ES_tradnl" dirty="0"/>
            </a:br>
            <a:endParaRPr lang="es-ES" dirty="0"/>
          </a:p>
        </p:txBody>
      </p:sp>
      <p:pic>
        <p:nvPicPr>
          <p:cNvPr id="6" name="Marcador de contenido 5"/>
          <p:cNvPicPr>
            <a:picLocks noGrp="1" noChangeAspect="1"/>
          </p:cNvPicPr>
          <p:nvPr>
            <p:ph idx="1"/>
          </p:nvPr>
        </p:nvPicPr>
        <p:blipFill>
          <a:blip r:embed="rId3"/>
          <a:srcRect l="-53213" r="-53213"/>
          <a:stretch>
            <a:fillRect/>
          </a:stretch>
        </p:blipFill>
        <p:spPr>
          <a:xfrm>
            <a:off x="457200" y="1837262"/>
            <a:ext cx="8229600" cy="4525963"/>
          </a:xfrm>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38</a:t>
            </a:fld>
            <a:endParaRPr lang="es-ES"/>
          </a:p>
        </p:txBody>
      </p:sp>
    </p:spTree>
    <p:extLst>
      <p:ext uri="{BB962C8B-B14F-4D97-AF65-F5344CB8AC3E}">
        <p14:creationId xmlns:p14="http://schemas.microsoft.com/office/powerpoint/2010/main" val="92319008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a:normAutofit fontScale="90000"/>
          </a:bodyPr>
          <a:lstStyle/>
          <a:p>
            <a:r>
              <a:rPr lang="es-ES" dirty="0" smtClean="0"/>
              <a:t>China, 2025: predominio en 10 sectores clave</a:t>
            </a:r>
            <a:endParaRPr lang="es-ES" dirty="0"/>
          </a:p>
        </p:txBody>
      </p:sp>
      <p:pic>
        <p:nvPicPr>
          <p:cNvPr id="6" name="Marcador de contenido 5"/>
          <p:cNvPicPr>
            <a:picLocks noGrp="1" noChangeAspect="1"/>
          </p:cNvPicPr>
          <p:nvPr>
            <p:ph idx="1"/>
          </p:nvPr>
        </p:nvPicPr>
        <p:blipFill>
          <a:blip r:embed="rId2"/>
          <a:srcRect t="-23697" b="-23697"/>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39</a:t>
            </a:fld>
            <a:endParaRPr lang="es-ES"/>
          </a:p>
        </p:txBody>
      </p:sp>
    </p:spTree>
    <p:extLst>
      <p:ext uri="{BB962C8B-B14F-4D97-AF65-F5344CB8AC3E}">
        <p14:creationId xmlns:p14="http://schemas.microsoft.com/office/powerpoint/2010/main" val="314397364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6" name="Marcador de contenido 5"/>
          <p:cNvPicPr>
            <a:picLocks noGrp="1" noChangeAspect="1"/>
          </p:cNvPicPr>
          <p:nvPr>
            <p:ph idx="1"/>
          </p:nvPr>
        </p:nvPicPr>
        <p:blipFill>
          <a:blip r:embed="rId2"/>
          <a:srcRect l="-31213" r="-31213"/>
          <a:stretch>
            <a:fillRect/>
          </a:stretch>
        </p:blipFill>
        <p:spPr/>
      </p:pic>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7237C7E6-071E-F745-BA65-D52A0C40F8C6}" type="slidenum">
              <a:rPr lang="es-ES" smtClean="0"/>
              <a:t>40</a:t>
            </a:fld>
            <a:endParaRPr lang="es-ES"/>
          </a:p>
        </p:txBody>
      </p:sp>
    </p:spTree>
    <p:extLst>
      <p:ext uri="{BB962C8B-B14F-4D97-AF65-F5344CB8AC3E}">
        <p14:creationId xmlns:p14="http://schemas.microsoft.com/office/powerpoint/2010/main" val="193089150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–3–</a:t>
            </a:r>
            <a:br>
              <a:rPr lang="es-ES" dirty="0" smtClean="0"/>
            </a:br>
            <a:r>
              <a:rPr lang="es-ES" dirty="0" smtClean="0"/>
              <a:t>¿AVANZANDO EL FUTURO?</a:t>
            </a:r>
            <a:endParaRPr lang="es-ES" dirty="0"/>
          </a:p>
        </p:txBody>
      </p:sp>
      <p:sp>
        <p:nvSpPr>
          <p:cNvPr id="4" name="Marcador de pie de página 3"/>
          <p:cNvSpPr>
            <a:spLocks noGrp="1"/>
          </p:cNvSpPr>
          <p:nvPr>
            <p:ph type="ftr" sz="quarter" idx="11"/>
          </p:nvPr>
        </p:nvSpPr>
        <p:spPr/>
        <p:txBody>
          <a:bodyPr/>
          <a:lstStyle/>
          <a:p>
            <a:r>
              <a:rPr lang="fr-FR" dirty="0" smtClean="0"/>
              <a:t>Prof. Carles </a:t>
            </a:r>
            <a:r>
              <a:rPr lang="fr-FR" dirty="0" err="1" smtClean="0"/>
              <a:t>Manera</a:t>
            </a:r>
            <a:endParaRPr lang="es-ES" dirty="0"/>
          </a:p>
        </p:txBody>
      </p:sp>
      <p:sp>
        <p:nvSpPr>
          <p:cNvPr id="5" name="Marcador de número de diapositiva 4"/>
          <p:cNvSpPr>
            <a:spLocks noGrp="1"/>
          </p:cNvSpPr>
          <p:nvPr>
            <p:ph type="sldNum" sz="quarter" idx="12"/>
          </p:nvPr>
        </p:nvSpPr>
        <p:spPr/>
        <p:txBody>
          <a:bodyPr/>
          <a:lstStyle/>
          <a:p>
            <a:fld id="{7237C7E6-071E-F745-BA65-D52A0C40F8C6}" type="slidenum">
              <a:rPr lang="es-ES" smtClean="0"/>
              <a:t>41</a:t>
            </a:fld>
            <a:endParaRPr lang="es-ES"/>
          </a:p>
        </p:txBody>
      </p:sp>
      <p:graphicFrame>
        <p:nvGraphicFramePr>
          <p:cNvPr id="6" name="Marcador de contenido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5491036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ítulo 1"/>
          <p:cNvSpPr>
            <a:spLocks noGrp="1"/>
          </p:cNvSpPr>
          <p:nvPr>
            <p:ph type="title"/>
          </p:nvPr>
        </p:nvSpPr>
        <p:spPr/>
        <p:txBody>
          <a:bodyPr>
            <a:normAutofit fontScale="90000"/>
          </a:bodyPr>
          <a:lstStyle/>
          <a:p>
            <a:r>
              <a:rPr lang="es-ES" dirty="0" smtClean="0">
                <a:latin typeface="Calibri" charset="0"/>
              </a:rPr>
              <a:t>–3–</a:t>
            </a:r>
            <a:br>
              <a:rPr lang="es-ES" dirty="0" smtClean="0">
                <a:latin typeface="Calibri" charset="0"/>
              </a:rPr>
            </a:br>
            <a:r>
              <a:rPr lang="es-ES" dirty="0" smtClean="0">
                <a:latin typeface="Calibri" charset="0"/>
              </a:rPr>
              <a:t>¿</a:t>
            </a:r>
            <a:r>
              <a:rPr lang="es-ES" dirty="0">
                <a:latin typeface="Calibri" charset="0"/>
              </a:rPr>
              <a:t>Predicciones?</a:t>
            </a:r>
          </a:p>
        </p:txBody>
      </p:sp>
      <p:pic>
        <p:nvPicPr>
          <p:cNvPr id="41986"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rcRect l="-2905" r="-2905"/>
          <a:stretch>
            <a:fillRect/>
          </a:stretch>
        </p:blipFill>
        <p:spPr/>
      </p:pic>
      <p:sp>
        <p:nvSpPr>
          <p:cNvPr id="4" name="Marcador de pie de página 3"/>
          <p:cNvSpPr>
            <a:spLocks noGrp="1"/>
          </p:cNvSpPr>
          <p:nvPr>
            <p:ph type="ftr" sz="quarter" idx="11"/>
          </p:nvPr>
        </p:nvSpPr>
        <p:spPr/>
        <p:txBody>
          <a:bodyPr/>
          <a:lstStyle/>
          <a:p>
            <a:pPr>
              <a:defRPr/>
            </a:pPr>
            <a:r>
              <a:rPr lang="es-ES_tradnl" dirty="0" smtClean="0"/>
              <a:t>Carles Manera</a:t>
            </a:r>
            <a:endParaRPr lang="es-ES" dirty="0"/>
          </a:p>
        </p:txBody>
      </p:sp>
      <p:sp>
        <p:nvSpPr>
          <p:cNvPr id="5" name="Marcador de número de diapositiva 4"/>
          <p:cNvSpPr>
            <a:spLocks noGrp="1"/>
          </p:cNvSpPr>
          <p:nvPr>
            <p:ph type="sldNum" sz="quarter" idx="12"/>
          </p:nvPr>
        </p:nvSpPr>
        <p:spPr/>
        <p:txBody>
          <a:bodyPr/>
          <a:lstStyle/>
          <a:p>
            <a:pPr>
              <a:defRPr/>
            </a:pPr>
            <a:fld id="{A35E15CE-37B9-5C44-B988-BD290204BD59}" type="slidenum">
              <a:rPr lang="es-ES" smtClean="0"/>
              <a:pPr>
                <a:defRPr/>
              </a:pPr>
              <a:t>42</a:t>
            </a:fld>
            <a:endParaRPr lang="es-ES"/>
          </a:p>
        </p:txBody>
      </p:sp>
    </p:spTree>
    <p:extLst>
      <p:ext uri="{BB962C8B-B14F-4D97-AF65-F5344CB8AC3E}">
        <p14:creationId xmlns:p14="http://schemas.microsoft.com/office/powerpoint/2010/main" val="94452612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DESDE EL PRESENTE, PENSANDO EN EL FUTURO…</a:t>
            </a:r>
            <a:endParaRPr lang="es-ES" dirty="0"/>
          </a:p>
        </p:txBody>
      </p:sp>
      <p:sp>
        <p:nvSpPr>
          <p:cNvPr id="3" name="Marcador de contenido 2"/>
          <p:cNvSpPr>
            <a:spLocks noGrp="1"/>
          </p:cNvSpPr>
          <p:nvPr>
            <p:ph idx="1"/>
          </p:nvPr>
        </p:nvSpPr>
        <p:spPr/>
        <p:txBody>
          <a:bodyPr>
            <a:normAutofit fontScale="70000" lnSpcReduction="20000"/>
          </a:bodyPr>
          <a:lstStyle/>
          <a:p>
            <a:pPr marL="0" indent="0">
              <a:buNone/>
            </a:pPr>
            <a:r>
              <a:rPr lang="es-ES" dirty="0" smtClean="0"/>
              <a:t>…Pero necesitamos contestar a una pregunta CLAVE:</a:t>
            </a:r>
          </a:p>
          <a:p>
            <a:pPr marL="0" indent="0">
              <a:buNone/>
            </a:pPr>
            <a:endParaRPr lang="es-ES" dirty="0" smtClean="0"/>
          </a:p>
          <a:p>
            <a:pPr marL="0" indent="0">
              <a:buNone/>
            </a:pPr>
            <a:r>
              <a:rPr lang="es-ES" dirty="0" smtClean="0"/>
              <a:t>		</a:t>
            </a:r>
            <a:r>
              <a:rPr lang="es-ES" sz="4600" b="1" u="sng" dirty="0" smtClean="0"/>
              <a:t>¿CÓMO HEMOS LLEGADO HASTA AQUÍ?</a:t>
            </a:r>
          </a:p>
          <a:p>
            <a:pPr marL="0" indent="0">
              <a:buNone/>
            </a:pPr>
            <a:r>
              <a:rPr lang="es-ES" dirty="0" smtClean="0"/>
              <a:t>Y, por tanto:</a:t>
            </a:r>
          </a:p>
          <a:p>
            <a:pPr marL="0" indent="0">
              <a:buNone/>
            </a:pPr>
            <a:r>
              <a:rPr lang="es-ES" dirty="0" smtClean="0"/>
              <a:t>¿Qué evolución ha tenido la economía en los últimos doscientos años?</a:t>
            </a:r>
          </a:p>
          <a:p>
            <a:pPr marL="0" indent="0">
              <a:buNone/>
            </a:pPr>
            <a:r>
              <a:rPr lang="es-ES" dirty="0" smtClean="0"/>
              <a:t>¿Quiénes han protagonizado los cambios?</a:t>
            </a:r>
          </a:p>
          <a:p>
            <a:pPr marL="0" indent="0">
              <a:buNone/>
            </a:pPr>
            <a:r>
              <a:rPr lang="es-ES" dirty="0" smtClean="0"/>
              <a:t>¿Ha habido líderes económicos?</a:t>
            </a:r>
          </a:p>
          <a:p>
            <a:pPr marL="0" indent="0">
              <a:buNone/>
            </a:pPr>
            <a:r>
              <a:rPr lang="es-ES" dirty="0" smtClean="0"/>
              <a:t>¿Han permanecido o han cambiado?</a:t>
            </a:r>
          </a:p>
          <a:p>
            <a:pPr marL="0" indent="0">
              <a:buNone/>
            </a:pPr>
            <a:r>
              <a:rPr lang="es-ES" dirty="0" smtClean="0"/>
              <a:t>¿Qué sectores productivos han sido determinantes?</a:t>
            </a:r>
          </a:p>
          <a:p>
            <a:pPr marL="0" indent="0">
              <a:buNone/>
            </a:pPr>
            <a:r>
              <a:rPr lang="es-ES" dirty="0" smtClean="0"/>
              <a:t>La tecnología: ¿ha sido esencial en el proceso económico? ¿Lo sigue siendo?</a:t>
            </a:r>
          </a:p>
          <a:p>
            <a:pPr marL="0" indent="0">
              <a:buNone/>
            </a:pPr>
            <a:endParaRPr lang="es-ES" dirty="0" smtClean="0"/>
          </a:p>
          <a:p>
            <a:pPr marL="0" indent="0">
              <a:buNone/>
            </a:pPr>
            <a:r>
              <a:rPr lang="es-ES" dirty="0" smtClean="0"/>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37620BE-18DD-A445-8E00-A39AD524411E}" type="slidenum">
              <a:rPr lang="es-ES" smtClean="0"/>
              <a:t>43</a:t>
            </a:fld>
            <a:endParaRPr lang="es-ES"/>
          </a:p>
        </p:txBody>
      </p:sp>
    </p:spTree>
    <p:extLst>
      <p:ext uri="{BB962C8B-B14F-4D97-AF65-F5344CB8AC3E}">
        <p14:creationId xmlns:p14="http://schemas.microsoft.com/office/powerpoint/2010/main" val="142078457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200" dirty="0" smtClean="0"/>
              <a:t>PRINCIPALES CONTRADICCIONES ECONÓMICAS: RETOS PARA EL FUTURO ECONOMISTA</a:t>
            </a:r>
            <a:endParaRPr lang="es-ES" sz="3200" dirty="0"/>
          </a:p>
        </p:txBody>
      </p:sp>
      <p:sp>
        <p:nvSpPr>
          <p:cNvPr id="3" name="Marcador de contenido 2"/>
          <p:cNvSpPr>
            <a:spLocks noGrp="1"/>
          </p:cNvSpPr>
          <p:nvPr>
            <p:ph idx="1"/>
          </p:nvPr>
        </p:nvSpPr>
        <p:spPr/>
        <p:txBody>
          <a:bodyPr>
            <a:normAutofit/>
          </a:bodyPr>
          <a:lstStyle/>
          <a:p>
            <a:r>
              <a:rPr lang="es-ES" sz="4800" dirty="0" smtClean="0"/>
              <a:t>LA CRISIS ECOLÓGICA,</a:t>
            </a:r>
          </a:p>
          <a:p>
            <a:r>
              <a:rPr lang="es-ES" sz="4800" dirty="0" smtClean="0"/>
              <a:t>LOS RETOS TECNOLÓGICOS,</a:t>
            </a:r>
          </a:p>
          <a:p>
            <a:r>
              <a:rPr lang="es-ES" sz="4800" dirty="0" smtClean="0"/>
              <a:t>LA DESIGUALDAD,</a:t>
            </a:r>
          </a:p>
          <a:p>
            <a:r>
              <a:rPr lang="es-ES" sz="4800" dirty="0" smtClean="0"/>
              <a:t>LOS CAMBIOS GEO-POLÍTICOS.</a:t>
            </a:r>
            <a:endParaRPr lang="es-ES" sz="48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37620BE-18DD-A445-8E00-A39AD524411E}" type="slidenum">
              <a:rPr lang="es-ES" smtClean="0"/>
              <a:t>44</a:t>
            </a:fld>
            <a:endParaRPr lang="es-ES"/>
          </a:p>
        </p:txBody>
      </p:sp>
    </p:spTree>
    <p:extLst>
      <p:ext uri="{BB962C8B-B14F-4D97-AF65-F5344CB8AC3E}">
        <p14:creationId xmlns:p14="http://schemas.microsoft.com/office/powerpoint/2010/main" val="318864317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712481" y="1322150"/>
            <a:ext cx="7520940" cy="4997100"/>
          </a:xfrm>
        </p:spPr>
        <p:txBody>
          <a:bodyPr>
            <a:noAutofit/>
          </a:bodyPr>
          <a:lstStyle/>
          <a:p>
            <a:r>
              <a:rPr lang="es-ES" sz="1800" dirty="0" smtClean="0"/>
              <a:t>1-La población mundial crecerá más en los países emergentes</a:t>
            </a:r>
          </a:p>
          <a:p>
            <a:r>
              <a:rPr lang="es-ES" sz="1800" dirty="0" smtClean="0"/>
              <a:t>2-En estos países crecerá su PIB y, con ello, la demanda de más servicios</a:t>
            </a:r>
          </a:p>
          <a:p>
            <a:r>
              <a:rPr lang="es-ES" sz="1800" dirty="0" smtClean="0"/>
              <a:t>3-La demanda será el producto del incremento del PIB por el incremento de la población</a:t>
            </a:r>
          </a:p>
          <a:p>
            <a:r>
              <a:rPr lang="es-ES" sz="1800" dirty="0"/>
              <a:t>4</a:t>
            </a:r>
            <a:r>
              <a:rPr lang="es-ES" sz="1800" dirty="0" smtClean="0"/>
              <a:t>-La demanda de más servicios implicará mayor consumo de recursos</a:t>
            </a:r>
          </a:p>
          <a:p>
            <a:r>
              <a:rPr lang="es-ES" sz="1800" dirty="0"/>
              <a:t>5</a:t>
            </a:r>
            <a:r>
              <a:rPr lang="es-ES" sz="1800" dirty="0" smtClean="0"/>
              <a:t>-Se creará un déficit de materias primas</a:t>
            </a:r>
          </a:p>
          <a:p>
            <a:r>
              <a:rPr lang="es-ES" sz="1800" dirty="0"/>
              <a:t>6</a:t>
            </a:r>
            <a:r>
              <a:rPr lang="es-ES" sz="1800" dirty="0" smtClean="0"/>
              <a:t>-Se incrementarán los problemas de volatilidad de los precios </a:t>
            </a:r>
          </a:p>
          <a:p>
            <a:r>
              <a:rPr lang="es-ES" sz="1800" dirty="0"/>
              <a:t>7</a:t>
            </a:r>
            <a:r>
              <a:rPr lang="es-ES" sz="1800" dirty="0" smtClean="0"/>
              <a:t>-Se incrementará la posibilidad de desabastecimiento</a:t>
            </a:r>
          </a:p>
          <a:p>
            <a:r>
              <a:rPr lang="es-ES" sz="1800" dirty="0"/>
              <a:t>8</a:t>
            </a:r>
            <a:r>
              <a:rPr lang="es-ES" sz="1800" dirty="0" smtClean="0"/>
              <a:t>-Se deberán buscar sustitutos para determinados elementos escasos necesarios</a:t>
            </a:r>
          </a:p>
          <a:p>
            <a:r>
              <a:rPr lang="es-ES" sz="1800" dirty="0" smtClean="0"/>
              <a:t>9-Se deberá incrementar la investigación para conseguir el desacoplamiento de los recursos e impactos</a:t>
            </a:r>
          </a:p>
          <a:p>
            <a:r>
              <a:rPr lang="es-ES" sz="1800" dirty="0" smtClean="0"/>
              <a:t>10-Se deberá alcanzar la reducción absoluta en el uso de los recursos en los países desarrollados y el relativo en las economías en desarrollo</a:t>
            </a:r>
          </a:p>
          <a:p>
            <a:endParaRPr lang="es-ES" sz="1800" dirty="0"/>
          </a:p>
        </p:txBody>
      </p:sp>
      <p:sp>
        <p:nvSpPr>
          <p:cNvPr id="4" name="Título 3"/>
          <p:cNvSpPr>
            <a:spLocks noGrp="1"/>
          </p:cNvSpPr>
          <p:nvPr>
            <p:ph type="title"/>
          </p:nvPr>
        </p:nvSpPr>
        <p:spPr>
          <a:xfrm>
            <a:off x="1196589" y="260266"/>
            <a:ext cx="7400637" cy="840361"/>
          </a:xfrm>
        </p:spPr>
        <p:txBody>
          <a:bodyPr>
            <a:noAutofit/>
          </a:bodyPr>
          <a:lstStyle/>
          <a:p>
            <a:r>
              <a:rPr lang="es-ES" sz="2800" dirty="0" smtClean="0"/>
              <a:t>DIEZ CONCLUSIONES DE LA SITUACIÓN ACTUAL Y DEL FUTURO PRÓXIMO</a:t>
            </a:r>
            <a:endParaRPr lang="es-ES" sz="2800" dirty="0"/>
          </a:p>
        </p:txBody>
      </p:sp>
      <p:sp>
        <p:nvSpPr>
          <p:cNvPr id="2" name="Marcador de pie de página 1"/>
          <p:cNvSpPr>
            <a:spLocks noGrp="1"/>
          </p:cNvSpPr>
          <p:nvPr>
            <p:ph type="ftr" sz="quarter" idx="11"/>
          </p:nvPr>
        </p:nvSpPr>
        <p:spPr/>
        <p:txBody>
          <a:bodyPr/>
          <a:lstStyle/>
          <a:p>
            <a:r>
              <a:rPr lang="es-ES_tradnl" smtClean="0"/>
              <a:t>Prof. Carles Manera</a:t>
            </a:r>
            <a:endParaRPr lang="es-ES"/>
          </a:p>
        </p:txBody>
      </p:sp>
      <p:sp>
        <p:nvSpPr>
          <p:cNvPr id="3" name="Marcador de número de diapositiva 2"/>
          <p:cNvSpPr>
            <a:spLocks noGrp="1"/>
          </p:cNvSpPr>
          <p:nvPr>
            <p:ph type="sldNum" sz="quarter" idx="12"/>
          </p:nvPr>
        </p:nvSpPr>
        <p:spPr/>
        <p:txBody>
          <a:bodyPr/>
          <a:lstStyle/>
          <a:p>
            <a:fld id="{937620BE-18DD-A445-8E00-A39AD524411E}" type="slidenum">
              <a:rPr lang="es-ES" smtClean="0"/>
              <a:t>45</a:t>
            </a:fld>
            <a:endParaRPr lang="es-ES"/>
          </a:p>
        </p:txBody>
      </p:sp>
    </p:spTree>
    <p:extLst>
      <p:ext uri="{BB962C8B-B14F-4D97-AF65-F5344CB8AC3E}">
        <p14:creationId xmlns:p14="http://schemas.microsoft.com/office/powerpoint/2010/main" val="19532689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blinds(horizontal)">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blinds(horizontal)">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blinds(horizontal)">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blinds(horizontal)">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blinds(horizontal)">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200" dirty="0" smtClean="0"/>
              <a:t>PARA ENTENDER CORRECTAMENTE TODOS ESTOS PROCESOS ENCADENADOS…</a:t>
            </a:r>
            <a:endParaRPr lang="es-ES" sz="3200" dirty="0"/>
          </a:p>
        </p:txBody>
      </p:sp>
      <p:sp>
        <p:nvSpPr>
          <p:cNvPr id="3" name="Marcador de contenido 2"/>
          <p:cNvSpPr>
            <a:spLocks noGrp="1"/>
          </p:cNvSpPr>
          <p:nvPr>
            <p:ph idx="1"/>
          </p:nvPr>
        </p:nvSpPr>
        <p:spPr/>
        <p:txBody>
          <a:bodyPr/>
          <a:lstStyle/>
          <a:p>
            <a:pPr marL="0" indent="0" algn="just">
              <a:buNone/>
            </a:pPr>
            <a:endParaRPr lang="es-ES" dirty="0" smtClean="0"/>
          </a:p>
          <a:p>
            <a:pPr marL="0" indent="0" algn="just">
              <a:buNone/>
            </a:pPr>
            <a:endParaRPr lang="es-ES" dirty="0"/>
          </a:p>
          <a:p>
            <a:pPr marL="0" indent="0" algn="ctr">
              <a:buNone/>
            </a:pPr>
            <a:r>
              <a:rPr lang="es-ES" dirty="0" smtClean="0"/>
              <a:t>…LA GRAN CAPACIDAD EXPLICATIVA DE LA 			</a:t>
            </a:r>
            <a:r>
              <a:rPr lang="es-ES" sz="4400" b="1" dirty="0" smtClean="0"/>
              <a:t>HISTORIA ECONÓMICA</a:t>
            </a:r>
            <a:r>
              <a:rPr lang="es-ES" dirty="0" smtClean="0"/>
              <a:t>, </a:t>
            </a:r>
          </a:p>
          <a:p>
            <a:pPr marL="0" indent="0" algn="just">
              <a:buNone/>
            </a:pPr>
            <a:r>
              <a:rPr lang="es-ES" dirty="0" smtClean="0"/>
              <a:t>HERRAMIENTA ESENCIAL PARA EL FUTURO ECONOMISTA…</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37620BE-18DD-A445-8E00-A39AD524411E}" type="slidenum">
              <a:rPr lang="es-ES" smtClean="0"/>
              <a:t>46</a:t>
            </a:fld>
            <a:endParaRPr lang="es-ES"/>
          </a:p>
        </p:txBody>
      </p:sp>
    </p:spTree>
    <p:extLst>
      <p:ext uri="{BB962C8B-B14F-4D97-AF65-F5344CB8AC3E}">
        <p14:creationId xmlns:p14="http://schemas.microsoft.com/office/powerpoint/2010/main" val="38024758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sz="2800" i="1" dirty="0" smtClean="0"/>
              <a:t>“Necesitamos </a:t>
            </a:r>
            <a:r>
              <a:rPr lang="es-ES_tradnl" sz="2800" i="1" dirty="0"/>
              <a:t>más historiadores de la economía y menos constructores de </a:t>
            </a:r>
            <a:r>
              <a:rPr lang="es-ES_tradnl" sz="2800" i="1" dirty="0" smtClean="0"/>
              <a:t>modelos”</a:t>
            </a:r>
            <a:endParaRPr lang="es-ES" sz="2800" i="1" dirty="0"/>
          </a:p>
        </p:txBody>
      </p:sp>
      <p:sp>
        <p:nvSpPr>
          <p:cNvPr id="3" name="Marcador de contenido 2"/>
          <p:cNvSpPr>
            <a:spLocks noGrp="1"/>
          </p:cNvSpPr>
          <p:nvPr>
            <p:ph idx="1"/>
          </p:nvPr>
        </p:nvSpPr>
        <p:spPr/>
        <p:txBody>
          <a:bodyPr>
            <a:normAutofit fontScale="92500" lnSpcReduction="20000"/>
          </a:bodyPr>
          <a:lstStyle/>
          <a:p>
            <a:pPr algn="just"/>
            <a:r>
              <a:rPr lang="fi-FI" dirty="0" err="1" smtClean="0"/>
              <a:t>Artículo</a:t>
            </a:r>
            <a:r>
              <a:rPr lang="fi-FI" dirty="0" smtClean="0"/>
              <a:t> </a:t>
            </a:r>
            <a:r>
              <a:rPr lang="fi-FI" dirty="0" err="1" smtClean="0"/>
              <a:t>muy</a:t>
            </a:r>
            <a:r>
              <a:rPr lang="fi-FI" dirty="0" smtClean="0"/>
              <a:t> </a:t>
            </a:r>
            <a:r>
              <a:rPr lang="fi-FI" dirty="0" err="1" smtClean="0"/>
              <a:t>importante</a:t>
            </a:r>
            <a:r>
              <a:rPr lang="fi-FI" dirty="0" smtClean="0"/>
              <a:t> de </a:t>
            </a:r>
            <a:r>
              <a:rPr lang="es-ES_tradnl" dirty="0"/>
              <a:t>J. Bradford </a:t>
            </a:r>
            <a:r>
              <a:rPr lang="es-ES_tradnl" dirty="0" err="1"/>
              <a:t>DeLong</a:t>
            </a:r>
            <a:r>
              <a:rPr lang="es-ES_tradnl" dirty="0"/>
              <a:t>, </a:t>
            </a:r>
            <a:r>
              <a:rPr lang="es-ES_tradnl" dirty="0" err="1"/>
              <a:t>exsecretario</a:t>
            </a:r>
            <a:r>
              <a:rPr lang="es-ES_tradnl" dirty="0"/>
              <a:t> adjunto del Tesoro de EE UU, </a:t>
            </a:r>
            <a:r>
              <a:rPr lang="es-ES_tradnl" dirty="0" smtClean="0"/>
              <a:t>profesor </a:t>
            </a:r>
            <a:r>
              <a:rPr lang="es-ES_tradnl" dirty="0"/>
              <a:t>de Economía en la Universidad de California en Berkeley e investigador asociado en la Oficina Nacional de Investigaciones Económicas. </a:t>
            </a:r>
            <a:endParaRPr lang="fi-FI" dirty="0" smtClean="0"/>
          </a:p>
          <a:p>
            <a:pPr algn="just"/>
            <a:endParaRPr lang="fi-FI" dirty="0"/>
          </a:p>
          <a:p>
            <a:pPr marL="0" indent="0">
              <a:buNone/>
            </a:pPr>
            <a:r>
              <a:rPr lang="fi-FI" dirty="0" smtClean="0"/>
              <a:t>			LEER ARTÍCULO EN ESTE LINK:</a:t>
            </a:r>
          </a:p>
          <a:p>
            <a:pPr marL="0" indent="0">
              <a:buNone/>
            </a:pPr>
            <a:endParaRPr lang="fi-FI" dirty="0" smtClean="0"/>
          </a:p>
          <a:p>
            <a:r>
              <a:rPr lang="fi-FI" dirty="0" smtClean="0"/>
              <a:t>https</a:t>
            </a:r>
            <a:r>
              <a:rPr lang="fi-FI" dirty="0"/>
              <a:t>://elpais.com/diario/2011/05/22/negocio/1306070070_850215.html</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37620BE-18DD-A445-8E00-A39AD524411E}" type="slidenum">
              <a:rPr lang="es-ES" smtClean="0"/>
              <a:t>47</a:t>
            </a:fld>
            <a:endParaRPr lang="es-ES"/>
          </a:p>
        </p:txBody>
      </p:sp>
    </p:spTree>
    <p:extLst>
      <p:ext uri="{BB962C8B-B14F-4D97-AF65-F5344CB8AC3E}">
        <p14:creationId xmlns:p14="http://schemas.microsoft.com/office/powerpoint/2010/main" val="149703647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Historia Económica como base explicativa</a:t>
            </a:r>
            <a:endParaRPr lang="es-ES" dirty="0"/>
          </a:p>
        </p:txBody>
      </p:sp>
      <p:sp>
        <p:nvSpPr>
          <p:cNvPr id="3" name="Marcador de contenido 2"/>
          <p:cNvSpPr>
            <a:spLocks noGrp="1"/>
          </p:cNvSpPr>
          <p:nvPr>
            <p:ph idx="1"/>
          </p:nvPr>
        </p:nvSpPr>
        <p:spPr/>
        <p:txBody>
          <a:bodyPr>
            <a:normAutofit/>
          </a:bodyPr>
          <a:lstStyle/>
          <a:p>
            <a:pPr algn="just"/>
            <a:r>
              <a:rPr lang="es-ES" dirty="0" smtClean="0"/>
              <a:t>Para analizar estos fenómenos en una perspectiva histórica, articularemos un programa de trabajo que garantizará una explicación razonable.</a:t>
            </a:r>
          </a:p>
          <a:p>
            <a:pPr algn="just"/>
            <a:r>
              <a:rPr lang="es-ES" dirty="0" smtClean="0"/>
              <a:t>Al final de la asignatura, </a:t>
            </a:r>
            <a:r>
              <a:rPr lang="es-ES" u="sng" dirty="0" smtClean="0"/>
              <a:t>el alumno tendrá los conocimientos adecuados para entender cómo hemos llegado </a:t>
            </a:r>
            <a:r>
              <a:rPr lang="es-ES" u="sng" smtClean="0"/>
              <a:t>hasta </a:t>
            </a:r>
            <a:r>
              <a:rPr lang="es-ES" u="sng" smtClean="0"/>
              <a:t>aquí</a:t>
            </a:r>
            <a:r>
              <a:rPr lang="es-ES" smtClean="0"/>
              <a:t>.</a:t>
            </a:r>
            <a:endParaRPr lang="es-ES" dirty="0" smtClean="0"/>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37620BE-18DD-A445-8E00-A39AD524411E}" type="slidenum">
              <a:rPr lang="es-ES" smtClean="0"/>
              <a:t>48</a:t>
            </a:fld>
            <a:endParaRPr lang="es-ES"/>
          </a:p>
        </p:txBody>
      </p:sp>
    </p:spTree>
    <p:extLst>
      <p:ext uri="{BB962C8B-B14F-4D97-AF65-F5344CB8AC3E}">
        <p14:creationId xmlns:p14="http://schemas.microsoft.com/office/powerpoint/2010/main" val="136276648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236</TotalTime>
  <Words>3264</Words>
  <Application>Microsoft Macintosh PowerPoint</Application>
  <PresentationFormat>Presentación en pantalla (4:3)</PresentationFormat>
  <Paragraphs>367</Paragraphs>
  <Slides>48</Slides>
  <Notes>0</Notes>
  <HiddenSlides>0</HiddenSlides>
  <MMClips>0</MMClips>
  <ScaleCrop>false</ScaleCrop>
  <HeadingPairs>
    <vt:vector size="4" baseType="variant">
      <vt:variant>
        <vt:lpstr>Tema</vt:lpstr>
      </vt:variant>
      <vt:variant>
        <vt:i4>1</vt:i4>
      </vt:variant>
      <vt:variant>
        <vt:lpstr>Títulos de diapositiva</vt:lpstr>
      </vt:variant>
      <vt:variant>
        <vt:i4>48</vt:i4>
      </vt:variant>
    </vt:vector>
  </HeadingPairs>
  <TitlesOfParts>
    <vt:vector size="49" baseType="lpstr">
      <vt:lpstr>Tema de Office</vt:lpstr>
      <vt:lpstr>TEMA 1 RETOS ACTUALES DE LA ECONOMÍA: ¿CÓMO HEMOS LLEGADO HASTA AQUÍ? Elementos de reflexión que enlazan la Historia Económica y la Economía Aplicada, que todo economista debe tener en cuenta.</vt:lpstr>
      <vt:lpstr>DOS IDEAS DE PARTIDA 1. La divisió econòmica del món</vt:lpstr>
      <vt:lpstr>2. La globalització</vt:lpstr>
      <vt:lpstr>–1–</vt:lpstr>
      <vt:lpstr>FACTORES DETERMINANTES On invertir?</vt:lpstr>
      <vt:lpstr>Nuevos sectores</vt:lpstr>
      <vt:lpstr>–2–</vt:lpstr>
      <vt:lpstr>Presentación de PowerPoint</vt:lpstr>
      <vt:lpstr>TERCERA REVOLUCIÓN INDUSTRIAL: JEREMY RIFKIN</vt:lpstr>
      <vt:lpstr>Síntesis</vt:lpstr>
      <vt:lpstr>Cinco ejes básicos del libro de Ryfkin</vt:lpstr>
      <vt:lpstr>CUARTA REVOLUCIÓN INDUSTRIAL:  KLAUS SCHWAB</vt:lpstr>
      <vt:lpstr>Síntesis</vt:lpstr>
      <vt:lpstr>Claves del proceso</vt:lpstr>
      <vt:lpstr>Claves del proceso</vt:lpstr>
      <vt:lpstr>Claves del proceso</vt:lpstr>
      <vt:lpstr>Autor-Dorn (2013) </vt:lpstr>
      <vt:lpstr>Lordan-Josten (2017) </vt:lpstr>
      <vt:lpstr>Robots en la economía</vt:lpstr>
      <vt:lpstr>Robots at work!</vt:lpstr>
      <vt:lpstr>–2–</vt:lpstr>
      <vt:lpstr>La idea de un crecimiento imparable: la aportación de los neoclásicos</vt:lpstr>
      <vt:lpstr>Desestabilización de procesos ecológicos: planeta LLENO  (Herman Daly)</vt:lpstr>
      <vt:lpstr>Emisiones CO2: umbral de seguridad, 2 grados C, 450 ppm (hacia 2030)</vt:lpstr>
      <vt:lpstr>¿Límites al crecimiento?</vt:lpstr>
      <vt:lpstr>Las leyes de la termodinámica aplicadas a la Economía</vt:lpstr>
      <vt:lpstr>Presentación de PowerPoint</vt:lpstr>
      <vt:lpstr>–2–</vt:lpstr>
      <vt:lpstr>Presentación de PowerPoint</vt:lpstr>
      <vt:lpstr>Desigual evolución demográfica (Fuente: romiroxer, “Macroeconomía. Teoría del crecimiento y el desarrollo económico”)</vt:lpstr>
      <vt:lpstr>El avance asiático…</vt:lpstr>
      <vt:lpstr>…en un contexto de envejecimiento de la población (ejemplo de España)</vt:lpstr>
      <vt:lpstr>…y con necesidad de población activa joven en Europa y en Estados Unidos</vt:lpstr>
      <vt:lpstr>    MANEJAR LA INFORMACIÓN CORRECTAMENTE… L.A. Gimeno-Feliu et alter: “Frecuentación de la población inmigrante versus autóctona en atención primaria: ¿quién consume más servicio?”, Journal ATENCIÓN PRIMARIA, vol. 43, núm. 10, octubre 2011, pp. 511-562.  </vt:lpstr>
      <vt:lpstr>–2–</vt:lpstr>
      <vt:lpstr>Comercio mundial, 2012 Cifras en miles de millones de dólares. FUENTE: elaboración personal a partir de http://www.wto.org/spanish/res_s/booksp_s/wtr13-1_s.pdf. </vt:lpstr>
      <vt:lpstr>Las inversiones exteriores de China, 2005-2013</vt:lpstr>
      <vt:lpstr>  Demanda mundial de petróleo, 1973-2010 FUENTE: elaboración personal a partir de los datos de la sección estadística de www.iea.org/. La cifra correspondiente a 2010 es provisional.  </vt:lpstr>
      <vt:lpstr>China, 2025: predominio en 10 sectores clave</vt:lpstr>
      <vt:lpstr>Presentación de PowerPoint</vt:lpstr>
      <vt:lpstr>–3– ¿AVANZANDO EL FUTURO?</vt:lpstr>
      <vt:lpstr>–3– ¿Predicciones?</vt:lpstr>
      <vt:lpstr>DESDE EL PRESENTE, PENSANDO EN EL FUTURO…</vt:lpstr>
      <vt:lpstr>PRINCIPALES CONTRADICCIONES ECONÓMICAS: RETOS PARA EL FUTURO ECONOMISTA</vt:lpstr>
      <vt:lpstr>DIEZ CONCLUSIONES DE LA SITUACIÓN ACTUAL Y DEL FUTURO PRÓXIMO</vt:lpstr>
      <vt:lpstr>PARA ENTENDER CORRECTAMENTE TODOS ESTOS PROCESOS ENCADENADOS…</vt:lpstr>
      <vt:lpstr>“Necesitamos más historiadores de la economía y menos constructores de modelos”</vt:lpstr>
      <vt:lpstr>Historia Económica como base explicativa</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ELS REPTES DE L’ECONOMIA</dc:title>
  <dc:creator>Carlos Manera</dc:creator>
  <cp:lastModifiedBy>Carles Manera</cp:lastModifiedBy>
  <cp:revision>86</cp:revision>
  <dcterms:created xsi:type="dcterms:W3CDTF">2018-08-07T20:09:04Z</dcterms:created>
  <dcterms:modified xsi:type="dcterms:W3CDTF">2019-09-05T13:32:57Z</dcterms:modified>
</cp:coreProperties>
</file>