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35" d="100"/>
          <a:sy n="135" d="100"/>
        </p:scale>
        <p:origin x="-120" y="-10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localhost//Users/carlosillan/Downloads/ForeignAid_v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Sheet1!$A$1:$A$14</c:f>
              <c:numCache>
                <c:formatCode>General</c:formatCode>
                <c:ptCount val="14"/>
                <c:pt idx="0">
                  <c:v>2003.0</c:v>
                </c:pt>
                <c:pt idx="1">
                  <c:v>2004.0</c:v>
                </c:pt>
                <c:pt idx="2">
                  <c:v>2005.0</c:v>
                </c:pt>
                <c:pt idx="3">
                  <c:v>2006.0</c:v>
                </c:pt>
                <c:pt idx="4">
                  <c:v>2007.0</c:v>
                </c:pt>
                <c:pt idx="5">
                  <c:v>2008.0</c:v>
                </c:pt>
                <c:pt idx="6">
                  <c:v>2009.0</c:v>
                </c:pt>
                <c:pt idx="7">
                  <c:v>2010.0</c:v>
                </c:pt>
                <c:pt idx="8">
                  <c:v>2011.0</c:v>
                </c:pt>
                <c:pt idx="9">
                  <c:v>2012.0</c:v>
                </c:pt>
                <c:pt idx="10">
                  <c:v>2013.0</c:v>
                </c:pt>
                <c:pt idx="11">
                  <c:v>2014.0</c:v>
                </c:pt>
                <c:pt idx="12">
                  <c:v>2015.0</c:v>
                </c:pt>
                <c:pt idx="13">
                  <c:v>2016.0</c:v>
                </c:pt>
              </c:numCache>
            </c:numRef>
          </c:cat>
          <c:val>
            <c:numRef>
              <c:f>Sheet1!$B$1:$B$14</c:f>
              <c:numCache>
                <c:formatCode>0.000</c:formatCode>
                <c:ptCount val="14"/>
                <c:pt idx="0">
                  <c:v>0.63104286</c:v>
                </c:pt>
                <c:pt idx="1">
                  <c:v>0.73325658</c:v>
                </c:pt>
                <c:pt idx="2">
                  <c:v>0.925533</c:v>
                </c:pt>
                <c:pt idx="3">
                  <c:v>1.054336</c:v>
                </c:pt>
                <c:pt idx="4">
                  <c:v>1.52709414</c:v>
                </c:pt>
                <c:pt idx="5">
                  <c:v>1.84052145</c:v>
                </c:pt>
                <c:pt idx="6">
                  <c:v>1.947611589999999</c:v>
                </c:pt>
                <c:pt idx="7">
                  <c:v>2.0620665</c:v>
                </c:pt>
                <c:pt idx="8">
                  <c:v>2.52317184</c:v>
                </c:pt>
                <c:pt idx="9">
                  <c:v>2.6782443</c:v>
                </c:pt>
                <c:pt idx="10">
                  <c:v>2.81530137</c:v>
                </c:pt>
                <c:pt idx="11">
                  <c:v>2.97397641</c:v>
                </c:pt>
                <c:pt idx="12">
                  <c:v>2.985598</c:v>
                </c:pt>
                <c:pt idx="13">
                  <c:v>2.2531608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BA4-C14B-85B7-75302C4FD7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80657272"/>
        <c:axId val="480516712"/>
      </c:barChart>
      <c:catAx>
        <c:axId val="4806572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80516712"/>
        <c:crosses val="autoZero"/>
        <c:auto val="1"/>
        <c:lblAlgn val="ctr"/>
        <c:lblOffset val="100"/>
        <c:noMultiLvlLbl val="0"/>
      </c:catAx>
      <c:valAx>
        <c:axId val="480516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80657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E820EA-C32A-2044-9900-1E1FC3BE72EA}" type="datetimeFigureOut">
              <a:rPr lang="es-ES" smtClean="0"/>
              <a:t>16/09/19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9312AB-72F6-3A46-883F-634781ADCD5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06220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B73AD0-D2D0-5343-83E3-9B434BF81142}" type="datetimeFigureOut">
              <a:rPr lang="es-ES" smtClean="0"/>
              <a:t>16/09/19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B06F80-CFB7-2D49-B151-48ACB0C663D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24250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4117-85B3-7D49-9EC7-8EB16A840869}" type="datetime1">
              <a:rPr lang="es-ES" smtClean="0"/>
              <a:t>16/09/19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A879-FBB8-B146-9B88-D5C54F50555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2623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26FBB-5535-9A4C-AFAA-86C8399C015A}" type="datetime1">
              <a:rPr lang="es-ES" smtClean="0"/>
              <a:t>16/09/19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A879-FBB8-B146-9B88-D5C54F50555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486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3E826-C37D-3947-B95C-7D7CAE262293}" type="datetime1">
              <a:rPr lang="es-ES" smtClean="0"/>
              <a:t>16/09/19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A879-FBB8-B146-9B88-D5C54F50555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6739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165C4-6D3A-B246-932F-830CE4F56205}" type="datetime1">
              <a:rPr lang="es-ES" smtClean="0"/>
              <a:t>16/09/19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A879-FBB8-B146-9B88-D5C54F50555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5100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ED9C-B81F-374F-A538-FD01070DF3DA}" type="datetime1">
              <a:rPr lang="es-ES" smtClean="0"/>
              <a:t>16/09/19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A879-FBB8-B146-9B88-D5C54F50555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6472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F7BE5-B0D8-404E-AF82-E70CB0F2626C}" type="datetime1">
              <a:rPr lang="es-ES" smtClean="0"/>
              <a:t>16/09/19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A879-FBB8-B146-9B88-D5C54F50555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2670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93CE6-B796-184A-A789-8B44FEDE002A}" type="datetime1">
              <a:rPr lang="es-ES" smtClean="0"/>
              <a:t>16/09/19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A879-FBB8-B146-9B88-D5C54F50555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3659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6A82-6684-8342-8FE3-43A504F4DA3E}" type="datetime1">
              <a:rPr lang="es-ES" smtClean="0"/>
              <a:t>16/09/19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A879-FBB8-B146-9B88-D5C54F50555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7403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9D027-4812-E441-ADEB-EA22D5B2C2B3}" type="datetime1">
              <a:rPr lang="es-ES" smtClean="0"/>
              <a:t>16/09/19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A879-FBB8-B146-9B88-D5C54F50555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9247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7F9A4-062C-9B40-B2A3-E8E7CE8AAEF4}" type="datetime1">
              <a:rPr lang="es-ES" smtClean="0"/>
              <a:t>16/09/19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A879-FBB8-B146-9B88-D5C54F50555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6847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481BD-E6B6-0541-B41E-E4E424919091}" type="datetime1">
              <a:rPr lang="es-ES" smtClean="0"/>
              <a:t>16/09/19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A879-FBB8-B146-9B88-D5C54F50555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9947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AE1D6-5DB4-B44E-B88E-FEC6D29E82EC}" type="datetime1">
              <a:rPr lang="es-ES" smtClean="0"/>
              <a:t>16/09/19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5A879-FBB8-B146-9B88-D5C54F50555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0258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2700" b="1" dirty="0" smtClean="0"/>
              <a:t/>
            </a:r>
            <a:br>
              <a:rPr lang="es-ES" sz="2700" b="1" dirty="0" smtClean="0"/>
            </a:br>
            <a:r>
              <a:rPr lang="es-ES" sz="2700" b="1" dirty="0"/>
              <a:t/>
            </a:r>
            <a:br>
              <a:rPr lang="es-ES" sz="2700" b="1" dirty="0"/>
            </a:br>
            <a:r>
              <a:rPr lang="es-ES" sz="2700" b="1" dirty="0" smtClean="0"/>
              <a:t/>
            </a:r>
            <a:br>
              <a:rPr lang="es-ES" sz="2700" b="1" dirty="0" smtClean="0"/>
            </a:br>
            <a:r>
              <a:rPr lang="es-ES" sz="2700" b="1" dirty="0" smtClean="0"/>
              <a:t>Gráfico 1: Crecimiento anual del PIB de China y del mundo y contribución de China a la tasa de crecimiento mundial (en %)</a:t>
            </a:r>
            <a:br>
              <a:rPr lang="es-ES" sz="2700" b="1" dirty="0" smtClean="0"/>
            </a:br>
            <a:r>
              <a:rPr lang="es-ES_tradnl" dirty="0" smtClean="0"/>
              <a:t/>
            </a:r>
            <a:br>
              <a:rPr lang="es-ES_tradnl" dirty="0" smtClean="0"/>
            </a:br>
            <a:endParaRPr lang="es-ES" dirty="0"/>
          </a:p>
        </p:txBody>
      </p:sp>
      <p:sp>
        <p:nvSpPr>
          <p:cNvPr id="7" name="Marcador de contenido 6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r>
              <a:rPr lang="es-ES" sz="1000" dirty="0"/>
              <a:t>Fuente: CEPAL (2018). “Explorando nuevos espacios de cooperación entre América Latina y el Caribe y China”. Santiago de Chile: Naciones Unidas, CEPAL.</a:t>
            </a:r>
            <a:endParaRPr lang="es-ES_tradnl" sz="1000" dirty="0"/>
          </a:p>
          <a:p>
            <a:endParaRPr lang="es-ES_tradnl" dirty="0"/>
          </a:p>
        </p:txBody>
      </p:sp>
      <p:pic>
        <p:nvPicPr>
          <p:cNvPr id="8" name="Picture 8"/>
          <p:cNvPicPr/>
          <p:nvPr/>
        </p:nvPicPr>
        <p:blipFill>
          <a:blip r:embed="rId2"/>
          <a:stretch>
            <a:fillRect/>
          </a:stretch>
        </p:blipFill>
        <p:spPr>
          <a:xfrm>
            <a:off x="1021785" y="2314221"/>
            <a:ext cx="6918067" cy="3283185"/>
          </a:xfrm>
          <a:prstGeom prst="rect">
            <a:avLst/>
          </a:prstGeom>
        </p:spPr>
      </p:pic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Marcador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A879-FBB8-B146-9B88-D5C54F505558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3201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/>
              <a:t>Gráfico 2: Evolución de los niveles de pobreza en la China rural (1978-2017)</a:t>
            </a:r>
            <a:r>
              <a:rPr lang="es-ES_tradnl" dirty="0" smtClean="0">
                <a:effectLst/>
              </a:rPr>
              <a:t>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ES" dirty="0"/>
          </a:p>
          <a:p>
            <a:r>
              <a:rPr lang="es-ES" dirty="0"/>
              <a:t> </a:t>
            </a:r>
            <a:endParaRPr lang="es-ES_tradnl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sz="1100" dirty="0" err="1" smtClean="0"/>
              <a:t>Fuente</a:t>
            </a:r>
            <a:r>
              <a:rPr lang="en-GB" sz="1100" dirty="0"/>
              <a:t>: China’s National Bureau of Statistics (2018).</a:t>
            </a:r>
            <a:endParaRPr lang="es-ES_tradnl" sz="1100" dirty="0"/>
          </a:p>
          <a:p>
            <a:r>
              <a:rPr lang="en-GB" sz="1100" dirty="0"/>
              <a:t> </a:t>
            </a:r>
            <a:endParaRPr lang="es-ES_tradnl" sz="1100" dirty="0"/>
          </a:p>
          <a:p>
            <a:endParaRPr lang="es-ES" dirty="0"/>
          </a:p>
        </p:txBody>
      </p:sp>
      <p:pic>
        <p:nvPicPr>
          <p:cNvPr id="4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1710795" y="1600199"/>
            <a:ext cx="6040909" cy="3395133"/>
          </a:xfrm>
          <a:prstGeom prst="rect">
            <a:avLst/>
          </a:prstGeom>
        </p:spPr>
      </p:pic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A879-FBB8-B146-9B88-D5C54F505558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844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3200" b="1" dirty="0"/>
              <a:t>Gráfico </a:t>
            </a:r>
            <a:r>
              <a:rPr lang="es-ES" sz="3200" b="1" dirty="0" smtClean="0"/>
              <a:t>3: </a:t>
            </a:r>
            <a:r>
              <a:rPr lang="es-ES" sz="3200" b="1" dirty="0"/>
              <a:t>Desigualdad en China: coeficiente de </a:t>
            </a:r>
            <a:r>
              <a:rPr lang="es-ES" sz="3200" b="1" dirty="0" err="1"/>
              <a:t>Gini</a:t>
            </a:r>
            <a:r>
              <a:rPr lang="es-ES" sz="3200" b="1" dirty="0"/>
              <a:t> neto comparado con otras regiones (2015)</a:t>
            </a:r>
            <a:r>
              <a:rPr lang="es-ES_tradnl" sz="3200" dirty="0" smtClean="0">
                <a:effectLst/>
              </a:rPr>
              <a:t> </a:t>
            </a:r>
            <a:br>
              <a:rPr lang="es-ES_tradnl" sz="3200" dirty="0" smtClean="0">
                <a:effectLst/>
              </a:rPr>
            </a:br>
            <a:r>
              <a:rPr lang="en-GB" sz="1200" dirty="0" err="1"/>
              <a:t>Fuente</a:t>
            </a:r>
            <a:r>
              <a:rPr lang="en-GB" sz="1200" dirty="0"/>
              <a:t>: IMF, Inequality in China. September 20, 2018</a:t>
            </a:r>
            <a:r>
              <a:rPr lang="es-ES_tradnl" sz="1200" dirty="0" smtClean="0">
                <a:effectLst/>
              </a:rPr>
              <a:t> </a:t>
            </a:r>
            <a:endParaRPr lang="es-ES" sz="1200" dirty="0"/>
          </a:p>
        </p:txBody>
      </p:sp>
      <p:pic>
        <p:nvPicPr>
          <p:cNvPr id="5" name="Picture 2"/>
          <p:cNvPicPr>
            <a:picLocks noGrp="1"/>
          </p:cNvPicPr>
          <p:nvPr>
            <p:ph idx="1"/>
          </p:nvPr>
        </p:nvPicPr>
        <p:blipFill>
          <a:blip r:embed="rId2"/>
          <a:srcRect l="-24254" r="-24254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A879-FBB8-B146-9B88-D5C54F505558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7245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/>
              <a:t>Gráfico 4: </a:t>
            </a:r>
            <a:r>
              <a:rPr lang="es-ES" b="1" dirty="0"/>
              <a:t>Crecimiento económico y ciclos políticos en </a:t>
            </a:r>
            <a:r>
              <a:rPr lang="es-ES" b="1" dirty="0" smtClean="0"/>
              <a:t>China</a:t>
            </a:r>
            <a:br>
              <a:rPr lang="es-ES" b="1" dirty="0" smtClean="0"/>
            </a:br>
            <a:r>
              <a:rPr lang="es-ES_tradnl" dirty="0" smtClean="0">
                <a:effectLst/>
              </a:rPr>
              <a:t> </a:t>
            </a:r>
            <a:r>
              <a:rPr lang="en-GB" sz="1200" dirty="0" err="1"/>
              <a:t>Fuente</a:t>
            </a:r>
            <a:r>
              <a:rPr lang="en-GB" sz="1200" dirty="0"/>
              <a:t>: Source: National Bureau of Statistics of China</a:t>
            </a:r>
            <a:r>
              <a:rPr lang="es-ES_tradnl" sz="1200" dirty="0" smtClean="0">
                <a:effectLst/>
              </a:rPr>
              <a:t> </a:t>
            </a:r>
            <a:endParaRPr lang="es-ES" sz="1200" dirty="0"/>
          </a:p>
        </p:txBody>
      </p:sp>
      <p:pic>
        <p:nvPicPr>
          <p:cNvPr id="4" name="Picture 4"/>
          <p:cNvPicPr>
            <a:picLocks noGrp="1"/>
          </p:cNvPicPr>
          <p:nvPr>
            <p:ph idx="1"/>
          </p:nvPr>
        </p:nvPicPr>
        <p:blipFill>
          <a:blip r:embed="rId2"/>
          <a:srcRect t="-16329" b="-1632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A879-FBB8-B146-9B88-D5C54F505558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0215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/>
              <a:t>Gráfico </a:t>
            </a:r>
            <a:r>
              <a:rPr lang="es-ES" b="1" dirty="0" smtClean="0"/>
              <a:t>5: </a:t>
            </a:r>
            <a:r>
              <a:rPr lang="es-ES" b="1" dirty="0"/>
              <a:t>“</a:t>
            </a:r>
            <a:r>
              <a:rPr lang="es-ES" b="1" dirty="0" err="1"/>
              <a:t>One</a:t>
            </a:r>
            <a:r>
              <a:rPr lang="es-ES" b="1" dirty="0"/>
              <a:t> </a:t>
            </a:r>
            <a:r>
              <a:rPr lang="es-ES" b="1" dirty="0" err="1"/>
              <a:t>Belt</a:t>
            </a:r>
            <a:r>
              <a:rPr lang="es-ES" b="1" dirty="0"/>
              <a:t> – </a:t>
            </a:r>
            <a:r>
              <a:rPr lang="es-ES" b="1" dirty="0" err="1"/>
              <a:t>One</a:t>
            </a:r>
            <a:r>
              <a:rPr lang="es-ES" b="1" dirty="0"/>
              <a:t> Road”: China abre una nueva Ruta de la Seda</a:t>
            </a:r>
            <a:r>
              <a:rPr lang="es-ES_tradnl" dirty="0" smtClean="0">
                <a:effectLst/>
              </a:rPr>
              <a:t> </a:t>
            </a:r>
            <a:endParaRPr lang="es-ES" dirty="0"/>
          </a:p>
        </p:txBody>
      </p:sp>
      <p:pic>
        <p:nvPicPr>
          <p:cNvPr id="4" name="Picture 12"/>
          <p:cNvPicPr>
            <a:picLocks noGrp="1"/>
          </p:cNvPicPr>
          <p:nvPr>
            <p:ph idx="1"/>
          </p:nvPr>
        </p:nvPicPr>
        <p:blipFill>
          <a:blip r:embed="rId2"/>
          <a:srcRect l="-5861" r="-5861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A879-FBB8-B146-9B88-D5C54F505558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6441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err="1" smtClean="0"/>
              <a:t>Gr</a:t>
            </a:r>
            <a:r>
              <a:rPr lang="en-GB" b="1" dirty="0" err="1" smtClean="0"/>
              <a:t>áfico</a:t>
            </a:r>
            <a:r>
              <a:rPr lang="en-GB" b="1" dirty="0" smtClean="0"/>
              <a:t> </a:t>
            </a:r>
            <a:r>
              <a:rPr lang="en-GB" b="1" dirty="0"/>
              <a:t>6</a:t>
            </a:r>
            <a:r>
              <a:rPr lang="en-GB" b="1" dirty="0" smtClean="0"/>
              <a:t>: </a:t>
            </a:r>
            <a:r>
              <a:rPr lang="en-GB" b="1" dirty="0" err="1"/>
              <a:t>Ayuda</a:t>
            </a:r>
            <a:r>
              <a:rPr lang="en-GB" b="1" dirty="0"/>
              <a:t> al </a:t>
            </a:r>
            <a:r>
              <a:rPr lang="en-GB" b="1" dirty="0" err="1"/>
              <a:t>desarrollo</a:t>
            </a:r>
            <a:r>
              <a:rPr lang="en-GB" b="1" dirty="0"/>
              <a:t> China 2003-2016 (en </a:t>
            </a:r>
            <a:r>
              <a:rPr lang="en-GB" b="1" dirty="0" err="1"/>
              <a:t>millones</a:t>
            </a:r>
            <a:r>
              <a:rPr lang="en-GB" b="1" dirty="0"/>
              <a:t> de </a:t>
            </a:r>
            <a:r>
              <a:rPr lang="en-GB" b="1" dirty="0" err="1" smtClean="0"/>
              <a:t>dólares</a:t>
            </a:r>
            <a:r>
              <a:rPr lang="en-GB" b="1" dirty="0" smtClean="0"/>
              <a:t>)</a:t>
            </a:r>
            <a:br>
              <a:rPr lang="en-GB" b="1" dirty="0" smtClean="0"/>
            </a:br>
            <a:r>
              <a:rPr lang="en-GB" sz="1300" dirty="0" err="1"/>
              <a:t>Fuente</a:t>
            </a:r>
            <a:r>
              <a:rPr lang="en-GB" sz="1300" dirty="0"/>
              <a:t>: China-Africa Research Initiative (2018)</a:t>
            </a:r>
            <a:r>
              <a:rPr lang="es-ES_tradnl" sz="1300" dirty="0"/>
              <a:t/>
            </a:r>
            <a:br>
              <a:rPr lang="es-ES_tradnl" sz="1300" dirty="0"/>
            </a:br>
            <a:r>
              <a:rPr lang="es-ES_tradnl" dirty="0" smtClean="0">
                <a:effectLst/>
              </a:rPr>
              <a:t> </a:t>
            </a:r>
            <a:endParaRPr lang="es-ES" dirty="0"/>
          </a:p>
        </p:txBody>
      </p:sp>
      <p:graphicFrame>
        <p:nvGraphicFramePr>
          <p:cNvPr id="4" name="Chart 5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78F9EA3A-6B2F-0F4C-99DF-36D00A13E1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460429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A879-FBB8-B146-9B88-D5C54F505558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0108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800" b="1" dirty="0" err="1"/>
              <a:t>Gráfico</a:t>
            </a:r>
            <a:r>
              <a:rPr lang="en-GB" sz="2800" b="1" dirty="0"/>
              <a:t> 7</a:t>
            </a:r>
            <a:r>
              <a:rPr lang="en-GB" sz="2800" b="1" dirty="0" smtClean="0"/>
              <a:t>: </a:t>
            </a:r>
            <a:r>
              <a:rPr lang="en-GB" sz="2800" b="1" dirty="0" err="1"/>
              <a:t>Principales</a:t>
            </a:r>
            <a:r>
              <a:rPr lang="en-GB" sz="2800" b="1" dirty="0"/>
              <a:t> </a:t>
            </a:r>
            <a:r>
              <a:rPr lang="en-GB" sz="2800" b="1" dirty="0" err="1"/>
              <a:t>países</a:t>
            </a:r>
            <a:r>
              <a:rPr lang="en-GB" sz="2800" b="1" dirty="0"/>
              <a:t> </a:t>
            </a:r>
            <a:r>
              <a:rPr lang="en-GB" sz="2800" b="1" dirty="0" err="1"/>
              <a:t>receptores</a:t>
            </a:r>
            <a:r>
              <a:rPr lang="en-GB" sz="2800" b="1" dirty="0"/>
              <a:t> de </a:t>
            </a:r>
            <a:r>
              <a:rPr lang="en-GB" sz="2800" b="1" dirty="0" err="1"/>
              <a:t>Ayuda</a:t>
            </a:r>
            <a:r>
              <a:rPr lang="en-GB" sz="2800" b="1" dirty="0"/>
              <a:t> de China, 2005-2016 (en </a:t>
            </a:r>
            <a:r>
              <a:rPr lang="en-GB" sz="2800" b="1" dirty="0" err="1"/>
              <a:t>millones</a:t>
            </a:r>
            <a:r>
              <a:rPr lang="en-GB" sz="2800" b="1" dirty="0"/>
              <a:t> de </a:t>
            </a:r>
            <a:r>
              <a:rPr lang="en-GB" sz="2800" b="1" dirty="0" err="1"/>
              <a:t>dólares</a:t>
            </a:r>
            <a:r>
              <a:rPr lang="en-GB" sz="2800" b="1" dirty="0" smtClean="0"/>
              <a:t>)</a:t>
            </a:r>
            <a:br>
              <a:rPr lang="en-GB" sz="2800" b="1" dirty="0" smtClean="0"/>
            </a:br>
            <a:r>
              <a:rPr lang="es-ES" sz="2400" dirty="0"/>
              <a:t>Fuente: CEPAL (2018)</a:t>
            </a:r>
            <a:r>
              <a:rPr lang="es-ES_tradnl" sz="2400" dirty="0" smtClean="0">
                <a:effectLst/>
              </a:rPr>
              <a:t> </a:t>
            </a:r>
            <a:r>
              <a:rPr lang="es-ES_tradnl" sz="2800" dirty="0" smtClean="0">
                <a:effectLst/>
              </a:rPr>
              <a:t> </a:t>
            </a:r>
            <a:endParaRPr lang="es-ES" sz="2800" dirty="0"/>
          </a:p>
        </p:txBody>
      </p:sp>
      <p:pic>
        <p:nvPicPr>
          <p:cNvPr id="4" name="Picture 10"/>
          <p:cNvPicPr>
            <a:picLocks noGrp="1"/>
          </p:cNvPicPr>
          <p:nvPr>
            <p:ph idx="1"/>
          </p:nvPr>
        </p:nvPicPr>
        <p:blipFill>
          <a:blip r:embed="rId2"/>
          <a:srcRect l="-35652" r="-3565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A879-FBB8-B146-9B88-D5C54F505558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9477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114</Words>
  <Application>Microsoft Macintosh PowerPoint</Application>
  <PresentationFormat>Presentación en pantalla (4:3)</PresentationFormat>
  <Paragraphs>23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   Gráfico 1: Crecimiento anual del PIB de China y del mundo y contribución de China a la tasa de crecimiento mundial (en %)  </vt:lpstr>
      <vt:lpstr>Gráfico 2: Evolución de los niveles de pobreza en la China rural (1978-2017) </vt:lpstr>
      <vt:lpstr>Gráfico 3: Desigualdad en China: coeficiente de Gini neto comparado con otras regiones (2015)  Fuente: IMF, Inequality in China. September 20, 2018 </vt:lpstr>
      <vt:lpstr> Gráfico 4: Crecimiento económico y ciclos políticos en China  Fuente: Source: National Bureau of Statistics of China </vt:lpstr>
      <vt:lpstr>Gráfico 5: “One Belt – One Road”: China abre una nueva Ruta de la Seda </vt:lpstr>
      <vt:lpstr> Gráfico 6: Ayuda al desarrollo China 2003-2016 (en millones de dólares) Fuente: China-Africa Research Initiative (2018)  </vt:lpstr>
      <vt:lpstr>Gráfico 7: Principales países receptores de Ayuda de China, 2005-2016 (en millones de dólares) Fuente: CEPAL (2018)  </vt:lpstr>
    </vt:vector>
  </TitlesOfParts>
  <Company>uib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Gráfico 1: Crecimiento anual del PIB de China y del mundo y contribución de China a la tasa de crecimiento mundial (en %)  </dc:title>
  <dc:creator>Carles Manera</dc:creator>
  <cp:lastModifiedBy>Carles Manera</cp:lastModifiedBy>
  <cp:revision>2</cp:revision>
  <dcterms:created xsi:type="dcterms:W3CDTF">2019-09-16T15:07:33Z</dcterms:created>
  <dcterms:modified xsi:type="dcterms:W3CDTF">2019-09-16T15:19:41Z</dcterms:modified>
</cp:coreProperties>
</file>