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296" r:id="rId2"/>
    <p:sldId id="258" r:id="rId3"/>
    <p:sldId id="268" r:id="rId4"/>
    <p:sldId id="259" r:id="rId5"/>
    <p:sldId id="262" r:id="rId6"/>
    <p:sldId id="263" r:id="rId7"/>
    <p:sldId id="264" r:id="rId8"/>
    <p:sldId id="266" r:id="rId9"/>
    <p:sldId id="267" r:id="rId10"/>
    <p:sldId id="269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9" r:id="rId28"/>
    <p:sldId id="287" r:id="rId29"/>
    <p:sldId id="288" r:id="rId30"/>
    <p:sldId id="290" r:id="rId31"/>
    <p:sldId id="291" r:id="rId32"/>
    <p:sldId id="292" r:id="rId33"/>
    <p:sldId id="293" r:id="rId34"/>
    <p:sldId id="294" r:id="rId35"/>
    <p:sldId id="295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34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handoutMaster" Target="handoutMasters/handoutMaster1.xml"/><Relationship Id="rId61" Type="http://schemas.openxmlformats.org/officeDocument/2006/relationships/printerSettings" Target="printerSettings/printerSettings1.bin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41108-ACD1-1B4E-9449-AEDAB6A31623}" type="datetimeFigureOut">
              <a:rPr lang="es-ES" smtClean="0"/>
              <a:t>6/8/18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DBF49-73C4-D248-B99E-BB9A7807DDD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05566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01C44-FABB-FE46-A393-2F9BFD5C19EA}" type="datetimeFigureOut">
              <a:rPr lang="es-ES" smtClean="0"/>
              <a:t>6/8/18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414E8-FFA4-7F44-A1E6-7B6112B870A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27214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414E8-FFA4-7F44-A1E6-7B6112B870A9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1875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926F-7382-F34E-B7AE-F6D987A60F91}" type="datetime1">
              <a:rPr lang="es-ES" smtClean="0"/>
              <a:t>6/8/18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90646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362AC-BD82-5C49-99EE-00C05407D438}" type="datetime1">
              <a:rPr lang="es-ES" smtClean="0"/>
              <a:t>6/8/18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3990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B437-211C-B74F-9A20-F9AF739E0038}" type="datetime1">
              <a:rPr lang="es-ES" smtClean="0"/>
              <a:t>6/8/18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65811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5D4A4-0A4D-8B4E-BF0D-9D950808620D}" type="datetime1">
              <a:rPr lang="es-ES" smtClean="0"/>
              <a:t>6/8/18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93828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F81-8F88-1B4E-AB8B-0A42306C093C}" type="datetime1">
              <a:rPr lang="es-ES" smtClean="0"/>
              <a:t>6/8/18</a:t>
            </a:fld>
            <a:endParaRPr lang="ca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89303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C2CB9-5F83-AA4B-9731-9E085B3B7381}" type="datetime1">
              <a:rPr lang="es-ES" smtClean="0"/>
              <a:t>6/8/18</a:t>
            </a:fld>
            <a:endParaRPr lang="ca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0910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6DE2-31AE-734E-B313-7A02ABAABC59}" type="datetime1">
              <a:rPr lang="es-ES" smtClean="0"/>
              <a:t>6/8/18</a:t>
            </a:fld>
            <a:endParaRPr lang="ca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03663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04877-ABC1-6244-9F67-866D476647E0}" type="datetime1">
              <a:rPr lang="es-ES" smtClean="0"/>
              <a:t>6/8/18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93240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308C-A7BB-B541-A0CC-27DB3183FB6F}" type="datetime1">
              <a:rPr lang="es-ES" smtClean="0"/>
              <a:t>6/8/18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01414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FF016-382A-7E47-9CEE-FC167CA4262C}" type="datetime1">
              <a:rPr lang="es-ES" smtClean="0"/>
              <a:t>6/8/18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35956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33C8A-F539-8348-9D41-54263D6872C4}" type="datetime1">
              <a:rPr lang="es-ES" smtClean="0"/>
              <a:t>6/8/18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56160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55528-4C65-944D-BBBF-31C2564386AA}" type="datetime1">
              <a:rPr lang="es-ES" smtClean="0"/>
              <a:t>6/8/18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02416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Relationship Id="rId3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Relationship Id="rId3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mtClean="0"/>
              <a:t>LA EXPANSIÓN DEL </a:t>
            </a:r>
            <a:r>
              <a:rPr lang="es-ES" dirty="0" smtClean="0"/>
              <a:t>CAPITALISMO INDUSTRIAL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2400" b="1" dirty="0"/>
              <a:t>Prof. </a:t>
            </a:r>
            <a:r>
              <a:rPr lang="es-ES" sz="2400" b="1"/>
              <a:t>Carles </a:t>
            </a:r>
            <a:r>
              <a:rPr lang="es-ES" sz="2400" b="1" smtClean="0"/>
              <a:t>Manera</a:t>
            </a:r>
            <a:endParaRPr lang="es-ES" sz="2400" b="1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8469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38100"/>
            <a:ext cx="9105900" cy="67818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06794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91970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84727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08232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19983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862" y="0"/>
            <a:ext cx="6453277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78196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0" y="292100"/>
            <a:ext cx="6502400" cy="62738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56911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14246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246" y="0"/>
            <a:ext cx="4429753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76974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57304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304" y="0"/>
            <a:ext cx="4286696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34530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4328309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309" y="0"/>
            <a:ext cx="4815691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10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262136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96124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8625"/>
            <a:ext cx="4721792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71" y="-18625"/>
            <a:ext cx="4280029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24586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75448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448" y="0"/>
            <a:ext cx="4368552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16883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32364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334" y="0"/>
            <a:ext cx="4350666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23127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03906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3906" y="0"/>
            <a:ext cx="4440094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05066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08228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732" y="0"/>
            <a:ext cx="4719268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0964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2206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2206" y="0"/>
            <a:ext cx="4801794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23235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34678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678" y="0"/>
            <a:ext cx="4609322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89837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4531622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622" y="0"/>
            <a:ext cx="4612378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82227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86883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884" y="0"/>
            <a:ext cx="4657116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20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35024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451795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950" y="0"/>
            <a:ext cx="4626050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65344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87491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7491" y="0"/>
            <a:ext cx="4856509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36918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07" y="0"/>
            <a:ext cx="7529826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41624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" y="741973"/>
            <a:ext cx="6771054" cy="5414484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2039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7100"/>
            <a:ext cx="9131300" cy="49911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52550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787400"/>
            <a:ext cx="8597900" cy="5283200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02972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0100"/>
            <a:ext cx="9144000" cy="5237584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17002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74700"/>
            <a:ext cx="8674100" cy="52959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86175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87400"/>
            <a:ext cx="8686800" cy="52705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2895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" y="457200"/>
            <a:ext cx="8661400" cy="59436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30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17276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723900"/>
            <a:ext cx="8432800" cy="54102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12858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495300"/>
            <a:ext cx="8712200" cy="58674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99109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647700"/>
            <a:ext cx="8737600" cy="55499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46257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08000"/>
            <a:ext cx="8839200" cy="58293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35039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08000"/>
            <a:ext cx="8839200" cy="58293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32529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ítulo 1"/>
          <p:cNvSpPr>
            <a:spLocks noGrp="1"/>
          </p:cNvSpPr>
          <p:nvPr>
            <p:ph type="ctrTitle"/>
          </p:nvPr>
        </p:nvSpPr>
        <p:spPr>
          <a:xfrm>
            <a:off x="685800" y="1854200"/>
            <a:ext cx="77724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" sz="5400" b="1" dirty="0" smtClean="0">
                <a:latin typeface="Calibri" charset="0"/>
              </a:rPr>
              <a:t>La desigualdad como nuevo reto para la Econom</a:t>
            </a:r>
            <a:r>
              <a:rPr lang="es-ES" sz="5400" b="1" dirty="0" smtClean="0">
                <a:latin typeface="Calibri" charset="0"/>
              </a:rPr>
              <a:t>ía</a:t>
            </a:r>
            <a:r>
              <a:rPr lang="es-ES" sz="5400" b="1" dirty="0">
                <a:latin typeface="Calibri" charset="0"/>
              </a:rPr>
              <a:t/>
            </a:r>
            <a:br>
              <a:rPr lang="es-ES" sz="5400" b="1" dirty="0">
                <a:latin typeface="Calibri" charset="0"/>
              </a:rPr>
            </a:br>
            <a:endParaRPr lang="es-ES" sz="5400" b="1" dirty="0">
              <a:latin typeface="Calibri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ES" dirty="0" smtClean="0">
                <a:ea typeface="+mn-ea"/>
                <a:cs typeface="+mn-cs"/>
              </a:rPr>
              <a:t>La investigaci</a:t>
            </a:r>
            <a:r>
              <a:rPr lang="es-ES" dirty="0" smtClean="0">
                <a:ea typeface="+mn-ea"/>
                <a:cs typeface="+mn-cs"/>
              </a:rPr>
              <a:t>ón de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ES" dirty="0" smtClean="0"/>
              <a:t>THOMAS PIKETTY</a:t>
            </a:r>
            <a:endParaRPr lang="es-ES" dirty="0" smtClean="0"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CA3E0A-1508-814A-83E9-5CC4158A8DA2}" type="slidenum">
              <a:rPr lang="es-ES"/>
              <a:pPr>
                <a:defRPr/>
              </a:pPr>
              <a:t>36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Prof. CARLES MANERA</a:t>
            </a:r>
            <a:endParaRPr lang="es-ES"/>
          </a:p>
        </p:txBody>
      </p:sp>
      <p:pic>
        <p:nvPicPr>
          <p:cNvPr id="15365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3040062"/>
            <a:ext cx="2228850" cy="3316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290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>
                <a:latin typeface="Calibri" charset="0"/>
              </a:rPr>
              <a:t>EJES BÁSICOS</a:t>
            </a:r>
          </a:p>
        </p:txBody>
      </p:sp>
      <p:sp>
        <p:nvSpPr>
          <p:cNvPr id="17410" name="Marcador de contenido 2"/>
          <p:cNvSpPr>
            <a:spLocks noGrp="1"/>
          </p:cNvSpPr>
          <p:nvPr>
            <p:ph idx="1"/>
          </p:nvPr>
        </p:nvSpPr>
        <p:spPr>
          <a:xfrm>
            <a:off x="457200" y="1211263"/>
            <a:ext cx="8229600" cy="4525962"/>
          </a:xfrm>
        </p:spPr>
        <p:txBody>
          <a:bodyPr>
            <a:normAutofit fontScale="92500"/>
          </a:bodyPr>
          <a:lstStyle/>
          <a:p>
            <a:pPr algn="just" eaLnBrk="1" hangingPunct="1"/>
            <a:r>
              <a:rPr lang="es-ES" sz="2800">
                <a:latin typeface="Calibri" charset="0"/>
              </a:rPr>
              <a:t>1. La importancia de una sociedad patrimonial en Europa y Japón. Las ratios patrimonio/renta vuelven hacia niveles elevados en países de crecimiento débil.</a:t>
            </a:r>
          </a:p>
          <a:p>
            <a:pPr algn="just" eaLnBrk="1" hangingPunct="1"/>
            <a:r>
              <a:rPr lang="es-ES" sz="2800">
                <a:latin typeface="Calibri" charset="0"/>
              </a:rPr>
              <a:t>2. La concentración patrimonial: partiendo de (r) como tasa de beneficio del capital; (g) tasa de crecimiento, la diferencia entre (r) y (g) crece en el siglo XXI, y vuelve a niveles del siglo XIX.</a:t>
            </a:r>
          </a:p>
          <a:p>
            <a:pPr algn="just" eaLnBrk="1" hangingPunct="1"/>
            <a:r>
              <a:rPr lang="es-ES" sz="2800">
                <a:latin typeface="Calibri" charset="0"/>
              </a:rPr>
              <a:t>3. La desigualdad en América, estimulada por las grandes diferencias salariales más que sobre la desigualdad patrimonial (e, incluso, una combinación de ambas).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C8DE04-929C-9843-8542-CCA55CFBFDCD}" type="slidenum">
              <a:rPr lang="es-ES" smtClean="0"/>
              <a:pPr>
                <a:defRPr/>
              </a:pPr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0879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>
                <a:latin typeface="Calibri" charset="0"/>
              </a:rPr>
              <a:t>RELACIONES BÁSICAS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ES" sz="6000" b="1" dirty="0" smtClean="0">
                <a:ea typeface="+mn-ea"/>
                <a:cs typeface="+mn-cs"/>
              </a:rPr>
              <a:t>α=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ES" sz="2400" dirty="0" smtClean="0">
                <a:ea typeface="+mn-ea"/>
                <a:cs typeface="+mn-cs"/>
              </a:rPr>
              <a:t>PARTICIPACIÓN DE BENEFICIOS EN EL INGRESO NACIONAL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ES" sz="6000" b="1" dirty="0" smtClean="0">
                <a:ea typeface="+mn-ea"/>
                <a:cs typeface="+mn-cs"/>
              </a:rPr>
              <a:t>r=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ES" sz="2400" dirty="0" smtClean="0">
                <a:ea typeface="+mn-ea"/>
                <a:cs typeface="+mn-cs"/>
              </a:rPr>
              <a:t>BENEFICIO SOBRE CAPITAL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s-ES" sz="2400" dirty="0" smtClean="0">
              <a:ea typeface="+mn-ea"/>
              <a:cs typeface="+mn-cs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ES" sz="6000" b="1" dirty="0" smtClean="0">
                <a:ea typeface="+mn-ea"/>
                <a:cs typeface="+mn-cs"/>
              </a:rPr>
              <a:t>β=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ES" sz="2400" dirty="0" smtClean="0">
                <a:ea typeface="+mn-ea"/>
                <a:cs typeface="+mn-cs"/>
              </a:rPr>
              <a:t>RELACIÓN CAPITAL PRODUCTO O CAPITAL INGRESO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68D372-81AF-D540-B7B5-4A59ECE86A6F}" type="slidenum">
              <a:rPr lang="es-ES"/>
              <a:pPr>
                <a:defRPr/>
              </a:pPr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6942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>
                <a:latin typeface="Calibri" charset="0"/>
              </a:rPr>
              <a:t>Relaciones básicas I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1. Participación de los beneficios en el ingreso nacional, expresada como: α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ES" sz="9600" b="1" dirty="0" smtClean="0">
                <a:ea typeface="+mn-ea"/>
                <a:cs typeface="+mn-cs"/>
              </a:rPr>
              <a:t>α= B/Y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7C6B3F-4D9A-3C4E-93D6-016853C26F46}" type="slidenum">
              <a:rPr lang="es-ES"/>
              <a:pPr>
                <a:defRPr/>
              </a:pPr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9514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>
                <a:latin typeface="Calibri" charset="0"/>
              </a:rPr>
              <a:t>Relaciones básicas II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2. Tasa de rentabilidad r o beneficio sobre el capital: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ES" sz="9600" b="1" dirty="0" smtClean="0">
                <a:ea typeface="+mn-ea"/>
                <a:cs typeface="+mn-cs"/>
              </a:rPr>
              <a:t>r= B/K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4F777-AE46-4840-8A8E-2021C429005E}" type="slidenum">
              <a:rPr lang="es-ES"/>
              <a:pPr>
                <a:defRPr/>
              </a:pPr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1301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>
                <a:latin typeface="Calibri" charset="0"/>
              </a:rPr>
              <a:t>Relaciones básicas III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3. Relación capital producto o capital ingreso, que llama β: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ES" sz="9600" b="1" dirty="0" smtClean="0">
                <a:ea typeface="+mn-ea"/>
                <a:cs typeface="+mn-cs"/>
              </a:rPr>
              <a:t>β= K/Y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F5361F-313E-EF4E-B9FB-C7682FE56C61}" type="slidenum">
              <a:rPr lang="es-ES"/>
              <a:pPr>
                <a:defRPr/>
              </a:pPr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5617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ea typeface="+mj-ea"/>
                <a:cs typeface="+mj-cs"/>
              </a:rPr>
              <a:t>Primera ley fundamental del capitalismo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1675" y="1831975"/>
            <a:ext cx="8229600" cy="4525963"/>
          </a:xfrm>
        </p:spPr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LA PARTICIPACIÓN DE LOS BENEFICIOS EN EL INGRESO DEPENDE DEL PRODUCTO β POR r: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ES" sz="9600" b="1" dirty="0" smtClean="0">
                <a:ea typeface="+mn-ea"/>
                <a:cs typeface="+mn-cs"/>
              </a:rPr>
              <a:t>α= r · β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s-ES" sz="2400" b="1" dirty="0" smtClean="0"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A09114-2F03-7F49-AE75-BFE2E9FADA35}" type="slidenum">
              <a:rPr lang="es-ES"/>
              <a:pPr>
                <a:defRPr/>
              </a:pPr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910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ea typeface="+mj-ea"/>
                <a:cs typeface="+mj-cs"/>
              </a:rPr>
              <a:t>Segunda ley fundamental del capitalismo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LA RELACIÓN K/Y ES IGUAL A LA TASA DE AHORRO DIVIDIDA POR LA TASA DE CRECIMIENTO: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s-ES" sz="9600" b="1" dirty="0" smtClean="0">
                <a:ea typeface="+mn-ea"/>
                <a:cs typeface="+mn-cs"/>
              </a:rPr>
              <a:t>β= s/g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6C1B09-5C1C-1647-9020-0B9EAD600E33}" type="slidenum">
              <a:rPr lang="es-ES"/>
              <a:pPr>
                <a:defRPr/>
              </a:pPr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1828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>
                <a:latin typeface="Calibri" charset="0"/>
              </a:rPr>
              <a:t>Explicación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Wingdings" charset="2"/>
              <a:buChar char="§"/>
              <a:defRPr/>
            </a:pPr>
            <a:r>
              <a:rPr lang="es-ES" dirty="0" smtClean="0">
                <a:ea typeface="+mn-ea"/>
                <a:cs typeface="+mn-cs"/>
              </a:rPr>
              <a:t>Un país que ahorra mucho y crece poco acumula una enorme masa de capital en relación al ingreso.</a:t>
            </a:r>
          </a:p>
          <a:p>
            <a:pPr algn="just" eaLnBrk="1" fontAlgn="auto" hangingPunct="1">
              <a:spcAft>
                <a:spcPts val="0"/>
              </a:spcAft>
              <a:buFont typeface="Wingdings" charset="2"/>
              <a:buChar char="§"/>
              <a:defRPr/>
            </a:pPr>
            <a:r>
              <a:rPr lang="es-ES" dirty="0" smtClean="0">
                <a:ea typeface="+mn-ea"/>
                <a:cs typeface="+mn-cs"/>
              </a:rPr>
              <a:t>Si aumenta K/Y significa que los propietarios controlan una parte más grande de los recursos. Esto habría pasado los últimos 40 años. Los factores que explicarían el aumento de la relación β serían la alta tasa de ahorro, el crecimiento lento, privatizaciones, aumento de precios de acciones y activos inmobiliarios.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998FA2-9CA9-7E44-8A89-45CF3DBAB4F4}" type="slidenum">
              <a:rPr lang="es-ES"/>
              <a:pPr>
                <a:defRPr/>
              </a:pPr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5235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400" dirty="0">
                <a:ea typeface="+mj-ea"/>
                <a:cs typeface="+mj-cs"/>
              </a:rPr>
              <a:t>1</a:t>
            </a:r>
            <a:r>
              <a:rPr lang="es-ES" sz="2400" dirty="0" smtClean="0">
                <a:ea typeface="+mj-ea"/>
                <a:cs typeface="+mj-cs"/>
              </a:rPr>
              <a:t/>
            </a:r>
            <a:br>
              <a:rPr lang="es-ES" sz="2400" dirty="0" smtClean="0">
                <a:ea typeface="+mj-ea"/>
                <a:cs typeface="+mj-cs"/>
              </a:rPr>
            </a:br>
            <a:r>
              <a:rPr lang="es-ES" sz="2400" dirty="0" smtClean="0">
                <a:ea typeface="+mj-ea"/>
                <a:cs typeface="+mj-cs"/>
              </a:rPr>
              <a:t>IMPORTANCIA DE LA SOCIEDAD PATRIMONIAL.</a:t>
            </a:r>
            <a:br>
              <a:rPr lang="es-ES" sz="2400" dirty="0" smtClean="0">
                <a:ea typeface="+mj-ea"/>
                <a:cs typeface="+mj-cs"/>
              </a:rPr>
            </a:br>
            <a:r>
              <a:rPr lang="es-ES" sz="2400" dirty="0" smtClean="0">
                <a:ea typeface="+mj-ea"/>
                <a:cs typeface="+mj-cs"/>
              </a:rPr>
              <a:t>RENDIMIENTO DEL CAPITAL MAYOR QUE EL CRECIMIENTO ECONÓMICO…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830388"/>
            <a:ext cx="8229600" cy="4525962"/>
          </a:xfrm>
        </p:spPr>
        <p:txBody>
          <a:bodyPr rtlCol="0">
            <a:normAutofit fontScale="85000"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El rendimiento del capital (r), en porcentaje, se sitúa por encima del porcentaje del crecimiento económico (g).</a:t>
            </a:r>
          </a:p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Esto tiene consecuencias económicas de transcendencia social: el espacio entre ricos y pobres se ha ampliado.</a:t>
            </a:r>
          </a:p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Los capitalistas obtienen una parte cada vez mayor de la riqueza a repartir y la dejan en herencia a sus sucesores: éstos ya nacen ricos y deben hacer que siga creciendo el capital por encima de los rendimientos para el resto de los individuos. 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9DBC94-80FA-A94B-9714-9C0751A3AA3E}" type="slidenum">
              <a:rPr lang="es-ES"/>
              <a:pPr>
                <a:defRPr/>
              </a:pPr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64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>
              <a:latin typeface="Calibri" charset="0"/>
            </a:endParaRPr>
          </a:p>
        </p:txBody>
      </p:sp>
      <p:sp>
        <p:nvSpPr>
          <p:cNvPr id="27650" name="Marcador de contenido 2"/>
          <p:cNvSpPr>
            <a:spLocks noGrp="1"/>
          </p:cNvSpPr>
          <p:nvPr>
            <p:ph idx="1"/>
          </p:nvPr>
        </p:nvSpPr>
        <p:spPr>
          <a:xfrm>
            <a:off x="457200" y="1046163"/>
            <a:ext cx="8229600" cy="4525962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Font typeface="Arial" charset="0"/>
              <a:buNone/>
            </a:pPr>
            <a:endParaRPr lang="es-ES">
              <a:latin typeface="Calibri" charset="0"/>
            </a:endParaRPr>
          </a:p>
          <a:p>
            <a:pPr marL="0" indent="0" algn="ctr" eaLnBrk="1" hangingPunct="1">
              <a:buFont typeface="Arial" charset="0"/>
              <a:buNone/>
            </a:pPr>
            <a:r>
              <a:rPr lang="es-ES" sz="12000" b="1">
                <a:latin typeface="Calibri" charset="0"/>
              </a:rPr>
              <a:t>r  </a:t>
            </a:r>
            <a:r>
              <a:rPr lang="es-ES" sz="12000" b="1">
                <a:latin typeface="ＭＳ ゴシック" charset="0"/>
                <a:ea typeface="ＭＳ ゴシック" charset="0"/>
                <a:cs typeface="ＭＳ ゴシック" charset="0"/>
              </a:rPr>
              <a:t>&gt; g</a:t>
            </a:r>
          </a:p>
          <a:p>
            <a:pPr marL="0" indent="0" algn="ctr" eaLnBrk="1" hangingPunct="1">
              <a:buFont typeface="Arial" charset="0"/>
              <a:buNone/>
            </a:pPr>
            <a:endParaRPr lang="es-ES" sz="4000">
              <a:latin typeface="ＭＳ ゴシック" charset="0"/>
              <a:ea typeface="ＭＳ ゴシック" charset="0"/>
              <a:cs typeface="ＭＳ ゴシック" charset="0"/>
            </a:endParaRPr>
          </a:p>
          <a:p>
            <a:pPr marL="0" indent="0" algn="ctr" eaLnBrk="1" hangingPunct="1">
              <a:buFont typeface="Arial" charset="0"/>
              <a:buNone/>
            </a:pPr>
            <a:r>
              <a:rPr lang="es-ES" sz="4000">
                <a:latin typeface="Calibri" charset="0"/>
              </a:rPr>
              <a:t>r= tasa de rendimiento del capital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es-ES" sz="4000">
                <a:latin typeface="Calibri" charset="0"/>
              </a:rPr>
              <a:t>g= tasa de crecimiento económico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E9D1EC-6E49-504C-9BC4-F7F8AB4381D5}" type="slidenum">
              <a:rPr lang="es-ES" smtClean="0"/>
              <a:pPr>
                <a:defRPr/>
              </a:pPr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9255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">
                <a:latin typeface="Calibri" charset="0"/>
              </a:rPr>
              <a:t>BENEFICIO (r) Y CRECIMIENTO ECONÓMICO (g), 1700-2100</a:t>
            </a:r>
          </a:p>
        </p:txBody>
      </p:sp>
      <p:pic>
        <p:nvPicPr>
          <p:cNvPr id="28674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14" r="-10414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E11332-B3DD-B548-BE56-A0B2A859441C}" type="slidenum">
              <a:rPr lang="es-ES" smtClean="0"/>
              <a:pPr>
                <a:defRPr/>
              </a:pPr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5902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ea typeface="+mj-ea"/>
                <a:cs typeface="+mj-cs"/>
              </a:rPr>
              <a:t>…QUE PROVOCA CONTRADICCIONES SOCIALES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El aumento de la desigualdad que produce el desequilibrio entre (r) y (g) se traduce en el problema central del capitalismo: se genera inestabilidad. </a:t>
            </a:r>
          </a:p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La masa de trabajadores pobres se puede rebelar contra la minoría rica, por medios democráticos o revolucionarios, lo que puede acabar con el sistema. </a:t>
            </a:r>
          </a:p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ESTA ES LA CONTRADICCIÓN PRINCIPAL, PARA PIKETTY. 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74D5A-BB6E-FB4A-896E-E8EE7CF38249}" type="slidenum">
              <a:rPr lang="es-ES"/>
              <a:pPr>
                <a:defRPr/>
              </a:pPr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0114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>
                <a:latin typeface="Calibri" charset="0"/>
              </a:rPr>
              <a:t>LA CAÍDA DEL CAPITAL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La caída del capital a lo largo del siglo XX fue debida a la Gran Depresión y a las guerras mundiales. A partir de los años 1950, y sobre todo a partir de los años 1990, vuelve a crecer la relación entre el capital y el PIB en los ocho países más ricos.</a:t>
            </a:r>
          </a:p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Conclusión 1: los capitalistas obtienen un rendimiento (r) superior a la tasa de crecimiento de la economía.</a:t>
            </a:r>
          </a:p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Esto hace que su riqueza sea mayor y así la trasladen en herencia a sus sucesores.</a:t>
            </a:r>
          </a:p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La tendencia natural es que la relación entre el capital y el crecimiento vaya aumentando. La única excepción se produjo en la primera mitad del siglo XX.</a:t>
            </a:r>
          </a:p>
          <a:p>
            <a:pPr algn="just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s-ES" dirty="0" smtClean="0">
                <a:ea typeface="+mn-ea"/>
                <a:cs typeface="+mn-cs"/>
              </a:rPr>
              <a:t>Conclusión 2: la desigualdad.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7F10C-5A29-5A45-8521-CAF0AFAAA874}" type="slidenum">
              <a:rPr lang="es-ES"/>
              <a:pPr>
                <a:defRPr/>
              </a:pPr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553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ea typeface="+mj-ea"/>
                <a:cs typeface="+mj-cs"/>
              </a:rPr>
              <a:t>LA DESIGUALDAD DE LA RENTA EN ESTADOS UNIDOS, 1910-2010…</a:t>
            </a:r>
          </a:p>
        </p:txBody>
      </p:sp>
      <p:pic>
        <p:nvPicPr>
          <p:cNvPr id="32770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>
          <a:xfrm>
            <a:off x="263525" y="1600200"/>
            <a:ext cx="8229600" cy="4525963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2BA68C-4F09-A346-BC56-FF944EE461B5}" type="slidenum">
              <a:rPr lang="es-ES"/>
              <a:pPr>
                <a:defRPr/>
              </a:pPr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0053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">
                <a:latin typeface="Calibri" charset="0"/>
              </a:rPr>
              <a:t>…Y SU COMPARACIÓN CON EUROPA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C8DB36-0AFD-F24D-80F8-352DE83F9B42}" type="slidenum">
              <a:rPr lang="es-ES" smtClean="0"/>
              <a:pPr>
                <a:defRPr/>
              </a:pPr>
              <a:t>51</a:t>
            </a:fld>
            <a:endParaRPr lang="es-ES"/>
          </a:p>
        </p:txBody>
      </p:sp>
      <p:pic>
        <p:nvPicPr>
          <p:cNvPr id="33796" name="Marcador de contenido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149" r="-261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97718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">
                <a:latin typeface="Calibri" charset="0"/>
              </a:rPr>
              <a:t>LA FISCALIDAD DIRECTA EXPLICA DIFERENCIAS SOCIALES…</a:t>
            </a:r>
          </a:p>
        </p:txBody>
      </p:sp>
      <p:pic>
        <p:nvPicPr>
          <p:cNvPr id="34818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07" r="-17307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dirty="0" smtClean="0"/>
              <a:t>Prof. Carles Manera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75F04-C149-5F46-90F4-3742483FCE9C}" type="slidenum">
              <a:rPr lang="es-ES" smtClean="0"/>
              <a:pPr>
                <a:defRPr/>
              </a:pPr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1785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">
                <a:latin typeface="Calibri" charset="0"/>
              </a:rPr>
              <a:t>…Y TAMBIÉN LA FISCALIDAD PATRIMONIAL</a:t>
            </a:r>
          </a:p>
        </p:txBody>
      </p:sp>
      <p:pic>
        <p:nvPicPr>
          <p:cNvPr id="35842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649" r="-18649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F5BE8D-AA92-554E-A2BD-09DCF981F661}" type="slidenum">
              <a:rPr lang="es-ES" smtClean="0"/>
              <a:pPr>
                <a:defRPr/>
              </a:pPr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0293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200">
                <a:latin typeface="Calibri" charset="0"/>
              </a:rPr>
              <a:t>2</a:t>
            </a:r>
            <a:br>
              <a:rPr lang="es-ES" sz="3200">
                <a:latin typeface="Calibri" charset="0"/>
              </a:rPr>
            </a:br>
            <a:r>
              <a:rPr lang="es-ES" sz="3200">
                <a:latin typeface="Calibri" charset="0"/>
              </a:rPr>
              <a:t>LA CONCENTRACIÓN DEL PATRIMONIO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buFont typeface="Arial" charset="0"/>
              <a:buNone/>
              <a:defRPr/>
            </a:pPr>
            <a:r>
              <a:rPr lang="es-ES" sz="1800" dirty="0" smtClean="0"/>
              <a:t>La concentración del capital era muy elevada en los siglos XVIII y XIX, hasta la Primera Guerra Mundial:</a:t>
            </a:r>
            <a:endParaRPr lang="es-ES" sz="1800" dirty="0"/>
          </a:p>
          <a:p>
            <a:pPr algn="just" eaLnBrk="1" hangingPunct="1">
              <a:buFont typeface="Wingdings" charset="2"/>
              <a:buChar char="u"/>
              <a:defRPr/>
            </a:pPr>
            <a:r>
              <a:rPr lang="es-ES" sz="1800" dirty="0" smtClean="0"/>
              <a:t>		Cerca del 90% del capital total controlado por el 10% más rico;</a:t>
            </a:r>
          </a:p>
          <a:p>
            <a:pPr algn="just" eaLnBrk="1" hangingPunct="1">
              <a:buFont typeface="Wingdings" charset="2"/>
              <a:buChar char="u"/>
              <a:defRPr/>
            </a:pPr>
            <a:r>
              <a:rPr lang="es-ES" sz="1800" dirty="0"/>
              <a:t>	</a:t>
            </a:r>
            <a:r>
              <a:rPr lang="es-ES" sz="1800" dirty="0" smtClean="0"/>
              <a:t>	Cerca del 60% del capital total controlado por el 1% más rico.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es-ES" sz="1800" dirty="0" smtClean="0"/>
              <a:t>SOCIEDAD PATRIMONIAL CLÁSICA: una minoría vive de su patrimonio y el resto de la población trabaja.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endParaRPr lang="es-ES" sz="1800" dirty="0"/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es-ES" sz="1800" dirty="0" smtClean="0"/>
              <a:t>Hoy la concentración del capital es más fuerte, pero menos extrema que hace un siglo: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endParaRPr lang="es-ES" sz="1800" dirty="0"/>
          </a:p>
          <a:p>
            <a:pPr algn="just" eaLnBrk="1" hangingPunct="1">
              <a:buFont typeface="Wingdings" charset="2"/>
              <a:buChar char="u"/>
              <a:defRPr/>
            </a:pPr>
            <a:r>
              <a:rPr lang="es-ES" sz="1800" dirty="0" smtClean="0"/>
              <a:t>		Cerca del 60-70% del capital total controlado por el 10% más rico;</a:t>
            </a:r>
          </a:p>
          <a:p>
            <a:pPr algn="just" eaLnBrk="1" hangingPunct="1">
              <a:buFont typeface="Wingdings" charset="2"/>
              <a:buChar char="u"/>
              <a:defRPr/>
            </a:pPr>
            <a:r>
              <a:rPr lang="es-ES" sz="1800" dirty="0"/>
              <a:t>	</a:t>
            </a:r>
            <a:r>
              <a:rPr lang="es-ES" sz="1800" dirty="0" smtClean="0"/>
              <a:t>	Cerca del 20-30% del capital total controlado por el 1% más rico.</a:t>
            </a:r>
          </a:p>
          <a:p>
            <a:pPr algn="just" eaLnBrk="1" hangingPunct="1">
              <a:buFont typeface="Wingdings" charset="2"/>
              <a:buChar char="u"/>
              <a:defRPr/>
            </a:pPr>
            <a:r>
              <a:rPr lang="es-ES" sz="1800" dirty="0"/>
              <a:t>	</a:t>
            </a:r>
            <a:r>
              <a:rPr lang="es-ES" sz="1800" dirty="0" smtClean="0"/>
              <a:t>	Cerca del 40% controla el 20-30% del capital total.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es-ES" sz="1800" dirty="0" smtClean="0"/>
              <a:t>ASCENSO DE UNA CLASE MEDIA PATRIMONIAL.</a:t>
            </a:r>
          </a:p>
          <a:p>
            <a:pPr algn="just" eaLnBrk="1" hangingPunct="1">
              <a:defRPr/>
            </a:pPr>
            <a:endParaRPr lang="es-ES" sz="2000" dirty="0" smtClean="0"/>
          </a:p>
          <a:p>
            <a:pPr algn="just" eaLnBrk="1" hangingPunct="1">
              <a:defRPr/>
            </a:pPr>
            <a:endParaRPr lang="es-ES" sz="20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6A84E0-FDBD-CA4E-8247-7724AF1682E0}" type="slidenum">
              <a:rPr lang="es-ES" smtClean="0"/>
              <a:pPr>
                <a:defRPr/>
              </a:pPr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1172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200">
                <a:latin typeface="Calibri" charset="0"/>
              </a:rPr>
              <a:t>3</a:t>
            </a:r>
            <a:br>
              <a:rPr lang="es-ES" sz="3200">
                <a:latin typeface="Calibri" charset="0"/>
              </a:rPr>
            </a:br>
            <a:r>
              <a:rPr lang="es-ES" sz="3200">
                <a:latin typeface="Calibri" charset="0"/>
              </a:rPr>
              <a:t>LA DESIGUALDAD EN AMÉRICA</a:t>
            </a:r>
          </a:p>
        </p:txBody>
      </p:sp>
      <p:sp>
        <p:nvSpPr>
          <p:cNvPr id="37890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s-ES" sz="2400">
                <a:latin typeface="Calibri" charset="0"/>
              </a:rPr>
              <a:t>No existe la misma estructura en Europa. Modelo más igualitario en ciertos aspectos; y desigual en otros.</a:t>
            </a:r>
          </a:p>
          <a:p>
            <a:pPr algn="just" eaLnBrk="1" hangingPunct="1"/>
            <a:r>
              <a:rPr lang="es-ES" sz="2400">
                <a:latin typeface="Calibri" charset="0"/>
              </a:rPr>
              <a:t>El capital acumulado en el pasado cuenta bastante menos que en Europa. El crecimiento demográfico constante reduce el nivel de riqueza heredado y la concentración de capital. Existe en el XIX una parte de la sociedad claramente esclavista.</a:t>
            </a:r>
          </a:p>
          <a:p>
            <a:pPr algn="just" eaLnBrk="1" hangingPunct="1"/>
            <a:r>
              <a:rPr lang="es-ES" sz="2400">
                <a:latin typeface="Calibri" charset="0"/>
              </a:rPr>
              <a:t>Estados del Norte: más igualitarios en Europa. Estados del Sur: más desiguales.</a:t>
            </a:r>
          </a:p>
          <a:p>
            <a:pPr algn="just" eaLnBrk="1" hangingPunct="1"/>
            <a:r>
              <a:rPr lang="es-ES" sz="2400">
                <a:latin typeface="Calibri" charset="0"/>
              </a:rPr>
              <a:t>La repartición de la renta es más desigual que en Europa en el siglo XX. Actualmente, es más desigual que en la época de la Belle Époque. 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D31420-2C01-464C-B169-7C3AC137F1AC}" type="slidenum">
              <a:rPr lang="es-ES" smtClean="0"/>
              <a:pPr>
                <a:defRPr/>
              </a:pPr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035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">
                <a:latin typeface="Calibri" charset="0"/>
              </a:rPr>
              <a:t>LAS CONCLUSIONES GENERALES DE PIKETTY (1)</a:t>
            </a:r>
          </a:p>
        </p:txBody>
      </p:sp>
      <p:sp>
        <p:nvSpPr>
          <p:cNvPr id="59394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/>
          <a:lstStyle/>
          <a:p>
            <a:pPr algn="just" eaLnBrk="1" hangingPunct="1">
              <a:defRPr/>
            </a:pPr>
            <a:r>
              <a:rPr lang="es-ES" sz="1800" dirty="0">
                <a:latin typeface="Calibri" charset="0"/>
              </a:rPr>
              <a:t>1. La historia de la repartición de la riqueza es política, caótica e imprevisible.</a:t>
            </a:r>
          </a:p>
          <a:p>
            <a:pPr algn="just" eaLnBrk="1" hangingPunct="1">
              <a:defRPr/>
            </a:pPr>
            <a:r>
              <a:rPr lang="es-ES" sz="1800" dirty="0">
                <a:latin typeface="Calibri" charset="0"/>
              </a:rPr>
              <a:t>2. ESTADO ESTACIONARIO. Si para Karl Marx cuando el crecimiento es nulo (g=0), la aportación del capital aumenta (B=s/g) y la tasa de beneficio es nula (r=0), estamos ante posibilidades de guerras y revoluciones, la visión de </a:t>
            </a:r>
            <a:r>
              <a:rPr lang="es-ES" sz="1800" dirty="0" err="1">
                <a:latin typeface="Calibri" charset="0"/>
              </a:rPr>
              <a:t>Piketty</a:t>
            </a:r>
            <a:r>
              <a:rPr lang="es-ES" sz="1800" dirty="0">
                <a:latin typeface="Calibri" charset="0"/>
              </a:rPr>
              <a:t> es “menos apocalíptica” (sic). Un crecimiento débil conduce a un estado estacionario en B.</a:t>
            </a:r>
          </a:p>
          <a:p>
            <a:pPr algn="just" eaLnBrk="1" hangingPunct="1">
              <a:defRPr/>
            </a:pPr>
            <a:r>
              <a:rPr lang="es-ES" sz="1800" dirty="0">
                <a:latin typeface="Calibri" charset="0"/>
              </a:rPr>
              <a:t>3. Este estado estacionario puede conducir, sin embargo, a una concentración extrema del capital, por el hecho de que el resultado r-g será muy elevado.</a:t>
            </a:r>
          </a:p>
          <a:p>
            <a:pPr algn="just" eaLnBrk="1" hangingPunct="1">
              <a:defRPr/>
            </a:pPr>
            <a:r>
              <a:rPr lang="es-ES" sz="1800" dirty="0">
                <a:latin typeface="Calibri" charset="0"/>
              </a:rPr>
              <a:t>4. Esto no tiene relación alguna con “imperfecciones del mercado”. Por el contrario, para el mercado de capital la situación es perfecta, porque el resultado r-g aumenta.</a:t>
            </a:r>
          </a:p>
          <a:p>
            <a:pPr algn="just" eaLnBrk="1" hangingPunct="1">
              <a:defRPr/>
            </a:pPr>
            <a:r>
              <a:rPr lang="es-ES" sz="1800" dirty="0">
                <a:latin typeface="Calibri" charset="0"/>
              </a:rPr>
              <a:t>5. Solución ideal: impuesto progresivo sobre el capital a nivel mundial, sobre la base de un intercambio automático de informaciones </a:t>
            </a:r>
            <a:r>
              <a:rPr lang="es-ES" sz="1800" dirty="0" smtClean="0">
                <a:latin typeface="Calibri" charset="0"/>
              </a:rPr>
              <a:t>bancarias.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es-ES" sz="1800" dirty="0" smtClean="0">
                <a:solidFill>
                  <a:srgbClr val="FF0000"/>
                </a:solidFill>
                <a:latin typeface="Calibri" charset="0"/>
              </a:rPr>
              <a:t>(Esta idea es defendida también por Gabriel </a:t>
            </a:r>
            <a:r>
              <a:rPr lang="es-ES" sz="1800" dirty="0" err="1" smtClean="0">
                <a:solidFill>
                  <a:srgbClr val="FF0000"/>
                </a:solidFill>
                <a:latin typeface="Calibri" charset="0"/>
              </a:rPr>
              <a:t>Zucman</a:t>
            </a:r>
            <a:r>
              <a:rPr lang="es-ES" sz="1800" dirty="0" smtClean="0">
                <a:solidFill>
                  <a:srgbClr val="FF0000"/>
                </a:solidFill>
                <a:latin typeface="Calibri" charset="0"/>
              </a:rPr>
              <a:t>, un colaborador de </a:t>
            </a:r>
            <a:r>
              <a:rPr lang="es-ES" sz="1800" dirty="0" err="1" smtClean="0">
                <a:solidFill>
                  <a:srgbClr val="FF0000"/>
                </a:solidFill>
                <a:latin typeface="Calibri" charset="0"/>
              </a:rPr>
              <a:t>Picketty</a:t>
            </a:r>
            <a:r>
              <a:rPr lang="es-ES" sz="1800" dirty="0" smtClean="0">
                <a:solidFill>
                  <a:srgbClr val="FF0000"/>
                </a:solidFill>
                <a:latin typeface="Calibri" charset="0"/>
              </a:rPr>
              <a:t>, en un reciente libro, </a:t>
            </a:r>
            <a:r>
              <a:rPr lang="es-ES" sz="1800" i="1" dirty="0" smtClean="0">
                <a:solidFill>
                  <a:srgbClr val="FF0000"/>
                </a:solidFill>
                <a:latin typeface="Calibri" charset="0"/>
              </a:rPr>
              <a:t>La riqueza oculta de las naciones</a:t>
            </a:r>
            <a:r>
              <a:rPr lang="es-ES" sz="1800" dirty="0" smtClean="0">
                <a:solidFill>
                  <a:srgbClr val="FF0000"/>
                </a:solidFill>
                <a:latin typeface="Calibri" charset="0"/>
              </a:rPr>
              <a:t>, </a:t>
            </a:r>
            <a:r>
              <a:rPr lang="es-ES" sz="1800" dirty="0" err="1" smtClean="0">
                <a:solidFill>
                  <a:srgbClr val="FF0000"/>
                </a:solidFill>
                <a:latin typeface="Calibri" charset="0"/>
              </a:rPr>
              <a:t>Pasado&amp;Presente</a:t>
            </a:r>
            <a:r>
              <a:rPr lang="es-ES" sz="1800" dirty="0" smtClean="0">
                <a:solidFill>
                  <a:srgbClr val="FF0000"/>
                </a:solidFill>
                <a:latin typeface="Calibri" charset="0"/>
              </a:rPr>
              <a:t>, Barcelona 2014, en el que aboga también por establecer un catastro financiero internacional).</a:t>
            </a:r>
            <a:endParaRPr lang="es-ES" sz="1800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D67210-5B80-6C41-8B36-1F89D1732FC2}" type="slidenum">
              <a:rPr lang="es-ES" smtClean="0"/>
              <a:pPr>
                <a:defRPr/>
              </a:pPr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416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2800">
                <a:latin typeface="Calibri" charset="0"/>
              </a:rPr>
              <a:t>LAS CONCLUSIONES GENERALES DE PIKETTY (2)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117600"/>
            <a:ext cx="8229600" cy="5238750"/>
          </a:xfrm>
        </p:spPr>
        <p:txBody>
          <a:bodyPr/>
          <a:lstStyle/>
          <a:p>
            <a:pPr algn="just" eaLnBrk="1" hangingPunct="1">
              <a:defRPr/>
            </a:pPr>
            <a:r>
              <a:rPr lang="es-ES" sz="2000" dirty="0"/>
              <a:t>6</a:t>
            </a:r>
            <a:r>
              <a:rPr lang="es-ES" sz="2000" dirty="0" smtClean="0"/>
              <a:t>. Se constata la aceleración del proceso de distanciamiento del 1% respecto al conjunto social en las décadas más recientes.</a:t>
            </a:r>
          </a:p>
          <a:p>
            <a:pPr algn="just" eaLnBrk="1" hangingPunct="1">
              <a:defRPr/>
            </a:pPr>
            <a:r>
              <a:rPr lang="es-ES" sz="2000" dirty="0"/>
              <a:t>7</a:t>
            </a:r>
            <a:r>
              <a:rPr lang="es-ES" sz="2000" dirty="0" smtClean="0"/>
              <a:t>. Evolución natural del sistema hacia una desigualdad sin mecanismo de regulación. </a:t>
            </a:r>
          </a:p>
          <a:p>
            <a:pPr algn="just" eaLnBrk="1" hangingPunct="1">
              <a:defRPr/>
            </a:pPr>
            <a:r>
              <a:rPr lang="es-ES" sz="2000" dirty="0"/>
              <a:t>8</a:t>
            </a:r>
            <a:r>
              <a:rPr lang="es-ES" sz="2000" dirty="0" smtClean="0"/>
              <a:t>. Si no se combate esta desigualdad, se puede llegar a la autodestrucción del sistema, que incluye la destrucción, a su vez, de la democracia. 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es-ES" sz="1200" dirty="0" smtClean="0">
                <a:solidFill>
                  <a:srgbClr val="FF0000"/>
                </a:solidFill>
              </a:rPr>
              <a:t>COMENTARIOS:</a:t>
            </a:r>
          </a:p>
          <a:p>
            <a:pPr marL="228600" indent="-228600" algn="just" eaLnBrk="1" hangingPunct="1">
              <a:buFont typeface="Arial" charset="0"/>
              <a:buAutoNum type="alphaLcParenR"/>
              <a:defRPr/>
            </a:pPr>
            <a:r>
              <a:rPr lang="es-ES" sz="1200" dirty="0" smtClean="0">
                <a:solidFill>
                  <a:srgbClr val="FF0000"/>
                </a:solidFill>
              </a:rPr>
              <a:t>La acumulación de riqueza en una minoría se debe a: 1. Cambio rupturista con la llegada de las TIC; 2. Creación de una comunicación global, sin fronteras; 3. Necesidad de innovaciones con las TIC, constantes. Esto ha promovido un salto tecnológico de primer orden, que ha enriquecido en poco tiempo a muchas personas y ha provocado cambios culturales, económicos y sociales en millones. Todo progresos que se sustenta en avances tecnológicos crece de manera importante y, al mismo tiempo, se enfrenta a nuevos competidores.</a:t>
            </a:r>
          </a:p>
          <a:p>
            <a:pPr marL="228600" indent="-228600" algn="just" eaLnBrk="1" hangingPunct="1">
              <a:buFont typeface="Arial" charset="0"/>
              <a:buAutoNum type="alphaLcParenR"/>
              <a:defRPr/>
            </a:pPr>
            <a:r>
              <a:rPr lang="es-ES" sz="1200" dirty="0" smtClean="0">
                <a:solidFill>
                  <a:srgbClr val="FF0000"/>
                </a:solidFill>
              </a:rPr>
              <a:t>La conclusión 8 remite a la tesis de Karl Marx, en su predicción de que la desigualdad y la lucha de clases supondrían el colapso del capitalismo, un capitalismo descontrolado que expande la desigualdad que destruye el propio sistema. </a:t>
            </a:r>
          </a:p>
          <a:p>
            <a:pPr marL="228600" indent="-228600" algn="just" eaLnBrk="1" hangingPunct="1">
              <a:buFont typeface="Arial" charset="0"/>
              <a:buAutoNum type="alphaLcParenR"/>
              <a:defRPr/>
            </a:pPr>
            <a:r>
              <a:rPr lang="es-ES" sz="1200" dirty="0" smtClean="0">
                <a:solidFill>
                  <a:srgbClr val="FF0000"/>
                </a:solidFill>
              </a:rPr>
              <a:t>La conclusión 5 no acierta a explicar cómo efectuar esa enorme corrección fiscal. Puede inferirse que la no asunción del impuesto a nivel de TODO EL MUNDO supondría movimientos de capital estimulados por los países que quisieran captarlos, con la promesa de no poner nunca el impuesto. 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3ED232-B8A9-7247-809F-ED3DEA33746C}" type="slidenum">
              <a:rPr lang="es-ES" smtClean="0"/>
              <a:pPr>
                <a:defRPr/>
              </a:pPr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9008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1633</Words>
  <Application>Microsoft Macintosh PowerPoint</Application>
  <PresentationFormat>Presentación en pantalla (4:3)</PresentationFormat>
  <Paragraphs>206</Paragraphs>
  <Slides>57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57</vt:i4>
      </vt:variant>
    </vt:vector>
  </HeadingPairs>
  <TitlesOfParts>
    <vt:vector size="58" baseType="lpstr">
      <vt:lpstr>Tema de Office</vt:lpstr>
      <vt:lpstr>LA EXPANSIÓN DEL CAPITALISMO INDUSTRIAL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desigualdad como nuevo reto para la Economía </vt:lpstr>
      <vt:lpstr>EJES BÁSICOS</vt:lpstr>
      <vt:lpstr>RELACIONES BÁSICAS</vt:lpstr>
      <vt:lpstr>Relaciones básicas I</vt:lpstr>
      <vt:lpstr>Relaciones básicas II</vt:lpstr>
      <vt:lpstr>Relaciones básicas III</vt:lpstr>
      <vt:lpstr>Primera ley fundamental del capitalismo</vt:lpstr>
      <vt:lpstr>Segunda ley fundamental del capitalismo</vt:lpstr>
      <vt:lpstr>Explicación</vt:lpstr>
      <vt:lpstr>1 IMPORTANCIA DE LA SOCIEDAD PATRIMONIAL. RENDIMIENTO DEL CAPITAL MAYOR QUE EL CRECIMIENTO ECONÓMICO…</vt:lpstr>
      <vt:lpstr>Presentación de PowerPoint</vt:lpstr>
      <vt:lpstr>BENEFICIO (r) Y CRECIMIENTO ECONÓMICO (g), 1700-2100</vt:lpstr>
      <vt:lpstr>…QUE PROVOCA CONTRADICCIONES SOCIALES</vt:lpstr>
      <vt:lpstr>LA CAÍDA DEL CAPITAL</vt:lpstr>
      <vt:lpstr>LA DESIGUALDAD DE LA RENTA EN ESTADOS UNIDOS, 1910-2010…</vt:lpstr>
      <vt:lpstr>…Y SU COMPARACIÓN CON EUROPA</vt:lpstr>
      <vt:lpstr>LA FISCALIDAD DIRECTA EXPLICA DIFERENCIAS SOCIALES…</vt:lpstr>
      <vt:lpstr>…Y TAMBIÉN LA FISCALIDAD PATRIMONIAL</vt:lpstr>
      <vt:lpstr>2 LA CONCENTRACIÓN DEL PATRIMONIO</vt:lpstr>
      <vt:lpstr>3 LA DESIGUALDAD EN AMÉRICA</vt:lpstr>
      <vt:lpstr>LAS CONCLUSIONES GENERALES DE PIKETTY (1)</vt:lpstr>
      <vt:lpstr>LAS CONCLUSIONES GENERALES DE PIKETTY (2)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Carla Morales</dc:creator>
  <cp:lastModifiedBy>Carlos Manera</cp:lastModifiedBy>
  <cp:revision>12</cp:revision>
  <dcterms:created xsi:type="dcterms:W3CDTF">2015-01-19T16:59:17Z</dcterms:created>
  <dcterms:modified xsi:type="dcterms:W3CDTF">2018-08-06T17:32:01Z</dcterms:modified>
</cp:coreProperties>
</file>