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56" r:id="rId2"/>
    <p:sldId id="265" r:id="rId3"/>
    <p:sldId id="257" r:id="rId4"/>
    <p:sldId id="258" r:id="rId5"/>
    <p:sldId id="259" r:id="rId6"/>
    <p:sldId id="261" r:id="rId7"/>
    <p:sldId id="262" r:id="rId8"/>
    <p:sldId id="264" r:id="rId9"/>
    <p:sldId id="266" r:id="rId10"/>
    <p:sldId id="267" r:id="rId11"/>
    <p:sldId id="268" r:id="rId12"/>
    <p:sldId id="269" r:id="rId13"/>
    <p:sldId id="270" r:id="rId14"/>
    <p:sldId id="271" r:id="rId15"/>
    <p:sldId id="275" r:id="rId16"/>
    <p:sldId id="277" r:id="rId17"/>
    <p:sldId id="278" r:id="rId18"/>
    <p:sldId id="279" r:id="rId19"/>
    <p:sldId id="280" r:id="rId20"/>
    <p:sldId id="263" r:id="rId21"/>
    <p:sldId id="281" r:id="rId22"/>
    <p:sldId id="282" r:id="rId23"/>
    <p:sldId id="283" r:id="rId24"/>
    <p:sldId id="273" r:id="rId2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8" d="100"/>
          <a:sy n="128" d="100"/>
        </p:scale>
        <p:origin x="-104" y="-1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941931A-A236-194B-812E-57F1DB6DBDD6}" type="datetimeFigureOut">
              <a:rPr lang="es-ES" smtClean="0"/>
              <a:t>22/11/19</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DE857C-9C6A-0849-89C0-C2798CCFC814}" type="slidenum">
              <a:rPr lang="es-ES" smtClean="0"/>
              <a:t>‹Nr.›</a:t>
            </a:fld>
            <a:endParaRPr lang="es-ES"/>
          </a:p>
        </p:txBody>
      </p:sp>
    </p:spTree>
    <p:extLst>
      <p:ext uri="{BB962C8B-B14F-4D97-AF65-F5344CB8AC3E}">
        <p14:creationId xmlns:p14="http://schemas.microsoft.com/office/powerpoint/2010/main" val="42003301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837F7C-AF07-744E-A842-0E008F4DA9D4}" type="datetimeFigureOut">
              <a:rPr lang="es-ES" smtClean="0"/>
              <a:t>22/11/19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D83A17-99CF-9844-B4AE-377597662B8E}" type="slidenum">
              <a:rPr lang="es-ES" smtClean="0"/>
              <a:t>‹Nr.›</a:t>
            </a:fld>
            <a:endParaRPr lang="es-ES"/>
          </a:p>
        </p:txBody>
      </p:sp>
    </p:spTree>
    <p:extLst>
      <p:ext uri="{BB962C8B-B14F-4D97-AF65-F5344CB8AC3E}">
        <p14:creationId xmlns:p14="http://schemas.microsoft.com/office/powerpoint/2010/main" val="1017728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E5049A97-AC81-8B4F-9E43-4C402CC0AB8F}" type="datetime1">
              <a:rPr lang="es-ES" smtClean="0"/>
              <a:t>22/11/19</a:t>
            </a:fld>
            <a:endParaRPr lang="es-ES"/>
          </a:p>
        </p:txBody>
      </p:sp>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623064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7FE93331-E1ED-824B-B9AA-FD57ECE56F82}" type="datetime1">
              <a:rPr lang="es-ES" smtClean="0"/>
              <a:t>22/11/19</a:t>
            </a:fld>
            <a:endParaRPr lang="es-ES"/>
          </a:p>
        </p:txBody>
      </p:sp>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564116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A1D9EF27-CD9D-A94B-9F5F-FC963B93AEDE}" type="datetime1">
              <a:rPr lang="es-ES" smtClean="0"/>
              <a:t>22/11/19</a:t>
            </a:fld>
            <a:endParaRPr lang="es-ES"/>
          </a:p>
        </p:txBody>
      </p:sp>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3571626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BD790BDF-525D-C249-BDB7-12A182739399}" type="datetime1">
              <a:rPr lang="es-ES" smtClean="0"/>
              <a:t>22/11/19</a:t>
            </a:fld>
            <a:endParaRPr lang="es-ES"/>
          </a:p>
        </p:txBody>
      </p:sp>
      <p:sp>
        <p:nvSpPr>
          <p:cNvPr id="6" name="Marcador de pie de página 5"/>
          <p:cNvSpPr>
            <a:spLocks noGrp="1"/>
          </p:cNvSpPr>
          <p:nvPr>
            <p:ph type="ftr" sz="quarter" idx="11"/>
          </p:nvPr>
        </p:nvSpPr>
        <p:spPr/>
        <p:txBody>
          <a:bodyPr/>
          <a:lstStyle/>
          <a:p>
            <a:r>
              <a:rPr lang="fr-FR" smtClean="0"/>
              <a:t>Carles Manera</a:t>
            </a:r>
            <a:endParaRPr lang="es-ES"/>
          </a:p>
        </p:txBody>
      </p:sp>
      <p:sp>
        <p:nvSpPr>
          <p:cNvPr id="7" name="Marcador de número de diapositiva 6"/>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32910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95B4B2CF-4A4B-BA42-A278-026FA47C3BD0}" type="datetime1">
              <a:rPr lang="es-ES" smtClean="0"/>
              <a:t>22/11/19</a:t>
            </a:fld>
            <a:endParaRPr lang="es-ES"/>
          </a:p>
        </p:txBody>
      </p:sp>
      <p:sp>
        <p:nvSpPr>
          <p:cNvPr id="8" name="Marcador de pie de página 7"/>
          <p:cNvSpPr>
            <a:spLocks noGrp="1"/>
          </p:cNvSpPr>
          <p:nvPr>
            <p:ph type="ftr" sz="quarter" idx="11"/>
          </p:nvPr>
        </p:nvSpPr>
        <p:spPr/>
        <p:txBody>
          <a:bodyPr/>
          <a:lstStyle/>
          <a:p>
            <a:r>
              <a:rPr lang="fr-FR" smtClean="0"/>
              <a:t>Carles Manera</a:t>
            </a:r>
            <a:endParaRPr lang="es-ES"/>
          </a:p>
        </p:txBody>
      </p:sp>
      <p:sp>
        <p:nvSpPr>
          <p:cNvPr id="9" name="Marcador de número de diapositiva 8"/>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2972735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F1598CEF-E6D7-F244-B56F-4323DEB28E9A}" type="datetime1">
              <a:rPr lang="es-ES" smtClean="0"/>
              <a:t>22/11/19</a:t>
            </a:fld>
            <a:endParaRPr lang="es-ES"/>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3148119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2E38767-CB56-CE46-8D4A-C2975766AD46}" type="datetime1">
              <a:rPr lang="es-ES" smtClean="0"/>
              <a:t>22/11/19</a:t>
            </a:fld>
            <a:endParaRPr lang="es-ES"/>
          </a:p>
        </p:txBody>
      </p:sp>
      <p:sp>
        <p:nvSpPr>
          <p:cNvPr id="3" name="Marcador de pie de página 2"/>
          <p:cNvSpPr>
            <a:spLocks noGrp="1"/>
          </p:cNvSpPr>
          <p:nvPr>
            <p:ph type="ftr" sz="quarter" idx="11"/>
          </p:nvPr>
        </p:nvSpPr>
        <p:spPr/>
        <p:txBody>
          <a:bodyPr/>
          <a:lstStyle/>
          <a:p>
            <a:r>
              <a:rPr lang="fr-FR" smtClean="0"/>
              <a:t>Carles Manera</a:t>
            </a:r>
            <a:endParaRPr lang="es-ES"/>
          </a:p>
        </p:txBody>
      </p:sp>
      <p:sp>
        <p:nvSpPr>
          <p:cNvPr id="4" name="Marcador de número de diapositiva 3"/>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42091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6F0ED81-AE9C-7C4B-A426-055289A5DD01}" type="datetime1">
              <a:rPr lang="es-ES" smtClean="0"/>
              <a:t>22/11/19</a:t>
            </a:fld>
            <a:endParaRPr lang="es-ES"/>
          </a:p>
        </p:txBody>
      </p:sp>
      <p:sp>
        <p:nvSpPr>
          <p:cNvPr id="6" name="Marcador de pie de página 5"/>
          <p:cNvSpPr>
            <a:spLocks noGrp="1"/>
          </p:cNvSpPr>
          <p:nvPr>
            <p:ph type="ftr" sz="quarter" idx="11"/>
          </p:nvPr>
        </p:nvSpPr>
        <p:spPr/>
        <p:txBody>
          <a:bodyPr/>
          <a:lstStyle/>
          <a:p>
            <a:r>
              <a:rPr lang="fr-FR" smtClean="0"/>
              <a:t>Carles Manera</a:t>
            </a:r>
            <a:endParaRPr lang="es-ES"/>
          </a:p>
        </p:txBody>
      </p:sp>
      <p:sp>
        <p:nvSpPr>
          <p:cNvPr id="7" name="Marcador de número de diapositiva 6"/>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549190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6BD65A21-E665-F34C-B776-26C1DBA80118}" type="datetime1">
              <a:rPr lang="es-ES" smtClean="0"/>
              <a:t>22/11/19</a:t>
            </a:fld>
            <a:endParaRPr lang="es-ES"/>
          </a:p>
        </p:txBody>
      </p:sp>
      <p:sp>
        <p:nvSpPr>
          <p:cNvPr id="6" name="Marcador de pie de página 5"/>
          <p:cNvSpPr>
            <a:spLocks noGrp="1"/>
          </p:cNvSpPr>
          <p:nvPr>
            <p:ph type="ftr" sz="quarter" idx="11"/>
          </p:nvPr>
        </p:nvSpPr>
        <p:spPr/>
        <p:txBody>
          <a:bodyPr/>
          <a:lstStyle/>
          <a:p>
            <a:r>
              <a:rPr lang="fr-FR" smtClean="0"/>
              <a:t>Carles Manera</a:t>
            </a:r>
            <a:endParaRPr lang="es-ES"/>
          </a:p>
        </p:txBody>
      </p:sp>
      <p:sp>
        <p:nvSpPr>
          <p:cNvPr id="7" name="Marcador de número de diapositiva 6"/>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3265858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18995AF-C13E-214B-AD5D-EEE05F2A70F3}" type="datetime1">
              <a:rPr lang="es-ES" smtClean="0"/>
              <a:t>22/11/19</a:t>
            </a:fld>
            <a:endParaRPr lang="es-ES"/>
          </a:p>
        </p:txBody>
      </p:sp>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348242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CA5105F4-B49D-DA43-BEC6-1AAF0BE35939}" type="datetime1">
              <a:rPr lang="es-ES" smtClean="0"/>
              <a:t>22/11/19</a:t>
            </a:fld>
            <a:endParaRPr lang="es-ES"/>
          </a:p>
        </p:txBody>
      </p:sp>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193A0DB1-8101-544F-BC00-A619C23F54DB}" type="slidenum">
              <a:rPr lang="es-ES" smtClean="0"/>
              <a:t>‹Nr.›</a:t>
            </a:fld>
            <a:endParaRPr lang="es-ES"/>
          </a:p>
        </p:txBody>
      </p:sp>
    </p:spTree>
    <p:extLst>
      <p:ext uri="{BB962C8B-B14F-4D97-AF65-F5344CB8AC3E}">
        <p14:creationId xmlns:p14="http://schemas.microsoft.com/office/powerpoint/2010/main" val="36228306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445D7-4D2E-4B45-AA9A-2E3DC490B56D}" type="datetime1">
              <a:rPr lang="es-ES" smtClean="0"/>
              <a:t>22/11/19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A0DB1-8101-544F-BC00-A619C23F54DB}" type="slidenum">
              <a:rPr lang="es-ES" smtClean="0"/>
              <a:t>‹Nr.›</a:t>
            </a:fld>
            <a:endParaRPr lang="es-ES"/>
          </a:p>
        </p:txBody>
      </p:sp>
    </p:spTree>
    <p:extLst>
      <p:ext uri="{BB962C8B-B14F-4D97-AF65-F5344CB8AC3E}">
        <p14:creationId xmlns:p14="http://schemas.microsoft.com/office/powerpoint/2010/main" val="1899318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636991"/>
            <a:ext cx="7772400" cy="2249209"/>
          </a:xfrm>
        </p:spPr>
        <p:txBody>
          <a:bodyPr>
            <a:normAutofit fontScale="90000"/>
          </a:bodyPr>
          <a:lstStyle/>
          <a:p>
            <a:r>
              <a:rPr lang="es-ES" dirty="0" smtClean="0"/>
              <a:t>LA NUEVA MUTACIÓN DEL </a:t>
            </a:r>
            <a:r>
              <a:rPr lang="es-ES" sz="6000" dirty="0" smtClean="0"/>
              <a:t>C</a:t>
            </a:r>
            <a:r>
              <a:rPr lang="es-ES" dirty="0" smtClean="0"/>
              <a:t>APITALISMO</a:t>
            </a:r>
            <a:br>
              <a:rPr lang="es-ES" dirty="0" smtClean="0"/>
            </a:br>
            <a:r>
              <a:rPr lang="es-ES" dirty="0" smtClean="0"/>
              <a:t>Algunas reflexiones desordenadas</a:t>
            </a:r>
            <a:endParaRPr lang="es-ES" dirty="0"/>
          </a:p>
        </p:txBody>
      </p:sp>
      <p:sp>
        <p:nvSpPr>
          <p:cNvPr id="3" name="Subtítulo 2"/>
          <p:cNvSpPr>
            <a:spLocks noGrp="1"/>
          </p:cNvSpPr>
          <p:nvPr>
            <p:ph type="subTitle" idx="1"/>
          </p:nvPr>
        </p:nvSpPr>
        <p:spPr/>
        <p:txBody>
          <a:bodyPr>
            <a:normAutofit/>
          </a:bodyPr>
          <a:lstStyle/>
          <a:p>
            <a:r>
              <a:rPr lang="es-ES" sz="2400" dirty="0" smtClean="0"/>
              <a:t>Carles Manera</a:t>
            </a:r>
          </a:p>
          <a:p>
            <a:r>
              <a:rPr lang="es-ES" sz="2400" i="1" dirty="0" smtClean="0"/>
              <a:t>Economistas Frente a la Crisis</a:t>
            </a:r>
          </a:p>
          <a:p>
            <a:r>
              <a:rPr lang="es-ES" sz="1600" dirty="0" smtClean="0"/>
              <a:t>Madrid, 25 de noviembre de 2019</a:t>
            </a:r>
            <a:endParaRPr lang="es-ES" sz="1600" dirty="0"/>
          </a:p>
        </p:txBody>
      </p:sp>
      <p:sp>
        <p:nvSpPr>
          <p:cNvPr id="4" name="Marcador de pie de página 3"/>
          <p:cNvSpPr>
            <a:spLocks noGrp="1"/>
          </p:cNvSpPr>
          <p:nvPr>
            <p:ph type="ftr" sz="quarter" idx="11"/>
          </p:nvPr>
        </p:nvSpPr>
        <p:spPr/>
        <p:txBody>
          <a:bodyPr/>
          <a:lstStyle/>
          <a:p>
            <a:r>
              <a:rPr lang="fr-FR" dirty="0" smtClean="0"/>
              <a:t>Carles </a:t>
            </a:r>
            <a:r>
              <a:rPr lang="fr-FR" dirty="0" err="1" smtClean="0"/>
              <a:t>Manera</a:t>
            </a:r>
            <a:endParaRPr lang="es-ES" dirty="0"/>
          </a:p>
        </p:txBody>
      </p:sp>
      <p:sp>
        <p:nvSpPr>
          <p:cNvPr id="5" name="Marcador de número de diapositiva 4"/>
          <p:cNvSpPr>
            <a:spLocks noGrp="1"/>
          </p:cNvSpPr>
          <p:nvPr>
            <p:ph type="sldNum" sz="quarter" idx="12"/>
          </p:nvPr>
        </p:nvSpPr>
        <p:spPr/>
        <p:txBody>
          <a:bodyPr/>
          <a:lstStyle/>
          <a:p>
            <a:fld id="{193A0DB1-8101-544F-BC00-A619C23F54DB}" type="slidenum">
              <a:rPr lang="es-ES" smtClean="0"/>
              <a:t>1</a:t>
            </a:fld>
            <a:endParaRPr lang="es-ES"/>
          </a:p>
        </p:txBody>
      </p:sp>
    </p:spTree>
    <p:extLst>
      <p:ext uri="{BB962C8B-B14F-4D97-AF65-F5344CB8AC3E}">
        <p14:creationId xmlns:p14="http://schemas.microsoft.com/office/powerpoint/2010/main" val="36353827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OBJETIVOS DE LA PRESENTACIÓN</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 dirty="0" smtClean="0"/>
              <a:t>1. </a:t>
            </a:r>
            <a:r>
              <a:rPr lang="es-ES" b="1" dirty="0" smtClean="0"/>
              <a:t>Reflexionar</a:t>
            </a:r>
            <a:r>
              <a:rPr lang="es-ES" dirty="0" smtClean="0"/>
              <a:t> sobre la encrucijada actual del sistema capitalista.</a:t>
            </a:r>
          </a:p>
          <a:p>
            <a:pPr algn="just"/>
            <a:r>
              <a:rPr lang="es-ES" dirty="0" smtClean="0"/>
              <a:t>2. </a:t>
            </a:r>
            <a:r>
              <a:rPr lang="es-ES" b="1" dirty="0" smtClean="0"/>
              <a:t>Anotar</a:t>
            </a:r>
            <a:r>
              <a:rPr lang="es-ES" dirty="0" smtClean="0"/>
              <a:t> los retos que se pueden identificar, y que deberían condicionar las políticas económicas.</a:t>
            </a:r>
          </a:p>
          <a:p>
            <a:pPr algn="just"/>
            <a:r>
              <a:rPr lang="es-ES" dirty="0" smtClean="0"/>
              <a:t>3. </a:t>
            </a:r>
            <a:r>
              <a:rPr lang="es-ES" b="1" dirty="0" smtClean="0"/>
              <a:t>Incidir</a:t>
            </a:r>
            <a:r>
              <a:rPr lang="es-ES" dirty="0" smtClean="0"/>
              <a:t> en la necesidad de “superar” la jerga y el </a:t>
            </a:r>
            <a:r>
              <a:rPr lang="es-ES" dirty="0" err="1" smtClean="0"/>
              <a:t>argumentario</a:t>
            </a:r>
            <a:r>
              <a:rPr lang="es-ES" dirty="0" smtClean="0"/>
              <a:t> central del </a:t>
            </a:r>
            <a:r>
              <a:rPr lang="es-ES" i="1" dirty="0" err="1" smtClean="0"/>
              <a:t>mainstream</a:t>
            </a:r>
            <a:r>
              <a:rPr lang="es-ES" dirty="0" smtClean="0"/>
              <a:t>; al menos, contraponer otro “cuerpo doctrinario”, en el mejor sentido del término.</a:t>
            </a:r>
          </a:p>
          <a:p>
            <a:pPr algn="just"/>
            <a:r>
              <a:rPr lang="es-ES" dirty="0" smtClean="0"/>
              <a:t>4. </a:t>
            </a:r>
            <a:r>
              <a:rPr lang="es-ES" b="1" dirty="0" smtClean="0"/>
              <a:t>Pensar</a:t>
            </a:r>
            <a:r>
              <a:rPr lang="es-ES" dirty="0" smtClean="0"/>
              <a:t> en la posibilidad de organizar una Jornada de trabajo sobre los temas anotados aquí (u otros que se puedan sugerir, pensando siempre en la noción de encrucijada del sistema económico capitalista).</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193A0DB1-8101-544F-BC00-A619C23F54DB}" type="slidenum">
              <a:rPr lang="es-ES" smtClean="0"/>
              <a:t>2</a:t>
            </a:fld>
            <a:endParaRPr lang="es-ES"/>
          </a:p>
        </p:txBody>
      </p:sp>
    </p:spTree>
    <p:extLst>
      <p:ext uri="{BB962C8B-B14F-4D97-AF65-F5344CB8AC3E}">
        <p14:creationId xmlns:p14="http://schemas.microsoft.com/office/powerpoint/2010/main" val="26953988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LAS COSAS…¿CAMBIAN?</a:t>
            </a:r>
            <a:r>
              <a:rPr lang="es-ES" i="1" dirty="0" smtClean="0"/>
              <a:t/>
            </a:r>
            <a:br>
              <a:rPr lang="es-ES" i="1" dirty="0" smtClean="0"/>
            </a:br>
            <a:r>
              <a:rPr lang="es-ES" i="1" dirty="0" smtClean="0"/>
              <a:t>CAPITALISM: TIME FOR A RESET</a:t>
            </a:r>
            <a:endParaRPr lang="es-ES" i="1" dirty="0"/>
          </a:p>
        </p:txBody>
      </p:sp>
      <p:sp>
        <p:nvSpPr>
          <p:cNvPr id="3" name="Marcador de contenido 2"/>
          <p:cNvSpPr>
            <a:spLocks noGrp="1"/>
          </p:cNvSpPr>
          <p:nvPr>
            <p:ph idx="1"/>
          </p:nvPr>
        </p:nvSpPr>
        <p:spPr/>
        <p:txBody>
          <a:bodyPr>
            <a:normAutofit fontScale="92500" lnSpcReduction="10000"/>
          </a:bodyPr>
          <a:lstStyle/>
          <a:p>
            <a:pPr algn="just"/>
            <a:r>
              <a:rPr lang="es-ES" dirty="0" smtClean="0"/>
              <a:t>Titulo de portada del </a:t>
            </a:r>
            <a:r>
              <a:rPr lang="es-ES" i="1" dirty="0" err="1" smtClean="0"/>
              <a:t>Financial</a:t>
            </a:r>
            <a:r>
              <a:rPr lang="es-ES" i="1" dirty="0" smtClean="0"/>
              <a:t> Times </a:t>
            </a:r>
            <a:r>
              <a:rPr lang="es-ES" sz="2200" dirty="0" smtClean="0"/>
              <a:t>(septiembre 2019).</a:t>
            </a:r>
          </a:p>
          <a:p>
            <a:r>
              <a:rPr lang="es-ES" dirty="0" smtClean="0"/>
              <a:t>La editorial:</a:t>
            </a:r>
          </a:p>
          <a:p>
            <a:pPr marL="0" indent="0" algn="just">
              <a:buNone/>
            </a:pPr>
            <a:r>
              <a:rPr lang="es-ES" i="1" dirty="0" smtClean="0"/>
              <a:t>“El modelo capitalista liberal ha brindado paz, prosperidad y progreso tecnológico durante los últimos cincuenta años (…) Pero en la década posterior a la crisis financiera mundial, el modelo está en cuestión, principalmente por centrarse en maximizar las ganancias y el valor de los accionistas (…) ES LA HORA DE UN REINICIO”</a:t>
            </a:r>
            <a:endParaRPr lang="es-ES" i="1"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a:t>
            </a:fld>
            <a:endParaRPr lang="es-ES"/>
          </a:p>
        </p:txBody>
      </p:sp>
    </p:spTree>
    <p:extLst>
      <p:ext uri="{BB962C8B-B14F-4D97-AF65-F5344CB8AC3E}">
        <p14:creationId xmlns:p14="http://schemas.microsoft.com/office/powerpoint/2010/main" val="13668651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i="1" dirty="0" smtClean="0"/>
              <a:t>BUSINESS ROUNDTABLE</a:t>
            </a:r>
            <a:r>
              <a:rPr lang="es-ES" dirty="0" smtClean="0"/>
              <a:t>…</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Plataforma que reúne a 200 empresas grandes de USA. Emite un comunicado en el que: </a:t>
            </a:r>
          </a:p>
          <a:p>
            <a:pPr marL="0" indent="0" algn="just">
              <a:buNone/>
            </a:pPr>
            <a:r>
              <a:rPr lang="es-ES" dirty="0" smtClean="0"/>
              <a:t>1. Se propone redefinir los objetivos corporativos.</a:t>
            </a:r>
          </a:p>
          <a:p>
            <a:pPr marL="0" indent="0" algn="just">
              <a:buNone/>
            </a:pPr>
            <a:r>
              <a:rPr lang="es-ES" dirty="0" smtClean="0"/>
              <a:t>2. Se aboga por abandonar el dogma de que el interés del accionista debe prevalecer sobre cualquier otro.</a:t>
            </a:r>
          </a:p>
          <a:p>
            <a:pPr marL="0" indent="0" algn="just">
              <a:buNone/>
            </a:pPr>
            <a:r>
              <a:rPr lang="es-ES" dirty="0" smtClean="0"/>
              <a:t>3. Se defiende situar al accionista al mismo nivel que los trabajadores, los clientes, los proveedores y las comunidades.</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4</a:t>
            </a:fld>
            <a:endParaRPr lang="es-ES"/>
          </a:p>
        </p:txBody>
      </p:sp>
    </p:spTree>
    <p:extLst>
      <p:ext uri="{BB962C8B-B14F-4D97-AF65-F5344CB8AC3E}">
        <p14:creationId xmlns:p14="http://schemas.microsoft.com/office/powerpoint/2010/main" val="33696115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…que cuestiona a Milton Friedman</a:t>
            </a:r>
            <a:endParaRPr lang="es-ES" dirty="0"/>
          </a:p>
        </p:txBody>
      </p:sp>
      <p:sp>
        <p:nvSpPr>
          <p:cNvPr id="3" name="Marcador de contenido 2"/>
          <p:cNvSpPr>
            <a:spLocks noGrp="1"/>
          </p:cNvSpPr>
          <p:nvPr>
            <p:ph idx="1"/>
          </p:nvPr>
        </p:nvSpPr>
        <p:spPr/>
        <p:txBody>
          <a:bodyPr>
            <a:noAutofit/>
          </a:bodyPr>
          <a:lstStyle/>
          <a:p>
            <a:pPr marL="0" indent="0" algn="just">
              <a:buNone/>
            </a:pPr>
            <a:r>
              <a:rPr lang="es-ES" sz="4800" dirty="0" smtClean="0"/>
              <a:t>Milton Friedman, Premio Nobel de Economía: las corporaciones existen principalmente para servir a los accionistas.</a:t>
            </a:r>
            <a:endParaRPr lang="es-ES" sz="4800"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5</a:t>
            </a:fld>
            <a:endParaRPr lang="es-ES"/>
          </a:p>
        </p:txBody>
      </p:sp>
    </p:spTree>
    <p:extLst>
      <p:ext uri="{BB962C8B-B14F-4D97-AF65-F5344CB8AC3E}">
        <p14:creationId xmlns:p14="http://schemas.microsoft.com/office/powerpoint/2010/main" val="394495842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smtClean="0"/>
              <a:t>Otros economistas: </a:t>
            </a:r>
            <a:br>
              <a:rPr lang="es-ES" sz="3200" dirty="0" smtClean="0"/>
            </a:br>
            <a:r>
              <a:rPr lang="es-ES" sz="3200" dirty="0" smtClean="0"/>
              <a:t>Thomas </a:t>
            </a:r>
            <a:r>
              <a:rPr lang="es-ES" sz="3200" dirty="0" err="1" smtClean="0"/>
              <a:t>Piketty</a:t>
            </a:r>
            <a:r>
              <a:rPr lang="es-ES" sz="3200" dirty="0" smtClean="0"/>
              <a:t>, Paul </a:t>
            </a:r>
            <a:r>
              <a:rPr lang="es-ES" sz="3200" dirty="0" err="1" smtClean="0"/>
              <a:t>Krugman</a:t>
            </a:r>
            <a:r>
              <a:rPr lang="es-ES" sz="3200" dirty="0" smtClean="0"/>
              <a:t>, Joseph </a:t>
            </a:r>
            <a:r>
              <a:rPr lang="es-ES" sz="3200" dirty="0" err="1" smtClean="0"/>
              <a:t>Stiglitz</a:t>
            </a:r>
            <a:endParaRPr lang="es-ES" sz="3200" dirty="0"/>
          </a:p>
        </p:txBody>
      </p:sp>
      <p:sp>
        <p:nvSpPr>
          <p:cNvPr id="3" name="Marcador de contenido 2"/>
          <p:cNvSpPr>
            <a:spLocks noGrp="1"/>
          </p:cNvSpPr>
          <p:nvPr>
            <p:ph idx="1"/>
          </p:nvPr>
        </p:nvSpPr>
        <p:spPr/>
        <p:txBody>
          <a:bodyPr>
            <a:normAutofit fontScale="85000" lnSpcReduction="10000"/>
          </a:bodyPr>
          <a:lstStyle/>
          <a:p>
            <a:pPr algn="just"/>
            <a:r>
              <a:rPr lang="es-ES" dirty="0" smtClean="0"/>
              <a:t>Advierten del peligro del aumento de las desigualdades. La riqueza se va concentrando en muy pocas manos, mientras que capas cada vez más amplias de la población quedan a la intemperie del bienestar.</a:t>
            </a:r>
          </a:p>
          <a:p>
            <a:pPr algn="just"/>
            <a:r>
              <a:rPr lang="es-ES" dirty="0" smtClean="0"/>
              <a:t>ÚLTIMO LIBRO DE PIKETTY (agosto 2019, en francés; en castellano en noviembre 2019): </a:t>
            </a:r>
            <a:r>
              <a:rPr lang="es-ES" i="1" dirty="0" smtClean="0"/>
              <a:t>Capital et </a:t>
            </a:r>
            <a:r>
              <a:rPr lang="es-ES" i="1" dirty="0" err="1" smtClean="0"/>
              <a:t>idéologie</a:t>
            </a:r>
            <a:r>
              <a:rPr lang="es-ES" dirty="0" smtClean="0"/>
              <a:t>, expone este proceso histórico desde la época medieval hasta ahora mismo, y propone </a:t>
            </a:r>
            <a:r>
              <a:rPr lang="es-ES" b="1" dirty="0" smtClean="0"/>
              <a:t>la adopción de políticas fiscales sobre el patrimonio de la franja más rica de la población. </a:t>
            </a:r>
            <a:endParaRPr lang="es-ES" b="1"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6</a:t>
            </a:fld>
            <a:endParaRPr lang="es-ES"/>
          </a:p>
        </p:txBody>
      </p:sp>
    </p:spTree>
    <p:extLst>
      <p:ext uri="{BB962C8B-B14F-4D97-AF65-F5344CB8AC3E}">
        <p14:creationId xmlns:p14="http://schemas.microsoft.com/office/powerpoint/2010/main" val="2637321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smtClean="0"/>
              <a:t>…Pero esto también lo piensan las grandes empresas de la </a:t>
            </a:r>
            <a:r>
              <a:rPr lang="es-ES" sz="3600" i="1" dirty="0" smtClean="0"/>
              <a:t>Business </a:t>
            </a:r>
            <a:r>
              <a:rPr lang="es-ES" sz="3600" i="1" dirty="0" err="1" smtClean="0"/>
              <a:t>Roundtable</a:t>
            </a:r>
            <a:endParaRPr lang="es-ES" sz="3600" i="1" dirty="0"/>
          </a:p>
        </p:txBody>
      </p:sp>
      <p:sp>
        <p:nvSpPr>
          <p:cNvPr id="3" name="Marcador de contenido 2"/>
          <p:cNvSpPr>
            <a:spLocks noGrp="1"/>
          </p:cNvSpPr>
          <p:nvPr>
            <p:ph idx="1"/>
          </p:nvPr>
        </p:nvSpPr>
        <p:spPr/>
        <p:txBody>
          <a:bodyPr>
            <a:normAutofit/>
          </a:bodyPr>
          <a:lstStyle/>
          <a:p>
            <a:pPr algn="just"/>
            <a:r>
              <a:rPr lang="es-ES" sz="5400" i="1" dirty="0" smtClean="0"/>
              <a:t>“Hay que proteger el medio ambiente y fomentar la diversidad, la inclusión, la dignidad y el respeto”</a:t>
            </a:r>
            <a:r>
              <a:rPr lang="es-ES" sz="5400" dirty="0" smtClean="0"/>
              <a:t>.</a:t>
            </a:r>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7</a:t>
            </a:fld>
            <a:endParaRPr lang="es-ES"/>
          </a:p>
        </p:txBody>
      </p:sp>
    </p:spTree>
    <p:extLst>
      <p:ext uri="{BB962C8B-B14F-4D97-AF65-F5344CB8AC3E}">
        <p14:creationId xmlns:p14="http://schemas.microsoft.com/office/powerpoint/2010/main" val="113690593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3200" dirty="0" smtClean="0"/>
              <a:t>ANTE ESTO:</a:t>
            </a:r>
            <a:br>
              <a:rPr lang="es-ES" sz="3200" dirty="0" smtClean="0"/>
            </a:br>
            <a:r>
              <a:rPr lang="es-ES" sz="3200" dirty="0" smtClean="0"/>
              <a:t>PRINCIPALES CONTRADICCIONES ECONÓMICAS: RETOS PARA LOS ECONOMISTAS</a:t>
            </a:r>
            <a:endParaRPr lang="es-ES" sz="3200" dirty="0"/>
          </a:p>
        </p:txBody>
      </p:sp>
      <p:sp>
        <p:nvSpPr>
          <p:cNvPr id="3" name="Marcador de contenido 2"/>
          <p:cNvSpPr>
            <a:spLocks noGrp="1"/>
          </p:cNvSpPr>
          <p:nvPr>
            <p:ph idx="1"/>
          </p:nvPr>
        </p:nvSpPr>
        <p:spPr/>
        <p:txBody>
          <a:bodyPr>
            <a:normAutofit/>
          </a:bodyPr>
          <a:lstStyle/>
          <a:p>
            <a:r>
              <a:rPr lang="es-ES" sz="4800" dirty="0" smtClean="0"/>
              <a:t>LA CRISIS ECOLÓGICA,</a:t>
            </a:r>
          </a:p>
          <a:p>
            <a:r>
              <a:rPr lang="es-ES" sz="4800" dirty="0" smtClean="0"/>
              <a:t>LOS RETOS TECNOLÓGICOS,</a:t>
            </a:r>
          </a:p>
          <a:p>
            <a:r>
              <a:rPr lang="es-ES" sz="4800" dirty="0" smtClean="0"/>
              <a:t>LA DESIGUALDAD,</a:t>
            </a:r>
          </a:p>
          <a:p>
            <a:r>
              <a:rPr lang="es-ES" sz="4800" dirty="0" smtClean="0"/>
              <a:t>LOS CAMBIOS GEO-POLÍTICOS.</a:t>
            </a:r>
            <a:endParaRPr lang="es-ES" sz="4800"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937620BE-18DD-A445-8E00-A39AD524411E}" type="slidenum">
              <a:rPr lang="es-ES" smtClean="0"/>
              <a:t>8</a:t>
            </a:fld>
            <a:endParaRPr lang="es-ES"/>
          </a:p>
        </p:txBody>
      </p:sp>
    </p:spTree>
    <p:extLst>
      <p:ext uri="{BB962C8B-B14F-4D97-AF65-F5344CB8AC3E}">
        <p14:creationId xmlns:p14="http://schemas.microsoft.com/office/powerpoint/2010/main" val="45426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Autofit/>
          </a:bodyPr>
          <a:lstStyle/>
          <a:p>
            <a:r>
              <a:rPr lang="es-ES" sz="3600" dirty="0" smtClean="0"/>
              <a:t>AHORA BIEN, EL DETERIORO ECOLÓGICO ES PROBLEMA ECONÓMICO </a:t>
            </a:r>
            <a:r>
              <a:rPr lang="es-ES" sz="5400" b="1" dirty="0" smtClean="0"/>
              <a:t>CENTRAL</a:t>
            </a:r>
            <a:endParaRPr lang="es-ES" sz="5400" b="1" dirty="0"/>
          </a:p>
        </p:txBody>
      </p:sp>
      <p:sp>
        <p:nvSpPr>
          <p:cNvPr id="8" name="Marcador de contenido 7"/>
          <p:cNvSpPr>
            <a:spLocks noGrp="1"/>
          </p:cNvSpPr>
          <p:nvPr>
            <p:ph idx="1"/>
          </p:nvPr>
        </p:nvSpPr>
        <p:spPr/>
        <p:txBody>
          <a:bodyPr>
            <a:noAutofit/>
          </a:bodyPr>
          <a:lstStyle/>
          <a:p>
            <a:pPr marL="0" indent="0" algn="just">
              <a:buNone/>
            </a:pPr>
            <a:r>
              <a:rPr lang="es-ES" sz="5000" dirty="0" smtClean="0"/>
              <a:t>JOSEPH SCHUMPETER: necesidad de renovar la visión analítica de la Economía, aprendiendo a ver lo que otras disciplinas proporcionan.</a:t>
            </a:r>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9</a:t>
            </a:fld>
            <a:endParaRPr lang="es-ES"/>
          </a:p>
        </p:txBody>
      </p:sp>
    </p:spTree>
    <p:extLst>
      <p:ext uri="{BB962C8B-B14F-4D97-AF65-F5344CB8AC3E}">
        <p14:creationId xmlns:p14="http://schemas.microsoft.com/office/powerpoint/2010/main" val="106150675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smtClean="0"/>
              <a:t>SIMPLE RECORDATORIO:</a:t>
            </a:r>
            <a:br>
              <a:rPr lang="es-ES" sz="3200" dirty="0" smtClean="0"/>
            </a:br>
            <a:r>
              <a:rPr lang="es-ES" sz="3200" dirty="0"/>
              <a:t>L</a:t>
            </a:r>
            <a:r>
              <a:rPr lang="es-ES" sz="3200" dirty="0" smtClean="0"/>
              <a:t>a idea de un crecimiento imparable: la aportación de los neoclásicos</a:t>
            </a:r>
            <a:endParaRPr lang="es-ES" sz="3200" dirty="0"/>
          </a:p>
        </p:txBody>
      </p:sp>
      <p:sp>
        <p:nvSpPr>
          <p:cNvPr id="6" name="Marcador de texto 5"/>
          <p:cNvSpPr>
            <a:spLocks noGrp="1"/>
          </p:cNvSpPr>
          <p:nvPr>
            <p:ph type="body" idx="1"/>
          </p:nvPr>
        </p:nvSpPr>
        <p:spPr/>
        <p:txBody>
          <a:bodyPr>
            <a:normAutofit fontScale="92500"/>
          </a:bodyPr>
          <a:lstStyle/>
          <a:p>
            <a:r>
              <a:rPr lang="es-ES" dirty="0" smtClean="0"/>
              <a:t>EL PODER DE LA TECNOLOGÍA…</a:t>
            </a:r>
            <a:endParaRPr lang="es-ES" dirty="0"/>
          </a:p>
        </p:txBody>
      </p:sp>
      <p:sp>
        <p:nvSpPr>
          <p:cNvPr id="7" name="Marcador de contenido 6"/>
          <p:cNvSpPr>
            <a:spLocks noGrp="1"/>
          </p:cNvSpPr>
          <p:nvPr>
            <p:ph sz="half" idx="2"/>
          </p:nvPr>
        </p:nvSpPr>
        <p:spPr/>
        <p:txBody>
          <a:bodyPr>
            <a:normAutofit lnSpcReduction="10000"/>
          </a:bodyPr>
          <a:lstStyle/>
          <a:p>
            <a:pPr marL="0" indent="0" algn="just">
              <a:buNone/>
            </a:pPr>
            <a:r>
              <a:rPr lang="es-ES" dirty="0" err="1" smtClean="0"/>
              <a:t>Leon</a:t>
            </a:r>
            <a:r>
              <a:rPr lang="es-ES" dirty="0" smtClean="0"/>
              <a:t> </a:t>
            </a:r>
            <a:r>
              <a:rPr lang="es-ES" dirty="0" err="1" smtClean="0"/>
              <a:t>Walras</a:t>
            </a:r>
            <a:r>
              <a:rPr lang="es-ES" dirty="0" smtClean="0"/>
              <a:t>, Stanley </a:t>
            </a:r>
            <a:r>
              <a:rPr lang="es-ES" dirty="0" err="1" smtClean="0"/>
              <a:t>Jevons</a:t>
            </a:r>
            <a:r>
              <a:rPr lang="es-ES" dirty="0" smtClean="0"/>
              <a:t>, Alfred Marshall: </a:t>
            </a:r>
            <a:r>
              <a:rPr lang="es-ES" b="1" dirty="0" smtClean="0"/>
              <a:t>liberación de la dependencia fuerte de la naturaleza.</a:t>
            </a:r>
            <a:r>
              <a:rPr lang="es-ES" dirty="0" smtClean="0"/>
              <a:t> Algunos recursos pueden ser escasos, pero se pueden sustituir por otros a medida que los precios relativos emitan señales de escasez. FINAL DEL HORIZONTE ESTACIONARIO DE LOS CLÁSICOS.</a:t>
            </a:r>
            <a:endParaRPr lang="es-ES" dirty="0"/>
          </a:p>
        </p:txBody>
      </p:sp>
      <p:sp>
        <p:nvSpPr>
          <p:cNvPr id="8" name="Marcador de texto 7"/>
          <p:cNvSpPr>
            <a:spLocks noGrp="1"/>
          </p:cNvSpPr>
          <p:nvPr>
            <p:ph type="body" sz="quarter" idx="3"/>
          </p:nvPr>
        </p:nvSpPr>
        <p:spPr/>
        <p:txBody>
          <a:bodyPr>
            <a:normAutofit fontScale="92500" lnSpcReduction="20000"/>
          </a:bodyPr>
          <a:lstStyle/>
          <a:p>
            <a:r>
              <a:rPr lang="es-ES" dirty="0" smtClean="0"/>
              <a:t>…A PESAR DE LAS PREVENCIONES DE JEVONS</a:t>
            </a:r>
            <a:endParaRPr lang="es-ES" dirty="0"/>
          </a:p>
        </p:txBody>
      </p:sp>
      <p:sp>
        <p:nvSpPr>
          <p:cNvPr id="9" name="Marcador de contenido 8"/>
          <p:cNvSpPr>
            <a:spLocks noGrp="1"/>
          </p:cNvSpPr>
          <p:nvPr>
            <p:ph sz="quarter" idx="4"/>
          </p:nvPr>
        </p:nvSpPr>
        <p:spPr/>
        <p:txBody>
          <a:bodyPr/>
          <a:lstStyle/>
          <a:p>
            <a:pPr marL="0" indent="0" algn="just">
              <a:buNone/>
            </a:pPr>
            <a:r>
              <a:rPr lang="es-ES" i="1" dirty="0" err="1" smtClean="0"/>
              <a:t>The</a:t>
            </a:r>
            <a:r>
              <a:rPr lang="es-ES" i="1" dirty="0" smtClean="0"/>
              <a:t> Coal </a:t>
            </a:r>
            <a:r>
              <a:rPr lang="es-ES" i="1" dirty="0" err="1" smtClean="0"/>
              <a:t>Question</a:t>
            </a:r>
            <a:r>
              <a:rPr lang="es-ES" dirty="0" smtClean="0"/>
              <a:t>, </a:t>
            </a:r>
            <a:r>
              <a:rPr lang="es-ES" dirty="0" err="1" smtClean="0"/>
              <a:t>Jevons</a:t>
            </a:r>
            <a:r>
              <a:rPr lang="es-ES" dirty="0" smtClean="0"/>
              <a:t>: Gran Bretaña depende de la utilización de un recurso, el carbón, que es finito.</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10</a:t>
            </a:fld>
            <a:endParaRPr lang="es-ES"/>
          </a:p>
        </p:txBody>
      </p:sp>
      <p:pic>
        <p:nvPicPr>
          <p:cNvPr id="10" name="Imagen 9"/>
          <p:cNvPicPr>
            <a:picLocks noChangeAspect="1"/>
          </p:cNvPicPr>
          <p:nvPr/>
        </p:nvPicPr>
        <p:blipFill>
          <a:blip r:embed="rId2"/>
          <a:stretch>
            <a:fillRect/>
          </a:stretch>
        </p:blipFill>
        <p:spPr>
          <a:xfrm>
            <a:off x="5753100" y="3615266"/>
            <a:ext cx="2131937" cy="3106209"/>
          </a:xfrm>
          <a:prstGeom prst="rect">
            <a:avLst/>
          </a:prstGeom>
        </p:spPr>
      </p:pic>
    </p:spTree>
    <p:extLst>
      <p:ext uri="{BB962C8B-B14F-4D97-AF65-F5344CB8AC3E}">
        <p14:creationId xmlns:p14="http://schemas.microsoft.com/office/powerpoint/2010/main" val="35471154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400" dirty="0" smtClean="0"/>
              <a:t>Desestabilización de procesos ecológicos: planeta LLENO</a:t>
            </a:r>
            <a:br>
              <a:rPr lang="es-ES" sz="2400" dirty="0" smtClean="0"/>
            </a:br>
            <a:r>
              <a:rPr lang="es-ES" sz="2400" dirty="0" smtClean="0"/>
              <a:t> (Herman </a:t>
            </a:r>
            <a:r>
              <a:rPr lang="es-ES" sz="2400" dirty="0" err="1" smtClean="0"/>
              <a:t>Daly</a:t>
            </a:r>
            <a:r>
              <a:rPr lang="es-ES" sz="2400" dirty="0" smtClean="0"/>
              <a:t>)</a:t>
            </a:r>
            <a:endParaRPr lang="es-ES" sz="2400" dirty="0"/>
          </a:p>
        </p:txBody>
      </p:sp>
      <p:sp>
        <p:nvSpPr>
          <p:cNvPr id="3" name="Marcador de contenido 2"/>
          <p:cNvSpPr>
            <a:spLocks noGrp="1"/>
          </p:cNvSpPr>
          <p:nvPr>
            <p:ph sz="half" idx="1"/>
          </p:nvPr>
        </p:nvSpPr>
        <p:spPr/>
        <p:txBody>
          <a:bodyPr>
            <a:noAutofit/>
          </a:bodyPr>
          <a:lstStyle/>
          <a:p>
            <a:r>
              <a:rPr lang="es-ES" sz="2400" dirty="0" smtClean="0"/>
              <a:t>1. Cambio climático,</a:t>
            </a:r>
          </a:p>
          <a:p>
            <a:r>
              <a:rPr lang="es-ES" sz="2400" dirty="0" smtClean="0"/>
              <a:t>2. Integridad de la biosfera,</a:t>
            </a:r>
          </a:p>
          <a:p>
            <a:r>
              <a:rPr lang="es-ES" sz="2400" dirty="0" smtClean="0"/>
              <a:t>3. Destrucción de la capa de ozono,</a:t>
            </a:r>
          </a:p>
          <a:p>
            <a:r>
              <a:rPr lang="es-ES" sz="2400" dirty="0" smtClean="0"/>
              <a:t>4. Consumo de agua dulce,</a:t>
            </a:r>
          </a:p>
          <a:p>
            <a:r>
              <a:rPr lang="es-ES" sz="2400" dirty="0" smtClean="0"/>
              <a:t>5. Acidificación de los océanos,</a:t>
            </a:r>
          </a:p>
          <a:p>
            <a:r>
              <a:rPr lang="es-ES" sz="2400" dirty="0" smtClean="0"/>
              <a:t>6. Cambio de uso del suelo. </a:t>
            </a:r>
            <a:endParaRPr lang="es-ES" sz="2400" dirty="0"/>
          </a:p>
        </p:txBody>
      </p:sp>
      <p:sp>
        <p:nvSpPr>
          <p:cNvPr id="6" name="Marcador de contenido 5"/>
          <p:cNvSpPr>
            <a:spLocks noGrp="1"/>
          </p:cNvSpPr>
          <p:nvPr>
            <p:ph sz="half" idx="2"/>
          </p:nvPr>
        </p:nvSpPr>
        <p:spPr/>
        <p:txBody>
          <a:bodyPr>
            <a:normAutofit fontScale="62500" lnSpcReduction="20000"/>
          </a:bodyPr>
          <a:lstStyle/>
          <a:p>
            <a:pPr algn="just"/>
            <a:r>
              <a:rPr lang="es-ES" dirty="0" smtClean="0"/>
              <a:t>Mientras población, PIB, urbanización, consumo de energía y otros indicadores crecían…</a:t>
            </a:r>
          </a:p>
          <a:p>
            <a:pPr algn="just"/>
            <a:r>
              <a:rPr lang="es-ES" dirty="0" smtClean="0"/>
              <a:t>…también crecían las concentraciones de CO2 en la atmósfera, la deforestación, la pérdida de biodiversidad y la contaminación: </a:t>
            </a:r>
          </a:p>
          <a:p>
            <a:pPr algn="just"/>
            <a:r>
              <a:rPr lang="es-ES" dirty="0" smtClean="0"/>
              <a:t>LA GRAN ESCAPADA (</a:t>
            </a:r>
            <a:r>
              <a:rPr lang="es-ES" dirty="0" err="1" smtClean="0"/>
              <a:t>Deaton</a:t>
            </a:r>
            <a:r>
              <a:rPr lang="es-ES" dirty="0" smtClean="0"/>
              <a:t> 2013), </a:t>
            </a:r>
          </a:p>
          <a:p>
            <a:pPr algn="just"/>
            <a:r>
              <a:rPr lang="es-ES" dirty="0" smtClean="0"/>
              <a:t>LA GRAN ACELERACIÓN (</a:t>
            </a:r>
            <a:r>
              <a:rPr lang="es-ES" dirty="0" err="1" smtClean="0"/>
              <a:t>McNeill</a:t>
            </a:r>
            <a:r>
              <a:rPr lang="es-ES" dirty="0" smtClean="0"/>
              <a:t>, 2016). </a:t>
            </a:r>
          </a:p>
          <a:p>
            <a:pPr algn="just"/>
            <a:r>
              <a:rPr lang="es-ES" dirty="0" smtClean="0"/>
              <a:t>EL CAMBIO CLIMÁTICO (</a:t>
            </a:r>
            <a:r>
              <a:rPr lang="es-ES" dirty="0" err="1" smtClean="0"/>
              <a:t>Nordhaus</a:t>
            </a:r>
            <a:r>
              <a:rPr lang="es-ES" dirty="0" smtClean="0"/>
              <a:t>, 2019).</a:t>
            </a:r>
          </a:p>
          <a:p>
            <a:pPr marL="0" indent="0" algn="just">
              <a:buNone/>
            </a:pPr>
            <a:endParaRPr lang="es-ES" dirty="0" smtClean="0"/>
          </a:p>
          <a:p>
            <a:pPr marL="0" indent="0" algn="just">
              <a:buNone/>
            </a:pPr>
            <a:r>
              <a:rPr lang="es-ES" dirty="0" smtClean="0"/>
              <a:t>EL ANTROPOCENO (Paul </a:t>
            </a:r>
            <a:r>
              <a:rPr lang="es-ES" dirty="0" err="1" smtClean="0"/>
              <a:t>Crutzen</a:t>
            </a:r>
            <a:r>
              <a:rPr lang="es-ES" dirty="0" smtClean="0"/>
              <a:t>, Premio Nobel de Química): naturaleza y economía tienen relaciones directas y constantes</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11</a:t>
            </a:fld>
            <a:endParaRPr lang="es-ES"/>
          </a:p>
        </p:txBody>
      </p:sp>
    </p:spTree>
    <p:extLst>
      <p:ext uri="{BB962C8B-B14F-4D97-AF65-F5344CB8AC3E}">
        <p14:creationId xmlns:p14="http://schemas.microsoft.com/office/powerpoint/2010/main" val="7762631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Emisiones CO2:</a:t>
            </a:r>
            <a:br>
              <a:rPr lang="es-ES" dirty="0" smtClean="0"/>
            </a:br>
            <a:r>
              <a:rPr lang="es-ES" sz="3100" dirty="0" smtClean="0"/>
              <a:t>umbral de seguridad, 2 grados C, 450 ppm (hacia 2030)</a:t>
            </a:r>
            <a:endParaRPr lang="es-ES" sz="3100" dirty="0"/>
          </a:p>
        </p:txBody>
      </p:sp>
      <p:pic>
        <p:nvPicPr>
          <p:cNvPr id="7" name="Marcador de contenido 6"/>
          <p:cNvPicPr>
            <a:picLocks noGrp="1" noChangeAspect="1"/>
          </p:cNvPicPr>
          <p:nvPr>
            <p:ph sz="half" idx="1"/>
          </p:nvPr>
        </p:nvPicPr>
        <p:blipFill>
          <a:blip r:embed="rId2"/>
          <a:srcRect t="-4586" b="-4586"/>
          <a:stretch>
            <a:fillRect/>
          </a:stretch>
        </p:blipFill>
        <p:spPr/>
      </p:pic>
      <p:pic>
        <p:nvPicPr>
          <p:cNvPr id="8" name="Marcador de contenido 7"/>
          <p:cNvPicPr>
            <a:picLocks noGrp="1" noChangeAspect="1"/>
          </p:cNvPicPr>
          <p:nvPr>
            <p:ph sz="half" idx="2"/>
          </p:nvPr>
        </p:nvPicPr>
        <p:blipFill>
          <a:blip r:embed="rId3"/>
          <a:srcRect t="-26659" b="-26659"/>
          <a:stretch>
            <a:fillRect/>
          </a:stretch>
        </p:blipFill>
        <p:spPr>
          <a:xfrm>
            <a:off x="4648200" y="1286933"/>
            <a:ext cx="4380446" cy="5232400"/>
          </a:xfrm>
        </p:spPr>
      </p:pic>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12</a:t>
            </a:fld>
            <a:endParaRPr lang="es-ES"/>
          </a:p>
        </p:txBody>
      </p:sp>
    </p:spTree>
    <p:extLst>
      <p:ext uri="{BB962C8B-B14F-4D97-AF65-F5344CB8AC3E}">
        <p14:creationId xmlns:p14="http://schemas.microsoft.com/office/powerpoint/2010/main" val="123115835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¿Límites al crecimiento?</a:t>
            </a:r>
            <a:endParaRPr lang="es-ES" dirty="0"/>
          </a:p>
        </p:txBody>
      </p:sp>
      <p:sp>
        <p:nvSpPr>
          <p:cNvPr id="8" name="Marcador de contenido 7"/>
          <p:cNvSpPr>
            <a:spLocks noGrp="1"/>
          </p:cNvSpPr>
          <p:nvPr>
            <p:ph idx="1"/>
          </p:nvPr>
        </p:nvSpPr>
        <p:spPr/>
        <p:txBody>
          <a:bodyPr/>
          <a:lstStyle/>
          <a:p>
            <a:pPr algn="just"/>
            <a:r>
              <a:rPr lang="es-ES" dirty="0" smtClean="0"/>
              <a:t>Vendrá de las cantidades crecientes de residuos o contaminación generada por la actividad económica.</a:t>
            </a:r>
          </a:p>
          <a:p>
            <a:pPr algn="just"/>
            <a:r>
              <a:rPr lang="es-ES" b="1" dirty="0" smtClean="0"/>
              <a:t>Crecimiento económico en cuestión</a:t>
            </a:r>
            <a:r>
              <a:rPr lang="es-ES" dirty="0" smtClean="0"/>
              <a:t>: revista </a:t>
            </a:r>
            <a:r>
              <a:rPr lang="es-ES" i="1" dirty="0" smtClean="0"/>
              <a:t>SCIENCE</a:t>
            </a:r>
            <a:r>
              <a:rPr lang="es-ES" dirty="0" smtClean="0"/>
              <a:t>, equipo multidisciplinar dirigido por Kenneth </a:t>
            </a:r>
            <a:r>
              <a:rPr lang="es-ES" dirty="0" err="1" smtClean="0"/>
              <a:t>Arrow</a:t>
            </a:r>
            <a:r>
              <a:rPr lang="es-ES" dirty="0" smtClean="0"/>
              <a:t>, Premio Nobel de Economía. El crecimiento económico no cura los males ambientales. Degradación irreversible.</a:t>
            </a:r>
            <a:endParaRPr lang="es-ES" dirty="0"/>
          </a:p>
        </p:txBody>
      </p:sp>
      <p:sp>
        <p:nvSpPr>
          <p:cNvPr id="5" name="Marcador de pie de página 4"/>
          <p:cNvSpPr>
            <a:spLocks noGrp="1"/>
          </p:cNvSpPr>
          <p:nvPr>
            <p:ph type="ftr" sz="quarter" idx="11"/>
          </p:nvPr>
        </p:nvSpPr>
        <p:spPr/>
        <p:txBody>
          <a:bodyPr/>
          <a:lstStyle/>
          <a:p>
            <a:r>
              <a:rPr lang="fr-FR" smtClean="0"/>
              <a:t>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13</a:t>
            </a:fld>
            <a:endParaRPr lang="es-ES"/>
          </a:p>
        </p:txBody>
      </p:sp>
    </p:spTree>
    <p:extLst>
      <p:ext uri="{BB962C8B-B14F-4D97-AF65-F5344CB8AC3E}">
        <p14:creationId xmlns:p14="http://schemas.microsoft.com/office/powerpoint/2010/main" val="11213713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Las leyes de la termodinámica aplicadas a la Economía</a:t>
            </a:r>
            <a:endParaRPr lang="es-ES" dirty="0"/>
          </a:p>
        </p:txBody>
      </p:sp>
      <p:sp>
        <p:nvSpPr>
          <p:cNvPr id="7" name="Marcador de texto 6"/>
          <p:cNvSpPr>
            <a:spLocks noGrp="1"/>
          </p:cNvSpPr>
          <p:nvPr>
            <p:ph type="body" idx="1"/>
          </p:nvPr>
        </p:nvSpPr>
        <p:spPr/>
        <p:txBody>
          <a:bodyPr/>
          <a:lstStyle/>
          <a:p>
            <a:r>
              <a:rPr lang="es-ES" dirty="0"/>
              <a:t>Kenneth </a:t>
            </a:r>
            <a:r>
              <a:rPr lang="es-ES" dirty="0" err="1"/>
              <a:t>Boulding</a:t>
            </a:r>
            <a:endParaRPr lang="es-ES" dirty="0"/>
          </a:p>
        </p:txBody>
      </p:sp>
      <p:sp>
        <p:nvSpPr>
          <p:cNvPr id="3" name="Marcador de contenido 2"/>
          <p:cNvSpPr>
            <a:spLocks noGrp="1"/>
          </p:cNvSpPr>
          <p:nvPr>
            <p:ph sz="half" idx="2"/>
          </p:nvPr>
        </p:nvSpPr>
        <p:spPr/>
        <p:txBody>
          <a:bodyPr/>
          <a:lstStyle/>
          <a:p>
            <a:pPr algn="just"/>
            <a:r>
              <a:rPr lang="es-ES" dirty="0" smtClean="0"/>
              <a:t>1. </a:t>
            </a:r>
            <a:r>
              <a:rPr lang="es-ES" b="1" dirty="0" smtClean="0"/>
              <a:t>La economía del cowboy</a:t>
            </a:r>
            <a:r>
              <a:rPr lang="es-ES" dirty="0" smtClean="0"/>
              <a:t>: llanura ilimitadas y comportamiento imprudente, explotador y violento.</a:t>
            </a:r>
          </a:p>
          <a:p>
            <a:pPr algn="just"/>
            <a:r>
              <a:rPr lang="es-ES" dirty="0" smtClean="0"/>
              <a:t>2. </a:t>
            </a:r>
            <a:r>
              <a:rPr lang="es-ES" b="1" dirty="0" smtClean="0"/>
              <a:t>La economía del astronauta</a:t>
            </a:r>
            <a:r>
              <a:rPr lang="es-ES" dirty="0" smtClean="0"/>
              <a:t>: la Tierra como nave, sin reservas ilimitadas.</a:t>
            </a:r>
            <a:endParaRPr lang="es-ES" dirty="0"/>
          </a:p>
        </p:txBody>
      </p:sp>
      <p:sp>
        <p:nvSpPr>
          <p:cNvPr id="8" name="Marcador de texto 7"/>
          <p:cNvSpPr>
            <a:spLocks noGrp="1"/>
          </p:cNvSpPr>
          <p:nvPr>
            <p:ph type="body" sz="quarter" idx="3"/>
          </p:nvPr>
        </p:nvSpPr>
        <p:spPr/>
        <p:txBody>
          <a:bodyPr/>
          <a:lstStyle/>
          <a:p>
            <a:r>
              <a:rPr lang="es-ES" dirty="0" err="1" smtClean="0"/>
              <a:t>Georgescu-Roegen</a:t>
            </a:r>
            <a:endParaRPr lang="es-ES" dirty="0"/>
          </a:p>
        </p:txBody>
      </p:sp>
      <p:sp>
        <p:nvSpPr>
          <p:cNvPr id="9" name="Marcador de contenido 8"/>
          <p:cNvSpPr>
            <a:spLocks noGrp="1"/>
          </p:cNvSpPr>
          <p:nvPr>
            <p:ph sz="quarter" idx="4"/>
          </p:nvPr>
        </p:nvSpPr>
        <p:spPr/>
        <p:txBody>
          <a:bodyPr>
            <a:normAutofit fontScale="92500" lnSpcReduction="20000"/>
          </a:bodyPr>
          <a:lstStyle/>
          <a:p>
            <a:pPr algn="just"/>
            <a:r>
              <a:rPr lang="es-ES" dirty="0" smtClean="0"/>
              <a:t>A) La materia ni se crea ni se destruye: se transforma.</a:t>
            </a:r>
          </a:p>
          <a:p>
            <a:pPr algn="just"/>
            <a:r>
              <a:rPr lang="es-ES" dirty="0" smtClean="0"/>
              <a:t>B) Entropía: desorden; la materia no puede ser “reorganizada”.</a:t>
            </a:r>
          </a:p>
          <a:p>
            <a:pPr marL="0" indent="0" algn="just">
              <a:buNone/>
            </a:pPr>
            <a:r>
              <a:rPr lang="es-ES" dirty="0" smtClean="0"/>
              <a:t>Implicaciones para el crecimiento: hay límites en las fuentes (suministro de recursos) y en los sumideros (asimilación de residuos). </a:t>
            </a:r>
          </a:p>
          <a:p>
            <a:pPr marL="0" indent="0" algn="just">
              <a:buNone/>
            </a:pPr>
            <a:r>
              <a:rPr lang="es-ES" dirty="0" smtClean="0"/>
              <a:t>Derivadas en las teorías del caos y de los fractales: </a:t>
            </a:r>
            <a:r>
              <a:rPr lang="es-ES" dirty="0" err="1" smtClean="0"/>
              <a:t>Mandelbrot</a:t>
            </a:r>
            <a:r>
              <a:rPr lang="es-ES" dirty="0" smtClean="0"/>
              <a:t>, </a:t>
            </a:r>
            <a:r>
              <a:rPr lang="es-ES" dirty="0" err="1" smtClean="0"/>
              <a:t>Prigogine</a:t>
            </a:r>
            <a:r>
              <a:rPr lang="es-ES" dirty="0" smtClean="0"/>
              <a:t>.</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dirty="0"/>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14</a:t>
            </a:fld>
            <a:endParaRPr lang="es-ES"/>
          </a:p>
        </p:txBody>
      </p:sp>
    </p:spTree>
    <p:extLst>
      <p:ext uri="{BB962C8B-B14F-4D97-AF65-F5344CB8AC3E}">
        <p14:creationId xmlns:p14="http://schemas.microsoft.com/office/powerpoint/2010/main" val="23747287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400" dirty="0" smtClean="0"/>
              <a:t>TODO EN EL MARCO DE UNA REVOLUCIÓN TECNOLÓGICA.</a:t>
            </a:r>
            <a:br>
              <a:rPr lang="es-ES" sz="2400" dirty="0" smtClean="0"/>
            </a:br>
            <a:r>
              <a:rPr lang="es-ES" sz="2400" dirty="0" smtClean="0"/>
              <a:t>TERCERA REVOLUCIÓN INDUSTRIAL:</a:t>
            </a:r>
            <a:br>
              <a:rPr lang="es-ES" sz="2400" dirty="0" smtClean="0"/>
            </a:br>
            <a:r>
              <a:rPr lang="es-ES" sz="2400" dirty="0" smtClean="0"/>
              <a:t>JEREMY RIFKIN</a:t>
            </a:r>
            <a:endParaRPr lang="es-ES" sz="2400" dirty="0"/>
          </a:p>
        </p:txBody>
      </p:sp>
      <p:sp>
        <p:nvSpPr>
          <p:cNvPr id="4" name="Marcador de texto 3"/>
          <p:cNvSpPr>
            <a:spLocks noGrp="1"/>
          </p:cNvSpPr>
          <p:nvPr>
            <p:ph type="body" idx="1"/>
          </p:nvPr>
        </p:nvSpPr>
        <p:spPr/>
        <p:txBody>
          <a:bodyPr/>
          <a:lstStyle/>
          <a:p>
            <a:r>
              <a:rPr lang="es-ES" dirty="0" smtClean="0"/>
              <a:t>Un libro polémico, 2011</a:t>
            </a:r>
            <a:endParaRPr lang="es-ES" dirty="0"/>
          </a:p>
        </p:txBody>
      </p:sp>
      <p:pic>
        <p:nvPicPr>
          <p:cNvPr id="8" name="Marcador de contenido 7"/>
          <p:cNvPicPr>
            <a:picLocks noGrp="1" noChangeAspect="1"/>
          </p:cNvPicPr>
          <p:nvPr>
            <p:ph sz="half" idx="2"/>
          </p:nvPr>
        </p:nvPicPr>
        <p:blipFill>
          <a:blip r:embed="rId2"/>
          <a:srcRect l="-26827" r="-26827"/>
          <a:stretch>
            <a:fillRect/>
          </a:stretch>
        </p:blipFill>
        <p:spPr/>
      </p:pic>
      <p:sp>
        <p:nvSpPr>
          <p:cNvPr id="6" name="Marcador de texto 5"/>
          <p:cNvSpPr>
            <a:spLocks noGrp="1"/>
          </p:cNvSpPr>
          <p:nvPr>
            <p:ph type="body" sz="quarter" idx="3"/>
          </p:nvPr>
        </p:nvSpPr>
        <p:spPr/>
        <p:txBody>
          <a:bodyPr/>
          <a:lstStyle/>
          <a:p>
            <a:r>
              <a:rPr lang="es-ES" dirty="0" smtClean="0"/>
              <a:t>Ideas básicas</a:t>
            </a:r>
            <a:endParaRPr lang="es-ES" dirty="0"/>
          </a:p>
        </p:txBody>
      </p:sp>
      <p:sp>
        <p:nvSpPr>
          <p:cNvPr id="7" name="Marcador de contenido 6"/>
          <p:cNvSpPr>
            <a:spLocks noGrp="1"/>
          </p:cNvSpPr>
          <p:nvPr>
            <p:ph sz="quarter" idx="4"/>
          </p:nvPr>
        </p:nvSpPr>
        <p:spPr/>
        <p:txBody>
          <a:bodyPr/>
          <a:lstStyle/>
          <a:p>
            <a:pPr algn="just"/>
            <a:r>
              <a:rPr lang="es-ES" dirty="0" smtClean="0"/>
              <a:t>1. Nuevas tecnologías de la información y la comunicación.</a:t>
            </a:r>
          </a:p>
          <a:p>
            <a:pPr algn="just"/>
            <a:r>
              <a:rPr lang="es-ES" dirty="0" smtClean="0"/>
              <a:t>2. Energías renovables.</a:t>
            </a:r>
          </a:p>
          <a:p>
            <a:pPr algn="just"/>
            <a:r>
              <a:rPr lang="es-ES" dirty="0" smtClean="0"/>
              <a:t>3. Información fluida y revolución tecnológica.</a:t>
            </a:r>
          </a:p>
          <a:p>
            <a:pPr algn="just"/>
            <a:r>
              <a:rPr lang="es-ES" dirty="0" smtClean="0"/>
              <a:t>4. Mundo en red: poder distribuido.</a:t>
            </a:r>
          </a:p>
          <a:p>
            <a:endParaRPr lang="es-ES" dirty="0"/>
          </a:p>
        </p:txBody>
      </p:sp>
      <p:sp>
        <p:nvSpPr>
          <p:cNvPr id="9" name="Marcador de pie de página 8"/>
          <p:cNvSpPr>
            <a:spLocks noGrp="1"/>
          </p:cNvSpPr>
          <p:nvPr>
            <p:ph type="ftr" sz="quarter" idx="11"/>
          </p:nvPr>
        </p:nvSpPr>
        <p:spPr/>
        <p:txBody>
          <a:bodyPr/>
          <a:lstStyle/>
          <a:p>
            <a:r>
              <a:rPr lang="fr-FR" smtClean="0"/>
              <a:t>Carles Manera</a:t>
            </a:r>
            <a:endParaRPr lang="es-ES"/>
          </a:p>
        </p:txBody>
      </p:sp>
      <p:sp>
        <p:nvSpPr>
          <p:cNvPr id="10" name="Marcador de número de diapositiva 9"/>
          <p:cNvSpPr>
            <a:spLocks noGrp="1"/>
          </p:cNvSpPr>
          <p:nvPr>
            <p:ph type="sldNum" sz="quarter" idx="12"/>
          </p:nvPr>
        </p:nvSpPr>
        <p:spPr/>
        <p:txBody>
          <a:bodyPr/>
          <a:lstStyle/>
          <a:p>
            <a:fld id="{025A7E7D-6906-5F40-8660-0A972E824A8F}" type="slidenum">
              <a:rPr lang="es-ES" smtClean="0"/>
              <a:t>15</a:t>
            </a:fld>
            <a:endParaRPr lang="es-ES"/>
          </a:p>
        </p:txBody>
      </p:sp>
    </p:spTree>
    <p:extLst>
      <p:ext uri="{BB962C8B-B14F-4D97-AF65-F5344CB8AC3E}">
        <p14:creationId xmlns:p14="http://schemas.microsoft.com/office/powerpoint/2010/main" val="403070641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Cinco ejes básicos del libro de </a:t>
            </a:r>
            <a:r>
              <a:rPr lang="es-ES" dirty="0" err="1" smtClean="0"/>
              <a:t>Ryfkin</a:t>
            </a:r>
            <a:endParaRPr lang="es-ES" dirty="0"/>
          </a:p>
        </p:txBody>
      </p:sp>
      <p:sp>
        <p:nvSpPr>
          <p:cNvPr id="3" name="Marcador de contenido 2"/>
          <p:cNvSpPr>
            <a:spLocks noGrp="1"/>
          </p:cNvSpPr>
          <p:nvPr>
            <p:ph sz="half" idx="1"/>
          </p:nvPr>
        </p:nvSpPr>
        <p:spPr/>
        <p:txBody>
          <a:bodyPr>
            <a:normAutofit fontScale="47500" lnSpcReduction="20000"/>
          </a:bodyPr>
          <a:lstStyle/>
          <a:p>
            <a:pPr algn="just"/>
            <a:r>
              <a:rPr lang="es-ES_tradnl" dirty="0"/>
              <a:t>1) </a:t>
            </a:r>
            <a:r>
              <a:rPr lang="es-ES_tradnl" dirty="0" smtClean="0"/>
              <a:t>La </a:t>
            </a:r>
            <a:r>
              <a:rPr lang="es-ES_tradnl" dirty="0" err="1"/>
              <a:t>transición</a:t>
            </a:r>
            <a:r>
              <a:rPr lang="es-ES_tradnl" dirty="0"/>
              <a:t> hacia </a:t>
            </a:r>
            <a:r>
              <a:rPr lang="es-ES_tradnl" b="1" dirty="0"/>
              <a:t>la </a:t>
            </a:r>
            <a:r>
              <a:rPr lang="es-ES_tradnl" b="1" dirty="0" err="1"/>
              <a:t>energía</a:t>
            </a:r>
            <a:r>
              <a:rPr lang="es-ES_tradnl" b="1" dirty="0"/>
              <a:t> renovable</a:t>
            </a:r>
            <a:r>
              <a:rPr lang="es-ES_tradnl" dirty="0"/>
              <a:t>, </a:t>
            </a:r>
            <a:endParaRPr lang="es-ES_tradnl" dirty="0" smtClean="0"/>
          </a:p>
          <a:p>
            <a:pPr algn="just"/>
            <a:r>
              <a:rPr lang="es-ES_tradnl" dirty="0" smtClean="0"/>
              <a:t>2</a:t>
            </a:r>
            <a:r>
              <a:rPr lang="es-ES_tradnl" dirty="0"/>
              <a:t>) </a:t>
            </a:r>
            <a:r>
              <a:rPr lang="es-ES_tradnl" dirty="0" smtClean="0"/>
              <a:t>La </a:t>
            </a:r>
            <a:r>
              <a:rPr lang="es-ES_tradnl" dirty="0" err="1"/>
              <a:t>transformación</a:t>
            </a:r>
            <a:r>
              <a:rPr lang="es-ES_tradnl" dirty="0"/>
              <a:t> de </a:t>
            </a:r>
            <a:r>
              <a:rPr lang="es-ES_tradnl" dirty="0" smtClean="0"/>
              <a:t>los </a:t>
            </a:r>
            <a:r>
              <a:rPr lang="es-ES_tradnl" dirty="0"/>
              <a:t>edificios en </a:t>
            </a:r>
            <a:r>
              <a:rPr lang="es-ES_tradnl" b="1" dirty="0" err="1"/>
              <a:t>microcentrales</a:t>
            </a:r>
            <a:r>
              <a:rPr lang="es-ES_tradnl" b="1" dirty="0"/>
              <a:t> </a:t>
            </a:r>
            <a:r>
              <a:rPr lang="es-ES_tradnl" b="1" dirty="0" err="1"/>
              <a:t>eléctricas</a:t>
            </a:r>
            <a:r>
              <a:rPr lang="es-ES_tradnl" b="1" dirty="0"/>
              <a:t> </a:t>
            </a:r>
            <a:r>
              <a:rPr lang="es-ES_tradnl" dirty="0"/>
              <a:t>que generen, recojan y reaprovechar in situ las </a:t>
            </a:r>
            <a:r>
              <a:rPr lang="es-ES_tradnl" dirty="0" err="1"/>
              <a:t>energías</a:t>
            </a:r>
            <a:r>
              <a:rPr lang="es-ES_tradnl" dirty="0"/>
              <a:t> renovables, </a:t>
            </a:r>
            <a:endParaRPr lang="es-ES_tradnl" dirty="0" smtClean="0"/>
          </a:p>
          <a:p>
            <a:pPr algn="just"/>
            <a:r>
              <a:rPr lang="es-ES_tradnl" dirty="0" smtClean="0"/>
              <a:t>3</a:t>
            </a:r>
            <a:r>
              <a:rPr lang="es-ES_tradnl" dirty="0"/>
              <a:t>) </a:t>
            </a:r>
            <a:r>
              <a:rPr lang="es-ES_tradnl" dirty="0" smtClean="0"/>
              <a:t>El </a:t>
            </a:r>
            <a:r>
              <a:rPr lang="es-ES_tradnl" dirty="0"/>
              <a:t>despliegue de la </a:t>
            </a:r>
            <a:r>
              <a:rPr lang="es-ES_tradnl" dirty="0" err="1"/>
              <a:t>tecnología</a:t>
            </a:r>
            <a:r>
              <a:rPr lang="es-ES_tradnl" dirty="0"/>
              <a:t> del </a:t>
            </a:r>
            <a:r>
              <a:rPr lang="es-ES_tradnl" b="1" dirty="0" err="1"/>
              <a:t>hidrógeno</a:t>
            </a:r>
            <a:r>
              <a:rPr lang="es-ES_tradnl" dirty="0"/>
              <a:t> y de otros </a:t>
            </a:r>
            <a:r>
              <a:rPr lang="es-ES_tradnl" dirty="0" smtClean="0"/>
              <a:t>sistemas </a:t>
            </a:r>
            <a:r>
              <a:rPr lang="es-ES_tradnl" dirty="0"/>
              <a:t>de almacenamiento </a:t>
            </a:r>
            <a:r>
              <a:rPr lang="es-ES_tradnl" dirty="0" err="1"/>
              <a:t>energético</a:t>
            </a:r>
            <a:r>
              <a:rPr lang="es-ES_tradnl" dirty="0"/>
              <a:t> en los edificios y en las redes de </a:t>
            </a:r>
            <a:r>
              <a:rPr lang="es-ES_tradnl" dirty="0" smtClean="0"/>
              <a:t>infraestructuras</a:t>
            </a:r>
            <a:r>
              <a:rPr lang="es-ES_tradnl" dirty="0"/>
              <a:t>, para acumular </a:t>
            </a:r>
            <a:r>
              <a:rPr lang="es-ES_tradnl" dirty="0" err="1"/>
              <a:t>energías</a:t>
            </a:r>
            <a:r>
              <a:rPr lang="es-ES_tradnl" dirty="0"/>
              <a:t> renovables que son de flujo intermitente, </a:t>
            </a:r>
            <a:endParaRPr lang="es-ES_tradnl" dirty="0" smtClean="0"/>
          </a:p>
          <a:p>
            <a:pPr algn="just"/>
            <a:r>
              <a:rPr lang="es-ES_tradnl" dirty="0" smtClean="0"/>
              <a:t>4</a:t>
            </a:r>
            <a:r>
              <a:rPr lang="es-ES_tradnl" dirty="0"/>
              <a:t>) </a:t>
            </a:r>
            <a:r>
              <a:rPr lang="es-ES_tradnl" dirty="0" smtClean="0"/>
              <a:t>El </a:t>
            </a:r>
            <a:r>
              <a:rPr lang="es-ES_tradnl" dirty="0"/>
              <a:t>uso de la </a:t>
            </a:r>
            <a:r>
              <a:rPr lang="es-ES_tradnl" dirty="0" err="1"/>
              <a:t>tecnología</a:t>
            </a:r>
            <a:r>
              <a:rPr lang="es-ES_tradnl" dirty="0"/>
              <a:t> de Internet para transformar la </a:t>
            </a:r>
            <a:r>
              <a:rPr lang="es-ES_tradnl" b="1" dirty="0"/>
              <a:t>red </a:t>
            </a:r>
            <a:r>
              <a:rPr lang="es-ES_tradnl" b="1" dirty="0" err="1"/>
              <a:t>eléctrica</a:t>
            </a:r>
            <a:r>
              <a:rPr lang="es-ES_tradnl" b="1" dirty="0"/>
              <a:t> en una "Inter redes" de </a:t>
            </a:r>
            <a:r>
              <a:rPr lang="es-ES_tradnl" b="1" dirty="0" err="1"/>
              <a:t>energía</a:t>
            </a:r>
            <a:r>
              <a:rPr lang="es-ES_tradnl" b="1" dirty="0"/>
              <a:t> compartida</a:t>
            </a:r>
            <a:r>
              <a:rPr lang="es-ES_tradnl" dirty="0"/>
              <a:t> que funcione exactamente igual que Internet (millones de edificios </a:t>
            </a:r>
            <a:r>
              <a:rPr lang="es-ES_tradnl" dirty="0" err="1"/>
              <a:t>podrán</a:t>
            </a:r>
            <a:r>
              <a:rPr lang="es-ES_tradnl" dirty="0"/>
              <a:t> generar </a:t>
            </a:r>
            <a:r>
              <a:rPr lang="es-ES_tradnl" dirty="0" smtClean="0"/>
              <a:t>localmente -</a:t>
            </a:r>
            <a:r>
              <a:rPr lang="es-ES_tradnl" dirty="0"/>
              <a:t>in </a:t>
            </a:r>
            <a:r>
              <a:rPr lang="es-ES_tradnl" dirty="0" err="1"/>
              <a:t>situ-pequeñas</a:t>
            </a:r>
            <a:r>
              <a:rPr lang="es-ES_tradnl" dirty="0"/>
              <a:t> cantidades de </a:t>
            </a:r>
            <a:r>
              <a:rPr lang="es-ES_tradnl" dirty="0" err="1"/>
              <a:t>energía</a:t>
            </a:r>
            <a:r>
              <a:rPr lang="es-ES_tradnl" dirty="0"/>
              <a:t> y </a:t>
            </a:r>
            <a:r>
              <a:rPr lang="es-ES_tradnl" dirty="0" err="1"/>
              <a:t>podrán</a:t>
            </a:r>
            <a:r>
              <a:rPr lang="es-ES_tradnl" dirty="0"/>
              <a:t> vender los </a:t>
            </a:r>
            <a:r>
              <a:rPr lang="es-ES_tradnl" dirty="0" smtClean="0"/>
              <a:t>excedentes </a:t>
            </a:r>
            <a:r>
              <a:rPr lang="es-ES_tradnl" dirty="0"/>
              <a:t>que reingresen en la red, compartiendo esa electricidad con sus vecinos), </a:t>
            </a:r>
            <a:endParaRPr lang="es-ES_tradnl" dirty="0" smtClean="0"/>
          </a:p>
          <a:p>
            <a:pPr algn="just"/>
            <a:r>
              <a:rPr lang="es-ES_tradnl" dirty="0" smtClean="0"/>
              <a:t>5</a:t>
            </a:r>
            <a:r>
              <a:rPr lang="es-ES_tradnl" dirty="0"/>
              <a:t>) </a:t>
            </a:r>
            <a:r>
              <a:rPr lang="es-ES_tradnl" dirty="0" smtClean="0"/>
              <a:t>La </a:t>
            </a:r>
            <a:r>
              <a:rPr lang="es-ES_tradnl" dirty="0" err="1"/>
              <a:t>transición</a:t>
            </a:r>
            <a:r>
              <a:rPr lang="es-ES_tradnl" dirty="0"/>
              <a:t> de la actual flota de transportes hacia </a:t>
            </a:r>
            <a:r>
              <a:rPr lang="es-ES_tradnl" dirty="0" err="1"/>
              <a:t>vehículos</a:t>
            </a:r>
            <a:r>
              <a:rPr lang="es-ES_tradnl" dirty="0"/>
              <a:t> de </a:t>
            </a:r>
            <a:r>
              <a:rPr lang="es-ES_tradnl" b="1" dirty="0"/>
              <a:t>motor </a:t>
            </a:r>
            <a:r>
              <a:rPr lang="es-ES_tradnl" b="1" dirty="0" err="1"/>
              <a:t>eléctrico</a:t>
            </a:r>
            <a:r>
              <a:rPr lang="es-ES_tradnl" b="1" dirty="0"/>
              <a:t> con </a:t>
            </a:r>
            <a:r>
              <a:rPr lang="es-ES_tradnl" b="1" dirty="0" err="1" smtClean="0"/>
              <a:t>alimentación</a:t>
            </a:r>
            <a:r>
              <a:rPr lang="es-ES_tradnl" b="1" dirty="0" smtClean="0"/>
              <a:t> </a:t>
            </a:r>
            <a:r>
              <a:rPr lang="es-ES_tradnl" b="1" dirty="0"/>
              <a:t>de red y / o con pilas de combustible</a:t>
            </a:r>
            <a:r>
              <a:rPr lang="es-ES_tradnl" dirty="0"/>
              <a:t>, capaz de comprar y vender </a:t>
            </a:r>
            <a:r>
              <a:rPr lang="es-ES_tradnl" dirty="0" smtClean="0"/>
              <a:t>electricidad </a:t>
            </a:r>
            <a:r>
              <a:rPr lang="es-ES_tradnl" dirty="0"/>
              <a:t>en una red </a:t>
            </a:r>
            <a:r>
              <a:rPr lang="es-ES_tradnl" dirty="0" err="1"/>
              <a:t>eléctrica</a:t>
            </a:r>
            <a:r>
              <a:rPr lang="es-ES_tradnl" dirty="0"/>
              <a:t> interactiva e </a:t>
            </a:r>
            <a:r>
              <a:rPr lang="es-ES_tradnl" dirty="0" smtClean="0"/>
              <a:t>inteligente. </a:t>
            </a:r>
            <a:endParaRPr lang="es-ES_tradnl" dirty="0" smtClean="0">
              <a:effectLst/>
            </a:endParaRPr>
          </a:p>
          <a:p>
            <a:pPr algn="just"/>
            <a:endParaRPr lang="es-ES" dirty="0"/>
          </a:p>
        </p:txBody>
      </p:sp>
      <p:sp>
        <p:nvSpPr>
          <p:cNvPr id="6" name="Marcador de contenido 5"/>
          <p:cNvSpPr>
            <a:spLocks noGrp="1"/>
          </p:cNvSpPr>
          <p:nvPr>
            <p:ph sz="half" idx="2"/>
          </p:nvPr>
        </p:nvSpPr>
        <p:spPr/>
        <p:txBody>
          <a:bodyPr>
            <a:normAutofit fontScale="47500" lnSpcReduction="20000"/>
          </a:bodyPr>
          <a:lstStyle/>
          <a:p>
            <a:pPr algn="just"/>
            <a:r>
              <a:rPr lang="es-ES" dirty="0" smtClean="0"/>
              <a:t>LA CIVILIZACIÓN DE LOS COMBUSTIBLES FÓSILES ENTRARÁ EN COLAPSO EN 2028, SEGÚN EL ÚLTIMO LIBRO DE RYFKIN (2019): </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16</a:t>
            </a:fld>
            <a:endParaRPr lang="es-ES" dirty="0"/>
          </a:p>
        </p:txBody>
      </p:sp>
      <p:pic>
        <p:nvPicPr>
          <p:cNvPr id="7" name="Imagen 6"/>
          <p:cNvPicPr>
            <a:picLocks noChangeAspect="1"/>
          </p:cNvPicPr>
          <p:nvPr/>
        </p:nvPicPr>
        <p:blipFill>
          <a:blip r:embed="rId2"/>
          <a:stretch>
            <a:fillRect/>
          </a:stretch>
        </p:blipFill>
        <p:spPr>
          <a:xfrm>
            <a:off x="4825571" y="2383972"/>
            <a:ext cx="2456888" cy="2768600"/>
          </a:xfrm>
          <a:prstGeom prst="rect">
            <a:avLst/>
          </a:prstGeom>
        </p:spPr>
      </p:pic>
    </p:spTree>
    <p:extLst>
      <p:ext uri="{BB962C8B-B14F-4D97-AF65-F5344CB8AC3E}">
        <p14:creationId xmlns:p14="http://schemas.microsoft.com/office/powerpoint/2010/main" val="39150783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dirty="0" smtClean="0"/>
              <a:t>…Y…</a:t>
            </a:r>
            <a:br>
              <a:rPr lang="es-ES" sz="2800" dirty="0" smtClean="0"/>
            </a:br>
            <a:r>
              <a:rPr lang="es-ES" sz="2800" dirty="0" smtClean="0"/>
              <a:t>¡CUARTA REVOLUCIÓN INDUSTRIAL!: </a:t>
            </a:r>
            <a:br>
              <a:rPr lang="es-ES" sz="2800" dirty="0" smtClean="0"/>
            </a:br>
            <a:r>
              <a:rPr lang="es-ES" sz="2800" dirty="0" smtClean="0"/>
              <a:t>KLAUS SCHWAB</a:t>
            </a:r>
            <a:endParaRPr lang="es-ES" sz="2800" dirty="0"/>
          </a:p>
        </p:txBody>
      </p:sp>
      <p:sp>
        <p:nvSpPr>
          <p:cNvPr id="7" name="Marcador de texto 6"/>
          <p:cNvSpPr>
            <a:spLocks noGrp="1"/>
          </p:cNvSpPr>
          <p:nvPr>
            <p:ph type="body" idx="1"/>
          </p:nvPr>
        </p:nvSpPr>
        <p:spPr/>
        <p:txBody>
          <a:bodyPr/>
          <a:lstStyle/>
          <a:p>
            <a:r>
              <a:rPr lang="es-ES" dirty="0" smtClean="0"/>
              <a:t>Sigue la polémica, 2016</a:t>
            </a:r>
            <a:endParaRPr lang="es-ES" dirty="0"/>
          </a:p>
        </p:txBody>
      </p:sp>
      <p:pic>
        <p:nvPicPr>
          <p:cNvPr id="6" name="Marcador de contenido 5"/>
          <p:cNvPicPr>
            <a:picLocks noGrp="1" noChangeAspect="1"/>
          </p:cNvPicPr>
          <p:nvPr>
            <p:ph sz="half" idx="2"/>
          </p:nvPr>
        </p:nvPicPr>
        <p:blipFill>
          <a:blip r:embed="rId2"/>
          <a:srcRect l="23118" r="23118"/>
          <a:stretch>
            <a:fillRect/>
          </a:stretch>
        </p:blipFill>
        <p:spPr>
          <a:xfrm>
            <a:off x="457200" y="2191155"/>
            <a:ext cx="4040188" cy="3951288"/>
          </a:xfrm>
        </p:spPr>
      </p:pic>
      <p:sp>
        <p:nvSpPr>
          <p:cNvPr id="8" name="Marcador de texto 7"/>
          <p:cNvSpPr>
            <a:spLocks noGrp="1"/>
          </p:cNvSpPr>
          <p:nvPr>
            <p:ph type="body" sz="quarter" idx="3"/>
          </p:nvPr>
        </p:nvSpPr>
        <p:spPr/>
        <p:txBody>
          <a:bodyPr/>
          <a:lstStyle/>
          <a:p>
            <a:r>
              <a:rPr lang="es-ES" dirty="0" smtClean="0"/>
              <a:t>Ideas básicas</a:t>
            </a:r>
            <a:endParaRPr lang="es-ES" dirty="0"/>
          </a:p>
        </p:txBody>
      </p:sp>
      <p:sp>
        <p:nvSpPr>
          <p:cNvPr id="9" name="Marcador de contenido 8"/>
          <p:cNvSpPr>
            <a:spLocks noGrp="1"/>
          </p:cNvSpPr>
          <p:nvPr>
            <p:ph sz="quarter" idx="4"/>
          </p:nvPr>
        </p:nvSpPr>
        <p:spPr/>
        <p:txBody>
          <a:bodyPr/>
          <a:lstStyle/>
          <a:p>
            <a:pPr algn="just"/>
            <a:r>
              <a:rPr lang="es-ES" dirty="0" smtClean="0"/>
              <a:t>1. Avances en inteligencia artificial: robótica.</a:t>
            </a:r>
          </a:p>
          <a:p>
            <a:pPr algn="just"/>
            <a:r>
              <a:rPr lang="es-ES" dirty="0" smtClean="0"/>
              <a:t>2. Nanotecnología, biotecnología, </a:t>
            </a:r>
            <a:r>
              <a:rPr lang="es-ES" dirty="0" err="1" smtClean="0"/>
              <a:t>neurotecnología</a:t>
            </a:r>
            <a:r>
              <a:rPr lang="es-ES" dirty="0" smtClean="0"/>
              <a:t>, personalización de organismos (ADN).</a:t>
            </a:r>
          </a:p>
          <a:p>
            <a:pPr algn="just"/>
            <a:r>
              <a:rPr lang="es-ES" dirty="0" smtClean="0"/>
              <a:t>3. No necesariamente la descentralización (diferente a </a:t>
            </a:r>
            <a:r>
              <a:rPr lang="es-ES" dirty="0" err="1" smtClean="0"/>
              <a:t>Ryfkin</a:t>
            </a:r>
            <a:r>
              <a:rPr lang="es-ES" dirty="0" smtClean="0"/>
              <a:t>).</a:t>
            </a:r>
          </a:p>
          <a:p>
            <a:pPr algn="just"/>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17</a:t>
            </a:fld>
            <a:endParaRPr lang="es-ES"/>
          </a:p>
        </p:txBody>
      </p:sp>
    </p:spTree>
    <p:extLst>
      <p:ext uri="{BB962C8B-B14F-4D97-AF65-F5344CB8AC3E}">
        <p14:creationId xmlns:p14="http://schemas.microsoft.com/office/powerpoint/2010/main" val="5627696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 (1)</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a:t>La automatización corre por cuenta de sistemas </a:t>
            </a:r>
            <a:r>
              <a:rPr lang="es-ES_tradnl" dirty="0" err="1"/>
              <a:t>ciberfísicos</a:t>
            </a:r>
            <a:r>
              <a:rPr lang="es-ES_tradnl" dirty="0"/>
              <a:t>, hechos posibles por la </a:t>
            </a:r>
            <a:r>
              <a:rPr lang="es-ES_tradnl" b="1" dirty="0"/>
              <a:t>internet de la cosas y el</a:t>
            </a:r>
            <a:r>
              <a:rPr lang="es-ES_tradnl" b="1" i="1" dirty="0"/>
              <a:t> </a:t>
            </a:r>
            <a:r>
              <a:rPr lang="es-ES_tradnl" b="1" i="1" dirty="0" err="1"/>
              <a:t>cloud</a:t>
            </a:r>
            <a:r>
              <a:rPr lang="es-ES_tradnl" b="1" i="1" dirty="0"/>
              <a:t> </a:t>
            </a:r>
            <a:r>
              <a:rPr lang="es-ES_tradnl" b="1" i="1" dirty="0" err="1"/>
              <a:t>computing</a:t>
            </a:r>
            <a:r>
              <a:rPr lang="es-ES_tradnl" b="1" dirty="0"/>
              <a:t> o computación en la nube. </a:t>
            </a:r>
            <a:r>
              <a:rPr lang="es-ES_tradnl" dirty="0"/>
              <a:t>Los </a:t>
            </a:r>
            <a:r>
              <a:rPr lang="es-ES_tradnl" b="1" dirty="0"/>
              <a:t>sistemas </a:t>
            </a:r>
            <a:r>
              <a:rPr lang="es-ES_tradnl" b="1" dirty="0" err="1"/>
              <a:t>ciberfísicos</a:t>
            </a:r>
            <a:r>
              <a:rPr lang="es-ES_tradnl" dirty="0"/>
              <a:t>, que combinan maquinaria física y tangible con procesos digitales, son capaces de tomar decisiones descentralizadas y de cooperar -entre ellos y con los humanos- mediante la internet de las cosas</a:t>
            </a:r>
            <a:r>
              <a:rPr lang="es-ES_tradnl" dirty="0" smtClean="0"/>
              <a:t>.</a:t>
            </a:r>
          </a:p>
          <a:p>
            <a:pPr algn="just"/>
            <a:r>
              <a:rPr lang="es-ES_tradnl" dirty="0"/>
              <a:t>El principio básico es que las empresas podrán </a:t>
            </a:r>
            <a:r>
              <a:rPr lang="es-ES_tradnl" b="1" dirty="0"/>
              <a:t>crear redes inteligentes que podrán controlarse a sí mismas</a:t>
            </a:r>
            <a:r>
              <a:rPr lang="es-ES_tradnl" dirty="0"/>
              <a:t>, a lo largo de toda la cadena de valor.</a:t>
            </a:r>
          </a:p>
          <a:p>
            <a:pPr algn="just"/>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18</a:t>
            </a:fld>
            <a:endParaRPr lang="es-ES"/>
          </a:p>
        </p:txBody>
      </p:sp>
    </p:spTree>
    <p:extLst>
      <p:ext uri="{BB962C8B-B14F-4D97-AF65-F5344CB8AC3E}">
        <p14:creationId xmlns:p14="http://schemas.microsoft.com/office/powerpoint/2010/main" val="280901325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 (2)</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smtClean="0"/>
              <a:t>Según </a:t>
            </a:r>
            <a:r>
              <a:rPr lang="es-ES_tradnl" dirty="0"/>
              <a:t>calculó la consultora </a:t>
            </a:r>
            <a:r>
              <a:rPr lang="es-ES_tradnl" i="1" dirty="0" err="1"/>
              <a:t>Accenture</a:t>
            </a:r>
            <a:r>
              <a:rPr lang="es-ES_tradnl" dirty="0"/>
              <a:t> en 2015, una versión a escala industrial de esta revolución </a:t>
            </a:r>
            <a:r>
              <a:rPr lang="es-ES_tradnl" b="1" dirty="0"/>
              <a:t>podría agregar US$14,2 billones a la economía mundial en los próximos 15 años</a:t>
            </a:r>
            <a:r>
              <a:rPr lang="es-ES_tradnl" dirty="0" smtClean="0"/>
              <a:t>.</a:t>
            </a:r>
          </a:p>
          <a:p>
            <a:pPr algn="just"/>
            <a:r>
              <a:rPr lang="es-ES_tradnl" dirty="0"/>
              <a:t>En el Foro de </a:t>
            </a:r>
            <a:r>
              <a:rPr lang="es-ES_tradnl" dirty="0" err="1"/>
              <a:t>Davos</a:t>
            </a:r>
            <a:r>
              <a:rPr lang="es-ES_tradnl" dirty="0"/>
              <a:t>, en enero de este año, hubo un anticipo de lo que los académicos más entusiastas tienen en la cabeza cuando hablan de Revolución 4.0: nanotecnologías, </a:t>
            </a:r>
            <a:r>
              <a:rPr lang="es-ES_tradnl" dirty="0" err="1"/>
              <a:t>neurotecnologías</a:t>
            </a:r>
            <a:r>
              <a:rPr lang="es-ES_tradnl" dirty="0"/>
              <a:t>, robots, inteligencia artificial, biotecnología, sistemas de almacenamiento de energía, </a:t>
            </a:r>
            <a:r>
              <a:rPr lang="es-ES_tradnl" dirty="0" err="1"/>
              <a:t>drones</a:t>
            </a:r>
            <a:r>
              <a:rPr lang="es-ES_tradnl" dirty="0"/>
              <a:t> e impresoras 3D serán sus artífices</a:t>
            </a:r>
            <a:r>
              <a:rPr lang="es-ES_tradnl" dirty="0" smtClean="0"/>
              <a:t>.</a:t>
            </a:r>
          </a:p>
          <a:p>
            <a:pPr algn="just"/>
            <a:r>
              <a:rPr lang="es-ES_tradnl" b="1" dirty="0" smtClean="0"/>
              <a:t>La </a:t>
            </a:r>
            <a:r>
              <a:rPr lang="es-ES_tradnl" b="1" dirty="0"/>
              <a:t>cuarta revolución podría acabar con cinco millones de puestos de trabajo en los 15 países más industrializados del mundo</a:t>
            </a:r>
            <a:r>
              <a:rPr lang="es-ES_tradnl" dirty="0"/>
              <a:t>.</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19</a:t>
            </a:fld>
            <a:endParaRPr lang="es-ES"/>
          </a:p>
        </p:txBody>
      </p:sp>
    </p:spTree>
    <p:extLst>
      <p:ext uri="{BB962C8B-B14F-4D97-AF65-F5344CB8AC3E}">
        <p14:creationId xmlns:p14="http://schemas.microsoft.com/office/powerpoint/2010/main" val="350166737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712481" y="1322150"/>
            <a:ext cx="7520940" cy="4997100"/>
          </a:xfrm>
        </p:spPr>
        <p:txBody>
          <a:bodyPr>
            <a:noAutofit/>
          </a:bodyPr>
          <a:lstStyle/>
          <a:p>
            <a:pPr algn="just"/>
            <a:r>
              <a:rPr lang="es-ES" sz="1800" dirty="0" smtClean="0"/>
              <a:t>1-La población mundial crecerá más en los países emergentes</a:t>
            </a:r>
          </a:p>
          <a:p>
            <a:pPr algn="just"/>
            <a:r>
              <a:rPr lang="es-ES" sz="1800" dirty="0" smtClean="0"/>
              <a:t>2-En estos países crecerá su PIB y, con ello, la demanda de más servicios</a:t>
            </a:r>
          </a:p>
          <a:p>
            <a:pPr algn="just"/>
            <a:r>
              <a:rPr lang="es-ES" sz="1800" dirty="0" smtClean="0"/>
              <a:t>3-La demanda será el producto del incremento del PIB por el incremento de la población</a:t>
            </a:r>
          </a:p>
          <a:p>
            <a:pPr algn="just"/>
            <a:r>
              <a:rPr lang="es-ES" sz="1800" dirty="0"/>
              <a:t>4</a:t>
            </a:r>
            <a:r>
              <a:rPr lang="es-ES" sz="1800" dirty="0" smtClean="0"/>
              <a:t>-La demanda de más servicios implicará mayor consumo de recursos</a:t>
            </a:r>
          </a:p>
          <a:p>
            <a:pPr algn="just"/>
            <a:r>
              <a:rPr lang="es-ES" sz="1800" dirty="0"/>
              <a:t>5</a:t>
            </a:r>
            <a:r>
              <a:rPr lang="es-ES" sz="1800" dirty="0" smtClean="0"/>
              <a:t>-Se creará un déficit de materias primas</a:t>
            </a:r>
          </a:p>
          <a:p>
            <a:pPr algn="just"/>
            <a:r>
              <a:rPr lang="es-ES" sz="1800" dirty="0"/>
              <a:t>6</a:t>
            </a:r>
            <a:r>
              <a:rPr lang="es-ES" sz="1800" dirty="0" smtClean="0"/>
              <a:t>-Se incrementarán los problemas de volatilidad de los precios </a:t>
            </a:r>
          </a:p>
          <a:p>
            <a:pPr algn="just"/>
            <a:r>
              <a:rPr lang="es-ES" sz="1800" dirty="0"/>
              <a:t>7</a:t>
            </a:r>
            <a:r>
              <a:rPr lang="es-ES" sz="1800" dirty="0" smtClean="0"/>
              <a:t>-Se incrementará la posibilidad de desabastecimiento</a:t>
            </a:r>
          </a:p>
          <a:p>
            <a:pPr algn="just"/>
            <a:r>
              <a:rPr lang="es-ES" sz="1800" dirty="0"/>
              <a:t>8</a:t>
            </a:r>
            <a:r>
              <a:rPr lang="es-ES" sz="1800" dirty="0" smtClean="0"/>
              <a:t>-Se deberán buscar sustitutos para determinados elementos escasos necesarios</a:t>
            </a:r>
          </a:p>
          <a:p>
            <a:pPr algn="just"/>
            <a:r>
              <a:rPr lang="es-ES" sz="1800" dirty="0" smtClean="0"/>
              <a:t>9-Se deberá incrementar la investigación para conseguir el desacoplamiento de los recursos e impactos</a:t>
            </a:r>
          </a:p>
          <a:p>
            <a:pPr algn="just"/>
            <a:r>
              <a:rPr lang="es-ES" sz="1800" dirty="0" smtClean="0"/>
              <a:t>10-Se deberá alcanzar la reducción absoluta en el uso de los recursos en los países desarrollados y el relativo en las economías en desarrollo</a:t>
            </a:r>
          </a:p>
          <a:p>
            <a:endParaRPr lang="es-ES" sz="1800" dirty="0"/>
          </a:p>
        </p:txBody>
      </p:sp>
      <p:sp>
        <p:nvSpPr>
          <p:cNvPr id="4" name="Título 3"/>
          <p:cNvSpPr>
            <a:spLocks noGrp="1"/>
          </p:cNvSpPr>
          <p:nvPr>
            <p:ph type="title"/>
          </p:nvPr>
        </p:nvSpPr>
        <p:spPr>
          <a:xfrm>
            <a:off x="1196589" y="260266"/>
            <a:ext cx="7400637" cy="840361"/>
          </a:xfrm>
        </p:spPr>
        <p:txBody>
          <a:bodyPr>
            <a:noAutofit/>
          </a:bodyPr>
          <a:lstStyle/>
          <a:p>
            <a:r>
              <a:rPr lang="es-ES" sz="2800" dirty="0" smtClean="0"/>
              <a:t>DIEZ CONCLUSIONES DE LA SITUACIÓN ACTUAL Y DEL FUTURO PRÓXIMO…</a:t>
            </a:r>
            <a:endParaRPr lang="es-ES" sz="2800" dirty="0"/>
          </a:p>
        </p:txBody>
      </p:sp>
      <p:sp>
        <p:nvSpPr>
          <p:cNvPr id="2" name="Marcador de pie de página 1"/>
          <p:cNvSpPr>
            <a:spLocks noGrp="1"/>
          </p:cNvSpPr>
          <p:nvPr>
            <p:ph type="ftr" sz="quarter" idx="11"/>
          </p:nvPr>
        </p:nvSpPr>
        <p:spPr/>
        <p:txBody>
          <a:bodyPr/>
          <a:lstStyle/>
          <a:p>
            <a:r>
              <a:rPr lang="fr-FR" dirty="0" smtClean="0"/>
              <a:t>Carles </a:t>
            </a:r>
            <a:r>
              <a:rPr lang="fr-FR" dirty="0" err="1" smtClean="0"/>
              <a:t>Manera</a:t>
            </a:r>
            <a:endParaRPr lang="es-ES" dirty="0"/>
          </a:p>
        </p:txBody>
      </p:sp>
      <p:sp>
        <p:nvSpPr>
          <p:cNvPr id="3" name="Marcador de número de diapositiva 2"/>
          <p:cNvSpPr>
            <a:spLocks noGrp="1"/>
          </p:cNvSpPr>
          <p:nvPr>
            <p:ph type="sldNum" sz="quarter" idx="12"/>
          </p:nvPr>
        </p:nvSpPr>
        <p:spPr/>
        <p:txBody>
          <a:bodyPr/>
          <a:lstStyle/>
          <a:p>
            <a:fld id="{937620BE-18DD-A445-8E00-A39AD524411E}" type="slidenum">
              <a:rPr lang="es-ES" smtClean="0"/>
              <a:t>20</a:t>
            </a:fld>
            <a:endParaRPr lang="es-ES"/>
          </a:p>
        </p:txBody>
      </p:sp>
    </p:spTree>
    <p:extLst>
      <p:ext uri="{BB962C8B-B14F-4D97-AF65-F5344CB8AC3E}">
        <p14:creationId xmlns:p14="http://schemas.microsoft.com/office/powerpoint/2010/main" val="1750455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blinds(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blinds(horizontal)">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blinds(horizontal)">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blinds(horizontal)">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48817"/>
            <a:ext cx="8229600" cy="1451383"/>
          </a:xfrm>
        </p:spPr>
        <p:txBody>
          <a:bodyPr>
            <a:noAutofit/>
          </a:bodyPr>
          <a:lstStyle/>
          <a:p>
            <a:r>
              <a:rPr lang="es-ES" sz="3200" dirty="0" smtClean="0"/>
              <a:t>… Y UNA REFLEXIÓN FINAL:</a:t>
            </a:r>
            <a:br>
              <a:rPr lang="es-ES" sz="3200" dirty="0" smtClean="0"/>
            </a:br>
            <a:r>
              <a:rPr lang="es-ES" sz="2000" dirty="0" smtClean="0"/>
              <a:t>Es </a:t>
            </a:r>
            <a:r>
              <a:rPr lang="es-ES" sz="2000" dirty="0"/>
              <a:t>cada vez más necesaria la adopción de otra política </a:t>
            </a:r>
            <a:r>
              <a:rPr lang="es-ES" sz="2000" dirty="0" smtClean="0"/>
              <a:t>económica, vinculando la monetaria con la fiscal. Peso de la UE. BCE: “creador” de dinero; Gobiernos nacionales: voluntad de llevar a cabo políticas contra-cíclicas</a:t>
            </a:r>
            <a:endParaRPr lang="es-ES" sz="2000" dirty="0"/>
          </a:p>
        </p:txBody>
      </p:sp>
      <p:sp>
        <p:nvSpPr>
          <p:cNvPr id="3" name="Marcador de contenido 2"/>
          <p:cNvSpPr>
            <a:spLocks noGrp="1"/>
          </p:cNvSpPr>
          <p:nvPr>
            <p:ph idx="1"/>
          </p:nvPr>
        </p:nvSpPr>
        <p:spPr/>
        <p:txBody>
          <a:bodyPr>
            <a:normAutofit fontScale="47500" lnSpcReduction="20000"/>
          </a:bodyPr>
          <a:lstStyle/>
          <a:p>
            <a:pPr marL="742950" lvl="0" indent="-742950" algn="just">
              <a:buAutoNum type="arabicPeriod"/>
            </a:pPr>
            <a:r>
              <a:rPr lang="es-ES" sz="3800" b="1" dirty="0" smtClean="0"/>
              <a:t>La</a:t>
            </a:r>
            <a:r>
              <a:rPr lang="es-ES" sz="3800" dirty="0" smtClean="0"/>
              <a:t> </a:t>
            </a:r>
            <a:r>
              <a:rPr lang="es-ES" sz="3800" b="1" dirty="0"/>
              <a:t>inversión pública </a:t>
            </a:r>
            <a:r>
              <a:rPr lang="es-ES" sz="3800" dirty="0"/>
              <a:t>puede ser una salida plausible cuando la privada </a:t>
            </a:r>
            <a:r>
              <a:rPr lang="es-ES" sz="3800" dirty="0" smtClean="0"/>
              <a:t>cae: Green New </a:t>
            </a:r>
            <a:r>
              <a:rPr lang="es-ES" sz="3800" dirty="0" err="1" smtClean="0"/>
              <a:t>Deal</a:t>
            </a:r>
            <a:r>
              <a:rPr lang="es-ES" sz="3800" dirty="0"/>
              <a:t> </a:t>
            </a:r>
            <a:r>
              <a:rPr lang="es-ES" sz="3800" dirty="0" smtClean="0"/>
              <a:t>y renovación/modernización de infraestructuras existentes.</a:t>
            </a:r>
          </a:p>
          <a:p>
            <a:pPr marL="742950" lvl="0" indent="-742950" algn="just">
              <a:buAutoNum type="arabicPeriod"/>
            </a:pPr>
            <a:r>
              <a:rPr lang="es-ES" sz="3800" b="1" dirty="0" smtClean="0"/>
              <a:t>Aumento gasto público </a:t>
            </a:r>
            <a:r>
              <a:rPr lang="es-ES" sz="3800" dirty="0" smtClean="0"/>
              <a:t>corriente.</a:t>
            </a:r>
          </a:p>
          <a:p>
            <a:pPr marL="742950" lvl="0" indent="-742950" algn="just">
              <a:buAutoNum type="arabicPeriod"/>
            </a:pPr>
            <a:r>
              <a:rPr lang="es-ES" sz="3800" b="1" dirty="0" smtClean="0"/>
              <a:t>Ralentización</a:t>
            </a:r>
            <a:r>
              <a:rPr lang="es-ES" sz="3800" dirty="0" smtClean="0"/>
              <a:t> de las condiciones de </a:t>
            </a:r>
            <a:r>
              <a:rPr lang="es-ES" sz="3800" b="1" dirty="0" smtClean="0"/>
              <a:t>déficit público/PIB.</a:t>
            </a:r>
          </a:p>
          <a:p>
            <a:pPr marL="742950" lvl="0" indent="-742950" algn="just">
              <a:buAutoNum type="arabicPeriod"/>
            </a:pPr>
            <a:r>
              <a:rPr lang="es-ES" sz="3800" b="1" dirty="0" smtClean="0"/>
              <a:t>Política</a:t>
            </a:r>
            <a:r>
              <a:rPr lang="es-ES" sz="3800" dirty="0" smtClean="0"/>
              <a:t> </a:t>
            </a:r>
            <a:r>
              <a:rPr lang="es-ES" sz="3800" b="1" dirty="0" smtClean="0"/>
              <a:t>anti</a:t>
            </a:r>
            <a:r>
              <a:rPr lang="es-ES" sz="3800" dirty="0" smtClean="0"/>
              <a:t>-</a:t>
            </a:r>
            <a:r>
              <a:rPr lang="es-ES" sz="3800" b="1" dirty="0" smtClean="0"/>
              <a:t>deflacionista</a:t>
            </a:r>
            <a:r>
              <a:rPr lang="es-ES" sz="3800" dirty="0" smtClean="0"/>
              <a:t>. Objetivo: 2% de inflación en la UE. Seguimiento de compras de deudas públicas y privadas. Creación de dinero.</a:t>
            </a:r>
          </a:p>
          <a:p>
            <a:pPr marL="742950" lvl="0" indent="-742950" algn="just">
              <a:buAutoNum type="arabicPeriod"/>
            </a:pPr>
            <a:r>
              <a:rPr lang="es-ES" sz="3800" b="1" dirty="0" smtClean="0"/>
              <a:t>Relajación</a:t>
            </a:r>
            <a:r>
              <a:rPr lang="es-ES" sz="3800" dirty="0" smtClean="0"/>
              <a:t> ratio deuda/PIB.</a:t>
            </a:r>
          </a:p>
          <a:p>
            <a:pPr marL="742950" lvl="0" indent="-742950" algn="just">
              <a:buAutoNum type="arabicPeriod"/>
            </a:pPr>
            <a:r>
              <a:rPr lang="es-ES" sz="3800" b="1" dirty="0" err="1" smtClean="0"/>
              <a:t>Mutualización</a:t>
            </a:r>
            <a:r>
              <a:rPr lang="es-ES" sz="3800" dirty="0" smtClean="0"/>
              <a:t> de la </a:t>
            </a:r>
            <a:r>
              <a:rPr lang="es-ES" sz="3800" b="1" dirty="0" smtClean="0"/>
              <a:t>deuda europea</a:t>
            </a:r>
            <a:r>
              <a:rPr lang="es-ES" sz="3800" dirty="0" smtClean="0"/>
              <a:t>: </a:t>
            </a:r>
            <a:r>
              <a:rPr lang="es-ES" sz="3800" b="1" dirty="0" smtClean="0"/>
              <a:t>condonaciones</a:t>
            </a:r>
            <a:r>
              <a:rPr lang="es-ES" sz="3800" dirty="0" smtClean="0"/>
              <a:t> parciales.</a:t>
            </a:r>
          </a:p>
          <a:p>
            <a:pPr marL="742950" lvl="0" indent="-742950" algn="just">
              <a:buAutoNum type="arabicPeriod"/>
            </a:pPr>
            <a:r>
              <a:rPr lang="es-ES" sz="3800" b="1" dirty="0" smtClean="0"/>
              <a:t>Control financiero</a:t>
            </a:r>
            <a:r>
              <a:rPr lang="es-ES" sz="3800" dirty="0" smtClean="0"/>
              <a:t>: BCE como prestamista efectivo de última instancia, con mecanismos de control para evitar procesos especulativos y “momentos </a:t>
            </a:r>
            <a:r>
              <a:rPr lang="es-ES" sz="3800" dirty="0" err="1" smtClean="0"/>
              <a:t>Minsky</a:t>
            </a:r>
            <a:r>
              <a:rPr lang="es-ES" sz="3800" dirty="0" smtClean="0"/>
              <a:t>”.</a:t>
            </a:r>
          </a:p>
          <a:p>
            <a:pPr marL="742950" lvl="0" indent="-742950" algn="just">
              <a:buAutoNum type="arabicPeriod"/>
            </a:pPr>
            <a:r>
              <a:rPr lang="es-ES" sz="3800" b="1" dirty="0" smtClean="0"/>
              <a:t>Política fiscal progresiva</a:t>
            </a:r>
            <a:r>
              <a:rPr lang="es-ES" sz="3800" dirty="0" smtClean="0"/>
              <a:t>: igualación de los indicadores fiscales.</a:t>
            </a:r>
          </a:p>
          <a:p>
            <a:pPr marL="742950" lvl="0" indent="-742950" algn="just">
              <a:buAutoNum type="arabicPeriod"/>
            </a:pPr>
            <a:r>
              <a:rPr lang="es-ES" sz="3800" b="1" dirty="0" smtClean="0"/>
              <a:t>Equiparación</a:t>
            </a:r>
            <a:r>
              <a:rPr lang="es-ES" sz="3800" dirty="0" smtClean="0"/>
              <a:t> de la evolución del salario a la evolución de la productividad: negociaciones colectivas.</a:t>
            </a:r>
          </a:p>
          <a:p>
            <a:pPr marL="742950" lvl="0" indent="-742950" algn="just">
              <a:buAutoNum type="arabicPeriod"/>
            </a:pPr>
            <a:endParaRPr lang="es-ES" sz="3800" dirty="0" smtClean="0"/>
          </a:p>
          <a:p>
            <a:pPr marL="0" lvl="0" indent="0" algn="just">
              <a:buNone/>
            </a:pPr>
            <a:r>
              <a:rPr lang="es-ES" sz="3800" dirty="0" smtClean="0"/>
              <a:t>Estos 9 puntos inciden en la distribución secundaria de la renta, trasladando recursos de rentas altas a bajas, con sus consecuentes efectos multiplicadores y aceleradores.</a:t>
            </a:r>
          </a:p>
          <a:p>
            <a:pPr marL="742950" lvl="0" indent="-742950" algn="just">
              <a:buAutoNum type="arabicPeriod"/>
            </a:pPr>
            <a:endParaRPr lang="es-ES" sz="3800" dirty="0" smtClean="0"/>
          </a:p>
          <a:p>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193A0DB1-8101-544F-BC00-A619C23F54DB}" type="slidenum">
              <a:rPr lang="es-ES" smtClean="0"/>
              <a:t>21</a:t>
            </a:fld>
            <a:endParaRPr lang="es-ES"/>
          </a:p>
        </p:txBody>
      </p:sp>
    </p:spTree>
    <p:extLst>
      <p:ext uri="{BB962C8B-B14F-4D97-AF65-F5344CB8AC3E}">
        <p14:creationId xmlns:p14="http://schemas.microsoft.com/office/powerpoint/2010/main" val="249223130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Inversión privada</a:t>
            </a:r>
            <a:endParaRPr lang="es-ES" dirty="0"/>
          </a:p>
        </p:txBody>
      </p:sp>
      <p:sp>
        <p:nvSpPr>
          <p:cNvPr id="3" name="Marcador de contenido 2"/>
          <p:cNvSpPr>
            <a:spLocks noGrp="1"/>
          </p:cNvSpPr>
          <p:nvPr>
            <p:ph sz="half" idx="1"/>
          </p:nvPr>
        </p:nvSpPr>
        <p:spPr/>
        <p:txBody>
          <a:bodyPr>
            <a:normAutofit fontScale="47500" lnSpcReduction="20000"/>
          </a:bodyPr>
          <a:lstStyle/>
          <a:p>
            <a:pPr marL="0" lvl="0" indent="0" algn="just">
              <a:buNone/>
            </a:pPr>
            <a:r>
              <a:rPr lang="es-ES" dirty="0" smtClean="0"/>
              <a:t>a) Es </a:t>
            </a:r>
            <a:r>
              <a:rPr lang="es-ES" dirty="0"/>
              <a:t>razonable pensar que la </a:t>
            </a:r>
            <a:r>
              <a:rPr lang="es-ES" b="1" dirty="0"/>
              <a:t>inversión empresarial aumenta bajo criterios de rentabilidad</a:t>
            </a:r>
            <a:r>
              <a:rPr lang="es-ES" dirty="0"/>
              <a:t>: cuando ésta sube, la inversión también lo hace por las expectativas que generan los beneficios. </a:t>
            </a:r>
          </a:p>
          <a:p>
            <a:pPr marL="0" lvl="0" indent="0" algn="just">
              <a:buNone/>
            </a:pPr>
            <a:r>
              <a:rPr lang="es-ES" dirty="0" smtClean="0"/>
              <a:t>b) Pero </a:t>
            </a:r>
            <a:r>
              <a:rPr lang="es-ES" b="1" dirty="0"/>
              <a:t>cuando las ganancias se reducen, la inversión privada también lo hace. </a:t>
            </a:r>
          </a:p>
          <a:p>
            <a:pPr marL="0" lvl="0" indent="0" algn="just">
              <a:buNone/>
            </a:pPr>
            <a:r>
              <a:rPr lang="es-ES" dirty="0" smtClean="0"/>
              <a:t>c) </a:t>
            </a:r>
            <a:r>
              <a:rPr lang="es-ES" b="1" dirty="0" smtClean="0"/>
              <a:t>Se </a:t>
            </a:r>
            <a:r>
              <a:rPr lang="es-ES" b="1" dirty="0"/>
              <a:t>inicia la crisis</a:t>
            </a:r>
            <a:r>
              <a:rPr lang="es-ES" dirty="0"/>
              <a:t>: esto es lo que parece que estamos viendo ahora </a:t>
            </a:r>
            <a:r>
              <a:rPr lang="es-ES" dirty="0" smtClean="0"/>
              <a:t>mismo</a:t>
            </a:r>
            <a:r>
              <a:rPr lang="es-ES" dirty="0"/>
              <a:t> </a:t>
            </a:r>
            <a:r>
              <a:rPr lang="es-ES" dirty="0" smtClean="0"/>
              <a:t>(Andrew Kliman: gr</a:t>
            </a:r>
            <a:r>
              <a:rPr lang="es-ES" dirty="0" smtClean="0"/>
              <a:t>áfico adjunto; tomado de Michael Roberts. Los datos son los más actuales disponibles).</a:t>
            </a:r>
            <a:endParaRPr lang="es-ES" dirty="0"/>
          </a:p>
          <a:p>
            <a:pPr marL="0" lvl="0" indent="0" algn="just">
              <a:buNone/>
            </a:pPr>
            <a:r>
              <a:rPr lang="es-ES" dirty="0" smtClean="0"/>
              <a:t>d) El </a:t>
            </a:r>
            <a:r>
              <a:rPr lang="es-ES" b="1" dirty="0"/>
              <a:t>sector público </a:t>
            </a:r>
            <a:r>
              <a:rPr lang="es-ES" dirty="0"/>
              <a:t>entonces es </a:t>
            </a:r>
            <a:r>
              <a:rPr lang="es-ES" b="1" dirty="0"/>
              <a:t>decisivo</a:t>
            </a:r>
            <a:r>
              <a:rPr lang="es-ES" dirty="0"/>
              <a:t>: también quizás sea esto lo que pulula en las cabezas de algunos dirigentes alemanes ante la amenaza bien tangible de una recesión (caídas del PIB alemán entre enero y junio de 2019), cuando ya se han anunciado programas de inversión pública del orden de cincuenta mil millones de euros en Alemania para paliar los efectos en las caídas de la producción en los dos primeros trimestres de 2019. </a:t>
            </a:r>
            <a:endParaRPr lang="es-ES" dirty="0" smtClean="0"/>
          </a:p>
          <a:p>
            <a:pPr marL="0" lvl="0" indent="0" algn="just">
              <a:buNone/>
            </a:pPr>
            <a:r>
              <a:rPr lang="es-ES" dirty="0" smtClean="0"/>
              <a:t>e) De ahí que algunos hablen, como hemos visto, de “resetear” (¿refundar?) el capitalismo, a pesar de que se huye explícitamente de otorgar un papel clave, que es histórico en las crisis desde 1929, al Estado (contrapunto: </a:t>
            </a:r>
            <a:r>
              <a:rPr lang="es-ES" dirty="0" err="1" smtClean="0"/>
              <a:t>Mazucatto</a:t>
            </a:r>
            <a:r>
              <a:rPr lang="es-ES" dirty="0" smtClean="0"/>
              <a:t>).</a:t>
            </a:r>
            <a:endParaRPr lang="es-ES_tradnl" dirty="0"/>
          </a:p>
          <a:p>
            <a:endParaRPr lang="es-ES" dirty="0"/>
          </a:p>
        </p:txBody>
      </p:sp>
      <p:pic>
        <p:nvPicPr>
          <p:cNvPr id="7" name="Marcador de contenido 6"/>
          <p:cNvPicPr>
            <a:picLocks noGrp="1" noChangeAspect="1"/>
          </p:cNvPicPr>
          <p:nvPr>
            <p:ph sz="half" idx="2"/>
          </p:nvPr>
        </p:nvPicPr>
        <p:blipFill>
          <a:blip r:embed="rId2"/>
          <a:srcRect t="-34157" b="-34157"/>
          <a:stretch>
            <a:fillRect/>
          </a:stretch>
        </p:blipFill>
        <p:spPr/>
      </p:pic>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193A0DB1-8101-544F-BC00-A619C23F54DB}" type="slidenum">
              <a:rPr lang="es-ES" smtClean="0"/>
              <a:t>22</a:t>
            </a:fld>
            <a:endParaRPr lang="es-ES"/>
          </a:p>
        </p:txBody>
      </p:sp>
    </p:spTree>
    <p:extLst>
      <p:ext uri="{BB962C8B-B14F-4D97-AF65-F5344CB8AC3E}">
        <p14:creationId xmlns:p14="http://schemas.microsoft.com/office/powerpoint/2010/main" val="37169143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r>
              <a:rPr lang="es-ES" dirty="0" smtClean="0"/>
              <a:t>…revisitando viejos maestros…</a:t>
            </a:r>
            <a:endParaRPr lang="es-ES" dirty="0"/>
          </a:p>
        </p:txBody>
      </p:sp>
      <p:pic>
        <p:nvPicPr>
          <p:cNvPr id="8" name="Marcador de contenido 7"/>
          <p:cNvPicPr>
            <a:picLocks noGrp="1" noChangeAspect="1"/>
          </p:cNvPicPr>
          <p:nvPr>
            <p:ph sz="half" idx="1"/>
          </p:nvPr>
        </p:nvPicPr>
        <p:blipFill>
          <a:blip r:embed="rId2"/>
          <a:srcRect t="-7530" b="-7530"/>
          <a:stretch>
            <a:fillRect/>
          </a:stretch>
        </p:blipFill>
        <p:spPr/>
      </p:pic>
      <p:pic>
        <p:nvPicPr>
          <p:cNvPr id="11" name="Marcador de contenido 10"/>
          <p:cNvPicPr>
            <a:picLocks noGrp="1" noChangeAspect="1"/>
          </p:cNvPicPr>
          <p:nvPr>
            <p:ph sz="half" idx="2"/>
          </p:nvPr>
        </p:nvPicPr>
        <p:blipFill>
          <a:blip r:embed="rId3"/>
          <a:srcRect t="-64566" b="-64566"/>
          <a:stretch>
            <a:fillRect/>
          </a:stretch>
        </p:blipFill>
        <p:spPr/>
      </p:pic>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193A0DB1-8101-544F-BC00-A619C23F54DB}" type="slidenum">
              <a:rPr lang="es-ES" smtClean="0"/>
              <a:t>23</a:t>
            </a:fld>
            <a:endParaRPr lang="es-ES"/>
          </a:p>
        </p:txBody>
      </p:sp>
    </p:spTree>
    <p:extLst>
      <p:ext uri="{BB962C8B-B14F-4D97-AF65-F5344CB8AC3E}">
        <p14:creationId xmlns:p14="http://schemas.microsoft.com/office/powerpoint/2010/main" val="286955208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UNA PROPUESTA…</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EFC organizando una Jornada (o tal vez un Curso de Verano, si procede), sobre algunos de los temas expuestos (u otros)…</a:t>
            </a:r>
          </a:p>
          <a:p>
            <a:pPr algn="just"/>
            <a:r>
              <a:rPr lang="es-ES" dirty="0" smtClean="0"/>
              <a:t>…pero siempre con la óptica de hacer visible un discurso de base académica, riguroso, científico y comprometido frente al </a:t>
            </a:r>
            <a:r>
              <a:rPr lang="es-ES" i="1" dirty="0" err="1" smtClean="0"/>
              <a:t>mainstream</a:t>
            </a:r>
            <a:r>
              <a:rPr lang="es-ES" dirty="0" smtClean="0"/>
              <a:t> que domina cátedras, comisiones, palestras…y políticas. Recuperar la “vieja” ECONOMÍA POLÍTICA.</a:t>
            </a:r>
            <a:endParaRPr lang="es-ES" dirty="0"/>
          </a:p>
        </p:txBody>
      </p:sp>
      <p:sp>
        <p:nvSpPr>
          <p:cNvPr id="4" name="Marcador de pie de página 3"/>
          <p:cNvSpPr>
            <a:spLocks noGrp="1"/>
          </p:cNvSpPr>
          <p:nvPr>
            <p:ph type="ftr" sz="quarter" idx="11"/>
          </p:nvPr>
        </p:nvSpPr>
        <p:spPr/>
        <p:txBody>
          <a:bodyPr/>
          <a:lstStyle/>
          <a:p>
            <a:r>
              <a:rPr lang="fr-FR" smtClean="0"/>
              <a:t>Carles Manera</a:t>
            </a:r>
            <a:endParaRPr lang="es-ES"/>
          </a:p>
        </p:txBody>
      </p:sp>
      <p:sp>
        <p:nvSpPr>
          <p:cNvPr id="5" name="Marcador de número de diapositiva 4"/>
          <p:cNvSpPr>
            <a:spLocks noGrp="1"/>
          </p:cNvSpPr>
          <p:nvPr>
            <p:ph type="sldNum" sz="quarter" idx="12"/>
          </p:nvPr>
        </p:nvSpPr>
        <p:spPr/>
        <p:txBody>
          <a:bodyPr/>
          <a:lstStyle/>
          <a:p>
            <a:fld id="{193A0DB1-8101-544F-BC00-A619C23F54DB}" type="slidenum">
              <a:rPr lang="es-ES" smtClean="0"/>
              <a:t>24</a:t>
            </a:fld>
            <a:endParaRPr lang="es-ES"/>
          </a:p>
        </p:txBody>
      </p:sp>
    </p:spTree>
    <p:extLst>
      <p:ext uri="{BB962C8B-B14F-4D97-AF65-F5344CB8AC3E}">
        <p14:creationId xmlns:p14="http://schemas.microsoft.com/office/powerpoint/2010/main" val="139952631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287</TotalTime>
  <Words>2075</Words>
  <Application>Microsoft Macintosh PowerPoint</Application>
  <PresentationFormat>Presentación en pantalla (4:3)</PresentationFormat>
  <Paragraphs>172</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LA NUEVA MUTACIÓN DEL CAPITALISMO Algunas reflexiones desordenadas</vt:lpstr>
      <vt:lpstr>OBJETIVOS DE LA PRESENTACIÓN</vt:lpstr>
      <vt:lpstr>LAS COSAS…¿CAMBIAN? CAPITALISM: TIME FOR A RESET</vt:lpstr>
      <vt:lpstr>BUSINESS ROUNDTABLE…</vt:lpstr>
      <vt:lpstr>…que cuestiona a Milton Friedman</vt:lpstr>
      <vt:lpstr>Otros economistas:  Thomas Piketty, Paul Krugman, Joseph Stiglitz</vt:lpstr>
      <vt:lpstr>…Pero esto también lo piensan las grandes empresas de la Business Roundtable</vt:lpstr>
      <vt:lpstr>ANTE ESTO: PRINCIPALES CONTRADICCIONES ECONÓMICAS: RETOS PARA LOS ECONOMISTAS</vt:lpstr>
      <vt:lpstr>AHORA BIEN, EL DETERIORO ECOLÓGICO ES PROBLEMA ECONÓMICO CENTRAL</vt:lpstr>
      <vt:lpstr>SIMPLE RECORDATORIO: La idea de un crecimiento imparable: la aportación de los neoclásicos</vt:lpstr>
      <vt:lpstr>Desestabilización de procesos ecológicos: planeta LLENO  (Herman Daly)</vt:lpstr>
      <vt:lpstr>Emisiones CO2: umbral de seguridad, 2 grados C, 450 ppm (hacia 2030)</vt:lpstr>
      <vt:lpstr>¿Límites al crecimiento?</vt:lpstr>
      <vt:lpstr>Las leyes de la termodinámica aplicadas a la Economía</vt:lpstr>
      <vt:lpstr>TODO EN EL MARCO DE UNA REVOLUCIÓN TECNOLÓGICA. TERCERA REVOLUCIÓN INDUSTRIAL: JEREMY RIFKIN</vt:lpstr>
      <vt:lpstr>Cinco ejes básicos del libro de Ryfkin</vt:lpstr>
      <vt:lpstr>…Y… ¡CUARTA REVOLUCIÓN INDUSTRIAL!:  KLAUS SCHWAB</vt:lpstr>
      <vt:lpstr>Claves del proceso (1)</vt:lpstr>
      <vt:lpstr>Claves del proceso (2)</vt:lpstr>
      <vt:lpstr>DIEZ CONCLUSIONES DE LA SITUACIÓN ACTUAL Y DEL FUTURO PRÓXIMO…</vt:lpstr>
      <vt:lpstr>… Y UNA REFLEXIÓN FINAL: Es cada vez más necesaria la adopción de otra política económica, vinculando la monetaria con la fiscal. Peso de la UE. BCE: “creador” de dinero; Gobiernos nacionales: voluntad de llevar a cabo políticas contra-cíclicas</vt:lpstr>
      <vt:lpstr>Inversión privada</vt:lpstr>
      <vt:lpstr>…revisitando viejos maestros…</vt:lpstr>
      <vt:lpstr>UNA PROPUESTA…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¿RESETEANDO EL CAPITALISMO?</dc:title>
  <dc:creator>Carlos Manera</dc:creator>
  <cp:lastModifiedBy>Carles Manera</cp:lastModifiedBy>
  <cp:revision>64</cp:revision>
  <dcterms:created xsi:type="dcterms:W3CDTF">2019-11-21T18:50:10Z</dcterms:created>
  <dcterms:modified xsi:type="dcterms:W3CDTF">2019-11-22T16:24:59Z</dcterms:modified>
</cp:coreProperties>
</file>