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96" r:id="rId2"/>
    <p:sldId id="319" r:id="rId3"/>
    <p:sldId id="321" r:id="rId4"/>
    <p:sldId id="322" r:id="rId5"/>
    <p:sldId id="323" r:id="rId6"/>
    <p:sldId id="259" r:id="rId7"/>
    <p:sldId id="262" r:id="rId8"/>
    <p:sldId id="263" r:id="rId9"/>
    <p:sldId id="324" r:id="rId10"/>
    <p:sldId id="269" r:id="rId11"/>
    <p:sldId id="326" r:id="rId12"/>
    <p:sldId id="325" r:id="rId13"/>
    <p:sldId id="327" r:id="rId14"/>
    <p:sldId id="328" r:id="rId15"/>
    <p:sldId id="320" r:id="rId16"/>
    <p:sldId id="329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9" r:id="rId31"/>
    <p:sldId id="287" r:id="rId32"/>
    <p:sldId id="288" r:id="rId33"/>
    <p:sldId id="290" r:id="rId34"/>
    <p:sldId id="291" r:id="rId35"/>
    <p:sldId id="292" r:id="rId36"/>
    <p:sldId id="293" r:id="rId37"/>
    <p:sldId id="294" r:id="rId38"/>
    <p:sldId id="295" r:id="rId39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-112" y="-1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41108-ACD1-1B4E-9449-AEDAB6A31623}" type="datetimeFigureOut">
              <a:rPr lang="es-ES" smtClean="0"/>
              <a:t>28/10/20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DBF49-73C4-D248-B99E-BB9A7807DDD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05566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01C44-FABB-FE46-A393-2F9BFD5C19EA}" type="datetimeFigureOut">
              <a:rPr lang="es-ES" smtClean="0"/>
              <a:t>28/10/20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414E8-FFA4-7F44-A1E6-7B6112B870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27214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414E8-FFA4-7F44-A1E6-7B6112B870A9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1875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926F-7382-F34E-B7AE-F6D987A60F91}" type="datetime1">
              <a:rPr lang="es-ES" smtClean="0"/>
              <a:t>28/10/20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90646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362AC-BD82-5C49-99EE-00C05407D438}" type="datetime1">
              <a:rPr lang="es-ES" smtClean="0"/>
              <a:t>28/10/20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3990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B437-211C-B74F-9A20-F9AF739E0038}" type="datetime1">
              <a:rPr lang="es-ES" smtClean="0"/>
              <a:t>28/10/20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65811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5D4A4-0A4D-8B4E-BF0D-9D950808620D}" type="datetime1">
              <a:rPr lang="es-ES" smtClean="0"/>
              <a:t>28/10/20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93828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F81-8F88-1B4E-AB8B-0A42306C093C}" type="datetime1">
              <a:rPr lang="es-ES" smtClean="0"/>
              <a:t>28/10/20</a:t>
            </a:fld>
            <a:endParaRPr lang="ca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89303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C2CB9-5F83-AA4B-9731-9E085B3B7381}" type="datetime1">
              <a:rPr lang="es-ES" smtClean="0"/>
              <a:t>28/10/20</a:t>
            </a:fld>
            <a:endParaRPr lang="ca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0910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6DE2-31AE-734E-B313-7A02ABAABC59}" type="datetime1">
              <a:rPr lang="es-ES" smtClean="0"/>
              <a:t>28/10/20</a:t>
            </a:fld>
            <a:endParaRPr lang="ca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03663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04877-ABC1-6244-9F67-866D476647E0}" type="datetime1">
              <a:rPr lang="es-ES" smtClean="0"/>
              <a:t>28/10/20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93240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308C-A7BB-B541-A0CC-27DB3183FB6F}" type="datetime1">
              <a:rPr lang="es-ES" smtClean="0"/>
              <a:t>28/10/20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01414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FF016-382A-7E47-9CEE-FC167CA4262C}" type="datetime1">
              <a:rPr lang="es-ES" smtClean="0"/>
              <a:t>28/10/20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35956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33C8A-F539-8348-9D41-54263D6872C4}" type="datetime1">
              <a:rPr lang="es-ES" smtClean="0"/>
              <a:t>28/10/20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5616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55528-4C65-944D-BBBF-31C2564386AA}" type="datetime1">
              <a:rPr lang="es-ES" smtClean="0"/>
              <a:t>28/10/20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02416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3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3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Relationship Id="rId3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Relationship Id="rId3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mtClean="0"/>
              <a:t>LA EXPANSIÓN DEL </a:t>
            </a:r>
            <a:r>
              <a:rPr lang="es-ES" dirty="0" smtClean="0"/>
              <a:t>CAPITALISMO INDUSTRIAL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sz="3300" b="1" dirty="0"/>
              <a:t>Prof. Carles </a:t>
            </a:r>
            <a:r>
              <a:rPr lang="es-ES" sz="3300" b="1" dirty="0" smtClean="0"/>
              <a:t>Manera</a:t>
            </a:r>
          </a:p>
          <a:p>
            <a:r>
              <a:rPr lang="es-ES" sz="2400" b="1" dirty="0"/>
              <a:t>[</a:t>
            </a:r>
            <a:r>
              <a:rPr lang="es-ES" sz="2400" b="1" dirty="0" smtClean="0"/>
              <a:t>Se han utilizado algunos materiales del trabajo de </a:t>
            </a:r>
            <a:r>
              <a:rPr lang="es-ES" sz="2400" b="1" dirty="0" err="1" smtClean="0"/>
              <a:t>Ramon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Ramon</a:t>
            </a:r>
            <a:r>
              <a:rPr lang="es-ES" sz="2400" b="1" dirty="0" smtClean="0"/>
              <a:t> Muñoz, “Crecimiento, convergencia y divergencia en la primera globalización (1820-1914)</a:t>
            </a:r>
            <a:r>
              <a:rPr lang="es-ES" sz="2400" b="1" dirty="0"/>
              <a:t> ”</a:t>
            </a:r>
            <a:r>
              <a:rPr lang="es-ES" sz="2400" b="1" dirty="0" smtClean="0"/>
              <a:t>, procedentes del libro de </a:t>
            </a:r>
            <a:r>
              <a:rPr lang="es-ES" sz="2400" b="1" dirty="0" err="1" smtClean="0"/>
              <a:t>Enric</a:t>
            </a:r>
            <a:r>
              <a:rPr lang="es-ES" sz="2400" b="1" dirty="0" smtClean="0"/>
              <a:t> Tello et alter, Historia Económica, UOC] </a:t>
            </a:r>
          </a:p>
          <a:p>
            <a:endParaRPr lang="es-ES" sz="2400" b="1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8469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PRODUCCIÓN INDUSTRIAL EN EL MUNDO, EN PORCENTAJES</a:t>
            </a:r>
            <a:endParaRPr lang="es-ES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dirty="0" smtClean="0"/>
              <a:t>Prof. Carles Manera</a:t>
            </a:r>
            <a:endParaRPr lang="ca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</a:t>
            </a:fld>
            <a:endParaRPr lang="ca-ES"/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2"/>
          <a:srcRect t="-26173" b="-261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08323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Crecimiento económico en el mundo 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297" r="297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43178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Regiones industriales en Europa, a fines del siglo XIX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25616" r="-25616"/>
          <a:stretch>
            <a:fillRect/>
          </a:stretch>
        </p:blipFill>
        <p:spPr>
          <a:xfrm>
            <a:off x="457200" y="1417638"/>
            <a:ext cx="8229600" cy="493871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101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dirty="0" smtClean="0"/>
              <a:t>Ranking de países con PIB per cápita más elevado, 1913</a:t>
            </a:r>
            <a:endParaRPr lang="es-ES" sz="3600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152974" r="-152974"/>
          <a:stretch>
            <a:fillRect/>
          </a:stretch>
        </p:blipFill>
        <p:spPr>
          <a:xfrm>
            <a:off x="-88349" y="1336261"/>
            <a:ext cx="8967305" cy="5020089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78018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08232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19983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862" y="0"/>
            <a:ext cx="6453277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78196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Red ferroviaria en el mundo, 1850-1913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9729" r="-9729"/>
          <a:stretch>
            <a:fillRect/>
          </a:stretch>
        </p:blipFill>
        <p:spPr/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47000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64" y="22087"/>
            <a:ext cx="4328309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309" y="0"/>
            <a:ext cx="4815691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10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62136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Salidas de emigrantes europeos, 1846-1924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1046" r="1046"/>
          <a:stretch>
            <a:fillRect/>
          </a:stretch>
        </p:blipFill>
        <p:spPr/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45669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Aranceles en el mundo, previos a la Primera Guerra Mundial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13985" r="-13985"/>
          <a:stretch>
            <a:fillRect/>
          </a:stretch>
        </p:blipFill>
        <p:spPr/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75508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Movimientos de capital, 1914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15739" r="-15739"/>
          <a:stretch>
            <a:fillRect/>
          </a:stretch>
        </p:blipFill>
        <p:spPr>
          <a:xfrm>
            <a:off x="457200" y="1600200"/>
            <a:ext cx="8229600" cy="462832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85736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Adopción del patrón-oro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48023" r="-48023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10899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15</a:t>
            </a:fld>
            <a:endParaRPr lang="ca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87" y="0"/>
            <a:ext cx="7089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97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Consumo energético en Europa, 1850-1950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4379" r="-4379"/>
          <a:stretch>
            <a:fillRect/>
          </a:stretch>
        </p:blipFill>
        <p:spPr/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36798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32364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334" y="0"/>
            <a:ext cx="4350666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23127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03906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906" y="0"/>
            <a:ext cx="4440094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05066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0822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732" y="0"/>
            <a:ext cx="4719268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0964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2206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2206" y="0"/>
            <a:ext cx="4801794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20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23235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3467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678" y="0"/>
            <a:ext cx="4609322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89837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4531622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622" y="0"/>
            <a:ext cx="4612378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82227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86883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884" y="0"/>
            <a:ext cx="4657116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35024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451795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950" y="0"/>
            <a:ext cx="4626050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65344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87491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7491" y="0"/>
            <a:ext cx="4856509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36918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07" y="0"/>
            <a:ext cx="7529826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41624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741973"/>
            <a:ext cx="6771054" cy="5414484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2039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7100"/>
            <a:ext cx="9131300" cy="49911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52550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787400"/>
            <a:ext cx="8597900" cy="5283200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02972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0100"/>
            <a:ext cx="9144000" cy="5237584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30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17002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74700"/>
            <a:ext cx="8674100" cy="52959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86175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87400"/>
            <a:ext cx="8686800" cy="52705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2895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" y="457200"/>
            <a:ext cx="8661400" cy="59436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17276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723900"/>
            <a:ext cx="8432800" cy="54102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12858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495300"/>
            <a:ext cx="8712200" cy="58674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99109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647700"/>
            <a:ext cx="8737600" cy="55499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46257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08000"/>
            <a:ext cx="8839200" cy="58293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35039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08000"/>
            <a:ext cx="8839200" cy="58293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32529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324</Words>
  <Application>Microsoft Macintosh PowerPoint</Application>
  <PresentationFormat>Presentación en pantalla (4:3)</PresentationFormat>
  <Paragraphs>90</Paragraphs>
  <Slides>38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39" baseType="lpstr">
      <vt:lpstr>Tema de Office</vt:lpstr>
      <vt:lpstr>LA EXPANSIÓN DEL CAPITALISMO INDUSTRIAL</vt:lpstr>
      <vt:lpstr>PRODUCCIÓN INDUSTRIAL EN EL MUNDO, EN PORCENTAJES</vt:lpstr>
      <vt:lpstr>Crecimiento económico en el mundo </vt:lpstr>
      <vt:lpstr>Regiones industriales en Europa, a fines del siglo XIX</vt:lpstr>
      <vt:lpstr>Ranking de países con PIB per cápita más elevado, 1913</vt:lpstr>
      <vt:lpstr>Presentación de PowerPoint</vt:lpstr>
      <vt:lpstr>Presentación de PowerPoint</vt:lpstr>
      <vt:lpstr>Presentación de PowerPoint</vt:lpstr>
      <vt:lpstr>Red ferroviaria en el mundo, 1850-1913</vt:lpstr>
      <vt:lpstr>Presentación de PowerPoint</vt:lpstr>
      <vt:lpstr>Salidas de emigrantes europeos, 1846-1924</vt:lpstr>
      <vt:lpstr>Aranceles en el mundo, previos a la Primera Guerra Mundial</vt:lpstr>
      <vt:lpstr>Movimientos de capital, 1914</vt:lpstr>
      <vt:lpstr>Adopción del patrón-oro</vt:lpstr>
      <vt:lpstr>Presentación de PowerPoint</vt:lpstr>
      <vt:lpstr>Consumo energético en Europa, 1850-1950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Carla Morales</dc:creator>
  <cp:lastModifiedBy>Carles Manera</cp:lastModifiedBy>
  <cp:revision>24</cp:revision>
  <dcterms:created xsi:type="dcterms:W3CDTF">2015-01-19T16:59:17Z</dcterms:created>
  <dcterms:modified xsi:type="dcterms:W3CDTF">2020-10-28T19:05:54Z</dcterms:modified>
</cp:coreProperties>
</file>