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8"/>
  </p:notesMasterIdLst>
  <p:handoutMasterIdLst>
    <p:handoutMasterId r:id="rId49"/>
  </p:handoutMasterIdLst>
  <p:sldIdLst>
    <p:sldId id="256" r:id="rId2"/>
    <p:sldId id="257" r:id="rId3"/>
    <p:sldId id="258" r:id="rId4"/>
    <p:sldId id="261" r:id="rId5"/>
    <p:sldId id="260" r:id="rId6"/>
    <p:sldId id="262" r:id="rId7"/>
    <p:sldId id="266" r:id="rId8"/>
    <p:sldId id="269" r:id="rId9"/>
    <p:sldId id="341" r:id="rId10"/>
    <p:sldId id="342" r:id="rId11"/>
    <p:sldId id="314" r:id="rId12"/>
    <p:sldId id="343" r:id="rId13"/>
    <p:sldId id="272" r:id="rId14"/>
    <p:sldId id="340" r:id="rId15"/>
    <p:sldId id="275" r:id="rId16"/>
    <p:sldId id="281" r:id="rId17"/>
    <p:sldId id="274" r:id="rId18"/>
    <p:sldId id="280" r:id="rId19"/>
    <p:sldId id="282" r:id="rId20"/>
    <p:sldId id="283" r:id="rId21"/>
    <p:sldId id="284" r:id="rId22"/>
    <p:sldId id="286" r:id="rId23"/>
    <p:sldId id="344" r:id="rId24"/>
    <p:sldId id="345" r:id="rId25"/>
    <p:sldId id="346" r:id="rId26"/>
    <p:sldId id="347" r:id="rId27"/>
    <p:sldId id="348" r:id="rId28"/>
    <p:sldId id="349" r:id="rId29"/>
    <p:sldId id="350" r:id="rId30"/>
    <p:sldId id="319" r:id="rId31"/>
    <p:sldId id="320" r:id="rId32"/>
    <p:sldId id="324" r:id="rId33"/>
    <p:sldId id="325" r:id="rId34"/>
    <p:sldId id="326" r:id="rId35"/>
    <p:sldId id="327" r:id="rId36"/>
    <p:sldId id="328" r:id="rId37"/>
    <p:sldId id="329" r:id="rId38"/>
    <p:sldId id="330" r:id="rId39"/>
    <p:sldId id="331" r:id="rId40"/>
    <p:sldId id="332" r:id="rId41"/>
    <p:sldId id="333" r:id="rId42"/>
    <p:sldId id="334" r:id="rId43"/>
    <p:sldId id="335" r:id="rId44"/>
    <p:sldId id="336" r:id="rId45"/>
    <p:sldId id="338" r:id="rId46"/>
    <p:sldId id="33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1" d="100"/>
          <a:sy n="81" d="100"/>
        </p:scale>
        <p:origin x="-1096" y="-2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9F6E4E1-DE63-C94B-81C9-59F3444CD0B0}" type="datetimeFigureOut">
              <a:rPr lang="es-ES" smtClean="0"/>
              <a:t>09/11/20</a:t>
            </a:fld>
            <a:endParaRPr lang="ca-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8215DC-54AA-734C-9CE8-4DE4B72CDF81}" type="slidenum">
              <a:rPr lang="ca-ES" smtClean="0"/>
              <a:t>‹Nr.›</a:t>
            </a:fld>
            <a:endParaRPr lang="ca-ES"/>
          </a:p>
        </p:txBody>
      </p:sp>
    </p:spTree>
    <p:extLst>
      <p:ext uri="{BB962C8B-B14F-4D97-AF65-F5344CB8AC3E}">
        <p14:creationId xmlns:p14="http://schemas.microsoft.com/office/powerpoint/2010/main" val="21261542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B473F3-9702-0140-B35E-F7C5630D0C3B}" type="datetimeFigureOut">
              <a:rPr lang="es-ES" smtClean="0"/>
              <a:t>09/11/20</a:t>
            </a:fld>
            <a:endParaRPr lang="ca-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ca-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67F30C-94C0-0E46-9272-DC875AECA7BD}" type="slidenum">
              <a:rPr lang="ca-ES" smtClean="0"/>
              <a:t>‹Nr.›</a:t>
            </a:fld>
            <a:endParaRPr lang="ca-ES"/>
          </a:p>
        </p:txBody>
      </p:sp>
    </p:spTree>
    <p:extLst>
      <p:ext uri="{BB962C8B-B14F-4D97-AF65-F5344CB8AC3E}">
        <p14:creationId xmlns:p14="http://schemas.microsoft.com/office/powerpoint/2010/main" val="185064405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7C975E7-109B-B34A-868F-E0AEC80B3374}" type="slidenum">
              <a:rPr lang="es-ES" smtClean="0"/>
              <a:t>44</a:t>
            </a:fld>
            <a:endParaRPr lang="es-ES"/>
          </a:p>
        </p:txBody>
      </p:sp>
    </p:spTree>
    <p:extLst>
      <p:ext uri="{BB962C8B-B14F-4D97-AF65-F5344CB8AC3E}">
        <p14:creationId xmlns:p14="http://schemas.microsoft.com/office/powerpoint/2010/main" val="2076562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_tradnl" smtClean="0"/>
              <a:t>Clic para editar título</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7" name="Date Placeholder 6"/>
          <p:cNvSpPr>
            <a:spLocks noGrp="1"/>
          </p:cNvSpPr>
          <p:nvPr>
            <p:ph type="dt" sz="half" idx="10"/>
          </p:nvPr>
        </p:nvSpPr>
        <p:spPr/>
        <p:txBody>
          <a:bodyPr/>
          <a:lstStyle/>
          <a:p>
            <a:fld id="{31EE2260-31C5-EA47-A8AF-23E41C08842C}" type="datetime1">
              <a:rPr lang="es-ES" smtClean="0"/>
              <a:t>09/11/20</a:t>
            </a:fld>
            <a:endParaRPr lang="en-US"/>
          </a:p>
        </p:txBody>
      </p:sp>
      <p:sp>
        <p:nvSpPr>
          <p:cNvPr id="8" name="Slide Number Placeholder 7"/>
          <p:cNvSpPr>
            <a:spLocks noGrp="1"/>
          </p:cNvSpPr>
          <p:nvPr>
            <p:ph type="sldNum" sz="quarter" idx="11"/>
          </p:nvPr>
        </p:nvSpPr>
        <p:spPr/>
        <p:txBody>
          <a:bodyPr/>
          <a:lstStyle/>
          <a:p>
            <a:fld id="{7F5CE407-6216-4202-80E4-A30DC2F709B2}" type="slidenum">
              <a:rPr lang="en-US" smtClean="0"/>
              <a:t>‹Nr.›</a:t>
            </a:fld>
            <a:endParaRPr lang="en-US"/>
          </a:p>
        </p:txBody>
      </p:sp>
      <p:sp>
        <p:nvSpPr>
          <p:cNvPr id="9" name="Footer Placeholder 8"/>
          <p:cNvSpPr>
            <a:spLocks noGrp="1"/>
          </p:cNvSpPr>
          <p:nvPr>
            <p:ph type="ftr" sz="quarter" idx="12"/>
          </p:nvPr>
        </p:nvSpPr>
        <p:spPr/>
        <p:txBody>
          <a:bodyPr/>
          <a:lstStyle/>
          <a:p>
            <a:r>
              <a:rPr lang="en-US" smtClean="0"/>
              <a:t>Prof. Carles Manera</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4" name="Date Placeholder 3"/>
          <p:cNvSpPr>
            <a:spLocks noGrp="1"/>
          </p:cNvSpPr>
          <p:nvPr>
            <p:ph type="dt" sz="half" idx="10"/>
          </p:nvPr>
        </p:nvSpPr>
        <p:spPr/>
        <p:txBody>
          <a:bodyPr/>
          <a:lstStyle/>
          <a:p>
            <a:fld id="{165582A1-5192-214D-A5D2-71A2A3AD5B91}" type="datetime1">
              <a:rPr lang="es-ES" smtClean="0"/>
              <a:t>09/11/20</a:t>
            </a:fld>
            <a:endParaRPr lang="en-US"/>
          </a:p>
        </p:txBody>
      </p:sp>
      <p:sp>
        <p:nvSpPr>
          <p:cNvPr id="5" name="Footer Placeholder 4"/>
          <p:cNvSpPr>
            <a:spLocks noGrp="1"/>
          </p:cNvSpPr>
          <p:nvPr>
            <p:ph type="ftr" sz="quarter" idx="11"/>
          </p:nvPr>
        </p:nvSpPr>
        <p:spPr/>
        <p:txBody>
          <a:bodyPr/>
          <a:lstStyle/>
          <a:p>
            <a:r>
              <a:rPr lang="en-US" smtClean="0"/>
              <a:t>Prof. Carles Manera</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_tradnl" smtClean="0"/>
              <a:t>Clic para editar título</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B88A668A-C84F-7D4C-998D-7A963CBF2D69}" type="datetime1">
              <a:rPr lang="es-ES" smtClean="0"/>
              <a:t>09/11/20</a:t>
            </a:fld>
            <a:endParaRPr lang="en-US"/>
          </a:p>
        </p:txBody>
      </p:sp>
      <p:sp>
        <p:nvSpPr>
          <p:cNvPr id="5" name="Footer Placeholder 4"/>
          <p:cNvSpPr>
            <a:spLocks noGrp="1"/>
          </p:cNvSpPr>
          <p:nvPr>
            <p:ph type="ftr" sz="quarter" idx="11"/>
          </p:nvPr>
        </p:nvSpPr>
        <p:spPr/>
        <p:txBody>
          <a:bodyPr/>
          <a:lstStyle/>
          <a:p>
            <a:r>
              <a:rPr lang="en-US" smtClean="0"/>
              <a:t>Prof. Carles Manera</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‹Nr.›</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5" name="Date Placeholder 4"/>
          <p:cNvSpPr>
            <a:spLocks noGrp="1"/>
          </p:cNvSpPr>
          <p:nvPr>
            <p:ph type="dt" sz="half" idx="10"/>
          </p:nvPr>
        </p:nvSpPr>
        <p:spPr/>
        <p:txBody>
          <a:bodyPr/>
          <a:lstStyle/>
          <a:p>
            <a:fld id="{A838CC8A-EE57-A64F-80D3-2FCDF20687C2}" type="datetime1">
              <a:rPr lang="es-ES" smtClean="0"/>
              <a:t>09/11/20</a:t>
            </a:fld>
            <a:endParaRPr lang="en-US"/>
          </a:p>
        </p:txBody>
      </p:sp>
      <p:sp>
        <p:nvSpPr>
          <p:cNvPr id="6" name="Footer Placeholder 5"/>
          <p:cNvSpPr>
            <a:spLocks noGrp="1"/>
          </p:cNvSpPr>
          <p:nvPr>
            <p:ph type="ftr" sz="quarter" idx="11"/>
          </p:nvPr>
        </p:nvSpPr>
        <p:spPr/>
        <p:txBody>
          <a:bodyPr/>
          <a:lstStyle/>
          <a:p>
            <a:r>
              <a:rPr lang="en-US" smtClean="0"/>
              <a:t>Prof. Carles Manera</a:t>
            </a:r>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‹Nr.›</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7" name="Date Placeholder 6"/>
          <p:cNvSpPr>
            <a:spLocks noGrp="1"/>
          </p:cNvSpPr>
          <p:nvPr>
            <p:ph type="dt" sz="half" idx="10"/>
          </p:nvPr>
        </p:nvSpPr>
        <p:spPr/>
        <p:txBody>
          <a:bodyPr/>
          <a:lstStyle/>
          <a:p>
            <a:fld id="{148299E7-CB63-6D4E-A879-464D2CF1F9C9}" type="datetime1">
              <a:rPr lang="es-ES" smtClean="0"/>
              <a:t>09/11/20</a:t>
            </a:fld>
            <a:endParaRPr lang="en-US"/>
          </a:p>
        </p:txBody>
      </p:sp>
      <p:sp>
        <p:nvSpPr>
          <p:cNvPr id="8" name="Footer Placeholder 7"/>
          <p:cNvSpPr>
            <a:spLocks noGrp="1"/>
          </p:cNvSpPr>
          <p:nvPr>
            <p:ph type="ftr" sz="quarter" idx="11"/>
          </p:nvPr>
        </p:nvSpPr>
        <p:spPr/>
        <p:txBody>
          <a:bodyPr/>
          <a:lstStyle/>
          <a:p>
            <a:r>
              <a:rPr lang="en-US" smtClean="0"/>
              <a:t>Prof. Carles Manera</a:t>
            </a:r>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‹Nr.›</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2C89D818-D18B-3841-ACB0-15E83CF1CC79}" type="datetime1">
              <a:rPr lang="es-ES" smtClean="0"/>
              <a:t>09/11/20</a:t>
            </a:fld>
            <a:endParaRPr lang="en-US"/>
          </a:p>
        </p:txBody>
      </p:sp>
      <p:sp>
        <p:nvSpPr>
          <p:cNvPr id="4" name="Footer Placeholder 3"/>
          <p:cNvSpPr>
            <a:spLocks noGrp="1"/>
          </p:cNvSpPr>
          <p:nvPr>
            <p:ph type="ftr" sz="quarter" idx="11"/>
          </p:nvPr>
        </p:nvSpPr>
        <p:spPr/>
        <p:txBody>
          <a:bodyPr/>
          <a:lstStyle/>
          <a:p>
            <a:r>
              <a:rPr lang="en-US" smtClean="0"/>
              <a:t>Prof. Carles Manera</a:t>
            </a:r>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CD9057-921D-9E44-96AB-2FF0BA676C5F}" type="datetime1">
              <a:rPr lang="es-ES" smtClean="0"/>
              <a:t>09/11/20</a:t>
            </a:fld>
            <a:endParaRPr lang="en-US"/>
          </a:p>
        </p:txBody>
      </p:sp>
      <p:sp>
        <p:nvSpPr>
          <p:cNvPr id="3" name="Footer Placeholder 2"/>
          <p:cNvSpPr>
            <a:spLocks noGrp="1"/>
          </p:cNvSpPr>
          <p:nvPr>
            <p:ph type="ftr" sz="quarter" idx="11"/>
          </p:nvPr>
        </p:nvSpPr>
        <p:spPr/>
        <p:txBody>
          <a:bodyPr/>
          <a:lstStyle/>
          <a:p>
            <a:r>
              <a:rPr lang="en-US" smtClean="0"/>
              <a:t>Prof. Carles Manera</a:t>
            </a:r>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_tradnl" smtClean="0"/>
              <a:t>Clic para editar título</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A9833621-AC90-9844-B8F6-E7F03591B1A5}" type="datetime1">
              <a:rPr lang="es-ES" smtClean="0"/>
              <a:t>09/11/20</a:t>
            </a:fld>
            <a:endParaRPr lang="en-US"/>
          </a:p>
        </p:txBody>
      </p:sp>
      <p:sp>
        <p:nvSpPr>
          <p:cNvPr id="6" name="Footer Placeholder 5"/>
          <p:cNvSpPr>
            <a:spLocks noGrp="1"/>
          </p:cNvSpPr>
          <p:nvPr>
            <p:ph type="ftr" sz="quarter" idx="11"/>
          </p:nvPr>
        </p:nvSpPr>
        <p:spPr/>
        <p:txBody>
          <a:bodyPr/>
          <a:lstStyle/>
          <a:p>
            <a:r>
              <a:rPr lang="en-US" smtClean="0"/>
              <a:t>Prof. Carles Manera</a:t>
            </a:r>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_tradnl" smtClean="0"/>
              <a:t>Clic para editar título</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62AD7FEF-F4FF-2A43-B534-4A637DD240F7}" type="datetime1">
              <a:rPr lang="es-ES" smtClean="0"/>
              <a:t>09/11/20</a:t>
            </a:fld>
            <a:endParaRPr lang="en-US"/>
          </a:p>
        </p:txBody>
      </p:sp>
      <p:sp>
        <p:nvSpPr>
          <p:cNvPr id="6" name="Footer Placeholder 5"/>
          <p:cNvSpPr>
            <a:spLocks noGrp="1"/>
          </p:cNvSpPr>
          <p:nvPr>
            <p:ph type="ftr" sz="quarter" idx="11"/>
          </p:nvPr>
        </p:nvSpPr>
        <p:spPr/>
        <p:txBody>
          <a:bodyPr/>
          <a:lstStyle/>
          <a:p>
            <a:r>
              <a:rPr lang="en-US" smtClean="0"/>
              <a:t>Prof. Carles Manera</a:t>
            </a:r>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F85898CB-DE34-7544-B880-7C058DC368AE}" type="datetime1">
              <a:rPr lang="es-ES" smtClean="0"/>
              <a:t>09/11/20</a:t>
            </a:fld>
            <a:endParaRPr lang="en-US"/>
          </a:p>
        </p:txBody>
      </p:sp>
      <p:sp>
        <p:nvSpPr>
          <p:cNvPr id="5" name="Footer Placeholder 4"/>
          <p:cNvSpPr>
            <a:spLocks noGrp="1"/>
          </p:cNvSpPr>
          <p:nvPr>
            <p:ph type="ftr" sz="quarter" idx="11"/>
          </p:nvPr>
        </p:nvSpPr>
        <p:spPr/>
        <p:txBody>
          <a:bodyPr/>
          <a:lstStyle/>
          <a:p>
            <a:r>
              <a:rPr lang="en-US" smtClean="0"/>
              <a:t>Prof. Carles Manera</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8C6716EA-C790-254C-A12E-1AA928AF717E}" type="datetime1">
              <a:rPr lang="es-ES" smtClean="0"/>
              <a:t>09/11/20</a:t>
            </a:fld>
            <a:endParaRPr lang="en-US"/>
          </a:p>
        </p:txBody>
      </p:sp>
      <p:sp>
        <p:nvSpPr>
          <p:cNvPr id="5" name="Footer Placeholder 4"/>
          <p:cNvSpPr>
            <a:spLocks noGrp="1"/>
          </p:cNvSpPr>
          <p:nvPr>
            <p:ph type="ftr" sz="quarter" idx="11"/>
          </p:nvPr>
        </p:nvSpPr>
        <p:spPr/>
        <p:txBody>
          <a:bodyPr/>
          <a:lstStyle/>
          <a:p>
            <a:r>
              <a:rPr lang="en-US" smtClean="0"/>
              <a:t>Prof. Carles Manera</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_tradnl" smtClean="0"/>
              <a:t>Clic para editar título</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E0DCDE9B-B412-9246-BECC-335D5A263DBF}" type="datetime1">
              <a:rPr lang="es-ES" smtClean="0"/>
              <a:t>09/11/20</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Prof. Carles Manera</a:t>
            </a:r>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F5CE407-6216-4202-80E4-A30DC2F709B2}" type="slidenum">
              <a:rPr lang="en-US" smtClean="0"/>
              <a:t>‹Nr.›</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 Id="rId3"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23540" y="1751183"/>
            <a:ext cx="7205386" cy="1944888"/>
          </a:xfrm>
        </p:spPr>
        <p:txBody>
          <a:bodyPr/>
          <a:lstStyle/>
          <a:p>
            <a:r>
              <a:rPr lang="es-ES" sz="6000" dirty="0" smtClean="0"/>
              <a:t/>
            </a:r>
            <a:br>
              <a:rPr lang="es-ES" sz="6000" dirty="0" smtClean="0"/>
            </a:br>
            <a:r>
              <a:rPr lang="es-ES" sz="6000" dirty="0"/>
              <a:t/>
            </a:r>
            <a:br>
              <a:rPr lang="es-ES" sz="6000" dirty="0"/>
            </a:br>
            <a:r>
              <a:rPr lang="es-ES" sz="6000" dirty="0" smtClean="0"/>
              <a:t/>
            </a:r>
            <a:br>
              <a:rPr lang="es-ES" sz="6000" dirty="0" smtClean="0"/>
            </a:br>
            <a:r>
              <a:rPr lang="es-ES" sz="6000" dirty="0" smtClean="0"/>
              <a:t>LA ECONOMÍA DE ENTREGUERRAS.</a:t>
            </a:r>
            <a:br>
              <a:rPr lang="es-ES" sz="6000" dirty="0" smtClean="0"/>
            </a:br>
            <a:r>
              <a:rPr lang="es-ES" sz="6000" dirty="0" smtClean="0"/>
              <a:t>Rasgos de un período convulso</a:t>
            </a:r>
            <a:endParaRPr lang="es-ES" sz="6000" dirty="0"/>
          </a:p>
        </p:txBody>
      </p:sp>
      <p:sp>
        <p:nvSpPr>
          <p:cNvPr id="3" name="Subtítulo 2"/>
          <p:cNvSpPr>
            <a:spLocks noGrp="1"/>
          </p:cNvSpPr>
          <p:nvPr>
            <p:ph type="subTitle" idx="1"/>
          </p:nvPr>
        </p:nvSpPr>
        <p:spPr>
          <a:xfrm>
            <a:off x="2220803" y="4374382"/>
            <a:ext cx="6498159" cy="916641"/>
          </a:xfrm>
        </p:spPr>
        <p:txBody>
          <a:bodyPr>
            <a:normAutofit/>
          </a:bodyPr>
          <a:lstStyle/>
          <a:p>
            <a:r>
              <a:rPr lang="es-ES" sz="2800" b="1" dirty="0" smtClean="0"/>
              <a:t>Prof. Carles Manera</a:t>
            </a:r>
          </a:p>
        </p:txBody>
      </p:sp>
      <p:sp>
        <p:nvSpPr>
          <p:cNvPr id="4" name="Marcador de pie de página 3"/>
          <p:cNvSpPr>
            <a:spLocks noGrp="1"/>
          </p:cNvSpPr>
          <p:nvPr>
            <p:ph type="ftr" sz="quarter" idx="12"/>
          </p:nvPr>
        </p:nvSpPr>
        <p:spPr/>
        <p:txBody>
          <a:bodyPr/>
          <a:lstStyle/>
          <a:p>
            <a:r>
              <a:rPr lang="en-US" smtClean="0"/>
              <a:t>Prof. Carles Manera</a:t>
            </a:r>
            <a:endParaRPr lang="en-US"/>
          </a:p>
        </p:txBody>
      </p:sp>
      <p:sp>
        <p:nvSpPr>
          <p:cNvPr id="5" name="Marcador de número de diapositiva 4"/>
          <p:cNvSpPr>
            <a:spLocks noGrp="1"/>
          </p:cNvSpPr>
          <p:nvPr>
            <p:ph type="sldNum" sz="quarter" idx="11"/>
          </p:nvPr>
        </p:nvSpPr>
        <p:spPr/>
        <p:txBody>
          <a:bodyPr/>
          <a:lstStyle/>
          <a:p>
            <a:fld id="{7F5CE407-6216-4202-80E4-A30DC2F709B2}" type="slidenum">
              <a:rPr lang="en-US" smtClean="0"/>
              <a:t>1</a:t>
            </a:fld>
            <a:endParaRPr lang="en-US"/>
          </a:p>
        </p:txBody>
      </p:sp>
    </p:spTree>
    <p:extLst>
      <p:ext uri="{BB962C8B-B14F-4D97-AF65-F5344CB8AC3E}">
        <p14:creationId xmlns:p14="http://schemas.microsoft.com/office/powerpoint/2010/main" val="3545663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4682" y="288656"/>
            <a:ext cx="9009317" cy="1155875"/>
          </a:xfrm>
        </p:spPr>
        <p:txBody>
          <a:bodyPr/>
          <a:lstStyle/>
          <a:p>
            <a:r>
              <a:rPr lang="es-ES" sz="3600" dirty="0" smtClean="0"/>
              <a:t>PAÏSOS PARTICIPANTS A LA 1ª GUERRA MUNDIAL </a:t>
            </a:r>
            <a:endParaRPr lang="es-ES" sz="3600" dirty="0"/>
          </a:p>
        </p:txBody>
      </p:sp>
      <p:pic>
        <p:nvPicPr>
          <p:cNvPr id="4" name="Imagen 3"/>
          <p:cNvPicPr>
            <a:picLocks noChangeAspect="1"/>
          </p:cNvPicPr>
          <p:nvPr/>
        </p:nvPicPr>
        <p:blipFill rotWithShape="1">
          <a:blip r:embed="rId2"/>
          <a:srcRect l="2791" t="3532" r="4699"/>
          <a:stretch/>
        </p:blipFill>
        <p:spPr>
          <a:xfrm>
            <a:off x="2135683" y="1635721"/>
            <a:ext cx="5060227" cy="5222278"/>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a:t>
            </a:fld>
            <a:endParaRPr lang="en-US"/>
          </a:p>
        </p:txBody>
      </p:sp>
    </p:spTree>
    <p:extLst>
      <p:ext uri="{BB962C8B-B14F-4D97-AF65-F5344CB8AC3E}">
        <p14:creationId xmlns:p14="http://schemas.microsoft.com/office/powerpoint/2010/main" val="388931112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sz="3600" dirty="0" smtClean="0"/>
              <a:t>LES PÈRDUES DE POBLACIÓ DURANT LA 1ª GUERRA MUNDIAL </a:t>
            </a:r>
            <a:endParaRPr lang="es-ES" sz="3600" dirty="0"/>
          </a:p>
        </p:txBody>
      </p:sp>
      <p:sp>
        <p:nvSpPr>
          <p:cNvPr id="10" name="Marcador de contenido 9"/>
          <p:cNvSpPr>
            <a:spLocks noGrp="1"/>
          </p:cNvSpPr>
          <p:nvPr>
            <p:ph idx="1"/>
          </p:nvPr>
        </p:nvSpPr>
        <p:spPr/>
        <p:txBody>
          <a:bodyPr>
            <a:normAutofit fontScale="77500" lnSpcReduction="20000"/>
          </a:bodyPr>
          <a:lstStyle/>
          <a:p>
            <a:pPr>
              <a:buFont typeface="Wingdings" charset="2"/>
              <a:buChar char="ü"/>
            </a:pPr>
            <a:r>
              <a:rPr lang="ca-ES" dirty="0" smtClean="0"/>
              <a:t>BAIXES MILITARS</a:t>
            </a:r>
          </a:p>
          <a:p>
            <a:pPr lvl="1"/>
            <a:r>
              <a:rPr lang="ca-ES" dirty="0" smtClean="0"/>
              <a:t>Petites en termes relatius:</a:t>
            </a:r>
          </a:p>
          <a:p>
            <a:pPr lvl="2"/>
            <a:r>
              <a:rPr lang="ca-ES" dirty="0" smtClean="0"/>
              <a:t>8,5% milions de morts</a:t>
            </a:r>
          </a:p>
          <a:p>
            <a:pPr lvl="3"/>
            <a:r>
              <a:rPr lang="ca-ES" dirty="0" smtClean="0"/>
              <a:t>15% dels mobilitzats</a:t>
            </a:r>
          </a:p>
          <a:p>
            <a:pPr lvl="3"/>
            <a:r>
              <a:rPr lang="ca-ES" dirty="0" smtClean="0"/>
              <a:t>2% de la població europea</a:t>
            </a:r>
          </a:p>
          <a:p>
            <a:pPr lvl="3"/>
            <a:r>
              <a:rPr lang="ca-ES" dirty="0" smtClean="0"/>
              <a:t>8% dels treballadors </a:t>
            </a:r>
            <a:r>
              <a:rPr lang="ca-ES" dirty="0" err="1" smtClean="0"/>
              <a:t>varons</a:t>
            </a:r>
            <a:endParaRPr lang="ca-ES" dirty="0" smtClean="0"/>
          </a:p>
          <a:p>
            <a:pPr lvl="1"/>
            <a:endParaRPr lang="ca-ES" dirty="0"/>
          </a:p>
          <a:p>
            <a:pPr lvl="2"/>
            <a:r>
              <a:rPr lang="ca-ES" dirty="0"/>
              <a:t>7 milions d’incapacitats</a:t>
            </a:r>
          </a:p>
          <a:p>
            <a:pPr lvl="2"/>
            <a:r>
              <a:rPr lang="ca-ES" dirty="0"/>
              <a:t>15 milions de ferits </a:t>
            </a:r>
            <a:r>
              <a:rPr lang="ca-ES" dirty="0" smtClean="0"/>
              <a:t>seriosos</a:t>
            </a:r>
          </a:p>
          <a:p>
            <a:endParaRPr lang="ca-ES" dirty="0"/>
          </a:p>
          <a:p>
            <a:pPr>
              <a:buFont typeface="Wingdings" charset="2"/>
              <a:buChar char="ü"/>
            </a:pPr>
            <a:r>
              <a:rPr lang="ca-ES" dirty="0"/>
              <a:t>Pèrdues per països:</a:t>
            </a:r>
          </a:p>
          <a:p>
            <a:pPr lvl="1"/>
            <a:r>
              <a:rPr lang="ca-ES" dirty="0" smtClean="0"/>
              <a:t>Alemanya:2 milions (3% </a:t>
            </a:r>
            <a:r>
              <a:rPr lang="ca-ES" dirty="0" err="1" smtClean="0"/>
              <a:t>pob</a:t>
            </a:r>
            <a:r>
              <a:rPr lang="ca-ES" dirty="0" smtClean="0"/>
              <a:t>.)</a:t>
            </a:r>
          </a:p>
          <a:p>
            <a:pPr lvl="1"/>
            <a:r>
              <a:rPr lang="ca-ES" dirty="0" smtClean="0"/>
              <a:t>França: 1,4 milions (3,3 % </a:t>
            </a:r>
            <a:r>
              <a:rPr lang="ca-ES" dirty="0" err="1" smtClean="0"/>
              <a:t>pob</a:t>
            </a:r>
            <a:r>
              <a:rPr lang="ca-ES" dirty="0" smtClean="0"/>
              <a:t>.)</a:t>
            </a:r>
          </a:p>
          <a:p>
            <a:pPr lvl="1"/>
            <a:r>
              <a:rPr lang="ca-ES" dirty="0" smtClean="0"/>
              <a:t>Sèrbia i Montenegro: 325.000 (10% </a:t>
            </a:r>
            <a:r>
              <a:rPr lang="ca-ES" dirty="0" err="1" smtClean="0"/>
              <a:t>pob</a:t>
            </a:r>
            <a:r>
              <a:rPr lang="ca-ES" dirty="0" smtClean="0"/>
              <a:t>.)</a:t>
            </a:r>
          </a:p>
          <a:p>
            <a:pPr lvl="1">
              <a:buFontTx/>
              <a:buChar char="•"/>
            </a:pPr>
            <a:r>
              <a:rPr lang="ca-ES" dirty="0" smtClean="0"/>
              <a:t>Rússia: 1,7 milions</a:t>
            </a:r>
          </a:p>
          <a:p>
            <a:pPr lvl="1">
              <a:buFontTx/>
              <a:buChar char="•"/>
            </a:pPr>
            <a:r>
              <a:rPr lang="ca-ES" dirty="0" err="1" smtClean="0"/>
              <a:t>Àustris-Hungria</a:t>
            </a:r>
            <a:r>
              <a:rPr lang="ca-ES" dirty="0" smtClean="0"/>
              <a:t>: 1,2 milions</a:t>
            </a:r>
          </a:p>
          <a:p>
            <a:pPr lvl="1">
              <a:buFontTx/>
              <a:buChar char="•"/>
            </a:pPr>
            <a:r>
              <a:rPr lang="ca-ES" dirty="0" smtClean="0"/>
              <a:t>Itàlia: 750.000 +-</a:t>
            </a:r>
          </a:p>
          <a:p>
            <a:pPr lvl="1">
              <a:buFontTx/>
              <a:buChar char="•"/>
            </a:pPr>
            <a:r>
              <a:rPr lang="ca-ES" dirty="0" err="1" smtClean="0"/>
              <a:t>Rumania</a:t>
            </a:r>
            <a:r>
              <a:rPr lang="ca-ES" dirty="0" smtClean="0"/>
              <a:t>: 250.000</a:t>
            </a:r>
          </a:p>
          <a:p>
            <a:pPr lvl="1">
              <a:buFontTx/>
              <a:buChar char="•"/>
            </a:pPr>
            <a:endParaRPr lang="ca-ES" dirty="0"/>
          </a:p>
          <a:p>
            <a:pPr lvl="1">
              <a:buFontTx/>
              <a:buChar char="•"/>
            </a:pPr>
            <a:endParaRPr lang="ca-ES" dirty="0" smtClean="0"/>
          </a:p>
          <a:p>
            <a:pPr marL="457200" lvl="1" indent="0">
              <a:buNone/>
            </a:pPr>
            <a:r>
              <a:rPr lang="ca-ES" dirty="0" smtClean="0"/>
              <a:t>* aquests països perderen un 2% o menys de població</a:t>
            </a:r>
            <a:endParaRPr lang="ca-ES" dirty="0"/>
          </a:p>
          <a:p>
            <a:pPr marL="914400" lvl="2" indent="0">
              <a:buNone/>
            </a:pPr>
            <a:endParaRPr lang="ca-ES" dirty="0" smtClean="0"/>
          </a:p>
          <a:p>
            <a:pPr lvl="2"/>
            <a:endParaRPr lang="ca-ES" dirty="0" smtClean="0"/>
          </a:p>
          <a:p>
            <a:pPr lvl="2"/>
            <a:endParaRPr lang="es-ES" dirty="0" smtClean="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3" name="Marcador de número de diapositiva 2"/>
          <p:cNvSpPr>
            <a:spLocks noGrp="1"/>
          </p:cNvSpPr>
          <p:nvPr>
            <p:ph type="sldNum" sz="quarter" idx="12"/>
          </p:nvPr>
        </p:nvSpPr>
        <p:spPr/>
        <p:txBody>
          <a:bodyPr/>
          <a:lstStyle/>
          <a:p>
            <a:fld id="{7F5CE407-6216-4202-80E4-A30DC2F709B2}" type="slidenum">
              <a:rPr lang="en-US" smtClean="0"/>
              <a:t>3</a:t>
            </a:fld>
            <a:endParaRPr lang="en-US"/>
          </a:p>
        </p:txBody>
      </p:sp>
    </p:spTree>
    <p:extLst>
      <p:ext uri="{BB962C8B-B14F-4D97-AF65-F5344CB8AC3E}">
        <p14:creationId xmlns:p14="http://schemas.microsoft.com/office/powerpoint/2010/main" val="25606947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19519"/>
            <a:ext cx="8229600" cy="1191673"/>
          </a:xfrm>
        </p:spPr>
        <p:txBody>
          <a:bodyPr/>
          <a:lstStyle/>
          <a:p>
            <a:r>
              <a:rPr lang="es-ES" sz="2800" dirty="0" smtClean="0"/>
              <a:t>REFLEXIONS SOBRE LA PÈRDUA POBLACIONAL DE LA 1ª GUERRA MUNDIAL</a:t>
            </a:r>
            <a:endParaRPr lang="es-ES" sz="2800" dirty="0"/>
          </a:p>
        </p:txBody>
      </p:sp>
      <p:sp>
        <p:nvSpPr>
          <p:cNvPr id="3" name="Marcador de contenido 2"/>
          <p:cNvSpPr>
            <a:spLocks noGrp="1"/>
          </p:cNvSpPr>
          <p:nvPr>
            <p:ph idx="1"/>
          </p:nvPr>
        </p:nvSpPr>
        <p:spPr/>
        <p:txBody>
          <a:bodyPr>
            <a:normAutofit fontScale="70000" lnSpcReduction="20000"/>
          </a:bodyPr>
          <a:lstStyle/>
          <a:p>
            <a:pPr marL="0" indent="0" algn="ctr">
              <a:buNone/>
            </a:pPr>
            <a:r>
              <a:rPr lang="ca-ES" dirty="0" smtClean="0"/>
              <a:t>IMPORTANT!</a:t>
            </a:r>
          </a:p>
          <a:p>
            <a:pPr marL="0" indent="0">
              <a:buNone/>
            </a:pPr>
            <a:r>
              <a:rPr lang="ca-ES" dirty="0" smtClean="0"/>
              <a:t>Tot i que en termes relatius les baixes no varen ser excessivament importants, l’impacte  fou molt seriós. Els morts eren joves i, per tant, persones en edat de treballar. El 63% dels alemanys morts tenien entre 20 i 30 anys. Això significava el 10% dels seus treballadors joves. Els mateixos percentatges es donaren a França.</a:t>
            </a:r>
          </a:p>
          <a:p>
            <a:pPr marL="0" indent="0">
              <a:buNone/>
            </a:pPr>
            <a:endParaRPr lang="ca-ES" dirty="0" smtClean="0"/>
          </a:p>
          <a:p>
            <a:pPr marL="0" indent="0">
              <a:buNone/>
            </a:pPr>
            <a:r>
              <a:rPr lang="ca-ES" dirty="0" smtClean="0"/>
              <a:t>També el nombre de </a:t>
            </a:r>
            <a:r>
              <a:rPr lang="ca-ES" b="1" dirty="0" smtClean="0"/>
              <a:t>NO NASCUTS</a:t>
            </a:r>
            <a:r>
              <a:rPr lang="ca-ES" dirty="0" smtClean="0"/>
              <a:t> durant la guerra s’ha de tenir en compte. La pèrdua de població per aquesta causa fou semblant a la xifra total de morts militars i civils:</a:t>
            </a:r>
          </a:p>
          <a:p>
            <a:pPr marL="0" indent="0">
              <a:buNone/>
            </a:pPr>
            <a:endParaRPr lang="ca-ES" dirty="0" smtClean="0"/>
          </a:p>
          <a:p>
            <a:pPr marL="0" indent="0">
              <a:buNone/>
            </a:pPr>
            <a:r>
              <a:rPr lang="ca-ES" dirty="0" smtClean="0"/>
              <a:t>Àustria- </a:t>
            </a:r>
            <a:r>
              <a:rPr lang="ca-ES" dirty="0" err="1"/>
              <a:t>H</a:t>
            </a:r>
            <a:r>
              <a:rPr lang="ca-ES" dirty="0" err="1" smtClean="0"/>
              <a:t>ungria</a:t>
            </a:r>
            <a:r>
              <a:rPr lang="ca-ES" dirty="0" smtClean="0"/>
              <a:t>: 3,6 milions</a:t>
            </a:r>
          </a:p>
          <a:p>
            <a:pPr marL="0" indent="0">
              <a:buNone/>
            </a:pPr>
            <a:r>
              <a:rPr lang="ca-ES" dirty="0" smtClean="0"/>
              <a:t>Alemanya: 3 milions</a:t>
            </a:r>
          </a:p>
          <a:p>
            <a:pPr marL="0" indent="0">
              <a:buNone/>
            </a:pPr>
            <a:r>
              <a:rPr lang="ca-ES" dirty="0" smtClean="0"/>
              <a:t>França: 1,5 milions</a:t>
            </a:r>
          </a:p>
          <a:p>
            <a:pPr marL="0" indent="0">
              <a:buNone/>
            </a:pPr>
            <a:r>
              <a:rPr lang="ca-ES" dirty="0" smtClean="0"/>
              <a:t>Itàlia: 1,5 milions</a:t>
            </a:r>
          </a:p>
          <a:p>
            <a:pPr marL="0" indent="0">
              <a:buNone/>
            </a:pPr>
            <a:r>
              <a:rPr lang="ca-ES" dirty="0" smtClean="0"/>
              <a:t>Gran Bretanya: 700.000</a:t>
            </a:r>
          </a:p>
          <a:p>
            <a:pPr marL="0" indent="0">
              <a:buNone/>
            </a:pPr>
            <a:r>
              <a:rPr lang="ca-ES" dirty="0" smtClean="0"/>
              <a:t>Rumania:500.000</a:t>
            </a:r>
          </a:p>
          <a:p>
            <a:pPr marL="0" indent="0">
              <a:buNone/>
            </a:pP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4</a:t>
            </a:fld>
            <a:endParaRPr lang="en-US"/>
          </a:p>
        </p:txBody>
      </p:sp>
    </p:spTree>
    <p:extLst>
      <p:ext uri="{BB962C8B-B14F-4D97-AF65-F5344CB8AC3E}">
        <p14:creationId xmlns:p14="http://schemas.microsoft.com/office/powerpoint/2010/main" val="20491060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0">
              <a:buNone/>
            </a:pPr>
            <a:r>
              <a:rPr lang="es-ES" b="1" dirty="0" smtClean="0"/>
              <a:t>EL DÈFICIT DE POBLACIÓ EUROPEA VA SER DE 22-24 MILIONS DE PERSONES. AQUESTA XIFRA EQUIVAL AL 7% DE LA POBLACIÓ D’ABANS DE LA GUERRA, PERCENTATGE EQUIVALENT AL CREIXEMENT NATURAL ENTRE 1914 I 1919. ÉS A DIR, LA POBLACIÓ DE 1920 ERA GAIREBÉ IGUAL A LA DE 1914. DESPRÉS DE LA GUERRA ENCARA ES PRODUIREN PÈRDUES (CONFLICTES DE FRONTERES, GRIP DE 1918). EL FORT ATUR QUE ES PRODUÍ DESPRÉS DE LA GUERRA ES VA VEURE SUAVITZAT “GRÀCIES” A LES PÉRDUES DEL MATEIX CONFLICTE.</a:t>
            </a:r>
          </a:p>
          <a:p>
            <a:pPr marL="0" indent="0">
              <a:buNone/>
            </a:pPr>
            <a:endParaRPr lang="es-ES" b="1" dirty="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5</a:t>
            </a:fld>
            <a:endParaRPr lang="en-US"/>
          </a:p>
        </p:txBody>
      </p:sp>
    </p:spTree>
    <p:extLst>
      <p:ext uri="{BB962C8B-B14F-4D97-AF65-F5344CB8AC3E}">
        <p14:creationId xmlns:p14="http://schemas.microsoft.com/office/powerpoint/2010/main" val="7602182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799991"/>
            <a:ext cx="8229600" cy="1412041"/>
          </a:xfrm>
        </p:spPr>
        <p:txBody>
          <a:bodyPr/>
          <a:lstStyle/>
          <a:p>
            <a:r>
              <a:rPr lang="es-ES" dirty="0" smtClean="0"/>
              <a:t>ACORDS DELS TRACTATS DE PAU</a:t>
            </a:r>
            <a:br>
              <a:rPr lang="es-ES" dirty="0" smtClean="0"/>
            </a:br>
            <a:r>
              <a:rPr lang="es-ES" sz="2000" dirty="0" smtClean="0">
                <a:solidFill>
                  <a:schemeClr val="tx2">
                    <a:lumMod val="60000"/>
                    <a:lumOff val="40000"/>
                  </a:schemeClr>
                </a:solidFill>
              </a:rPr>
              <a:t>1. CANVIS TERRITORIALS A L’EUROPA CENTRAL I ORIENTAL</a:t>
            </a:r>
            <a:endParaRPr lang="es-ES" dirty="0">
              <a:solidFill>
                <a:schemeClr val="tx2">
                  <a:lumMod val="60000"/>
                  <a:lumOff val="40000"/>
                </a:schemeClr>
              </a:solidFill>
            </a:endParaRPr>
          </a:p>
        </p:txBody>
      </p:sp>
      <p:sp>
        <p:nvSpPr>
          <p:cNvPr id="6" name="Marcador de contenido 5"/>
          <p:cNvSpPr>
            <a:spLocks noGrp="1"/>
          </p:cNvSpPr>
          <p:nvPr>
            <p:ph sz="half" idx="2"/>
          </p:nvPr>
        </p:nvSpPr>
        <p:spPr>
          <a:xfrm>
            <a:off x="4648200" y="2149313"/>
            <a:ext cx="4038600" cy="4525963"/>
          </a:xfrm>
        </p:spPr>
        <p:txBody>
          <a:bodyPr/>
          <a:lstStyle/>
          <a:p>
            <a:pPr marL="0" indent="0">
              <a:buNone/>
            </a:pPr>
            <a:r>
              <a:rPr lang="es-ES" dirty="0" smtClean="0"/>
              <a:t>B. CESSIONS TERRITORIALS. </a:t>
            </a:r>
            <a:r>
              <a:rPr lang="es-ES" dirty="0" err="1" smtClean="0"/>
              <a:t>Els</a:t>
            </a:r>
            <a:r>
              <a:rPr lang="es-ES" dirty="0" smtClean="0"/>
              <a:t> </a:t>
            </a:r>
            <a:r>
              <a:rPr lang="es-ES" dirty="0" err="1" smtClean="0"/>
              <a:t>mès</a:t>
            </a:r>
            <a:r>
              <a:rPr lang="es-ES" dirty="0" smtClean="0"/>
              <a:t> </a:t>
            </a:r>
            <a:r>
              <a:rPr lang="es-ES" dirty="0" err="1" smtClean="0"/>
              <a:t>beneficiats</a:t>
            </a:r>
            <a:r>
              <a:rPr lang="es-ES" dirty="0" smtClean="0"/>
              <a:t> varen ser:</a:t>
            </a:r>
          </a:p>
          <a:p>
            <a:pPr marL="0" indent="0">
              <a:buNone/>
            </a:pPr>
            <a:endParaRPr lang="es-ES" dirty="0"/>
          </a:p>
          <a:p>
            <a:pPr marL="0" indent="0">
              <a:buNone/>
            </a:pPr>
            <a:r>
              <a:rPr lang="es-ES" dirty="0" smtClean="0"/>
              <a:t>	POLÓNIA</a:t>
            </a:r>
            <a:endParaRPr lang="es-ES" dirty="0"/>
          </a:p>
          <a:p>
            <a:pPr marL="0" indent="0">
              <a:buNone/>
            </a:pPr>
            <a:r>
              <a:rPr lang="es-ES" dirty="0" smtClean="0"/>
              <a:t>	IUGOSLÀVIA</a:t>
            </a:r>
            <a:endParaRPr lang="es-ES" dirty="0"/>
          </a:p>
          <a:p>
            <a:pPr marL="0" indent="0">
              <a:buNone/>
            </a:pPr>
            <a:r>
              <a:rPr lang="es-ES" dirty="0" smtClean="0"/>
              <a:t>	TXECOSLOVÀQUIA</a:t>
            </a:r>
            <a:endParaRPr lang="es-ES" dirty="0"/>
          </a:p>
          <a:p>
            <a:pPr marL="0" indent="0">
              <a:buNone/>
            </a:pPr>
            <a:r>
              <a:rPr lang="es-ES" dirty="0" smtClean="0"/>
              <a:t>	RUMANIA</a:t>
            </a:r>
            <a:endParaRPr lang="es-ES" dirty="0"/>
          </a:p>
        </p:txBody>
      </p:sp>
      <p:sp>
        <p:nvSpPr>
          <p:cNvPr id="7" name="Marcador de contenido 6"/>
          <p:cNvSpPr>
            <a:spLocks noGrp="1"/>
          </p:cNvSpPr>
          <p:nvPr>
            <p:ph sz="quarter" idx="13"/>
          </p:nvPr>
        </p:nvSpPr>
        <p:spPr>
          <a:xfrm>
            <a:off x="365760" y="2148996"/>
            <a:ext cx="4041648" cy="4526280"/>
          </a:xfrm>
        </p:spPr>
        <p:txBody>
          <a:bodyPr>
            <a:normAutofit fontScale="92500" lnSpcReduction="10000"/>
          </a:bodyPr>
          <a:lstStyle/>
          <a:p>
            <a:pPr marL="457200" indent="-457200">
              <a:buAutoNum type="alphaUcPeriod"/>
            </a:pPr>
            <a:r>
              <a:rPr lang="es-ES" dirty="0" smtClean="0"/>
              <a:t>ESTATS INDEPENDENTS DE NOVA CREACIÓ (a expenses </a:t>
            </a:r>
            <a:r>
              <a:rPr lang="es-ES" dirty="0" err="1" smtClean="0"/>
              <a:t>dels</a:t>
            </a:r>
            <a:r>
              <a:rPr lang="es-ES" dirty="0" smtClean="0"/>
              <a:t> </a:t>
            </a:r>
            <a:r>
              <a:rPr lang="es-ES" dirty="0" err="1" smtClean="0"/>
              <a:t>imperis</a:t>
            </a:r>
            <a:r>
              <a:rPr lang="es-ES" dirty="0" smtClean="0"/>
              <a:t> </a:t>
            </a:r>
            <a:r>
              <a:rPr lang="es-ES" dirty="0" err="1" smtClean="0"/>
              <a:t>alemany</a:t>
            </a:r>
            <a:r>
              <a:rPr lang="es-ES" dirty="0" smtClean="0"/>
              <a:t>, </a:t>
            </a:r>
            <a:r>
              <a:rPr lang="es-ES" dirty="0" err="1" smtClean="0"/>
              <a:t>austriac</a:t>
            </a:r>
            <a:r>
              <a:rPr lang="es-ES" dirty="0" smtClean="0"/>
              <a:t> i rus):</a:t>
            </a:r>
          </a:p>
          <a:p>
            <a:pPr marL="0" indent="0">
              <a:buNone/>
            </a:pPr>
            <a:endParaRPr lang="es-ES" dirty="0" smtClean="0"/>
          </a:p>
          <a:p>
            <a:pPr marL="0" indent="0">
              <a:buNone/>
            </a:pPr>
            <a:r>
              <a:rPr lang="es-ES" dirty="0" smtClean="0"/>
              <a:t>	POLÓNIA</a:t>
            </a:r>
          </a:p>
          <a:p>
            <a:pPr marL="0" indent="0">
              <a:buNone/>
            </a:pPr>
            <a:r>
              <a:rPr lang="es-ES" dirty="0" smtClean="0"/>
              <a:t>	TXECOSLOVÀQUIA</a:t>
            </a:r>
          </a:p>
          <a:p>
            <a:pPr marL="0" indent="0">
              <a:buNone/>
            </a:pPr>
            <a:r>
              <a:rPr lang="es-ES" dirty="0" smtClean="0"/>
              <a:t>	IUGOSLÀVIA</a:t>
            </a:r>
          </a:p>
          <a:p>
            <a:pPr marL="0" indent="0">
              <a:buNone/>
            </a:pPr>
            <a:r>
              <a:rPr lang="es-ES" dirty="0" smtClean="0"/>
              <a:t>	FINLÀNDIA</a:t>
            </a:r>
          </a:p>
          <a:p>
            <a:pPr marL="0" indent="0">
              <a:buNone/>
            </a:pPr>
            <a:r>
              <a:rPr lang="es-ES" dirty="0" smtClean="0"/>
              <a:t>	ESTÒNIA</a:t>
            </a:r>
          </a:p>
          <a:p>
            <a:pPr marL="0" indent="0">
              <a:buNone/>
            </a:pPr>
            <a:r>
              <a:rPr lang="es-ES" dirty="0" smtClean="0"/>
              <a:t>	LETÒNIA</a:t>
            </a:r>
          </a:p>
          <a:p>
            <a:pPr marL="0" indent="0">
              <a:buNone/>
            </a:pPr>
            <a:r>
              <a:rPr lang="es-ES" dirty="0" smtClean="0"/>
              <a:t>	LITUÀNIA</a:t>
            </a:r>
            <a:endParaRPr lang="es-ES" dirty="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3" name="Marcador de número de diapositiva 2"/>
          <p:cNvSpPr>
            <a:spLocks noGrp="1"/>
          </p:cNvSpPr>
          <p:nvPr>
            <p:ph type="sldNum" sz="quarter" idx="12"/>
          </p:nvPr>
        </p:nvSpPr>
        <p:spPr/>
        <p:txBody>
          <a:bodyPr/>
          <a:lstStyle/>
          <a:p>
            <a:fld id="{7F5CE407-6216-4202-80E4-A30DC2F709B2}" type="slidenum">
              <a:rPr lang="en-US" smtClean="0"/>
              <a:t>6</a:t>
            </a:fld>
            <a:endParaRPr lang="en-US"/>
          </a:p>
        </p:txBody>
      </p:sp>
    </p:spTree>
    <p:extLst>
      <p:ext uri="{BB962C8B-B14F-4D97-AF65-F5344CB8AC3E}">
        <p14:creationId xmlns:p14="http://schemas.microsoft.com/office/powerpoint/2010/main" val="9887112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685800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7</a:t>
            </a:fld>
            <a:endParaRPr lang="en-US"/>
          </a:p>
        </p:txBody>
      </p:sp>
    </p:spTree>
    <p:extLst>
      <p:ext uri="{BB962C8B-B14F-4D97-AF65-F5344CB8AC3E}">
        <p14:creationId xmlns:p14="http://schemas.microsoft.com/office/powerpoint/2010/main" val="35711039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57200" y="564477"/>
            <a:ext cx="8229600" cy="1113274"/>
          </a:xfrm>
        </p:spPr>
        <p:txBody>
          <a:bodyPr/>
          <a:lstStyle/>
          <a:p>
            <a:r>
              <a:rPr lang="es-ES" sz="2800" dirty="0" smtClean="0"/>
              <a:t>AUGMENT DEL DEUTE DELS PAÏSOS BELIGERANTS</a:t>
            </a:r>
            <a:endParaRPr lang="es-ES" sz="28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4220774415"/>
              </p:ext>
            </p:extLst>
          </p:nvPr>
        </p:nvGraphicFramePr>
        <p:xfrm>
          <a:off x="1162695" y="2085427"/>
          <a:ext cx="6378263" cy="2366256"/>
        </p:xfrm>
        <a:graphic>
          <a:graphicData uri="http://schemas.openxmlformats.org/drawingml/2006/table">
            <a:tbl>
              <a:tblPr firstRow="1" bandRow="1">
                <a:tableStyleId>{5C22544A-7EE6-4342-B048-85BDC9FD1C3A}</a:tableStyleId>
              </a:tblPr>
              <a:tblGrid>
                <a:gridCol w="4747786"/>
                <a:gridCol w="736850"/>
                <a:gridCol w="893627"/>
              </a:tblGrid>
              <a:tr h="394376">
                <a:tc>
                  <a:txBody>
                    <a:bodyPr/>
                    <a:lstStyle/>
                    <a:p>
                      <a:endParaRPr lang="ca-ES" dirty="0"/>
                    </a:p>
                  </a:txBody>
                  <a:tcPr/>
                </a:tc>
                <a:tc>
                  <a:txBody>
                    <a:bodyPr/>
                    <a:lstStyle/>
                    <a:p>
                      <a:r>
                        <a:rPr lang="ca-ES" dirty="0" smtClean="0"/>
                        <a:t>1914</a:t>
                      </a:r>
                      <a:endParaRPr lang="ca-ES" dirty="0"/>
                    </a:p>
                  </a:txBody>
                  <a:tcPr/>
                </a:tc>
                <a:tc>
                  <a:txBody>
                    <a:bodyPr/>
                    <a:lstStyle/>
                    <a:p>
                      <a:r>
                        <a:rPr lang="ca-ES" dirty="0" smtClean="0"/>
                        <a:t>1919</a:t>
                      </a:r>
                      <a:endParaRPr lang="ca-ES" dirty="0"/>
                    </a:p>
                  </a:txBody>
                  <a:tcPr/>
                </a:tc>
              </a:tr>
              <a:tr h="394376">
                <a:tc>
                  <a:txBody>
                    <a:bodyPr/>
                    <a:lstStyle/>
                    <a:p>
                      <a:r>
                        <a:rPr lang="ca-ES" dirty="0" smtClean="0"/>
                        <a:t>FRANÇA (mils de milions de francs)</a:t>
                      </a:r>
                      <a:endParaRPr lang="ca-ES" dirty="0"/>
                    </a:p>
                  </a:txBody>
                  <a:tcPr/>
                </a:tc>
                <a:tc>
                  <a:txBody>
                    <a:bodyPr/>
                    <a:lstStyle/>
                    <a:p>
                      <a:r>
                        <a:rPr lang="ca-ES" dirty="0" smtClean="0"/>
                        <a:t>33,5</a:t>
                      </a:r>
                      <a:endParaRPr lang="ca-ES" dirty="0"/>
                    </a:p>
                  </a:txBody>
                  <a:tcPr/>
                </a:tc>
                <a:tc>
                  <a:txBody>
                    <a:bodyPr/>
                    <a:lstStyle/>
                    <a:p>
                      <a:r>
                        <a:rPr lang="ca-ES" dirty="0" smtClean="0"/>
                        <a:t>216</a:t>
                      </a:r>
                    </a:p>
                  </a:txBody>
                  <a:tcPr/>
                </a:tc>
              </a:tr>
              <a:tr h="394376">
                <a:tc>
                  <a:txBody>
                    <a:bodyPr/>
                    <a:lstStyle/>
                    <a:p>
                      <a:r>
                        <a:rPr lang="ca-ES" dirty="0" smtClean="0"/>
                        <a:t>ALEMANYA (</a:t>
                      </a:r>
                      <a:r>
                        <a:rPr lang="ca-ES" dirty="0" err="1" smtClean="0"/>
                        <a:t>idem</a:t>
                      </a:r>
                      <a:r>
                        <a:rPr lang="ca-ES" dirty="0" smtClean="0"/>
                        <a:t> de marcs)</a:t>
                      </a:r>
                      <a:endParaRPr lang="ca-ES" dirty="0"/>
                    </a:p>
                  </a:txBody>
                  <a:tcPr/>
                </a:tc>
                <a:tc>
                  <a:txBody>
                    <a:bodyPr/>
                    <a:lstStyle/>
                    <a:p>
                      <a:r>
                        <a:rPr lang="ca-ES" dirty="0" smtClean="0"/>
                        <a:t>5</a:t>
                      </a:r>
                      <a:endParaRPr lang="ca-E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dirty="0" smtClean="0"/>
                        <a:t>156</a:t>
                      </a:r>
                    </a:p>
                  </a:txBody>
                  <a:tcPr/>
                </a:tc>
              </a:tr>
              <a:tr h="394376">
                <a:tc>
                  <a:txBody>
                    <a:bodyPr/>
                    <a:lstStyle/>
                    <a:p>
                      <a:r>
                        <a:rPr lang="ca-ES" dirty="0" smtClean="0"/>
                        <a:t>GRAN BRETANYA (</a:t>
                      </a:r>
                      <a:r>
                        <a:rPr lang="ca-ES" dirty="0" err="1" smtClean="0"/>
                        <a:t>millions</a:t>
                      </a:r>
                      <a:r>
                        <a:rPr lang="ca-ES" baseline="0" dirty="0" smtClean="0"/>
                        <a:t> de lliures</a:t>
                      </a:r>
                      <a:r>
                        <a:rPr lang="ca-ES" dirty="0" smtClean="0"/>
                        <a:t>)</a:t>
                      </a:r>
                      <a:endParaRPr lang="ca-ES" dirty="0"/>
                    </a:p>
                  </a:txBody>
                  <a:tcPr/>
                </a:tc>
                <a:tc>
                  <a:txBody>
                    <a:bodyPr/>
                    <a:lstStyle/>
                    <a:p>
                      <a:r>
                        <a:rPr lang="ca-ES" dirty="0" smtClean="0"/>
                        <a:t>650</a:t>
                      </a:r>
                      <a:endParaRPr lang="ca-ES" dirty="0"/>
                    </a:p>
                  </a:txBody>
                  <a:tcPr/>
                </a:tc>
                <a:tc>
                  <a:txBody>
                    <a:bodyPr/>
                    <a:lstStyle/>
                    <a:p>
                      <a:r>
                        <a:rPr lang="ca-ES" dirty="0" smtClean="0"/>
                        <a:t>7.400</a:t>
                      </a:r>
                      <a:endParaRPr lang="ca-ES" dirty="0"/>
                    </a:p>
                  </a:txBody>
                  <a:tcPr/>
                </a:tc>
              </a:tr>
              <a:tr h="394376">
                <a:tc>
                  <a:txBody>
                    <a:bodyPr/>
                    <a:lstStyle/>
                    <a:p>
                      <a:r>
                        <a:rPr lang="ca-ES" dirty="0" smtClean="0"/>
                        <a:t>ITÀLIA (mils de </a:t>
                      </a:r>
                      <a:r>
                        <a:rPr lang="ca-ES" dirty="0" err="1" smtClean="0"/>
                        <a:t>millions</a:t>
                      </a:r>
                      <a:r>
                        <a:rPr lang="ca-ES" dirty="0" smtClean="0"/>
                        <a:t> de lires)</a:t>
                      </a:r>
                      <a:endParaRPr lang="ca-ES" dirty="0"/>
                    </a:p>
                  </a:txBody>
                  <a:tcPr/>
                </a:tc>
                <a:tc>
                  <a:txBody>
                    <a:bodyPr/>
                    <a:lstStyle/>
                    <a:p>
                      <a:r>
                        <a:rPr lang="ca-ES" dirty="0" smtClean="0"/>
                        <a:t>15</a:t>
                      </a:r>
                      <a:endParaRPr lang="ca-ES" dirty="0"/>
                    </a:p>
                  </a:txBody>
                  <a:tcPr/>
                </a:tc>
                <a:tc>
                  <a:txBody>
                    <a:bodyPr/>
                    <a:lstStyle/>
                    <a:p>
                      <a:r>
                        <a:rPr lang="ca-ES" dirty="0" smtClean="0"/>
                        <a:t>94</a:t>
                      </a:r>
                      <a:endParaRPr lang="ca-ES" dirty="0"/>
                    </a:p>
                  </a:txBody>
                  <a:tcPr/>
                </a:tc>
              </a:tr>
              <a:tr h="394376">
                <a:tc>
                  <a:txBody>
                    <a:bodyPr/>
                    <a:lstStyle/>
                    <a:p>
                      <a:r>
                        <a:rPr lang="ca-ES" dirty="0" smtClean="0"/>
                        <a:t>ESTATS UNITS (</a:t>
                      </a:r>
                      <a:r>
                        <a:rPr lang="ca-ES" dirty="0" err="1" smtClean="0"/>
                        <a:t>idem</a:t>
                      </a:r>
                      <a:r>
                        <a:rPr lang="ca-ES" dirty="0" smtClean="0"/>
                        <a:t> dòlars)</a:t>
                      </a:r>
                      <a:endParaRPr lang="ca-ES" dirty="0"/>
                    </a:p>
                  </a:txBody>
                  <a:tcPr/>
                </a:tc>
                <a:tc>
                  <a:txBody>
                    <a:bodyPr/>
                    <a:lstStyle/>
                    <a:p>
                      <a:r>
                        <a:rPr lang="ca-ES" dirty="0" smtClean="0"/>
                        <a:t>1</a:t>
                      </a:r>
                      <a:endParaRPr lang="ca-ES" dirty="0"/>
                    </a:p>
                  </a:txBody>
                  <a:tcPr/>
                </a:tc>
                <a:tc>
                  <a:txBody>
                    <a:bodyPr/>
                    <a:lstStyle/>
                    <a:p>
                      <a:r>
                        <a:rPr lang="ca-ES" dirty="0" smtClean="0"/>
                        <a:t>25</a:t>
                      </a:r>
                      <a:endParaRPr lang="ca-ES" dirty="0"/>
                    </a:p>
                  </a:txBody>
                  <a:tcPr/>
                </a:tc>
              </a:tr>
            </a:tbl>
          </a:graphicData>
        </a:graphic>
      </p:graphicFrame>
      <p:sp>
        <p:nvSpPr>
          <p:cNvPr id="6" name="CuadroTexto 5"/>
          <p:cNvSpPr txBox="1"/>
          <p:nvPr/>
        </p:nvSpPr>
        <p:spPr>
          <a:xfrm>
            <a:off x="503058" y="4993197"/>
            <a:ext cx="8183742" cy="923330"/>
          </a:xfrm>
          <a:prstGeom prst="rect">
            <a:avLst/>
          </a:prstGeom>
          <a:noFill/>
        </p:spPr>
        <p:txBody>
          <a:bodyPr wrap="square" rtlCol="0">
            <a:spAutoFit/>
          </a:bodyPr>
          <a:lstStyle/>
          <a:p>
            <a:r>
              <a:rPr lang="ca-ES" dirty="0" smtClean="0"/>
              <a:t>POLLARD, Sidney (1991): La conquista pacífica: la </a:t>
            </a:r>
            <a:r>
              <a:rPr lang="ca-ES" dirty="0" err="1" smtClean="0"/>
              <a:t>industrializacion</a:t>
            </a:r>
            <a:r>
              <a:rPr lang="ca-ES" dirty="0" smtClean="0"/>
              <a:t> de Europa, 1760-1970.</a:t>
            </a:r>
          </a:p>
          <a:p>
            <a:r>
              <a:rPr lang="ca-ES" dirty="0" err="1" smtClean="0"/>
              <a:t>Prensas</a:t>
            </a:r>
            <a:r>
              <a:rPr lang="ca-ES" dirty="0" smtClean="0"/>
              <a:t> </a:t>
            </a:r>
            <a:r>
              <a:rPr lang="ca-ES" dirty="0" err="1" smtClean="0"/>
              <a:t>Universitarias</a:t>
            </a:r>
            <a:r>
              <a:rPr lang="ca-ES" dirty="0" smtClean="0"/>
              <a:t> de Zaragoza. Saragossa.</a:t>
            </a:r>
            <a:endParaRPr lang="ca-ES" dirty="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8</a:t>
            </a:fld>
            <a:endParaRPr lang="en-US"/>
          </a:p>
        </p:txBody>
      </p:sp>
    </p:spTree>
    <p:extLst>
      <p:ext uri="{BB962C8B-B14F-4D97-AF65-F5344CB8AC3E}">
        <p14:creationId xmlns:p14="http://schemas.microsoft.com/office/powerpoint/2010/main" val="253232010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4000" dirty="0" smtClean="0"/>
              <a:t>La aparición de un economista clave en este contexto</a:t>
            </a:r>
            <a:endParaRPr lang="es-ES" sz="4000" dirty="0"/>
          </a:p>
        </p:txBody>
      </p:sp>
      <p:sp>
        <p:nvSpPr>
          <p:cNvPr id="3" name="Marcador de contenido 2"/>
          <p:cNvSpPr>
            <a:spLocks noGrp="1"/>
          </p:cNvSpPr>
          <p:nvPr>
            <p:ph sz="half" idx="2"/>
          </p:nvPr>
        </p:nvSpPr>
        <p:spPr/>
        <p:txBody>
          <a:bodyPr>
            <a:normAutofit fontScale="55000" lnSpcReduction="20000"/>
          </a:bodyPr>
          <a:lstStyle/>
          <a:p>
            <a:pPr algn="just"/>
            <a:endParaRPr lang="es-ES" dirty="0"/>
          </a:p>
          <a:p>
            <a:pPr algn="just"/>
            <a:r>
              <a:rPr lang="es-ES_tradnl" dirty="0"/>
              <a:t>Primera Guerra Mundial devastó financieramente a Gran Bretaña. Gran Bretaña era la superpotencia financiera del mundo antes de 1914, pero la guerra cambió esto. Durante la guerra, Gran Bretaña ayudó a sus aliados europeos haciendo préstamos de guerra masivos. Al final de la guerra, Francia, Rusia, Italia, Bélgica y Serbia estaban profundamente endeudados con Gran Bretaña.</a:t>
            </a:r>
          </a:p>
          <a:p>
            <a:pPr algn="just"/>
            <a:r>
              <a:rPr lang="es-ES_tradnl" dirty="0"/>
              <a:t>Sin embargo, dado el alcance de la Gran Guerra, Gran Bretaña no tenía la capacidad financiera para financiar el esfuerzo bélico de los Aliados por sí misma. En consecuencia, los británicos pasaron a depender totalmente de los Estados Unidos para su financiación. En efecto, los británicos pidieron prestado a los Estados Unidos y volvieron a prestar el dinero a sus aliados más arriesgados. Según Keynes, «Casi toda la deuda de Inglaterra con Estados Unidos se contrajo, no por cuenta propia, sino para poder ayudar al resto de sus aliados»</a:t>
            </a:r>
          </a:p>
          <a:p>
            <a:pPr marL="0" indent="0" algn="just">
              <a:buNone/>
            </a:pP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9</a:t>
            </a:fld>
            <a:endParaRPr lang="en-US"/>
          </a:p>
        </p:txBody>
      </p:sp>
      <p:sp>
        <p:nvSpPr>
          <p:cNvPr id="8" name="Marcador de contenido 7"/>
          <p:cNvSpPr>
            <a:spLocks noGrp="1"/>
          </p:cNvSpPr>
          <p:nvPr>
            <p:ph sz="quarter" idx="13"/>
          </p:nvPr>
        </p:nvSpPr>
        <p:spPr/>
        <p:txBody>
          <a:bodyPr/>
          <a:lstStyle/>
          <a:p>
            <a:r>
              <a:rPr lang="es-ES" sz="1600" dirty="0"/>
              <a:t>JOHN MAYNARD KEYNES, </a:t>
            </a:r>
            <a:r>
              <a:rPr lang="es-ES" sz="1600" i="1" dirty="0"/>
              <a:t>Consecuencias económicas de la paz</a:t>
            </a:r>
            <a:r>
              <a:rPr lang="es-ES" sz="1600" dirty="0"/>
              <a:t>, libro esencial</a:t>
            </a:r>
          </a:p>
        </p:txBody>
      </p:sp>
      <p:pic>
        <p:nvPicPr>
          <p:cNvPr id="7" name="Imagen 6"/>
          <p:cNvPicPr>
            <a:picLocks noChangeAspect="1"/>
          </p:cNvPicPr>
          <p:nvPr/>
        </p:nvPicPr>
        <p:blipFill>
          <a:blip r:embed="rId2"/>
          <a:stretch>
            <a:fillRect/>
          </a:stretch>
        </p:blipFill>
        <p:spPr>
          <a:xfrm>
            <a:off x="1321448" y="2597896"/>
            <a:ext cx="2349500" cy="3060700"/>
          </a:xfrm>
          <a:prstGeom prst="rect">
            <a:avLst/>
          </a:prstGeom>
        </p:spPr>
      </p:pic>
    </p:spTree>
    <p:extLst>
      <p:ext uri="{BB962C8B-B14F-4D97-AF65-F5344CB8AC3E}">
        <p14:creationId xmlns:p14="http://schemas.microsoft.com/office/powerpoint/2010/main" val="204833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Los números de las deudas, según Keynes</a:t>
            </a:r>
            <a:endParaRPr lang="es-ES" dirty="0"/>
          </a:p>
        </p:txBody>
      </p:sp>
      <p:pic>
        <p:nvPicPr>
          <p:cNvPr id="9" name="Marcador de contenido 8"/>
          <p:cNvPicPr>
            <a:picLocks noGrp="1" noChangeAspect="1"/>
          </p:cNvPicPr>
          <p:nvPr>
            <p:ph idx="1"/>
          </p:nvPr>
        </p:nvPicPr>
        <p:blipFill>
          <a:blip r:embed="rId2"/>
          <a:srcRect l="-11937" r="-11937"/>
          <a:stretch>
            <a:fillRect/>
          </a:stretch>
        </p:blipFill>
        <p:spPr/>
      </p:pic>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10</a:t>
            </a:fld>
            <a:endParaRPr lang="en-US"/>
          </a:p>
        </p:txBody>
      </p:sp>
    </p:spTree>
    <p:extLst>
      <p:ext uri="{BB962C8B-B14F-4D97-AF65-F5344CB8AC3E}">
        <p14:creationId xmlns:p14="http://schemas.microsoft.com/office/powerpoint/2010/main" val="32692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86006" y="1442051"/>
            <a:ext cx="8073883" cy="4249756"/>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11</a:t>
            </a:fld>
            <a:endParaRPr lang="en-US"/>
          </a:p>
        </p:txBody>
      </p:sp>
    </p:spTree>
    <p:extLst>
      <p:ext uri="{BB962C8B-B14F-4D97-AF65-F5344CB8AC3E}">
        <p14:creationId xmlns:p14="http://schemas.microsoft.com/office/powerpoint/2010/main" val="26815694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685800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12</a:t>
            </a:fld>
            <a:endParaRPr lang="en-US"/>
          </a:p>
        </p:txBody>
      </p:sp>
    </p:spTree>
    <p:extLst>
      <p:ext uri="{BB962C8B-B14F-4D97-AF65-F5344CB8AC3E}">
        <p14:creationId xmlns:p14="http://schemas.microsoft.com/office/powerpoint/2010/main" val="310911780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91767"/>
            <a:ext cx="9144000" cy="703861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13</a:t>
            </a:fld>
            <a:endParaRPr lang="en-US"/>
          </a:p>
        </p:txBody>
      </p:sp>
    </p:spTree>
    <p:extLst>
      <p:ext uri="{BB962C8B-B14F-4D97-AF65-F5344CB8AC3E}">
        <p14:creationId xmlns:p14="http://schemas.microsoft.com/office/powerpoint/2010/main" val="35454386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sz="3600" dirty="0" smtClean="0"/>
              <a:t>Indicadores macroeconómicos. Tasas de crecimiento acumulativo, %</a:t>
            </a:r>
            <a:endParaRPr lang="es-ES" sz="3600" dirty="0"/>
          </a:p>
        </p:txBody>
      </p:sp>
      <p:pic>
        <p:nvPicPr>
          <p:cNvPr id="6" name="Marcador de contenido 5"/>
          <p:cNvPicPr>
            <a:picLocks noGrp="1" noChangeAspect="1"/>
          </p:cNvPicPr>
          <p:nvPr>
            <p:ph idx="1"/>
          </p:nvPr>
        </p:nvPicPr>
        <p:blipFill>
          <a:blip r:embed="rId2"/>
          <a:srcRect t="-3059" b="-3059"/>
          <a:stretch>
            <a:fillRect/>
          </a:stretch>
        </p:blipFill>
        <p:spPr/>
      </p:pic>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3" name="Marcador de número de diapositiva 2"/>
          <p:cNvSpPr>
            <a:spLocks noGrp="1"/>
          </p:cNvSpPr>
          <p:nvPr>
            <p:ph type="sldNum" sz="quarter" idx="12"/>
          </p:nvPr>
        </p:nvSpPr>
        <p:spPr/>
        <p:txBody>
          <a:bodyPr/>
          <a:lstStyle/>
          <a:p>
            <a:fld id="{7F5CE407-6216-4202-80E4-A30DC2F709B2}" type="slidenum">
              <a:rPr lang="en-US" smtClean="0"/>
              <a:t>14</a:t>
            </a:fld>
            <a:endParaRPr lang="en-US"/>
          </a:p>
        </p:txBody>
      </p:sp>
    </p:spTree>
    <p:extLst>
      <p:ext uri="{BB962C8B-B14F-4D97-AF65-F5344CB8AC3E}">
        <p14:creationId xmlns:p14="http://schemas.microsoft.com/office/powerpoint/2010/main" val="2690135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5124134" cy="4139496"/>
          </a:xfrm>
          <a:prstGeom prst="rect">
            <a:avLst/>
          </a:prstGeom>
        </p:spPr>
      </p:pic>
      <p:pic>
        <p:nvPicPr>
          <p:cNvPr id="3" name="Imagen 2"/>
          <p:cNvPicPr>
            <a:picLocks noChangeAspect="1"/>
          </p:cNvPicPr>
          <p:nvPr/>
        </p:nvPicPr>
        <p:blipFill>
          <a:blip r:embed="rId3"/>
          <a:stretch>
            <a:fillRect/>
          </a:stretch>
        </p:blipFill>
        <p:spPr>
          <a:xfrm>
            <a:off x="5124134" y="2230252"/>
            <a:ext cx="4019866" cy="4627748"/>
          </a:xfrm>
          <a:prstGeom prst="rect">
            <a:avLst/>
          </a:prstGeom>
        </p:spPr>
      </p:pic>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15</a:t>
            </a:fld>
            <a:endParaRPr lang="en-US"/>
          </a:p>
        </p:txBody>
      </p:sp>
    </p:spTree>
    <p:extLst>
      <p:ext uri="{BB962C8B-B14F-4D97-AF65-F5344CB8AC3E}">
        <p14:creationId xmlns:p14="http://schemas.microsoft.com/office/powerpoint/2010/main" val="136512167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685800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16</a:t>
            </a:fld>
            <a:endParaRPr lang="en-US"/>
          </a:p>
        </p:txBody>
      </p:sp>
    </p:spTree>
    <p:extLst>
      <p:ext uri="{BB962C8B-B14F-4D97-AF65-F5344CB8AC3E}">
        <p14:creationId xmlns:p14="http://schemas.microsoft.com/office/powerpoint/2010/main" val="28424281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01684" y="459738"/>
            <a:ext cx="7713414" cy="571102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17</a:t>
            </a:fld>
            <a:endParaRPr lang="en-US"/>
          </a:p>
        </p:txBody>
      </p:sp>
    </p:spTree>
    <p:extLst>
      <p:ext uri="{BB962C8B-B14F-4D97-AF65-F5344CB8AC3E}">
        <p14:creationId xmlns:p14="http://schemas.microsoft.com/office/powerpoint/2010/main" val="38188714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3225800"/>
          </a:xfrm>
          <a:prstGeom prst="rect">
            <a:avLst/>
          </a:prstGeom>
        </p:spPr>
      </p:pic>
      <p:pic>
        <p:nvPicPr>
          <p:cNvPr id="3" name="Imagen 2"/>
          <p:cNvPicPr>
            <a:picLocks noChangeAspect="1"/>
          </p:cNvPicPr>
          <p:nvPr/>
        </p:nvPicPr>
        <p:blipFill>
          <a:blip r:embed="rId3"/>
          <a:stretch>
            <a:fillRect/>
          </a:stretch>
        </p:blipFill>
        <p:spPr>
          <a:xfrm>
            <a:off x="0" y="3225800"/>
            <a:ext cx="9144000" cy="3632200"/>
          </a:xfrm>
          <a:prstGeom prst="rect">
            <a:avLst/>
          </a:prstGeom>
        </p:spPr>
      </p:pic>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18</a:t>
            </a:fld>
            <a:endParaRPr lang="en-US"/>
          </a:p>
        </p:txBody>
      </p:sp>
    </p:spTree>
    <p:extLst>
      <p:ext uri="{BB962C8B-B14F-4D97-AF65-F5344CB8AC3E}">
        <p14:creationId xmlns:p14="http://schemas.microsoft.com/office/powerpoint/2010/main" val="200116465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 y="0"/>
            <a:ext cx="9144001" cy="681465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19</a:t>
            </a:fld>
            <a:endParaRPr lang="en-US"/>
          </a:p>
        </p:txBody>
      </p:sp>
    </p:spTree>
    <p:extLst>
      <p:ext uri="{BB962C8B-B14F-4D97-AF65-F5344CB8AC3E}">
        <p14:creationId xmlns:p14="http://schemas.microsoft.com/office/powerpoint/2010/main" val="56715948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alphaModFix amt="89000"/>
          </a:blip>
          <a:stretch>
            <a:fillRect/>
          </a:stretch>
        </p:blipFill>
        <p:spPr>
          <a:xfrm>
            <a:off x="721173" y="6918"/>
            <a:ext cx="7870189" cy="6851082"/>
          </a:xfrm>
          <a:prstGeom prst="rect">
            <a:avLst/>
          </a:prstGeom>
          <a:ln>
            <a:noFill/>
          </a:ln>
          <a:effectLst>
            <a:softEdge rad="112500"/>
          </a:effectLst>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20</a:t>
            </a:fld>
            <a:endParaRPr lang="en-US"/>
          </a:p>
        </p:txBody>
      </p:sp>
    </p:spTree>
    <p:extLst>
      <p:ext uri="{BB962C8B-B14F-4D97-AF65-F5344CB8AC3E}">
        <p14:creationId xmlns:p14="http://schemas.microsoft.com/office/powerpoint/2010/main" val="90627758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5110" y="403557"/>
            <a:ext cx="8714127" cy="5915446"/>
          </a:xfrm>
          <a:prstGeom prst="rect">
            <a:avLst/>
          </a:prstGeom>
          <a:ln>
            <a:noFill/>
          </a:ln>
          <a:effectLst>
            <a:softEdge rad="112500"/>
          </a:effectLst>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21</a:t>
            </a:fld>
            <a:endParaRPr lang="en-US"/>
          </a:p>
        </p:txBody>
      </p:sp>
    </p:spTree>
    <p:extLst>
      <p:ext uri="{BB962C8B-B14F-4D97-AF65-F5344CB8AC3E}">
        <p14:creationId xmlns:p14="http://schemas.microsoft.com/office/powerpoint/2010/main" val="225005915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6858000"/>
          </a:xfrm>
          <a:prstGeom prst="rect">
            <a:avLst/>
          </a:prstGeom>
        </p:spPr>
      </p:pic>
      <p:sp>
        <p:nvSpPr>
          <p:cNvPr id="3" name="Marcador de pie de página 2"/>
          <p:cNvSpPr>
            <a:spLocks noGrp="1"/>
          </p:cNvSpPr>
          <p:nvPr>
            <p:ph type="ftr" sz="quarter" idx="11"/>
          </p:nvPr>
        </p:nvSpPr>
        <p:spPr/>
        <p:txBody>
          <a:bodyPr/>
          <a:lstStyle/>
          <a:p>
            <a:r>
              <a:rPr lang="en-US" smtClean="0"/>
              <a:t>Prof. Carles Manera</a:t>
            </a:r>
            <a:endParaRPr lang="en-US"/>
          </a:p>
        </p:txBody>
      </p:sp>
      <p:sp>
        <p:nvSpPr>
          <p:cNvPr id="4" name="Marcador de número de diapositiva 3"/>
          <p:cNvSpPr>
            <a:spLocks noGrp="1"/>
          </p:cNvSpPr>
          <p:nvPr>
            <p:ph type="sldNum" sz="quarter" idx="12"/>
          </p:nvPr>
        </p:nvSpPr>
        <p:spPr/>
        <p:txBody>
          <a:bodyPr/>
          <a:lstStyle/>
          <a:p>
            <a:fld id="{7F5CE407-6216-4202-80E4-A30DC2F709B2}" type="slidenum">
              <a:rPr lang="en-US" smtClean="0"/>
              <a:t>22</a:t>
            </a:fld>
            <a:endParaRPr lang="en-US"/>
          </a:p>
        </p:txBody>
      </p:sp>
    </p:spTree>
    <p:extLst>
      <p:ext uri="{BB962C8B-B14F-4D97-AF65-F5344CB8AC3E}">
        <p14:creationId xmlns:p14="http://schemas.microsoft.com/office/powerpoint/2010/main" val="37292672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sz="3200" dirty="0" smtClean="0"/>
              <a:t>La segunda crisis del capitalismo, tras la de 1873: 1921</a:t>
            </a:r>
            <a:endParaRPr lang="es-ES" sz="3200" dirty="0"/>
          </a:p>
        </p:txBody>
      </p:sp>
      <p:sp>
        <p:nvSpPr>
          <p:cNvPr id="5" name="Marcador de contenido 4"/>
          <p:cNvSpPr>
            <a:spLocks noGrp="1"/>
          </p:cNvSpPr>
          <p:nvPr>
            <p:ph idx="1"/>
          </p:nvPr>
        </p:nvSpPr>
        <p:spPr/>
        <p:txBody>
          <a:bodyPr/>
          <a:lstStyle/>
          <a:p>
            <a:pPr marL="0" indent="0">
              <a:buNone/>
            </a:pPr>
            <a:r>
              <a:rPr lang="es-ES" dirty="0" smtClean="0"/>
              <a:t>SALIDAS:</a:t>
            </a:r>
          </a:p>
          <a:p>
            <a:pPr marL="457200" indent="-457200">
              <a:buAutoNum type="arabicPeriod"/>
            </a:pPr>
            <a:r>
              <a:rPr lang="es-ES" sz="4400" dirty="0" smtClean="0"/>
              <a:t>CONFERENCIA DE GÉNOVA, 1922,</a:t>
            </a:r>
          </a:p>
          <a:p>
            <a:pPr marL="457200" indent="-457200">
              <a:buAutoNum type="arabicPeriod"/>
            </a:pPr>
            <a:r>
              <a:rPr lang="es-ES" sz="4400" dirty="0" smtClean="0"/>
              <a:t>PLAN DAWES, 1923-1924</a:t>
            </a:r>
            <a:endParaRPr lang="es-ES" sz="4400" dirty="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3" name="Marcador de número de diapositiva 2"/>
          <p:cNvSpPr>
            <a:spLocks noGrp="1"/>
          </p:cNvSpPr>
          <p:nvPr>
            <p:ph type="sldNum" sz="quarter" idx="12"/>
          </p:nvPr>
        </p:nvSpPr>
        <p:spPr/>
        <p:txBody>
          <a:bodyPr/>
          <a:lstStyle/>
          <a:p>
            <a:fld id="{7F5CE407-6216-4202-80E4-A30DC2F709B2}" type="slidenum">
              <a:rPr lang="en-US" smtClean="0"/>
              <a:t>23</a:t>
            </a:fld>
            <a:endParaRPr lang="en-US"/>
          </a:p>
        </p:txBody>
      </p:sp>
    </p:spTree>
    <p:extLst>
      <p:ext uri="{BB962C8B-B14F-4D97-AF65-F5344CB8AC3E}">
        <p14:creationId xmlns:p14="http://schemas.microsoft.com/office/powerpoint/2010/main" val="2516253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sz="2800" dirty="0" smtClean="0"/>
              <a:t>Las ideas clave de los neoclásicos dominan el pensamiento </a:t>
            </a:r>
            <a:r>
              <a:rPr lang="es-ES" sz="2800" dirty="0" smtClean="0"/>
              <a:t>económico: MARGINALISMO</a:t>
            </a:r>
            <a:endParaRPr lang="es-ES" sz="2800" dirty="0"/>
          </a:p>
        </p:txBody>
      </p:sp>
      <p:sp>
        <p:nvSpPr>
          <p:cNvPr id="5" name="Marcador de contenido 4"/>
          <p:cNvSpPr>
            <a:spLocks noGrp="1"/>
          </p:cNvSpPr>
          <p:nvPr>
            <p:ph idx="1"/>
          </p:nvPr>
        </p:nvSpPr>
        <p:spPr/>
        <p:txBody>
          <a:bodyPr>
            <a:normAutofit fontScale="85000" lnSpcReduction="10000"/>
          </a:bodyPr>
          <a:lstStyle/>
          <a:p>
            <a:pPr marL="0" indent="0" algn="just">
              <a:buNone/>
            </a:pPr>
            <a:r>
              <a:rPr lang="es-ES" dirty="0" smtClean="0"/>
              <a:t>Se sustituye el concepto cl</a:t>
            </a:r>
            <a:r>
              <a:rPr lang="es-ES" dirty="0" smtClean="0"/>
              <a:t>ásico de ACUMULACIÓN, por</a:t>
            </a:r>
            <a:endParaRPr lang="es-ES" dirty="0" smtClean="0"/>
          </a:p>
          <a:p>
            <a:pPr algn="just"/>
            <a:r>
              <a:rPr lang="es-ES" dirty="0" err="1" smtClean="0"/>
              <a:t>Jevons</a:t>
            </a:r>
            <a:r>
              <a:rPr lang="es-ES" dirty="0" smtClean="0"/>
              <a:t>, </a:t>
            </a:r>
            <a:r>
              <a:rPr lang="es-ES" dirty="0" err="1" smtClean="0"/>
              <a:t>Walras</a:t>
            </a:r>
            <a:r>
              <a:rPr lang="es-ES" dirty="0" smtClean="0"/>
              <a:t>, Marshall, Pareto: teorías que apartan el antagonismo de clases en una coyuntura de emergencia del conflicto entre capital y trabajo. </a:t>
            </a:r>
            <a:r>
              <a:rPr lang="es-ES" dirty="0" smtClean="0"/>
              <a:t>Importancia de la formalizaci</a:t>
            </a:r>
            <a:r>
              <a:rPr lang="es-ES" dirty="0" smtClean="0"/>
              <a:t>ón matemática.</a:t>
            </a:r>
            <a:endParaRPr lang="es-ES" dirty="0" smtClean="0"/>
          </a:p>
          <a:p>
            <a:pPr algn="just"/>
            <a:r>
              <a:rPr lang="es-ES" dirty="0" smtClean="0"/>
              <a:t>IDEAS CENTRALES:</a:t>
            </a:r>
          </a:p>
          <a:p>
            <a:pPr algn="just"/>
            <a:r>
              <a:rPr lang="es-ES" dirty="0" smtClean="0"/>
              <a:t>1. </a:t>
            </a:r>
            <a:r>
              <a:rPr lang="es-ES" b="1" dirty="0" smtClean="0"/>
              <a:t>Utilidad</a:t>
            </a:r>
            <a:r>
              <a:rPr lang="es-ES" dirty="0" smtClean="0"/>
              <a:t> (utilidad marginal: incremento de utilidad que se espera de un pequeño incremento del volumen comprado).</a:t>
            </a:r>
          </a:p>
          <a:p>
            <a:pPr algn="just"/>
            <a:r>
              <a:rPr lang="es-ES" dirty="0" smtClean="0"/>
              <a:t>2. </a:t>
            </a:r>
            <a:r>
              <a:rPr lang="es-ES" b="1" dirty="0" smtClean="0"/>
              <a:t>Equilibrio</a:t>
            </a:r>
            <a:r>
              <a:rPr lang="es-ES" dirty="0" smtClean="0"/>
              <a:t> (cantidad ofrecida igual a la cantidad comprada).</a:t>
            </a:r>
          </a:p>
          <a:p>
            <a:pPr algn="just"/>
            <a:r>
              <a:rPr lang="es-ES" dirty="0" smtClean="0"/>
              <a:t>3. </a:t>
            </a:r>
            <a:r>
              <a:rPr lang="es-ES" b="1" dirty="0" smtClean="0"/>
              <a:t>Productividad marginal </a:t>
            </a:r>
            <a:r>
              <a:rPr lang="es-ES" dirty="0" smtClean="0"/>
              <a:t>(Marshall: producto marginal neto del trabajo es igual al salario)</a:t>
            </a:r>
            <a:r>
              <a:rPr lang="es-ES_tradnl" dirty="0" smtClean="0"/>
              <a:t>. V</a:t>
            </a:r>
            <a:r>
              <a:rPr lang="es-ES_tradnl" dirty="0" smtClean="0"/>
              <a:t>ariación </a:t>
            </a:r>
            <a:r>
              <a:rPr lang="es-ES_tradnl" dirty="0"/>
              <a:t>en la cantidad producida de un bien, motivada por el empleo de una unidad adicional de </a:t>
            </a:r>
            <a:r>
              <a:rPr lang="es-ES_tradnl" dirty="0" smtClean="0"/>
              <a:t>ese factor productivo, </a:t>
            </a:r>
            <a:r>
              <a:rPr lang="es-ES_tradnl" dirty="0"/>
              <a:t>permaneciendo constante la utilización de los restantes factores.</a:t>
            </a:r>
            <a:endParaRPr lang="es-ES" dirty="0"/>
          </a:p>
        </p:txBody>
      </p:sp>
      <p:sp>
        <p:nvSpPr>
          <p:cNvPr id="2" name="Marcador de pie de página 1"/>
          <p:cNvSpPr>
            <a:spLocks noGrp="1"/>
          </p:cNvSpPr>
          <p:nvPr>
            <p:ph type="ftr" sz="quarter" idx="11"/>
          </p:nvPr>
        </p:nvSpPr>
        <p:spPr/>
        <p:txBody>
          <a:bodyPr/>
          <a:lstStyle/>
          <a:p>
            <a:r>
              <a:rPr lang="en-US" smtClean="0"/>
              <a:t>Prof. Carles Manera</a:t>
            </a:r>
            <a:endParaRPr lang="en-US"/>
          </a:p>
        </p:txBody>
      </p:sp>
      <p:sp>
        <p:nvSpPr>
          <p:cNvPr id="3" name="Marcador de número de diapositiva 2"/>
          <p:cNvSpPr>
            <a:spLocks noGrp="1"/>
          </p:cNvSpPr>
          <p:nvPr>
            <p:ph type="sldNum" sz="quarter" idx="12"/>
          </p:nvPr>
        </p:nvSpPr>
        <p:spPr/>
        <p:txBody>
          <a:bodyPr/>
          <a:lstStyle/>
          <a:p>
            <a:fld id="{7F5CE407-6216-4202-80E4-A30DC2F709B2}" type="slidenum">
              <a:rPr lang="en-US" smtClean="0"/>
              <a:t>24</a:t>
            </a:fld>
            <a:endParaRPr lang="en-US"/>
          </a:p>
        </p:txBody>
      </p:sp>
    </p:spTree>
    <p:extLst>
      <p:ext uri="{BB962C8B-B14F-4D97-AF65-F5344CB8AC3E}">
        <p14:creationId xmlns:p14="http://schemas.microsoft.com/office/powerpoint/2010/main" val="420440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Crisis en 1921</a:t>
            </a:r>
            <a:endParaRPr lang="es-ES" dirty="0"/>
          </a:p>
        </p:txBody>
      </p:sp>
      <p:sp>
        <p:nvSpPr>
          <p:cNvPr id="3" name="Marcador de contenido 2"/>
          <p:cNvSpPr>
            <a:spLocks noGrp="1"/>
          </p:cNvSpPr>
          <p:nvPr>
            <p:ph idx="1"/>
          </p:nvPr>
        </p:nvSpPr>
        <p:spPr/>
        <p:txBody>
          <a:bodyPr/>
          <a:lstStyle/>
          <a:p>
            <a:pPr algn="just"/>
            <a:r>
              <a:rPr lang="es-ES" dirty="0" smtClean="0"/>
              <a:t>Milton Friedman: las enormes cantidades de oro que acumula EEUU causan la crisis. Subidas de precios con limitaciones en la producci</a:t>
            </a:r>
            <a:r>
              <a:rPr lang="es-ES" dirty="0" smtClean="0"/>
              <a:t>ón y un crecimiento de la demanda. Cuando falla la liquidez, se produce un exceso de oferta.</a:t>
            </a:r>
          </a:p>
          <a:p>
            <a:pPr algn="just"/>
            <a:r>
              <a:rPr lang="es-ES" dirty="0" smtClean="0"/>
              <a:t>Desplazamiento de la demanda hacia la reconstrucción de las existencias y hacia las buenas expectativas de los mercados de exportación.</a:t>
            </a: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25</a:t>
            </a:fld>
            <a:endParaRPr lang="en-US"/>
          </a:p>
        </p:txBody>
      </p:sp>
    </p:spTree>
    <p:extLst>
      <p:ext uri="{BB962C8B-B14F-4D97-AF65-F5344CB8AC3E}">
        <p14:creationId xmlns:p14="http://schemas.microsoft.com/office/powerpoint/2010/main" val="2562650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Consecuencias</a:t>
            </a:r>
            <a:r>
              <a:rPr lang="es-ES" dirty="0" smtClean="0"/>
              <a:t>…</a:t>
            </a:r>
            <a:endParaRPr lang="es-ES" dirty="0"/>
          </a:p>
        </p:txBody>
      </p:sp>
      <p:sp>
        <p:nvSpPr>
          <p:cNvPr id="3" name="Marcador de contenido 2"/>
          <p:cNvSpPr>
            <a:spLocks noGrp="1"/>
          </p:cNvSpPr>
          <p:nvPr>
            <p:ph idx="1"/>
          </p:nvPr>
        </p:nvSpPr>
        <p:spPr/>
        <p:txBody>
          <a:bodyPr/>
          <a:lstStyle/>
          <a:p>
            <a:pPr algn="just"/>
            <a:r>
              <a:rPr lang="es-ES" dirty="0" smtClean="0"/>
              <a:t>1. Medidas DEFLACIONISTAS, a costa de los asalariados.</a:t>
            </a:r>
          </a:p>
          <a:p>
            <a:pPr algn="just"/>
            <a:r>
              <a:rPr lang="es-ES" dirty="0" smtClean="0"/>
              <a:t>2. Medidas PROTECCIONISTAS, que limitaban las ventas y los beneficios, que se intentaban contrarrestar con las bajadas salariales.</a:t>
            </a:r>
          </a:p>
          <a:p>
            <a:pPr marL="0" indent="0" algn="just">
              <a:buNone/>
            </a:pPr>
            <a:r>
              <a:rPr lang="es-ES" dirty="0" smtClean="0"/>
              <a:t>Protesta obrera,</a:t>
            </a:r>
          </a:p>
          <a:p>
            <a:pPr marL="0" indent="0" algn="just">
              <a:buNone/>
            </a:pPr>
            <a:r>
              <a:rPr lang="es-ES" dirty="0" smtClean="0"/>
              <a:t>Inestabilidad monetaria,</a:t>
            </a:r>
          </a:p>
          <a:p>
            <a:pPr marL="0" indent="0" algn="just">
              <a:buNone/>
            </a:pPr>
            <a:r>
              <a:rPr lang="es-ES" dirty="0" smtClean="0"/>
              <a:t>Trabas al comercio internacional.</a:t>
            </a: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26</a:t>
            </a:fld>
            <a:endParaRPr lang="en-US"/>
          </a:p>
        </p:txBody>
      </p:sp>
    </p:spTree>
    <p:extLst>
      <p:ext uri="{BB962C8B-B14F-4D97-AF65-F5344CB8AC3E}">
        <p14:creationId xmlns:p14="http://schemas.microsoft.com/office/powerpoint/2010/main" val="1592985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Conferencia de G</a:t>
            </a:r>
            <a:r>
              <a:rPr lang="es-ES" dirty="0" smtClean="0"/>
              <a:t>énova, 1922</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 dirty="0" smtClean="0"/>
              <a:t>OBJETIVO: a) recuperaci</a:t>
            </a:r>
            <a:r>
              <a:rPr lang="es-ES" dirty="0" smtClean="0"/>
              <a:t>ón económica conjunta, b) reinstauración del patrón-oro, c) implicación de EEUU en la política europea.</a:t>
            </a:r>
          </a:p>
          <a:p>
            <a:pPr algn="just"/>
            <a:r>
              <a:rPr lang="es-ES" dirty="0" smtClean="0"/>
              <a:t>a) y c) no se consiguen. </a:t>
            </a:r>
          </a:p>
          <a:p>
            <a:pPr algn="just"/>
            <a:r>
              <a:rPr lang="es-ES" dirty="0" smtClean="0"/>
              <a:t>b): Inglaterra trata de volver al patrón-oro. Que los principales países mantuvieran sus reservas en oro o en divisas contra los depósitos de oro. Así se podía controlar la demanda del metal. Las deudas complican el tema: se va instaurando </a:t>
            </a:r>
            <a:r>
              <a:rPr lang="es-ES" b="1" u="sng" dirty="0" smtClean="0"/>
              <a:t>el PATRÓN-CAMBIO-ORO</a:t>
            </a:r>
            <a:r>
              <a:rPr lang="es-ES" dirty="0" smtClean="0"/>
              <a:t>.</a:t>
            </a:r>
          </a:p>
          <a:p>
            <a:pPr algn="just"/>
            <a:r>
              <a:rPr lang="es-ES" dirty="0" smtClean="0"/>
              <a:t>Ciertas monedas clave establecían una paridad fija respecto al oro. Se podían utilizar como reservas de divisas por los países que no tuvieron suficiente oro. Todas las monedas eran convertibles en oro; las claves (Libra, dólar), lo eran directamente. Las otras, a través de la conversión previa de las divisas clave.</a:t>
            </a:r>
            <a:endParaRPr lang="es-ES" dirty="0" smtClean="0"/>
          </a:p>
          <a:p>
            <a:pPr algn="just"/>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27</a:t>
            </a:fld>
            <a:endParaRPr lang="en-US"/>
          </a:p>
        </p:txBody>
      </p:sp>
    </p:spTree>
    <p:extLst>
      <p:ext uri="{BB962C8B-B14F-4D97-AF65-F5344CB8AC3E}">
        <p14:creationId xmlns:p14="http://schemas.microsoft.com/office/powerpoint/2010/main" val="2016114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t>
            </a:r>
            <a:r>
              <a:rPr lang="es-ES" dirty="0" smtClean="0"/>
              <a:t>Patr</a:t>
            </a:r>
            <a:r>
              <a:rPr lang="es-ES" dirty="0" smtClean="0"/>
              <a:t>ón-cambio-oro</a:t>
            </a:r>
            <a:endParaRPr lang="es-ES" dirty="0"/>
          </a:p>
        </p:txBody>
      </p:sp>
      <p:sp>
        <p:nvSpPr>
          <p:cNvPr id="3" name="Marcador de contenido 2"/>
          <p:cNvSpPr>
            <a:spLocks noGrp="1"/>
          </p:cNvSpPr>
          <p:nvPr>
            <p:ph idx="1"/>
          </p:nvPr>
        </p:nvSpPr>
        <p:spPr/>
        <p:txBody>
          <a:bodyPr/>
          <a:lstStyle/>
          <a:p>
            <a:pPr algn="just"/>
            <a:r>
              <a:rPr lang="es-ES" dirty="0" smtClean="0"/>
              <a:t>Gran Bretaña pretende atraer el mayor n</a:t>
            </a:r>
            <a:r>
              <a:rPr lang="es-ES" dirty="0" smtClean="0"/>
              <a:t>úmero de reservas: la Libra como moneda fuerte, con el objetivo de recuperar depósitos en la City. Mayores tipos de interés que atraen capitales; pero que encarecen el mercado interior y bloquean la actividad económica. </a:t>
            </a:r>
          </a:p>
          <a:p>
            <a:pPr algn="just"/>
            <a:r>
              <a:rPr lang="es-ES" dirty="0" smtClean="0"/>
              <a:t>Pugna entre Londres y Nueva York por el control de los depósitos. Aumento de la rivalidad </a:t>
            </a:r>
            <a:r>
              <a:rPr lang="es-ES" dirty="0" err="1" smtClean="0"/>
              <a:t>intra</a:t>
            </a:r>
            <a:r>
              <a:rPr lang="es-ES" dirty="0" smtClean="0"/>
              <a:t>-europea y con Estados Unidos. </a:t>
            </a: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28</a:t>
            </a:fld>
            <a:endParaRPr lang="en-US"/>
          </a:p>
        </p:txBody>
      </p:sp>
    </p:spTree>
    <p:extLst>
      <p:ext uri="{BB962C8B-B14F-4D97-AF65-F5344CB8AC3E}">
        <p14:creationId xmlns:p14="http://schemas.microsoft.com/office/powerpoint/2010/main" val="3832143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600" dirty="0" err="1" smtClean="0"/>
              <a:t>Dawes</a:t>
            </a:r>
            <a:r>
              <a:rPr lang="es-ES" sz="3600" dirty="0" smtClean="0"/>
              <a:t>: la reanudaci</a:t>
            </a:r>
            <a:r>
              <a:rPr lang="es-ES" sz="3600" dirty="0" smtClean="0"/>
              <a:t>ón de los préstamos internacionales</a:t>
            </a:r>
            <a:endParaRPr lang="es-ES" sz="3600" dirty="0"/>
          </a:p>
        </p:txBody>
      </p:sp>
      <p:sp>
        <p:nvSpPr>
          <p:cNvPr id="3" name="Marcador de contenido 2"/>
          <p:cNvSpPr>
            <a:spLocks noGrp="1"/>
          </p:cNvSpPr>
          <p:nvPr>
            <p:ph idx="1"/>
          </p:nvPr>
        </p:nvSpPr>
        <p:spPr/>
        <p:txBody>
          <a:bodyPr>
            <a:normAutofit fontScale="77500" lnSpcReduction="20000"/>
          </a:bodyPr>
          <a:lstStyle/>
          <a:p>
            <a:pPr algn="just"/>
            <a:r>
              <a:rPr lang="es-ES" dirty="0" smtClean="0"/>
              <a:t>CONTEXTO: presi</a:t>
            </a:r>
            <a:r>
              <a:rPr lang="es-ES" dirty="0" smtClean="0"/>
              <a:t>ón francesa para que los alemanes paguen. Presión sobre la zona del </a:t>
            </a:r>
            <a:r>
              <a:rPr lang="es-ES" dirty="0" err="1" smtClean="0"/>
              <a:t>Ruhr</a:t>
            </a:r>
            <a:r>
              <a:rPr lang="es-ES" dirty="0" smtClean="0"/>
              <a:t>. Hiperinflación alemana continúa. Aprobación de las siguientes disposiciones:</a:t>
            </a:r>
          </a:p>
          <a:p>
            <a:pPr algn="just"/>
            <a:r>
              <a:rPr lang="es-ES" dirty="0" smtClean="0"/>
              <a:t>A</a:t>
            </a:r>
            <a:r>
              <a:rPr lang="es-ES" dirty="0" smtClean="0"/>
              <a:t>) Alemania pagaría de forma progresiva: 1.000 millones de marcos-oro el primer año, hasta 2.500 millones en el quinto.</a:t>
            </a:r>
          </a:p>
          <a:p>
            <a:pPr algn="just"/>
            <a:r>
              <a:rPr lang="es-ES" dirty="0" smtClean="0"/>
              <a:t>B) Finanzas alemanas quedan bajo control de la agencia establecida en Berlín, encargada de comprar la deuda.</a:t>
            </a:r>
          </a:p>
          <a:p>
            <a:pPr algn="just"/>
            <a:r>
              <a:rPr lang="es-ES" dirty="0" smtClean="0"/>
              <a:t>C) El </a:t>
            </a:r>
            <a:r>
              <a:rPr lang="es-ES" dirty="0" err="1" smtClean="0"/>
              <a:t>Reichsbank</a:t>
            </a:r>
            <a:r>
              <a:rPr lang="es-ES" dirty="0" smtClean="0"/>
              <a:t> se independiza del gobierno alemán. Se crea el </a:t>
            </a:r>
            <a:r>
              <a:rPr lang="es-ES" dirty="0" err="1" smtClean="0"/>
              <a:t>Reischmark</a:t>
            </a:r>
            <a:r>
              <a:rPr lang="es-ES" dirty="0" smtClean="0"/>
              <a:t>, para frenar la inflación, con el respaldo de toda la propiedad inmueble alemana.</a:t>
            </a:r>
          </a:p>
          <a:p>
            <a:pPr algn="just"/>
            <a:r>
              <a:rPr lang="es-ES" dirty="0" smtClean="0"/>
              <a:t>D) Préstamos a Alemania, con apoyo norteamericano. Francia y Bélgica retirar sus tropas del </a:t>
            </a:r>
            <a:r>
              <a:rPr lang="es-ES" dirty="0" err="1" smtClean="0"/>
              <a:t>Ruhr</a:t>
            </a:r>
            <a:r>
              <a:rPr lang="es-ES" dirty="0" smtClean="0"/>
              <a:t>.</a:t>
            </a:r>
          </a:p>
          <a:p>
            <a:pPr marL="0" indent="0" algn="just">
              <a:buNone/>
            </a:pPr>
            <a:r>
              <a:rPr lang="es-ES" dirty="0" smtClean="0"/>
              <a:t>El Plan pone en marcha la economía: inicio de préstamos a escala mundial. Circulación de capitales.</a:t>
            </a:r>
          </a:p>
          <a:p>
            <a:pPr marL="0" indent="0" algn="just">
              <a:buNone/>
            </a:pPr>
            <a:r>
              <a:rPr lang="es-ES" dirty="0" smtClean="0"/>
              <a:t>EEUU: la mejor forma de no esterilizar sus reservas era prestarlas, dando así salida a una producción interna que podía colapsarse. </a:t>
            </a:r>
            <a:endParaRPr lang="es-ES" dirty="0"/>
          </a:p>
        </p:txBody>
      </p:sp>
      <p:sp>
        <p:nvSpPr>
          <p:cNvPr id="4" name="Marcador de pie de página 3"/>
          <p:cNvSpPr>
            <a:spLocks noGrp="1"/>
          </p:cNvSpPr>
          <p:nvPr>
            <p:ph type="ftr" sz="quarter" idx="11"/>
          </p:nvPr>
        </p:nvSpPr>
        <p:spPr/>
        <p:txBody>
          <a:bodyPr/>
          <a:lstStyle/>
          <a:p>
            <a:r>
              <a:rPr lang="en-US" smtClean="0"/>
              <a:t>Prof. Carles Manera</a:t>
            </a:r>
            <a:endParaRPr lang="en-US"/>
          </a:p>
        </p:txBody>
      </p:sp>
      <p:sp>
        <p:nvSpPr>
          <p:cNvPr id="5" name="Marcador de número de diapositiva 4"/>
          <p:cNvSpPr>
            <a:spLocks noGrp="1"/>
          </p:cNvSpPr>
          <p:nvPr>
            <p:ph type="sldNum" sz="quarter" idx="12"/>
          </p:nvPr>
        </p:nvSpPr>
        <p:spPr/>
        <p:txBody>
          <a:bodyPr/>
          <a:lstStyle/>
          <a:p>
            <a:fld id="{7F5CE407-6216-4202-80E4-A30DC2F709B2}" type="slidenum">
              <a:rPr lang="en-US" smtClean="0"/>
              <a:t>29</a:t>
            </a:fld>
            <a:endParaRPr lang="en-US"/>
          </a:p>
        </p:txBody>
      </p:sp>
    </p:spTree>
    <p:extLst>
      <p:ext uri="{BB962C8B-B14F-4D97-AF65-F5344CB8AC3E}">
        <p14:creationId xmlns:p14="http://schemas.microsoft.com/office/powerpoint/2010/main" val="1970749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680"/>
            <a:ext cx="8229600" cy="1600200"/>
          </a:xfrm>
        </p:spPr>
        <p:txBody>
          <a:bodyPr>
            <a:noAutofit/>
          </a:bodyPr>
          <a:lstStyle/>
          <a:p>
            <a:r>
              <a:rPr lang="es-ES" sz="1800" dirty="0" smtClean="0"/>
              <a:t>INICIO DE LOS FELICES AÑOS VEINTE.</a:t>
            </a:r>
            <a:br>
              <a:rPr lang="es-ES" sz="1800" dirty="0" smtClean="0"/>
            </a:br>
            <a:r>
              <a:rPr lang="es-ES" sz="1800" dirty="0" smtClean="0"/>
              <a:t>EL </a:t>
            </a:r>
            <a:r>
              <a:rPr lang="es-ES" sz="1800" dirty="0" smtClean="0"/>
              <a:t>AVANCE DE ESTADOS UNIDOS: LÍDER ECONÓMICO</a:t>
            </a:r>
            <a:endParaRPr lang="es-ES" sz="1800" dirty="0"/>
          </a:p>
        </p:txBody>
      </p:sp>
      <p:sp>
        <p:nvSpPr>
          <p:cNvPr id="3" name="Marcador de contenido 2"/>
          <p:cNvSpPr>
            <a:spLocks noGrp="1"/>
          </p:cNvSpPr>
          <p:nvPr>
            <p:ph idx="1"/>
          </p:nvPr>
        </p:nvSpPr>
        <p:spPr/>
        <p:txBody>
          <a:bodyPr/>
          <a:lstStyle/>
          <a:p>
            <a:pPr algn="just"/>
            <a:r>
              <a:rPr lang="es-ES" dirty="0" smtClean="0"/>
              <a:t>Entre 1913 y 1925: incremento de la productividad un 26%. Europa occidental: 2%.</a:t>
            </a:r>
          </a:p>
          <a:p>
            <a:pPr algn="just"/>
            <a:r>
              <a:rPr lang="es-ES" dirty="0" smtClean="0"/>
              <a:t>Participación de EEUU en la producción mundial de manufacturas: del 35% en 1913 al 42% en 1929.</a:t>
            </a:r>
          </a:p>
          <a:p>
            <a:pPr algn="just"/>
            <a:r>
              <a:rPr lang="es-ES" dirty="0" smtClean="0"/>
              <a:t>Entre 1922 y 1929, la producción industrial crece un 50% y la renta nacional un 42%.</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30</a:t>
            </a:fld>
            <a:endParaRPr lang="es-ES"/>
          </a:p>
        </p:txBody>
      </p:sp>
    </p:spTree>
    <p:extLst>
      <p:ext uri="{BB962C8B-B14F-4D97-AF65-F5344CB8AC3E}">
        <p14:creationId xmlns:p14="http://schemas.microsoft.com/office/powerpoint/2010/main" val="89962909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66563"/>
            <a:ext cx="8229600" cy="2258756"/>
          </a:xfrm>
        </p:spPr>
        <p:txBody>
          <a:bodyPr>
            <a:noAutofit/>
          </a:bodyPr>
          <a:lstStyle/>
          <a:p>
            <a:r>
              <a:rPr lang="es-ES" sz="4000" dirty="0" smtClean="0"/>
              <a:t>PRODUCCIÓN MANUFACTURERA MUNDIAL, 1913-1938</a:t>
            </a:r>
            <a:endParaRPr lang="es-ES" sz="4000" dirty="0"/>
          </a:p>
        </p:txBody>
      </p:sp>
      <p:pic>
        <p:nvPicPr>
          <p:cNvPr id="6" name="Marcador de contenido 5"/>
          <p:cNvPicPr>
            <a:picLocks noGrp="1" noChangeAspect="1"/>
          </p:cNvPicPr>
          <p:nvPr>
            <p:ph idx="1"/>
          </p:nvPr>
        </p:nvPicPr>
        <p:blipFill>
          <a:blip r:embed="rId2"/>
          <a:srcRect t="-36576" b="-36576"/>
          <a:stretch>
            <a:fillRect/>
          </a:stretch>
        </p:blipFill>
        <p:spPr/>
      </p:pic>
      <p:sp>
        <p:nvSpPr>
          <p:cNvPr id="4" name="Marcador de pie de página 3"/>
          <p:cNvSpPr>
            <a:spLocks noGrp="1"/>
          </p:cNvSpPr>
          <p:nvPr>
            <p:ph type="ftr" sz="quarter" idx="11"/>
          </p:nvPr>
        </p:nvSpPr>
        <p:spPr/>
        <p:txBody>
          <a:bodyPr/>
          <a:lstStyle/>
          <a:p>
            <a:r>
              <a:rPr lang="cs-CZ" dirty="0" smtClean="0"/>
              <a:t>Prof. CARLES MANERA</a:t>
            </a:r>
            <a:endParaRPr lang="es-ES" dirty="0"/>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31</a:t>
            </a:fld>
            <a:endParaRPr lang="es-ES"/>
          </a:p>
        </p:txBody>
      </p:sp>
    </p:spTree>
    <p:extLst>
      <p:ext uri="{BB962C8B-B14F-4D97-AF65-F5344CB8AC3E}">
        <p14:creationId xmlns:p14="http://schemas.microsoft.com/office/powerpoint/2010/main" val="426142729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86076"/>
            <a:ext cx="8229600" cy="1600201"/>
          </a:xfrm>
        </p:spPr>
        <p:txBody>
          <a:bodyPr>
            <a:normAutofit/>
          </a:bodyPr>
          <a:lstStyle/>
          <a:p>
            <a:r>
              <a:rPr lang="es-ES" sz="4000" dirty="0" smtClean="0"/>
              <a:t>…PERO: LOS SALARIOS NO EVOLUCIONAN IGUAL</a:t>
            </a:r>
            <a:endParaRPr lang="es-ES" sz="4000" dirty="0"/>
          </a:p>
        </p:txBody>
      </p:sp>
      <p:sp>
        <p:nvSpPr>
          <p:cNvPr id="3" name="Marcador de contenido 2"/>
          <p:cNvSpPr>
            <a:spLocks noGrp="1"/>
          </p:cNvSpPr>
          <p:nvPr>
            <p:ph idx="1"/>
          </p:nvPr>
        </p:nvSpPr>
        <p:spPr>
          <a:xfrm>
            <a:off x="457200" y="2212041"/>
            <a:ext cx="8229600" cy="4525963"/>
          </a:xfrm>
        </p:spPr>
        <p:txBody>
          <a:bodyPr/>
          <a:lstStyle/>
          <a:p>
            <a:pPr algn="just"/>
            <a:r>
              <a:rPr lang="es-ES" dirty="0" smtClean="0"/>
              <a:t>Los salarios reales en la industria crecen un 17%.</a:t>
            </a:r>
          </a:p>
          <a:p>
            <a:pPr algn="just"/>
            <a:r>
              <a:rPr lang="es-ES" dirty="0" smtClean="0"/>
              <a:t>Los beneficios empresariales crecen un 62%.</a:t>
            </a:r>
          </a:p>
          <a:p>
            <a:pPr algn="just"/>
            <a:r>
              <a:rPr lang="es-ES" dirty="0" smtClean="0"/>
              <a:t>Los dividendos un 65%. </a:t>
            </a:r>
          </a:p>
          <a:p>
            <a:pPr algn="just"/>
            <a:r>
              <a:rPr lang="es-ES" dirty="0" smtClean="0"/>
              <a:t>SÓLO UN TERCIO DE LA SOCIEDAD AMERICANA HABÍA ALCANZADO UN NIVEL DE RENTA DE 2.500 $, IDEAL DE LA CLASE MEDIA.</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32</a:t>
            </a:fld>
            <a:endParaRPr lang="es-ES"/>
          </a:p>
        </p:txBody>
      </p:sp>
    </p:spTree>
    <p:extLst>
      <p:ext uri="{BB962C8B-B14F-4D97-AF65-F5344CB8AC3E}">
        <p14:creationId xmlns:p14="http://schemas.microsoft.com/office/powerpoint/2010/main" val="102470408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Los dos tercios restantes…</a:t>
            </a:r>
            <a:endParaRPr lang="es-ES" dirty="0"/>
          </a:p>
        </p:txBody>
      </p:sp>
      <p:sp>
        <p:nvSpPr>
          <p:cNvPr id="3" name="Marcador de contenido 2"/>
          <p:cNvSpPr>
            <a:spLocks noGrp="1"/>
          </p:cNvSpPr>
          <p:nvPr>
            <p:ph idx="1"/>
          </p:nvPr>
        </p:nvSpPr>
        <p:spPr/>
        <p:txBody>
          <a:bodyPr>
            <a:normAutofit/>
          </a:bodyPr>
          <a:lstStyle/>
          <a:p>
            <a:pPr algn="just"/>
            <a:r>
              <a:rPr lang="es-ES" dirty="0" smtClean="0"/>
              <a:t>…alto porcentaje de agricultores, que se encuentran con la competencia en los mercados internacionales en materias primas y fibras artificiales. La caída de los precios agrícolas desvaloriza sus propiedades.</a:t>
            </a:r>
          </a:p>
          <a:p>
            <a:pPr algn="just"/>
            <a:r>
              <a:rPr lang="es-ES" dirty="0" smtClean="0"/>
              <a:t>ASCENSO POBLACIÓN URBANA: ciudades aumentan de tamaño. Rascacielos. Ciudades residenciales gracias al automóvil.</a:t>
            </a:r>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33</a:t>
            </a:fld>
            <a:endParaRPr lang="es-ES"/>
          </a:p>
        </p:txBody>
      </p:sp>
    </p:spTree>
    <p:extLst>
      <p:ext uri="{BB962C8B-B14F-4D97-AF65-F5344CB8AC3E}">
        <p14:creationId xmlns:p14="http://schemas.microsoft.com/office/powerpoint/2010/main" val="360764638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13598"/>
            <a:ext cx="8229600" cy="2260334"/>
          </a:xfrm>
        </p:spPr>
        <p:txBody>
          <a:bodyPr>
            <a:normAutofit fontScale="90000"/>
          </a:bodyPr>
          <a:lstStyle/>
          <a:p>
            <a:r>
              <a:rPr lang="es-ES" dirty="0" smtClean="0"/>
              <a:t>“</a:t>
            </a:r>
            <a:r>
              <a:rPr lang="es-ES" dirty="0" err="1" smtClean="0"/>
              <a:t>Welfare</a:t>
            </a:r>
            <a:r>
              <a:rPr lang="es-ES" dirty="0" smtClean="0"/>
              <a:t> </a:t>
            </a:r>
            <a:r>
              <a:rPr lang="es-ES" dirty="0" err="1" smtClean="0"/>
              <a:t>Capitalism</a:t>
            </a:r>
            <a:r>
              <a:rPr lang="es-ES" dirty="0" smtClean="0"/>
              <a:t>”: capitalismo del bienestar</a:t>
            </a:r>
            <a:br>
              <a:rPr lang="es-ES" dirty="0" smtClean="0"/>
            </a:br>
            <a:endParaRPr lang="es-ES" dirty="0"/>
          </a:p>
        </p:txBody>
      </p:sp>
      <p:sp>
        <p:nvSpPr>
          <p:cNvPr id="3" name="Marcador de contenido 2"/>
          <p:cNvSpPr>
            <a:spLocks noGrp="1"/>
          </p:cNvSpPr>
          <p:nvPr>
            <p:ph idx="1"/>
          </p:nvPr>
        </p:nvSpPr>
        <p:spPr>
          <a:xfrm>
            <a:off x="457200" y="1830387"/>
            <a:ext cx="8229600" cy="4525963"/>
          </a:xfrm>
        </p:spPr>
        <p:txBody>
          <a:bodyPr>
            <a:normAutofit/>
          </a:bodyPr>
          <a:lstStyle/>
          <a:p>
            <a:pPr algn="just"/>
            <a:r>
              <a:rPr lang="es-ES" dirty="0" smtClean="0"/>
              <a:t>HENRY FORD: montaje en cadena, altos salarios, obras sociales. “Democracia económica”: sintonía de intereses entre empresarios, trabajadores y consumidores.</a:t>
            </a:r>
          </a:p>
          <a:p>
            <a:pPr algn="just"/>
            <a:r>
              <a:rPr lang="es-ES" dirty="0" smtClean="0"/>
              <a:t>Incremento del sector terciario de la economía, más despolitizado: empleados de comercio, hostelería, reparaciones, profesiones liberales, empleados de banca y seguros.</a:t>
            </a:r>
          </a:p>
          <a:p>
            <a:pPr algn="just"/>
            <a:r>
              <a:rPr lang="es-ES" dirty="0" smtClean="0"/>
              <a:t>AUMENTO DE LA CLASE MEDIA Y DEL LLAMADO “CONSUMO DE MASAS”.</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34</a:t>
            </a:fld>
            <a:endParaRPr lang="es-ES"/>
          </a:p>
        </p:txBody>
      </p:sp>
    </p:spTree>
    <p:extLst>
      <p:ext uri="{BB962C8B-B14F-4D97-AF65-F5344CB8AC3E}">
        <p14:creationId xmlns:p14="http://schemas.microsoft.com/office/powerpoint/2010/main" val="225612116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cadena de montaje…</a:t>
            </a:r>
            <a:endParaRPr lang="es-ES" dirty="0"/>
          </a:p>
        </p:txBody>
      </p:sp>
      <p:pic>
        <p:nvPicPr>
          <p:cNvPr id="6" name="Marcador de contenido 5"/>
          <p:cNvPicPr>
            <a:picLocks noGrp="1" noChangeAspect="1"/>
          </p:cNvPicPr>
          <p:nvPr>
            <p:ph idx="1"/>
          </p:nvPr>
        </p:nvPicPr>
        <p:blipFill>
          <a:blip r:embed="rId2"/>
          <a:srcRect t="6046" b="6046"/>
          <a:stretch>
            <a:fillRect/>
          </a:stretch>
        </p:blipFill>
        <p:spPr/>
      </p:pic>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35</a:t>
            </a:fld>
            <a:endParaRPr lang="es-ES"/>
          </a:p>
        </p:txBody>
      </p:sp>
    </p:spTree>
    <p:extLst>
      <p:ext uri="{BB962C8B-B14F-4D97-AF65-F5344CB8AC3E}">
        <p14:creationId xmlns:p14="http://schemas.microsoft.com/office/powerpoint/2010/main" val="54453480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…para producir el Ford T</a:t>
            </a:r>
            <a:endParaRPr lang="es-ES" dirty="0"/>
          </a:p>
        </p:txBody>
      </p:sp>
      <p:pic>
        <p:nvPicPr>
          <p:cNvPr id="6" name="Marcador de contenido 5"/>
          <p:cNvPicPr>
            <a:picLocks noGrp="1" noChangeAspect="1"/>
          </p:cNvPicPr>
          <p:nvPr>
            <p:ph idx="1"/>
          </p:nvPr>
        </p:nvPicPr>
        <p:blipFill>
          <a:blip r:embed="rId2"/>
          <a:srcRect t="19141" b="19141"/>
          <a:stretch>
            <a:fillRect/>
          </a:stretch>
        </p:blipFill>
        <p:spPr/>
      </p:pic>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36</a:t>
            </a:fld>
            <a:endParaRPr lang="es-ES"/>
          </a:p>
        </p:txBody>
      </p:sp>
    </p:spTree>
    <p:extLst>
      <p:ext uri="{BB962C8B-B14F-4D97-AF65-F5344CB8AC3E}">
        <p14:creationId xmlns:p14="http://schemas.microsoft.com/office/powerpoint/2010/main" val="192036706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CONSUMO MASIVO…</a:t>
            </a:r>
            <a:endParaRPr lang="es-ES" dirty="0"/>
          </a:p>
        </p:txBody>
      </p:sp>
      <p:sp>
        <p:nvSpPr>
          <p:cNvPr id="3" name="Marcador de contenido 2"/>
          <p:cNvSpPr>
            <a:spLocks noGrp="1"/>
          </p:cNvSpPr>
          <p:nvPr>
            <p:ph idx="1"/>
          </p:nvPr>
        </p:nvSpPr>
        <p:spPr/>
        <p:txBody>
          <a:bodyPr>
            <a:normAutofit fontScale="92500"/>
          </a:bodyPr>
          <a:lstStyle/>
          <a:p>
            <a:r>
              <a:rPr lang="es-ES" dirty="0" smtClean="0"/>
              <a:t>Automóvil,</a:t>
            </a:r>
          </a:p>
          <a:p>
            <a:r>
              <a:rPr lang="es-ES" dirty="0" smtClean="0"/>
              <a:t>Radio,</a:t>
            </a:r>
          </a:p>
          <a:p>
            <a:r>
              <a:rPr lang="es-ES" dirty="0" smtClean="0"/>
              <a:t>Electrodomésticos variados,</a:t>
            </a:r>
          </a:p>
          <a:p>
            <a:r>
              <a:rPr lang="es-ES" dirty="0" smtClean="0"/>
              <a:t>Leche condensada,</a:t>
            </a:r>
          </a:p>
          <a:p>
            <a:r>
              <a:rPr lang="es-ES" dirty="0" smtClean="0"/>
              <a:t>Papel celofán,</a:t>
            </a:r>
          </a:p>
          <a:p>
            <a:r>
              <a:rPr lang="es-ES" dirty="0" smtClean="0"/>
              <a:t>Medias de seda</a:t>
            </a:r>
          </a:p>
          <a:p>
            <a:pPr marL="0" indent="0" algn="just">
              <a:buNone/>
            </a:pPr>
            <a:r>
              <a:rPr lang="es-ES" dirty="0" smtClean="0"/>
              <a:t>Todo con: la extensión del crédito, las ventas a plazos, la presencia de la propaganda y de la publicidad.</a:t>
            </a:r>
          </a:p>
          <a:p>
            <a:pPr marL="0" indent="0" algn="just">
              <a:buNone/>
            </a:pPr>
            <a:r>
              <a:rPr lang="es-ES" dirty="0" smtClean="0"/>
              <a:t>CULTURA EXTENSIVA: el jazz, el cine, la liberación femenina.</a:t>
            </a:r>
          </a:p>
          <a:p>
            <a:pPr marL="0" indent="0" algn="just">
              <a:buNone/>
            </a:pPr>
            <a:r>
              <a:rPr lang="es-ES" dirty="0" smtClean="0"/>
              <a:t>NUEVAS COSTUMBRES QUE PROCEDEN DE LAS GRANDES CONCENTRACIONES URBANAS. </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37</a:t>
            </a:fld>
            <a:endParaRPr lang="es-ES"/>
          </a:p>
        </p:txBody>
      </p:sp>
    </p:spTree>
    <p:extLst>
      <p:ext uri="{BB962C8B-B14F-4D97-AF65-F5344CB8AC3E}">
        <p14:creationId xmlns:p14="http://schemas.microsoft.com/office/powerpoint/2010/main" val="16527438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Coche y comunicación: nuevos nichos de inversión</a:t>
            </a:r>
            <a:endParaRPr lang="es-ES" dirty="0"/>
          </a:p>
        </p:txBody>
      </p:sp>
      <p:pic>
        <p:nvPicPr>
          <p:cNvPr id="6" name="Marcador de contenido 5"/>
          <p:cNvPicPr>
            <a:picLocks noGrp="1" noChangeAspect="1"/>
          </p:cNvPicPr>
          <p:nvPr>
            <p:ph idx="1"/>
          </p:nvPr>
        </p:nvPicPr>
        <p:blipFill rotWithShape="1">
          <a:blip r:embed="rId2"/>
          <a:srcRect l="-5053" t="-6735" r="-6985" b="-16928"/>
          <a:stretch/>
        </p:blipFill>
        <p:spPr>
          <a:xfrm>
            <a:off x="-157163" y="1521959"/>
            <a:ext cx="9301163" cy="5066681"/>
          </a:xfrm>
        </p:spPr>
      </p:pic>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38</a:t>
            </a:fld>
            <a:endParaRPr lang="es-ES"/>
          </a:p>
        </p:txBody>
      </p:sp>
    </p:spTree>
    <p:extLst>
      <p:ext uri="{BB962C8B-B14F-4D97-AF65-F5344CB8AC3E}">
        <p14:creationId xmlns:p14="http://schemas.microsoft.com/office/powerpoint/2010/main" val="31455534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 SUS CONTRADICCIONES</a:t>
            </a:r>
            <a:endParaRPr lang="es-ES" dirty="0"/>
          </a:p>
        </p:txBody>
      </p:sp>
      <p:sp>
        <p:nvSpPr>
          <p:cNvPr id="3" name="Marcador de contenido 2"/>
          <p:cNvSpPr>
            <a:spLocks noGrp="1"/>
          </p:cNvSpPr>
          <p:nvPr>
            <p:ph idx="1"/>
          </p:nvPr>
        </p:nvSpPr>
        <p:spPr/>
        <p:txBody>
          <a:bodyPr/>
          <a:lstStyle/>
          <a:p>
            <a:pPr algn="just"/>
            <a:r>
              <a:rPr lang="es-ES" dirty="0" smtClean="0"/>
              <a:t>Los nuevos hábitos de consumo y las manifestaciones culturales tienen fuertes reacciones: desde la América rural, con sistema de valores tradicional e intolerante.</a:t>
            </a:r>
          </a:p>
          <a:p>
            <a:pPr algn="just"/>
            <a:r>
              <a:rPr lang="es-ES" dirty="0" smtClean="0"/>
              <a:t>Frase crucial: </a:t>
            </a:r>
            <a:r>
              <a:rPr lang="es-ES" i="1" dirty="0" smtClean="0"/>
              <a:t>“</a:t>
            </a:r>
            <a:r>
              <a:rPr lang="es-ES" i="1" dirty="0" err="1" smtClean="0"/>
              <a:t>native</a:t>
            </a:r>
            <a:r>
              <a:rPr lang="es-ES" i="1" dirty="0" smtClean="0"/>
              <a:t>, </a:t>
            </a:r>
            <a:r>
              <a:rPr lang="es-ES" i="1" dirty="0" err="1" smtClean="0"/>
              <a:t>white</a:t>
            </a:r>
            <a:r>
              <a:rPr lang="es-ES" i="1" dirty="0" smtClean="0"/>
              <a:t>, </a:t>
            </a:r>
            <a:r>
              <a:rPr lang="es-ES" i="1" dirty="0" err="1" smtClean="0"/>
              <a:t>protestant</a:t>
            </a:r>
            <a:r>
              <a:rPr lang="es-ES" i="1" dirty="0" smtClean="0"/>
              <a:t> </a:t>
            </a:r>
            <a:r>
              <a:rPr lang="es-ES" i="1" dirty="0" err="1" smtClean="0"/>
              <a:t>supremacy</a:t>
            </a:r>
            <a:r>
              <a:rPr lang="es-ES" i="1" dirty="0" smtClean="0"/>
              <a:t>”</a:t>
            </a:r>
            <a:r>
              <a:rPr lang="es-ES" dirty="0" smtClean="0"/>
              <a:t>. </a:t>
            </a:r>
            <a:r>
              <a:rPr lang="es-ES" dirty="0" err="1" smtClean="0"/>
              <a:t>Ku-Klux-Klan</a:t>
            </a:r>
            <a:r>
              <a:rPr lang="es-ES" dirty="0" smtClean="0"/>
              <a:t>, recelo ante inmigrantes, izquierdistas. Cruzadas anti-alcohólicas: Ley Seca, desde 1920 hasta 1934. </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39</a:t>
            </a:fld>
            <a:endParaRPr lang="es-ES"/>
          </a:p>
        </p:txBody>
      </p:sp>
    </p:spTree>
    <p:extLst>
      <p:ext uri="{BB962C8B-B14F-4D97-AF65-F5344CB8AC3E}">
        <p14:creationId xmlns:p14="http://schemas.microsoft.com/office/powerpoint/2010/main" val="357467659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003514"/>
            <a:ext cx="8229600" cy="1600200"/>
          </a:xfrm>
        </p:spPr>
        <p:txBody>
          <a:bodyPr>
            <a:normAutofit fontScale="90000"/>
          </a:bodyPr>
          <a:lstStyle/>
          <a:p>
            <a:r>
              <a:rPr lang="es-ES" dirty="0" smtClean="0"/>
              <a:t>LAS DISTORSIONES DEL CRECIMIENTO ECONÓMICO</a:t>
            </a:r>
            <a:endParaRPr lang="es-ES" dirty="0"/>
          </a:p>
        </p:txBody>
      </p:sp>
      <p:sp>
        <p:nvSpPr>
          <p:cNvPr id="3" name="Marcador de contenido 2"/>
          <p:cNvSpPr>
            <a:spLocks noGrp="1"/>
          </p:cNvSpPr>
          <p:nvPr>
            <p:ph idx="1"/>
          </p:nvPr>
        </p:nvSpPr>
        <p:spPr>
          <a:xfrm>
            <a:off x="457200" y="2776194"/>
            <a:ext cx="8229600" cy="4525963"/>
          </a:xfrm>
        </p:spPr>
        <p:txBody>
          <a:bodyPr/>
          <a:lstStyle/>
          <a:p>
            <a:pPr algn="just"/>
            <a:r>
              <a:rPr lang="es-ES" dirty="0" smtClean="0"/>
              <a:t>El crecimiento entre 1925 y 1928 no fue general. </a:t>
            </a:r>
          </a:p>
          <a:p>
            <a:pPr algn="just"/>
            <a:r>
              <a:rPr lang="es-ES" dirty="0" smtClean="0"/>
              <a:t>Se mantenían tensiones por acumulación de productos primarios, aumento en los precios de los mercados de valores, rivalidades financieras, desigual crecimiento de los sectores productivos. </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40</a:t>
            </a:fld>
            <a:endParaRPr lang="es-ES"/>
          </a:p>
        </p:txBody>
      </p:sp>
    </p:spTree>
    <p:extLst>
      <p:ext uri="{BB962C8B-B14F-4D97-AF65-F5344CB8AC3E}">
        <p14:creationId xmlns:p14="http://schemas.microsoft.com/office/powerpoint/2010/main" val="214528919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AGRICULTURA</a:t>
            </a:r>
            <a:endParaRPr lang="es-ES" dirty="0"/>
          </a:p>
        </p:txBody>
      </p:sp>
      <p:sp>
        <p:nvSpPr>
          <p:cNvPr id="3" name="Marcador de contenido 2"/>
          <p:cNvSpPr>
            <a:spLocks noGrp="1"/>
          </p:cNvSpPr>
          <p:nvPr>
            <p:ph idx="1"/>
          </p:nvPr>
        </p:nvSpPr>
        <p:spPr/>
        <p:txBody>
          <a:bodyPr>
            <a:normAutofit fontScale="92500"/>
          </a:bodyPr>
          <a:lstStyle/>
          <a:p>
            <a:pPr marL="0" indent="0">
              <a:buNone/>
            </a:pPr>
            <a:r>
              <a:rPr lang="es-ES" dirty="0" smtClean="0"/>
              <a:t>Caída de los precios por:</a:t>
            </a:r>
          </a:p>
          <a:p>
            <a:pPr algn="just"/>
            <a:r>
              <a:rPr lang="es-ES" dirty="0" smtClean="0"/>
              <a:t>A) Exceso de producción: por modernización, vuelta a la normalidad tras la guerra, recuperación europea.</a:t>
            </a:r>
          </a:p>
          <a:p>
            <a:pPr algn="just"/>
            <a:r>
              <a:rPr lang="es-ES" dirty="0" smtClean="0"/>
              <a:t>B) Escasa respuesta gubernamental a la sobreproducción: subvención de exportaciones y acumulación de stocks. Mantenimiento de precios comprando excedentes. </a:t>
            </a:r>
          </a:p>
          <a:p>
            <a:pPr algn="just"/>
            <a:r>
              <a:rPr lang="es-ES" dirty="0"/>
              <a:t>C</a:t>
            </a:r>
            <a:r>
              <a:rPr lang="es-ES" dirty="0" smtClean="0"/>
              <a:t>/ Cuando la capacidad del gobierno era restringida, los agricultores incrementaban la producción esperando compensar la bajada de precios: pero lo que pasaba es que los hundían más.</a:t>
            </a:r>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41</a:t>
            </a:fld>
            <a:endParaRPr lang="es-ES"/>
          </a:p>
        </p:txBody>
      </p:sp>
    </p:spTree>
    <p:extLst>
      <p:ext uri="{BB962C8B-B14F-4D97-AF65-F5344CB8AC3E}">
        <p14:creationId xmlns:p14="http://schemas.microsoft.com/office/powerpoint/2010/main" val="324623716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35199"/>
            <a:ext cx="8229600" cy="1976843"/>
          </a:xfrm>
        </p:spPr>
        <p:txBody>
          <a:bodyPr>
            <a:noAutofit/>
          </a:bodyPr>
          <a:lstStyle/>
          <a:p>
            <a:r>
              <a:rPr lang="es-ES" sz="3200" dirty="0" smtClean="0"/>
              <a:t/>
            </a:r>
            <a:br>
              <a:rPr lang="es-ES" sz="3200" dirty="0" smtClean="0"/>
            </a:br>
            <a:r>
              <a:rPr lang="es-ES" sz="3200" dirty="0" smtClean="0"/>
              <a:t>ENDEUDAMIENTO DE LOS AGRICULTORES</a:t>
            </a:r>
            <a:br>
              <a:rPr lang="es-ES" sz="3200" dirty="0" smtClean="0"/>
            </a:br>
            <a:endParaRPr lang="es-ES" sz="3200" dirty="0"/>
          </a:p>
        </p:txBody>
      </p:sp>
      <p:sp>
        <p:nvSpPr>
          <p:cNvPr id="3" name="Marcador de contenido 2"/>
          <p:cNvSpPr>
            <a:spLocks noGrp="1"/>
          </p:cNvSpPr>
          <p:nvPr>
            <p:ph idx="1"/>
          </p:nvPr>
        </p:nvSpPr>
        <p:spPr>
          <a:xfrm>
            <a:off x="457200" y="2195513"/>
            <a:ext cx="8229600" cy="3700134"/>
          </a:xfrm>
        </p:spPr>
        <p:txBody>
          <a:bodyPr>
            <a:normAutofit/>
          </a:bodyPr>
          <a:lstStyle/>
          <a:p>
            <a:pPr algn="just"/>
            <a:r>
              <a:rPr lang="es-ES" dirty="0" smtClean="0"/>
              <a:t>1. Hipotecas en EEUU suponían en 1925 unos 9.400 millones $ frente a 3.300 millones en 1910. Esto afectaba a un porcentaje elevado de granjas, que podía llegar hasta el 85%.</a:t>
            </a:r>
          </a:p>
          <a:p>
            <a:pPr algn="just"/>
            <a:r>
              <a:rPr lang="es-ES" dirty="0" smtClean="0"/>
              <a:t>En otros países productores: abandono del patrón oro, depreciación, medidas proteccionistas.</a:t>
            </a:r>
          </a:p>
          <a:p>
            <a:pPr marL="0" indent="0" algn="just">
              <a:buNone/>
            </a:pPr>
            <a:r>
              <a:rPr lang="es-ES" dirty="0" smtClean="0"/>
              <a:t>PARADOJA: en una coyuntura de abundancia de alimentos por exceso de oferta, se empezaba a producir hambre y la quema de cosechas.</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42</a:t>
            </a:fld>
            <a:endParaRPr lang="es-ES"/>
          </a:p>
        </p:txBody>
      </p:sp>
    </p:spTree>
    <p:extLst>
      <p:ext uri="{BB962C8B-B14F-4D97-AF65-F5344CB8AC3E}">
        <p14:creationId xmlns:p14="http://schemas.microsoft.com/office/powerpoint/2010/main" val="35340334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INDUSTRIA</a:t>
            </a:r>
            <a:endParaRPr lang="es-ES" dirty="0"/>
          </a:p>
        </p:txBody>
      </p:sp>
      <p:sp>
        <p:nvSpPr>
          <p:cNvPr id="3" name="Marcador de contenido 2"/>
          <p:cNvSpPr>
            <a:spLocks noGrp="1"/>
          </p:cNvSpPr>
          <p:nvPr>
            <p:ph idx="1"/>
          </p:nvPr>
        </p:nvSpPr>
        <p:spPr/>
        <p:txBody>
          <a:bodyPr>
            <a:normAutofit/>
          </a:bodyPr>
          <a:lstStyle/>
          <a:p>
            <a:pPr algn="just"/>
            <a:r>
              <a:rPr lang="es-ES" dirty="0" smtClean="0"/>
              <a:t>1. Sobreinversión y sobreproducción.</a:t>
            </a:r>
          </a:p>
          <a:p>
            <a:pPr algn="just"/>
            <a:r>
              <a:rPr lang="es-ES" dirty="0" smtClean="0"/>
              <a:t>2. Incremento de la productividad industrial: mayores beneficios, aumento del salario real por la caída de los precios agrícolas.</a:t>
            </a:r>
          </a:p>
          <a:p>
            <a:pPr algn="just"/>
            <a:r>
              <a:rPr lang="es-ES" dirty="0" smtClean="0"/>
              <a:t>3. Empieza a aumentar el paro en sectores tradicionales: los nuevos no pueden absorber. Limitación del consumo. Falta de políticas estatales por temor a desequilibrios presupuestarios. </a:t>
            </a:r>
          </a:p>
          <a:p>
            <a:pPr algn="just"/>
            <a:r>
              <a:rPr lang="es-ES" dirty="0" smtClean="0"/>
              <a:t>4. Deflación. Proteccionismo.</a:t>
            </a:r>
          </a:p>
          <a:p>
            <a:pPr algn="just"/>
            <a:r>
              <a:rPr lang="es-ES" dirty="0" smtClean="0"/>
              <a:t>5. Especulación como salida.</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43</a:t>
            </a:fld>
            <a:endParaRPr lang="es-ES"/>
          </a:p>
        </p:txBody>
      </p:sp>
    </p:spTree>
    <p:extLst>
      <p:ext uri="{BB962C8B-B14F-4D97-AF65-F5344CB8AC3E}">
        <p14:creationId xmlns:p14="http://schemas.microsoft.com/office/powerpoint/2010/main" val="11184809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DEFLACIÓN, 1921-1938</a:t>
            </a:r>
            <a:endParaRPr lang="es-ES" dirty="0"/>
          </a:p>
        </p:txBody>
      </p:sp>
      <p:pic>
        <p:nvPicPr>
          <p:cNvPr id="6" name="Marcador de contenido 5"/>
          <p:cNvPicPr>
            <a:picLocks noGrp="1" noChangeAspect="1"/>
          </p:cNvPicPr>
          <p:nvPr>
            <p:ph idx="1"/>
          </p:nvPr>
        </p:nvPicPr>
        <p:blipFill>
          <a:blip r:embed="rId3"/>
          <a:srcRect t="-29846" b="-29846"/>
          <a:stretch>
            <a:fillRect/>
          </a:stretch>
        </p:blipFill>
        <p:spPr/>
      </p:pic>
      <p:sp>
        <p:nvSpPr>
          <p:cNvPr id="4" name="Marcador de pie de página 3"/>
          <p:cNvSpPr>
            <a:spLocks noGrp="1"/>
          </p:cNvSpPr>
          <p:nvPr>
            <p:ph type="ftr" sz="quarter" idx="11"/>
          </p:nvPr>
        </p:nvSpPr>
        <p:spPr/>
        <p:txBody>
          <a:bodyPr/>
          <a:lstStyle/>
          <a:p>
            <a:r>
              <a:rPr lang="cs-CZ" dirty="0" smtClean="0"/>
              <a:t>Prof. CARLES MANERA</a:t>
            </a:r>
            <a:endParaRPr lang="es-ES" dirty="0"/>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44</a:t>
            </a:fld>
            <a:endParaRPr lang="es-ES"/>
          </a:p>
        </p:txBody>
      </p:sp>
    </p:spTree>
    <p:extLst>
      <p:ext uri="{BB962C8B-B14F-4D97-AF65-F5344CB8AC3E}">
        <p14:creationId xmlns:p14="http://schemas.microsoft.com/office/powerpoint/2010/main" val="54862209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COMERCIO Y LAS FINANZAS</a:t>
            </a:r>
            <a:endParaRPr lang="es-ES" dirty="0"/>
          </a:p>
        </p:txBody>
      </p:sp>
      <p:sp>
        <p:nvSpPr>
          <p:cNvPr id="3" name="Marcador de contenido 2"/>
          <p:cNvSpPr>
            <a:spLocks noGrp="1"/>
          </p:cNvSpPr>
          <p:nvPr>
            <p:ph idx="1"/>
          </p:nvPr>
        </p:nvSpPr>
        <p:spPr/>
        <p:txBody>
          <a:bodyPr/>
          <a:lstStyle/>
          <a:p>
            <a:pPr algn="just"/>
            <a:r>
              <a:rPr lang="es-ES" dirty="0" smtClean="0"/>
              <a:t>1. El comercio crece a menor ritmo que la producción mundial.</a:t>
            </a:r>
          </a:p>
          <a:p>
            <a:pPr algn="just"/>
            <a:r>
              <a:rPr lang="es-ES" dirty="0" smtClean="0"/>
              <a:t>2. Mercado financiero: gran vitalidad, combinación de préstamos a largo y a corto. Especulaciones bursátiles. </a:t>
            </a:r>
            <a:endParaRPr lang="es-ES"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45</a:t>
            </a:fld>
            <a:endParaRPr lang="es-ES"/>
          </a:p>
        </p:txBody>
      </p:sp>
    </p:spTree>
    <p:extLst>
      <p:ext uri="{BB962C8B-B14F-4D97-AF65-F5344CB8AC3E}">
        <p14:creationId xmlns:p14="http://schemas.microsoft.com/office/powerpoint/2010/main" val="69778870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COROLARIO</a:t>
            </a:r>
            <a:endParaRPr lang="es-ES" dirty="0"/>
          </a:p>
        </p:txBody>
      </p:sp>
      <p:sp>
        <p:nvSpPr>
          <p:cNvPr id="3" name="Marcador de contenido 2"/>
          <p:cNvSpPr>
            <a:spLocks noGrp="1"/>
          </p:cNvSpPr>
          <p:nvPr>
            <p:ph idx="1"/>
          </p:nvPr>
        </p:nvSpPr>
        <p:spPr/>
        <p:txBody>
          <a:bodyPr/>
          <a:lstStyle/>
          <a:p>
            <a:pPr algn="just"/>
            <a:r>
              <a:rPr lang="es-ES" dirty="0" smtClean="0"/>
              <a:t>TODOS LOS FACTORES SE ACUMULAN PARA CRISTALIZAR EN LA CRISIS ECONÓMICA MÁS IMPORTANTE DE LA HISTORIA ECONÓMICA:</a:t>
            </a:r>
          </a:p>
          <a:p>
            <a:pPr marL="0" indent="0" algn="ctr">
              <a:buNone/>
            </a:pPr>
            <a:r>
              <a:rPr lang="es-ES" sz="5400" b="1" dirty="0" smtClean="0"/>
              <a:t>LA GRAN DEPRESIÓN</a:t>
            </a:r>
            <a:endParaRPr lang="es-ES" sz="5400" b="1" dirty="0"/>
          </a:p>
        </p:txBody>
      </p:sp>
      <p:sp>
        <p:nvSpPr>
          <p:cNvPr id="4" name="Marcador de pie de página 3"/>
          <p:cNvSpPr>
            <a:spLocks noGrp="1"/>
          </p:cNvSpPr>
          <p:nvPr>
            <p:ph type="ftr" sz="quarter" idx="11"/>
          </p:nvPr>
        </p:nvSpPr>
        <p:spPr/>
        <p:txBody>
          <a:bodyPr/>
          <a:lstStyle/>
          <a:p>
            <a:r>
              <a:rPr lang="cs-CZ" smtClean="0"/>
              <a:t>Prof. CARLES MANERA</a:t>
            </a:r>
            <a:endParaRPr lang="es-ES"/>
          </a:p>
        </p:txBody>
      </p:sp>
      <p:sp>
        <p:nvSpPr>
          <p:cNvPr id="5" name="Marcador de número de diapositiva 4"/>
          <p:cNvSpPr>
            <a:spLocks noGrp="1"/>
          </p:cNvSpPr>
          <p:nvPr>
            <p:ph type="sldNum" sz="quarter" idx="12"/>
          </p:nvPr>
        </p:nvSpPr>
        <p:spPr/>
        <p:txBody>
          <a:bodyPr/>
          <a:lstStyle/>
          <a:p>
            <a:fld id="{8EEF50CD-4B31-8A42-9266-74F4FE5763EB}" type="slidenum">
              <a:rPr lang="es-ES" smtClean="0"/>
              <a:t>46</a:t>
            </a:fld>
            <a:endParaRPr lang="es-ES"/>
          </a:p>
        </p:txBody>
      </p:sp>
    </p:spTree>
    <p:extLst>
      <p:ext uri="{BB962C8B-B14F-4D97-AF65-F5344CB8AC3E}">
        <p14:creationId xmlns:p14="http://schemas.microsoft.com/office/powerpoint/2010/main" val="12749780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Ejecutiv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jecutivo">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Ejecutivo.thmx</Template>
  <TotalTime>309</TotalTime>
  <Words>2344</Words>
  <Application>Microsoft Macintosh PowerPoint</Application>
  <PresentationFormat>Presentación en pantalla (4:3)</PresentationFormat>
  <Paragraphs>269</Paragraphs>
  <Slides>46</Slides>
  <Notes>1</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Ejecutivo</vt:lpstr>
      <vt:lpstr>   LA ECONOMÍA DE ENTREGUERRAS. Rasgos de un período convulso</vt:lpstr>
      <vt:lpstr>PAÏSOS PARTICIPANTS A LA 1ª GUERRA MUNDIAL </vt:lpstr>
      <vt:lpstr>LES PÈRDUES DE POBLACIÓ DURANT LA 1ª GUERRA MUNDIAL </vt:lpstr>
      <vt:lpstr>REFLEXIONS SOBRE LA PÈRDUA POBLACIONAL DE LA 1ª GUERRA MUNDIAL</vt:lpstr>
      <vt:lpstr>Presentación de PowerPoint</vt:lpstr>
      <vt:lpstr>ACORDS DELS TRACTATS DE PAU 1. CANVIS TERRITORIALS A L’EUROPA CENTRAL I ORIENTAL</vt:lpstr>
      <vt:lpstr>Presentación de PowerPoint</vt:lpstr>
      <vt:lpstr>AUGMENT DEL DEUTE DELS PAÏSOS BELIGERANTS</vt:lpstr>
      <vt:lpstr>La aparición de un economista clave en este contexto</vt:lpstr>
      <vt:lpstr>Los números de las deudas, según Keynes</vt:lpstr>
      <vt:lpstr>Presentación de PowerPoint</vt:lpstr>
      <vt:lpstr>Presentación de PowerPoint</vt:lpstr>
      <vt:lpstr>Presentación de PowerPoint</vt:lpstr>
      <vt:lpstr>Indicadores macroeconómicos. Tasas de crecimiento acumulativo,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segunda crisis del capitalismo, tras la de 1873: 1921</vt:lpstr>
      <vt:lpstr>Las ideas clave de los neoclásicos dominan el pensamiento económico: MARGINALISMO</vt:lpstr>
      <vt:lpstr>Crisis en 1921</vt:lpstr>
      <vt:lpstr>Consecuencias…</vt:lpstr>
      <vt:lpstr>Conferencia de Génova, 1922</vt:lpstr>
      <vt:lpstr>…Patrón-cambio-oro</vt:lpstr>
      <vt:lpstr>Dawes: la reanudación de los préstamos internacionales</vt:lpstr>
      <vt:lpstr>INICIO DE LOS FELICES AÑOS VEINTE. EL AVANCE DE ESTADOS UNIDOS: LÍDER ECONÓMICO</vt:lpstr>
      <vt:lpstr>PRODUCCIÓN MANUFACTURERA MUNDIAL, 1913-1938</vt:lpstr>
      <vt:lpstr>…PERO: LOS SALARIOS NO EVOLUCIONAN IGUAL</vt:lpstr>
      <vt:lpstr>Los dos tercios restantes…</vt:lpstr>
      <vt:lpstr>“Welfare Capitalism”: capitalismo del bienestar </vt:lpstr>
      <vt:lpstr>La cadena de montaje…</vt:lpstr>
      <vt:lpstr>…para producir el Ford T</vt:lpstr>
      <vt:lpstr>EL CONSUMO MASIVO…</vt:lpstr>
      <vt:lpstr>Coche y comunicación: nuevos nichos de inversión</vt:lpstr>
      <vt:lpstr>…CON SUS CONTRADICCIONES</vt:lpstr>
      <vt:lpstr>LAS DISTORSIONES DEL CRECIMIENTO ECONÓMICO</vt:lpstr>
      <vt:lpstr>LA AGRICULTURA</vt:lpstr>
      <vt:lpstr> ENDEUDAMIENTO DE LOS AGRICULTORES </vt:lpstr>
      <vt:lpstr>LA INDUSTRIA</vt:lpstr>
      <vt:lpstr>LA DEFLACIÓN, 1921-1938</vt:lpstr>
      <vt:lpstr>EL COMERCIO Y LAS FINANZAS</vt:lpstr>
      <vt:lpstr>EL COROLARIO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ECONOMIA DE ENTREGUERRAS</dc:title>
  <dc:creator>Carla Morales</dc:creator>
  <cp:lastModifiedBy>Carles Manera</cp:lastModifiedBy>
  <cp:revision>66</cp:revision>
  <dcterms:created xsi:type="dcterms:W3CDTF">2014-12-21T01:08:27Z</dcterms:created>
  <dcterms:modified xsi:type="dcterms:W3CDTF">2020-11-09T12:06:58Z</dcterms:modified>
</cp:coreProperties>
</file>