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85" r:id="rId16"/>
    <p:sldId id="286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7" r:id="rId26"/>
    <p:sldId id="288" r:id="rId27"/>
    <p:sldId id="283" r:id="rId28"/>
    <p:sldId id="284" r:id="rId2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024A3-5D35-7343-8FAB-7068E896FBE6}" type="datetimeFigureOut">
              <a:rPr lang="es-ES" smtClean="0"/>
              <a:t>8/12/20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1852C-B440-1C46-8AB8-A1D979925F0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4867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58427-7161-0D48-937E-EA463021D929}" type="datetimeFigureOut">
              <a:rPr lang="es-ES" smtClean="0"/>
              <a:t>8/12/20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1CC92-7ECD-4049-B3FA-3BE729AC192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602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7A7F-8E86-BF46-945E-EA0457A3B1E9}" type="datetime1">
              <a:rPr lang="es-ES" smtClean="0"/>
              <a:t>8/12/20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41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244-F6E9-0349-87F3-F6EC4947F4B3}" type="datetime1">
              <a:rPr lang="es-ES" smtClean="0"/>
              <a:t>8/12/20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92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B2E8-631C-5A46-A77C-CF4FB12DCD48}" type="datetime1">
              <a:rPr lang="es-ES" smtClean="0"/>
              <a:t>8/12/20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322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8E33-EDFE-4F45-A233-8F767D2EAEBA}" type="datetime1">
              <a:rPr lang="es-ES" smtClean="0"/>
              <a:t>8/12/20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28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8013-AE9F-D445-A60E-26BFFFBC13A3}" type="datetime1">
              <a:rPr lang="es-ES" smtClean="0"/>
              <a:t>8/12/20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380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2E89-D826-6543-B3E8-7BF42E3B9C4C}" type="datetime1">
              <a:rPr lang="es-ES" smtClean="0"/>
              <a:t>8/12/20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55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44A7C-6231-DF42-A3C2-93B0F847D792}" type="datetime1">
              <a:rPr lang="es-ES" smtClean="0"/>
              <a:t>8/12/20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640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5074-4910-1045-A47B-0870E08A38FD}" type="datetime1">
              <a:rPr lang="es-ES" smtClean="0"/>
              <a:t>8/12/20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6175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FA13-88FC-CF41-824C-247B5D588836}" type="datetime1">
              <a:rPr lang="es-ES" smtClean="0"/>
              <a:t>8/12/20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062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72426-F544-9D4E-AF8F-0E83C63A6CC3}" type="datetime1">
              <a:rPr lang="es-ES" smtClean="0"/>
              <a:t>8/12/20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543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B947-D5E7-8E4D-B5F8-4C7FB9DAAEF1}" type="datetime1">
              <a:rPr lang="es-ES" smtClean="0"/>
              <a:t>8/12/20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1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F4723-C8F2-1745-B185-FE0B5E9743E0}" type="datetime1">
              <a:rPr lang="es-ES" smtClean="0"/>
              <a:t>8/12/20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2E9E7-C3F1-C148-8D42-E3B550D3419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73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Otro nuevo paradigma:</a:t>
            </a:r>
            <a:br>
              <a:rPr lang="es-ES" dirty="0" smtClean="0"/>
            </a:br>
            <a:r>
              <a:rPr lang="es-ES" dirty="0" smtClean="0"/>
              <a:t> el giro neoliberal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 smtClean="0"/>
              <a:t>Prof. </a:t>
            </a:r>
            <a:r>
              <a:rPr lang="es-ES" b="1" dirty="0" smtClean="0"/>
              <a:t>Carles Manera</a:t>
            </a:r>
            <a:r>
              <a:rPr lang="es-ES" dirty="0" smtClean="0"/>
              <a:t>, </a:t>
            </a:r>
          </a:p>
          <a:p>
            <a:r>
              <a:rPr lang="es-ES" sz="2600" dirty="0" smtClean="0"/>
              <a:t>A partir de materiales didácticos propios y </a:t>
            </a:r>
            <a:r>
              <a:rPr lang="es-ES" sz="2600" dirty="0" smtClean="0"/>
              <a:t>de </a:t>
            </a:r>
            <a:r>
              <a:rPr lang="es-ES" sz="2600" i="1" dirty="0" smtClean="0"/>
              <a:t> </a:t>
            </a:r>
            <a:r>
              <a:rPr lang="es-ES" sz="2800" i="1" dirty="0"/>
              <a:t>La </a:t>
            </a:r>
            <a:r>
              <a:rPr lang="es-ES" sz="2800" i="1" dirty="0" err="1"/>
              <a:t>Segona</a:t>
            </a:r>
            <a:r>
              <a:rPr lang="es-ES" sz="2800" i="1" dirty="0"/>
              <a:t> </a:t>
            </a:r>
            <a:r>
              <a:rPr lang="es-ES" sz="2800" i="1" dirty="0" err="1"/>
              <a:t>Globalització</a:t>
            </a:r>
            <a:r>
              <a:rPr lang="es-ES" sz="2800" i="1" dirty="0"/>
              <a:t>: de </a:t>
            </a:r>
            <a:r>
              <a:rPr lang="es-ES" sz="2800" i="1" dirty="0" err="1"/>
              <a:t>l'estagflació</a:t>
            </a:r>
            <a:r>
              <a:rPr lang="es-ES" sz="2800" i="1" dirty="0"/>
              <a:t> </a:t>
            </a:r>
            <a:r>
              <a:rPr lang="es-ES" sz="2800" i="1" dirty="0" err="1"/>
              <a:t>dels</a:t>
            </a:r>
            <a:r>
              <a:rPr lang="es-ES" sz="2800" i="1" dirty="0"/>
              <a:t> </a:t>
            </a:r>
            <a:r>
              <a:rPr lang="es-ES" sz="2800" i="1" dirty="0" err="1"/>
              <a:t>anys</a:t>
            </a:r>
            <a:r>
              <a:rPr lang="es-ES" sz="2800" i="1" dirty="0"/>
              <a:t> </a:t>
            </a:r>
            <a:r>
              <a:rPr lang="es-ES" sz="2800" i="1" dirty="0" err="1"/>
              <a:t>setanta</a:t>
            </a:r>
            <a:r>
              <a:rPr lang="es-ES" sz="2800" i="1" dirty="0"/>
              <a:t> a la Gran </a:t>
            </a:r>
            <a:r>
              <a:rPr lang="es-ES" sz="2800" i="1" dirty="0" err="1"/>
              <a:t>Recessió</a:t>
            </a:r>
            <a:r>
              <a:rPr lang="es-ES" sz="2800" i="1" dirty="0"/>
              <a:t> (1973-2012) </a:t>
            </a:r>
            <a:endParaRPr lang="es-ES_tradnl" sz="2800" dirty="0"/>
          </a:p>
          <a:p>
            <a:r>
              <a:rPr lang="es-ES" sz="3300" b="1" dirty="0" err="1"/>
              <a:t>Enric</a:t>
            </a:r>
            <a:r>
              <a:rPr lang="es-ES" sz="3300" b="1" dirty="0"/>
              <a:t> Tello </a:t>
            </a:r>
            <a:r>
              <a:rPr lang="es-ES" sz="3300" b="1" dirty="0" err="1"/>
              <a:t>Aragay</a:t>
            </a:r>
            <a:r>
              <a:rPr lang="es-ES" sz="3300" b="1" dirty="0"/>
              <a:t> y Lluís Garay </a:t>
            </a:r>
            <a:r>
              <a:rPr lang="es-ES" sz="3300" b="1" dirty="0" err="1"/>
              <a:t>Tamajón</a:t>
            </a:r>
            <a:r>
              <a:rPr lang="es-ES" sz="3300" b="1" dirty="0"/>
              <a:t> </a:t>
            </a:r>
            <a:endParaRPr lang="es-ES_tradnl" sz="3300" b="1" dirty="0"/>
          </a:p>
          <a:p>
            <a:r>
              <a:rPr lang="es-ES" sz="2800" dirty="0"/>
              <a:t>Con la colaboración de Marc </a:t>
            </a:r>
            <a:r>
              <a:rPr lang="es-ES" sz="2800" dirty="0" err="1"/>
              <a:t>Badia</a:t>
            </a:r>
            <a:r>
              <a:rPr lang="es-ES" sz="2800" dirty="0"/>
              <a:t> Miró y Anna Carreras, PID_00178198.</a:t>
            </a:r>
            <a:endParaRPr lang="es-ES_tradnl" sz="2800" dirty="0"/>
          </a:p>
          <a:p>
            <a:r>
              <a:rPr lang="es-ES" sz="2600" dirty="0" err="1" smtClean="0"/>
              <a:t>Universitat</a:t>
            </a:r>
            <a:r>
              <a:rPr lang="es-ES" sz="2600" dirty="0" smtClean="0"/>
              <a:t> </a:t>
            </a:r>
            <a:r>
              <a:rPr lang="es-ES" sz="2600" dirty="0" err="1" smtClean="0"/>
              <a:t>Oberta</a:t>
            </a:r>
            <a:r>
              <a:rPr lang="es-ES" sz="2600" dirty="0" smtClean="0"/>
              <a:t> de Catalunya</a:t>
            </a:r>
            <a:endParaRPr lang="es-ES" sz="26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8985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Una nueva ortodoxia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/>
              <a:t>El giro neoliberal hacia políticas monetarias restrictivas provocó un fuerte </a:t>
            </a:r>
            <a:r>
              <a:rPr lang="es-ES" b="1" dirty="0"/>
              <a:t>aumento del paro</a:t>
            </a:r>
            <a:r>
              <a:rPr lang="es-ES" dirty="0"/>
              <a:t>, que a los ojos de la nueva ortodoxia debía considerarse una especie de </a:t>
            </a:r>
            <a:r>
              <a:rPr lang="es-ES" b="1" dirty="0"/>
              <a:t>precio inevitable </a:t>
            </a:r>
            <a:r>
              <a:rPr lang="es-ES" dirty="0"/>
              <a:t>que había que pagar para sanear la economía. </a:t>
            </a:r>
            <a:endParaRPr lang="es-ES" dirty="0" smtClean="0"/>
          </a:p>
          <a:p>
            <a:pPr algn="just"/>
            <a:r>
              <a:rPr lang="es-ES" dirty="0" smtClean="0"/>
              <a:t>Los </a:t>
            </a:r>
            <a:r>
              <a:rPr lang="es-ES" dirty="0"/>
              <a:t>gobiernos y organismos internacionales principales, y también muchos economistas, aceptaron entonces la idea de que una </a:t>
            </a:r>
            <a:r>
              <a:rPr lang="es-ES" b="1" dirty="0"/>
              <a:t>tasa de paro "</a:t>
            </a:r>
            <a:r>
              <a:rPr lang="es-ES" b="1" dirty="0" smtClean="0"/>
              <a:t>adecuada" </a:t>
            </a:r>
            <a:r>
              <a:rPr lang="es-ES" dirty="0"/>
              <a:t>-técnicamente llamada tasa de desempleo no aceleradora de la inflación o NAIRU (non-</a:t>
            </a:r>
            <a:r>
              <a:rPr lang="es-ES" dirty="0" err="1"/>
              <a:t>accelerating</a:t>
            </a:r>
            <a:r>
              <a:rPr lang="es-ES" dirty="0"/>
              <a:t> </a:t>
            </a:r>
            <a:r>
              <a:rPr lang="es-ES" dirty="0" err="1"/>
              <a:t>inflation</a:t>
            </a:r>
            <a:r>
              <a:rPr lang="es-ES" dirty="0"/>
              <a:t> </a:t>
            </a:r>
            <a:r>
              <a:rPr lang="es-ES" dirty="0" err="1"/>
              <a:t>rate</a:t>
            </a:r>
            <a:r>
              <a:rPr lang="es-ES" dirty="0"/>
              <a:t> </a:t>
            </a:r>
            <a:r>
              <a:rPr lang="es-ES" dirty="0" err="1"/>
              <a:t>unemployment</a:t>
            </a:r>
            <a:r>
              <a:rPr lang="es-ES" dirty="0" smtClean="0"/>
              <a:t>)-</a:t>
            </a:r>
            <a:r>
              <a:rPr lang="es-ES" dirty="0"/>
              <a:t>, </a:t>
            </a:r>
            <a:r>
              <a:rPr lang="es-ES" dirty="0" smtClean="0"/>
              <a:t>se había </a:t>
            </a:r>
            <a:r>
              <a:rPr lang="es-ES" dirty="0"/>
              <a:t>convertido en un ingrediente indispensable de cualquier política económica "respetable".</a:t>
            </a:r>
            <a:endParaRPr lang="es-ES_tradnl" dirty="0"/>
          </a:p>
          <a:p>
            <a:pPr marL="0" indent="0" algn="just">
              <a:buNone/>
            </a:pP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92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recetario económico: </a:t>
            </a:r>
            <a:br>
              <a:rPr lang="es-ES" dirty="0" smtClean="0"/>
            </a:br>
            <a:r>
              <a:rPr lang="es-ES" dirty="0" smtClean="0"/>
              <a:t>consenso de Washington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AutoNum type="arabicPeriod"/>
            </a:pPr>
            <a:r>
              <a:rPr lang="es-ES" dirty="0" smtClean="0"/>
              <a:t>Dar </a:t>
            </a:r>
            <a:r>
              <a:rPr lang="es-ES" dirty="0"/>
              <a:t>prioridad a la disciplina fiscal para evitar o reducir los déficits públicos, </a:t>
            </a:r>
            <a:endParaRPr lang="es-ES" dirty="0" smtClean="0"/>
          </a:p>
          <a:p>
            <a:pPr marL="514350" indent="-514350" algn="just">
              <a:buAutoNum type="arabicPeriod"/>
            </a:pPr>
            <a:r>
              <a:rPr lang="es-ES" dirty="0" smtClean="0"/>
              <a:t>Altos </a:t>
            </a:r>
            <a:r>
              <a:rPr lang="es-ES" dirty="0"/>
              <a:t>altos tipos de interés para contener la inflación</a:t>
            </a:r>
            <a:r>
              <a:rPr lang="es-ES" dirty="0" smtClean="0"/>
              <a:t>,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Reducción </a:t>
            </a:r>
            <a:r>
              <a:rPr lang="es-ES" dirty="0"/>
              <a:t>de los impuestos directos a los más ricos</a:t>
            </a:r>
            <a:r>
              <a:rPr lang="es-ES" dirty="0" smtClean="0"/>
              <a:t>,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Derivar </a:t>
            </a:r>
            <a:r>
              <a:rPr lang="es-ES" dirty="0"/>
              <a:t>la inversión pública hacia infraestructuras, conteniendo o reduciendo el gasto social, </a:t>
            </a:r>
            <a:endParaRPr lang="es-ES" dirty="0" smtClean="0"/>
          </a:p>
          <a:p>
            <a:pPr marL="514350" indent="-514350" algn="just">
              <a:buAutoNum type="arabicPeriod"/>
            </a:pPr>
            <a:r>
              <a:rPr lang="es-ES" dirty="0" smtClean="0"/>
              <a:t>Privatizar </a:t>
            </a:r>
            <a:r>
              <a:rPr lang="es-ES" dirty="0"/>
              <a:t>empresas públicas, </a:t>
            </a:r>
            <a:endParaRPr lang="es-ES" dirty="0" smtClean="0"/>
          </a:p>
          <a:p>
            <a:pPr marL="514350" indent="-514350" algn="just">
              <a:buAutoNum type="arabicPeriod"/>
            </a:pPr>
            <a:r>
              <a:rPr lang="es-ES" dirty="0" smtClean="0"/>
              <a:t>Desregular </a:t>
            </a:r>
            <a:r>
              <a:rPr lang="es-ES" dirty="0"/>
              <a:t>el sector financiero, </a:t>
            </a:r>
            <a:endParaRPr lang="es-ES" dirty="0" smtClean="0"/>
          </a:p>
          <a:p>
            <a:pPr marL="514350" indent="-514350" algn="just">
              <a:buAutoNum type="arabicPeriod"/>
            </a:pPr>
            <a:r>
              <a:rPr lang="es-ES" dirty="0" smtClean="0"/>
              <a:t>Abrir </a:t>
            </a:r>
            <a:r>
              <a:rPr lang="es-ES" dirty="0"/>
              <a:t>y liberalizar los flujos </a:t>
            </a:r>
            <a:r>
              <a:rPr lang="es-ES" dirty="0" smtClean="0"/>
              <a:t>comerciales</a:t>
            </a:r>
            <a:r>
              <a:rPr lang="es-ES" dirty="0"/>
              <a:t>,</a:t>
            </a:r>
            <a:endParaRPr lang="es-ES" dirty="0" smtClean="0"/>
          </a:p>
          <a:p>
            <a:pPr marL="514350" indent="-514350" algn="just">
              <a:buAutoNum type="arabicPeriod"/>
            </a:pPr>
            <a:r>
              <a:rPr lang="es-ES" dirty="0" smtClean="0"/>
              <a:t>Importancia central de la inversión privada.</a:t>
            </a:r>
          </a:p>
          <a:p>
            <a:pPr marL="0" indent="0" algn="just">
              <a:buNone/>
            </a:pPr>
            <a:r>
              <a:rPr lang="es-ES" dirty="0" smtClean="0"/>
              <a:t>Todo </a:t>
            </a:r>
            <a:r>
              <a:rPr lang="es-ES" dirty="0"/>
              <a:t>esto no implicaba sólo </a:t>
            </a:r>
            <a:r>
              <a:rPr lang="es-ES" b="1" dirty="0"/>
              <a:t>dejar de considerar el paro una prioridad</a:t>
            </a:r>
            <a:r>
              <a:rPr lang="es-ES" dirty="0"/>
              <a:t>, también conllevaba </a:t>
            </a:r>
            <a:r>
              <a:rPr lang="es-ES" b="1" dirty="0"/>
              <a:t>emplearlo como una herramienta muy útil para disciplinar el comportamiento de los trabajadores </a:t>
            </a:r>
            <a:r>
              <a:rPr lang="es-ES" dirty="0"/>
              <a:t>tal como ya había sido la norma durante el capitalismo liberal del siglo XIX.</a:t>
            </a:r>
            <a:r>
              <a:rPr lang="es-ES_tradnl" dirty="0"/>
              <a:t>  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51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Resultado: aumento del paro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b="1" dirty="0" smtClean="0"/>
              <a:t>El </a:t>
            </a:r>
            <a:r>
              <a:rPr lang="es-ES" b="1" dirty="0"/>
              <a:t>paro se </a:t>
            </a:r>
            <a:r>
              <a:rPr lang="es-ES" b="1" dirty="0" smtClean="0"/>
              <a:t>disparó </a:t>
            </a:r>
            <a:r>
              <a:rPr lang="es-ES" dirty="0" smtClean="0"/>
              <a:t>en </a:t>
            </a:r>
            <a:r>
              <a:rPr lang="es-ES" dirty="0"/>
              <a:t>todos los países de la OCDE hasta valores superiores a los registrados en años precedentes, y </a:t>
            </a:r>
            <a:r>
              <a:rPr lang="es-ES" b="1" dirty="0"/>
              <a:t>se mantuvo alto durante las décadas </a:t>
            </a:r>
            <a:r>
              <a:rPr lang="es-ES" b="1" dirty="0" smtClean="0"/>
              <a:t>siguientes</a:t>
            </a:r>
            <a:r>
              <a:rPr lang="es-ES" dirty="0" smtClean="0"/>
              <a:t>.</a:t>
            </a:r>
            <a:r>
              <a:rPr lang="es-ES_tradnl" dirty="0" smtClean="0"/>
              <a:t> </a:t>
            </a:r>
            <a:r>
              <a:rPr lang="es-ES_tradnl" dirty="0"/>
              <a:t> 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4</a:t>
            </a:fld>
            <a:endParaRPr lang="es-ES"/>
          </a:p>
        </p:txBody>
      </p:sp>
      <p:pic>
        <p:nvPicPr>
          <p:cNvPr id="7" name="Marcador de contenido 3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2746" b="-127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496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 indicadores generales que contrastan con el período anterior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8412" b="-8412"/>
          <a:stretch>
            <a:fillRect/>
          </a:stretch>
        </p:blipFill>
        <p:spPr/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6918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productividad se despega del salario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En definitiva, la reacción neoliberal quería </a:t>
            </a:r>
            <a:r>
              <a:rPr lang="es-ES" dirty="0" smtClean="0"/>
              <a:t>“encoger </a:t>
            </a:r>
            <a:r>
              <a:rPr lang="es-ES" dirty="0"/>
              <a:t>las expectativas" de la mayoría de la gente que vive básicamente del salario que </a:t>
            </a:r>
            <a:r>
              <a:rPr lang="es-ES" dirty="0" smtClean="0"/>
              <a:t>gana.</a:t>
            </a:r>
          </a:p>
          <a:p>
            <a:pPr algn="just"/>
            <a:r>
              <a:rPr lang="es-ES" dirty="0"/>
              <a:t>E</a:t>
            </a:r>
            <a:r>
              <a:rPr lang="es-ES" dirty="0" smtClean="0"/>
              <a:t>n </a:t>
            </a:r>
            <a:r>
              <a:rPr lang="es-ES" dirty="0"/>
              <a:t>ninguna parte lo consiguió más claramente que los mismos Estados Unidos donde se había </a:t>
            </a:r>
            <a:r>
              <a:rPr lang="es-ES" dirty="0" smtClean="0"/>
              <a:t>incubado.</a:t>
            </a:r>
            <a:r>
              <a:rPr lang="es-ES_tradnl" dirty="0"/>
              <a:t> 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6</a:t>
            </a:fld>
            <a:endParaRPr lang="es-ES"/>
          </a:p>
        </p:txBody>
      </p:sp>
      <p:pic>
        <p:nvPicPr>
          <p:cNvPr id="8" name="Marcador de contenido 3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1886" b="-318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29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Incremento de la desigualdad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_tradnl" dirty="0" smtClean="0"/>
              <a:t>Si </a:t>
            </a:r>
            <a:r>
              <a:rPr lang="es-ES_tradnl" dirty="0"/>
              <a:t>los </a:t>
            </a:r>
            <a:r>
              <a:rPr lang="es-ES_tradnl" b="1" dirty="0"/>
              <a:t>aumentos en el producto por hora trabajada no incrementaban los salarios </a:t>
            </a:r>
            <a:r>
              <a:rPr lang="es-ES_tradnl" dirty="0"/>
              <a:t>de las familias trabajadoras, esto quiere decir que </a:t>
            </a:r>
            <a:r>
              <a:rPr lang="es-ES_tradnl" b="1" dirty="0"/>
              <a:t>iban a parar a los perceptores de beneficios</a:t>
            </a:r>
            <a:r>
              <a:rPr lang="es-ES_tradnl" dirty="0"/>
              <a:t>. </a:t>
            </a:r>
            <a:endParaRPr lang="es-ES_tradnl" dirty="0" smtClean="0"/>
          </a:p>
          <a:p>
            <a:pPr marL="0" indent="0" algn="just">
              <a:buNone/>
            </a:pPr>
            <a:r>
              <a:rPr lang="es-ES_tradnl" dirty="0" smtClean="0"/>
              <a:t>Esto </a:t>
            </a:r>
            <a:r>
              <a:rPr lang="es-ES_tradnl" dirty="0"/>
              <a:t>permite constatar como, en el caso de Estados Unidos, </a:t>
            </a:r>
            <a:r>
              <a:rPr lang="es-ES_tradnl" dirty="0" smtClean="0"/>
              <a:t>aquellas </a:t>
            </a:r>
            <a:r>
              <a:rPr lang="es-ES_tradnl" b="1" dirty="0"/>
              <a:t>ganancias de productividad han sido </a:t>
            </a:r>
            <a:r>
              <a:rPr lang="es-ES_tradnl" b="1" dirty="0" smtClean="0"/>
              <a:t>acaparadas </a:t>
            </a:r>
            <a:r>
              <a:rPr lang="es-ES_tradnl" b="1" dirty="0"/>
              <a:t>casi en su totalidad por el 1% más rico.</a:t>
            </a:r>
          </a:p>
          <a:p>
            <a:endParaRPr lang="es-ES_tradnl" dirty="0"/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239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caída del ingreso medio de las familias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8208" b="-38208"/>
          <a:stretch>
            <a:fillRect/>
          </a:stretch>
        </p:blipFill>
        <p:spPr/>
      </p:pic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/>
              <a:t>En el gráfico </a:t>
            </a:r>
            <a:r>
              <a:rPr lang="es-ES" dirty="0" smtClean="0"/>
              <a:t>comprobamos </a:t>
            </a:r>
            <a:r>
              <a:rPr lang="es-ES" dirty="0"/>
              <a:t>hasta qué punto la evolución del ingreso medio de las familias de Estados Unidos comenzó a desvincularse de los aumentos de la productividad del trabajo el 1973 hasta 1974, y como el desnivel entre ambas magnitudes que se 'abrió con alza de los tipos de interés de 1980-1981 no ha dejado de </a:t>
            </a:r>
            <a:r>
              <a:rPr lang="es-ES" dirty="0" smtClean="0"/>
              <a:t>ampliarse </a:t>
            </a:r>
            <a:r>
              <a:rPr lang="es-ES" dirty="0"/>
              <a:t>(Reich, 2011).</a:t>
            </a:r>
            <a:r>
              <a:rPr lang="es-ES_tradnl" dirty="0"/>
              <a:t> 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661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Contradicción entre productividad y distribución de la riqueza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Mientras la </a:t>
            </a:r>
            <a:r>
              <a:rPr lang="es-ES" b="1" dirty="0"/>
              <a:t>productividad laboral media casi crecía un 197% de 1973 a 2006</a:t>
            </a:r>
            <a:r>
              <a:rPr lang="es-ES" dirty="0"/>
              <a:t>, el </a:t>
            </a:r>
            <a:r>
              <a:rPr lang="es-ES" b="1" dirty="0"/>
              <a:t>99% de las familias de Estados Unidos sólo han aumentado un 8% sus ingresos reales </a:t>
            </a:r>
            <a:r>
              <a:rPr lang="es-ES" dirty="0"/>
              <a:t>los últimos treinta y tres años. </a:t>
            </a:r>
            <a:endParaRPr lang="es-ES" dirty="0" smtClean="0"/>
          </a:p>
          <a:p>
            <a:pPr algn="just"/>
            <a:r>
              <a:rPr lang="es-ES" dirty="0" smtClean="0"/>
              <a:t>La </a:t>
            </a:r>
            <a:r>
              <a:rPr lang="es-ES" dirty="0"/>
              <a:t>estanflación de los años setenta ya había parado el proceso de mejora de los ingresos reales conseguidos durante la época dorada, pero </a:t>
            </a:r>
            <a:r>
              <a:rPr lang="es-ES" b="1" dirty="0" smtClean="0"/>
              <a:t>fue </a:t>
            </a:r>
            <a:r>
              <a:rPr lang="es-ES" b="1" dirty="0"/>
              <a:t>después del golpe de timón </a:t>
            </a:r>
            <a:r>
              <a:rPr lang="es-ES" b="1" dirty="0" smtClean="0"/>
              <a:t>monetarista </a:t>
            </a:r>
            <a:r>
              <a:rPr lang="es-ES" b="1" dirty="0"/>
              <a:t>de 1980 a 1981 cuando comenzó realmente el incremento espectacular de los ingresos percibidos por el 1% más rico en lo alto de la distribución de la renta.</a:t>
            </a:r>
            <a:r>
              <a:rPr lang="es-ES" dirty="0"/>
              <a:t> </a:t>
            </a:r>
            <a:endParaRPr lang="es-ES" dirty="0" smtClean="0"/>
          </a:p>
          <a:p>
            <a:pPr algn="just"/>
            <a:r>
              <a:rPr lang="es-ES" dirty="0" smtClean="0"/>
              <a:t>Peso indirecto de </a:t>
            </a:r>
            <a:r>
              <a:rPr lang="es-ES" b="1" dirty="0" smtClean="0"/>
              <a:t>los beneficios financieros </a:t>
            </a:r>
            <a:r>
              <a:rPr lang="es-ES" dirty="0" smtClean="0"/>
              <a:t>en el conjunto de ingresos </a:t>
            </a:r>
            <a:r>
              <a:rPr lang="es-ES" dirty="0"/>
              <a:t>del 1% más rico de las familias estadounidenses.</a:t>
            </a:r>
            <a:r>
              <a:rPr lang="es-ES_tradnl" dirty="0"/>
              <a:t>  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5150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 remite a la inversión privada…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El </a:t>
            </a:r>
            <a:r>
              <a:rPr lang="es-ES_tradnl" dirty="0"/>
              <a:t>giro neoliberal se hizo desde la creencia de que </a:t>
            </a:r>
            <a:r>
              <a:rPr lang="es-ES_tradnl" b="1" dirty="0"/>
              <a:t>sólo la inversión privada podía recuperar el crecimiento económico </a:t>
            </a:r>
            <a:r>
              <a:rPr lang="es-ES_tradnl" dirty="0"/>
              <a:t>y sólo la innovación empresarial podía volver a hacer aumentar la productividad a largo </a:t>
            </a:r>
            <a:r>
              <a:rPr lang="es-ES_tradnl" dirty="0" smtClean="0"/>
              <a:t>plazo, un productividad laboral que estaba, recordémoslo, por encima de los niveles salariales.</a:t>
            </a:r>
            <a:r>
              <a:rPr lang="es-ES_tradnl" dirty="0"/>
              <a:t> 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78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…en un contexto de caída de beneficios…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1099" r="1099"/>
          <a:stretch>
            <a:fillRect/>
          </a:stretch>
        </p:blipFill>
        <p:spPr/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796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…y con el avance de la </a:t>
            </a:r>
            <a:r>
              <a:rPr lang="es-ES" dirty="0" err="1" smtClean="0"/>
              <a:t>financiarización</a:t>
            </a:r>
            <a:r>
              <a:rPr lang="es-ES" dirty="0" smtClean="0"/>
              <a:t> de la economía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Un aspecto importante del programa neoliberal ha sido la </a:t>
            </a:r>
            <a:r>
              <a:rPr lang="es-ES" b="1" dirty="0" smtClean="0"/>
              <a:t>desregulación de los mercados financieros. </a:t>
            </a:r>
          </a:p>
          <a:p>
            <a:pPr algn="just"/>
            <a:r>
              <a:rPr lang="es-ES" dirty="0" smtClean="0"/>
              <a:t>Una </a:t>
            </a:r>
            <a:r>
              <a:rPr lang="es-ES" dirty="0"/>
              <a:t>de las primeras medidas tomadas por Ronald Reagan en 1980 y 1982 fue la </a:t>
            </a:r>
            <a:r>
              <a:rPr lang="es-ES" b="1" dirty="0"/>
              <a:t>reforma de la ley bancaria de 1933 (llamada </a:t>
            </a:r>
            <a:r>
              <a:rPr lang="es-ES" b="1" dirty="0" err="1"/>
              <a:t>Glass-</a:t>
            </a:r>
            <a:r>
              <a:rPr lang="es-ES" b="1" dirty="0" err="1" smtClean="0"/>
              <a:t>Steagall</a:t>
            </a:r>
            <a:r>
              <a:rPr lang="es-ES" b="1" dirty="0" smtClean="0"/>
              <a:t> </a:t>
            </a:r>
            <a:r>
              <a:rPr lang="es-ES" b="1" dirty="0" err="1"/>
              <a:t>Act</a:t>
            </a:r>
            <a:r>
              <a:rPr lang="es-ES" b="1" dirty="0" smtClean="0"/>
              <a:t>), </a:t>
            </a:r>
            <a:r>
              <a:rPr lang="es-ES" dirty="0"/>
              <a:t>aprobada en plena Gran Depresión, que obligaba a mantener la captación de depósitos de pequeños ahorradores por la banca comercial netamente separada de las grandes operaciones acometidas por el negocio bancario en inversiones empresariales arriesgadas, entre otras restricciones. </a:t>
            </a:r>
            <a:endParaRPr lang="es-ES" dirty="0" smtClean="0"/>
          </a:p>
          <a:p>
            <a:pPr algn="just"/>
            <a:r>
              <a:rPr lang="es-ES" dirty="0" smtClean="0"/>
              <a:t>La </a:t>
            </a:r>
            <a:r>
              <a:rPr lang="es-ES" dirty="0"/>
              <a:t>liberalización financiera de Estados Unidos fue completada por </a:t>
            </a:r>
            <a:r>
              <a:rPr lang="es-ES" b="1" dirty="0"/>
              <a:t>una nueva ley aprobada en 1999 durante el mandato del presidente Clinton</a:t>
            </a:r>
            <a:r>
              <a:rPr lang="es-ES" dirty="0"/>
              <a:t>.</a:t>
            </a:r>
            <a:r>
              <a:rPr lang="es-ES_tradnl" dirty="0"/>
              <a:t>  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395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Aumento de la colocación en Bolsa…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_tradnl" dirty="0" smtClean="0"/>
              <a:t>El </a:t>
            </a:r>
            <a:r>
              <a:rPr lang="es-ES_tradnl" dirty="0"/>
              <a:t>objetivo era </a:t>
            </a:r>
            <a:r>
              <a:rPr lang="es-ES_tradnl" b="1" dirty="0" smtClean="0"/>
              <a:t>favorecer la actividad bursátil, como </a:t>
            </a:r>
            <a:r>
              <a:rPr lang="es-ES_tradnl" b="1" dirty="0"/>
              <a:t>forma de financiación de las grandes empresas,</a:t>
            </a:r>
            <a:r>
              <a:rPr lang="es-ES_tradnl" dirty="0"/>
              <a:t> estimulando también el mercado hipotecario y la inversión inmobiliaria. </a:t>
            </a:r>
            <a:endParaRPr lang="es-ES_tradnl" dirty="0" smtClean="0"/>
          </a:p>
          <a:p>
            <a:pPr algn="just"/>
            <a:r>
              <a:rPr lang="es-ES_tradnl" dirty="0" smtClean="0"/>
              <a:t>Se </a:t>
            </a:r>
            <a:r>
              <a:rPr lang="es-ES_tradnl" dirty="0"/>
              <a:t>logró, ciertamente: si hacia el </a:t>
            </a:r>
            <a:r>
              <a:rPr lang="es-ES_tradnl" b="1" dirty="0"/>
              <a:t>1980 la cotización de las acciones había caído casi un 80% respecto de la evolución de los salarios, durante los treinta años siguientes la tendencia ha sido exactamente la </a:t>
            </a:r>
            <a:r>
              <a:rPr lang="es-ES_tradnl" b="1" dirty="0" smtClean="0"/>
              <a:t>contraria.</a:t>
            </a:r>
            <a:r>
              <a:rPr lang="es-ES_tradnl" b="1" dirty="0"/>
              <a:t> </a:t>
            </a:r>
          </a:p>
          <a:p>
            <a:pPr algn="just"/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9717" r="9717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3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…incrementando los beneficios financieros…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708525"/>
          </a:xfrm>
        </p:spPr>
        <p:txBody>
          <a:bodyPr>
            <a:noAutofit/>
          </a:bodyPr>
          <a:lstStyle/>
          <a:p>
            <a:pPr algn="just"/>
            <a:r>
              <a:rPr lang="es-ES" sz="1900" dirty="0"/>
              <a:t>Durante la </a:t>
            </a:r>
            <a:r>
              <a:rPr lang="es-ES" sz="1900" b="1" dirty="0"/>
              <a:t>época dorada la actividad bancaria y la bolsa habían ejercido un papel más bien discreto: las ganancias financieras representaban menos del 20% de los </a:t>
            </a:r>
            <a:r>
              <a:rPr lang="es-ES" sz="1900" b="1" dirty="0" smtClean="0"/>
              <a:t>beneficios </a:t>
            </a:r>
            <a:r>
              <a:rPr lang="es-ES" sz="1900" b="1" dirty="0"/>
              <a:t>empresariales,</a:t>
            </a:r>
            <a:r>
              <a:rPr lang="es-ES" sz="1900" dirty="0"/>
              <a:t> en un entorno de estabilidad y solidez. </a:t>
            </a:r>
            <a:endParaRPr lang="es-ES" sz="1900" dirty="0" smtClean="0"/>
          </a:p>
          <a:p>
            <a:pPr algn="just"/>
            <a:r>
              <a:rPr lang="es-ES" sz="1900" dirty="0" smtClean="0"/>
              <a:t>Pero </a:t>
            </a:r>
            <a:r>
              <a:rPr lang="es-ES" sz="1900" dirty="0"/>
              <a:t>después de </a:t>
            </a:r>
            <a:r>
              <a:rPr lang="es-ES" sz="1900" b="1" dirty="0"/>
              <a:t>la desregulación financiera neoliberal, la proporción de los activos financieros no ha dejado de crecer hasta representar 72% de las ganancias empresariales </a:t>
            </a:r>
            <a:r>
              <a:rPr lang="es-ES" sz="1900" dirty="0"/>
              <a:t>en Estados Unidos </a:t>
            </a:r>
            <a:r>
              <a:rPr lang="es-ES" sz="1900" dirty="0" smtClean="0"/>
              <a:t>en. </a:t>
            </a:r>
            <a:r>
              <a:rPr lang="es-ES" sz="1900" dirty="0"/>
              <a:t>Esta tendencia contrasta con la atonía relativa de los beneficios no financieros</a:t>
            </a:r>
            <a:r>
              <a:rPr lang="es-ES_tradnl" sz="1900" dirty="0"/>
              <a:t>  </a:t>
            </a:r>
          </a:p>
          <a:p>
            <a:endParaRPr lang="es-ES" sz="19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6688" r="6688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460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ítulo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>
                <a:latin typeface="Calibri" charset="0"/>
                <a:ea typeface="MS PGothic" charset="0"/>
              </a:rPr>
              <a:t>Beneficios empresariales </a:t>
            </a:r>
            <a:br>
              <a:rPr lang="es-ES">
                <a:latin typeface="Calibri" charset="0"/>
                <a:ea typeface="MS PGothic" charset="0"/>
              </a:rPr>
            </a:br>
            <a:r>
              <a:rPr lang="es-ES">
                <a:latin typeface="Calibri" charset="0"/>
                <a:ea typeface="MS PGothic" charset="0"/>
              </a:rPr>
              <a:t>(</a:t>
            </a:r>
            <a:r>
              <a:rPr lang="es-ES" sz="2000">
                <a:latin typeface="Calibri" charset="0"/>
                <a:ea typeface="MS PGothic" charset="0"/>
              </a:rPr>
              <a:t>según Costas Lapavitsas</a:t>
            </a:r>
            <a:r>
              <a:rPr lang="es-ES">
                <a:latin typeface="Calibri" charset="0"/>
                <a:ea typeface="MS PGothic" charset="0"/>
              </a:rPr>
              <a:t>)…</a:t>
            </a:r>
          </a:p>
        </p:txBody>
      </p:sp>
      <p:pic>
        <p:nvPicPr>
          <p:cNvPr id="62466" name="Marcador de contenido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03" r="-16103"/>
          <a:stretch>
            <a:fillRect/>
          </a:stretch>
        </p:blipFill>
        <p:spPr/>
      </p:pic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2468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22CEC8E7-6115-884E-85C8-DFF15B8C2FCB}" type="slidenum">
              <a:rPr lang="es-ES" sz="1200">
                <a:solidFill>
                  <a:srgbClr val="898989"/>
                </a:solidFill>
              </a:rPr>
              <a:pPr eaLnBrk="1" hangingPunct="1"/>
              <a:t>15</a:t>
            </a:fld>
            <a:endParaRPr lang="es-E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25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latin typeface="Calibri" charset="0"/>
                <a:ea typeface="MS PGothic" charset="0"/>
              </a:rPr>
              <a:t>Beneficios en USA de empresas</a:t>
            </a:r>
          </a:p>
        </p:txBody>
      </p:sp>
      <p:sp>
        <p:nvSpPr>
          <p:cNvPr id="61442" name="Marcador de texto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>
                <a:latin typeface="Calibri" charset="0"/>
                <a:ea typeface="MS PGothic" charset="0"/>
              </a:rPr>
              <a:t>Financieras y no financieras</a:t>
            </a:r>
          </a:p>
        </p:txBody>
      </p:sp>
      <p:pic>
        <p:nvPicPr>
          <p:cNvPr id="61443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643" b="-23643"/>
          <a:stretch>
            <a:fillRect/>
          </a:stretch>
        </p:blipFill>
        <p:spPr/>
      </p:pic>
      <p:sp>
        <p:nvSpPr>
          <p:cNvPr id="61444" name="Marcador de texto 1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>
                <a:latin typeface="Calibri" charset="0"/>
                <a:ea typeface="MS PGothic" charset="0"/>
              </a:rPr>
              <a:t>Diferencia existente entra las dos: a favor de las financieras</a:t>
            </a:r>
          </a:p>
        </p:txBody>
      </p:sp>
      <p:pic>
        <p:nvPicPr>
          <p:cNvPr id="61445" name="Marcador de contenido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615" b="-23615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1447" name="Marcador de número de diapositiva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9E07CE6-BCD0-1C40-9537-CF6129B9EF7D}" type="slidenum">
              <a:rPr lang="es-ES" sz="1200">
                <a:solidFill>
                  <a:srgbClr val="898989"/>
                </a:solidFill>
              </a:rPr>
              <a:pPr eaLnBrk="1" hangingPunct="1"/>
              <a:t>16</a:t>
            </a:fld>
            <a:endParaRPr lang="es-E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04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…formándose futuras burbujas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_tradnl" dirty="0" smtClean="0"/>
              <a:t>Las </a:t>
            </a:r>
            <a:r>
              <a:rPr lang="es-ES_tradnl" dirty="0"/>
              <a:t>empresas multinacionales han comenzado a hacer grandes operaciones de adquisición o fusión de otros activos utilizando las propias acciones como medio de pago, recorriendo cada vez más a la bolsa para crear nuevas acciones y captar el ahorro de las familias. </a:t>
            </a:r>
            <a:endParaRPr lang="es-ES_tradnl" dirty="0" smtClean="0"/>
          </a:p>
          <a:p>
            <a:pPr algn="just"/>
            <a:r>
              <a:rPr lang="es-ES_tradnl" dirty="0" smtClean="0"/>
              <a:t>A </a:t>
            </a:r>
            <a:r>
              <a:rPr lang="es-ES_tradnl" dirty="0"/>
              <a:t>su vez, las familias de los países más ricos han tendido a desplazar sus ahorros desde </a:t>
            </a:r>
            <a:r>
              <a:rPr lang="es-ES_tradnl" dirty="0" smtClean="0"/>
              <a:t>cuentas </a:t>
            </a:r>
            <a:r>
              <a:rPr lang="es-ES_tradnl" dirty="0"/>
              <a:t>corrientes bancarias hacia la "montaña rusa" de la cotización en bolsa de acciones y participaciones: </a:t>
            </a:r>
            <a:endParaRPr lang="es-ES_tradnl" dirty="0" smtClean="0"/>
          </a:p>
          <a:p>
            <a:pPr algn="just">
              <a:buFont typeface="Wingdings" charset="2"/>
              <a:buChar char="u"/>
            </a:pPr>
            <a:r>
              <a:rPr lang="es-ES_tradnl" dirty="0"/>
              <a:t>E</a:t>
            </a:r>
            <a:r>
              <a:rPr lang="es-ES_tradnl" dirty="0" smtClean="0"/>
              <a:t>n </a:t>
            </a:r>
            <a:r>
              <a:rPr lang="es-ES_tradnl" dirty="0"/>
              <a:t>1982 las cuentas bancarias aún albergaban el 64 % del ahorro </a:t>
            </a:r>
            <a:r>
              <a:rPr lang="es-ES_tradnl" dirty="0" smtClean="0"/>
              <a:t>mundial,</a:t>
            </a:r>
          </a:p>
          <a:p>
            <a:pPr algn="just">
              <a:buFont typeface="Wingdings" charset="2"/>
              <a:buChar char="u"/>
            </a:pPr>
            <a:r>
              <a:rPr lang="es-ES_tradnl" dirty="0"/>
              <a:t>P</a:t>
            </a:r>
            <a:r>
              <a:rPr lang="es-ES_tradnl" dirty="0" smtClean="0"/>
              <a:t>ero en 2006 su proporción había caído al 37%, </a:t>
            </a:r>
          </a:p>
          <a:p>
            <a:pPr algn="just">
              <a:buFont typeface="Wingdings" charset="2"/>
              <a:buChar char="u"/>
            </a:pPr>
            <a:r>
              <a:rPr lang="es-ES_tradnl" dirty="0"/>
              <a:t>M</a:t>
            </a:r>
            <a:r>
              <a:rPr lang="es-ES_tradnl" dirty="0" smtClean="0"/>
              <a:t>ientras que el otro 63% de estaba colocado en acciones, bonos y deuda pública. </a:t>
            </a:r>
          </a:p>
          <a:p>
            <a:pPr algn="just">
              <a:buFont typeface="Wingdings" charset="2"/>
              <a:buChar char="u"/>
            </a:pPr>
            <a:r>
              <a:rPr lang="es-ES_tradnl" dirty="0" smtClean="0"/>
              <a:t>En Estados Unidos las cuentas corrientes ya sólo representaban un 13% del ahorro en 2000.</a:t>
            </a:r>
          </a:p>
          <a:p>
            <a:endParaRPr lang="es-ES_tradnl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7068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Contraste con el PIB mundial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8588" r="-8588"/>
          <a:stretch>
            <a:fillRect/>
          </a:stretch>
        </p:blipFill>
        <p:spPr/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359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Hipertrofia de los activos financieros…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_tradnl" dirty="0" smtClean="0"/>
              <a:t>La </a:t>
            </a:r>
            <a:r>
              <a:rPr lang="es-ES_tradnl" dirty="0"/>
              <a:t>hipertrofia reciente de los activos financieros representa todo un desafío conceptual y un riesgo sistémico </a:t>
            </a:r>
            <a:r>
              <a:rPr lang="es-ES_tradnl" dirty="0" smtClean="0"/>
              <a:t>enorme.</a:t>
            </a:r>
          </a:p>
          <a:p>
            <a:pPr algn="just"/>
            <a:r>
              <a:rPr lang="es-ES_tradnl" dirty="0" smtClean="0"/>
              <a:t>Lo </a:t>
            </a:r>
            <a:r>
              <a:rPr lang="es-ES_tradnl" dirty="0"/>
              <a:t>que llamamos </a:t>
            </a:r>
            <a:r>
              <a:rPr lang="es-ES_tradnl" b="1" dirty="0"/>
              <a:t>capital</a:t>
            </a:r>
            <a:r>
              <a:rPr lang="es-ES_tradnl" dirty="0"/>
              <a:t> es, por un lado, una </a:t>
            </a:r>
            <a:r>
              <a:rPr lang="es-ES_tradnl" b="1" dirty="0"/>
              <a:t>colección heterogénea de bienes de capital tangibles formada por máquinas, motores, infraestructuras, edificios, </a:t>
            </a:r>
            <a:r>
              <a:rPr lang="es-ES_tradnl" b="1" dirty="0" smtClean="0"/>
              <a:t>plantaciones</a:t>
            </a:r>
            <a:r>
              <a:rPr lang="es-ES_tradnl" b="1" dirty="0"/>
              <a:t> </a:t>
            </a:r>
            <a:r>
              <a:rPr lang="es-ES_tradnl" b="1" dirty="0" smtClean="0"/>
              <a:t>o </a:t>
            </a:r>
            <a:r>
              <a:rPr lang="es-ES_tradnl" b="1" dirty="0"/>
              <a:t>instalaciones de todo tipo</a:t>
            </a:r>
            <a:r>
              <a:rPr lang="es-ES_tradnl" dirty="0"/>
              <a:t>. </a:t>
            </a:r>
            <a:endParaRPr lang="es-ES_tradnl" dirty="0" smtClean="0"/>
          </a:p>
          <a:p>
            <a:pPr algn="just"/>
            <a:r>
              <a:rPr lang="es-ES_tradnl" dirty="0" smtClean="0"/>
              <a:t>Estos </a:t>
            </a:r>
            <a:r>
              <a:rPr lang="es-ES_tradnl" dirty="0"/>
              <a:t>bienes de capital tienen una capacidad determinada de hacer un trabajo útil en sentido físico, que perdura en el tiempo y experimenta un </a:t>
            </a:r>
            <a:r>
              <a:rPr lang="es-ES_tradnl" dirty="0" smtClean="0"/>
              <a:t>deterioro constante </a:t>
            </a:r>
            <a:r>
              <a:rPr lang="es-ES_tradnl" dirty="0"/>
              <a:t>por envejecimiento que se puede compensar renovándolos (</a:t>
            </a:r>
            <a:r>
              <a:rPr lang="es-ES_tradnl" dirty="0" err="1"/>
              <a:t>Ayres</a:t>
            </a:r>
            <a:r>
              <a:rPr lang="es-ES_tradnl" dirty="0"/>
              <a:t> y </a:t>
            </a:r>
            <a:r>
              <a:rPr lang="es-ES_tradnl" dirty="0" err="1"/>
              <a:t>Warr</a:t>
            </a:r>
            <a:r>
              <a:rPr lang="es-ES_tradnl" dirty="0"/>
              <a:t>, 2009). </a:t>
            </a:r>
            <a:endParaRPr lang="es-ES_tradnl" dirty="0" smtClean="0"/>
          </a:p>
          <a:p>
            <a:pPr algn="just"/>
            <a:r>
              <a:rPr lang="es-ES_tradnl" dirty="0" smtClean="0"/>
              <a:t>Por </a:t>
            </a:r>
            <a:r>
              <a:rPr lang="es-ES_tradnl" dirty="0"/>
              <a:t>otra parte, </a:t>
            </a:r>
            <a:r>
              <a:rPr lang="es-ES_tradnl" b="1" dirty="0"/>
              <a:t>con el término capital también llamamos una serie de activos financieros que son valorados en dinero según una cotización de mercado subjetiva</a:t>
            </a:r>
            <a:r>
              <a:rPr lang="es-ES_tradnl" dirty="0"/>
              <a:t>, que puede tener en cuenta tanto las magnitudes materiales de aquellos bienes de capital como otros elementos intangibles, y está únicamente limitada por la capacidad y voluntad de pagar de los que están dispuestos a comprarlos.</a:t>
            </a:r>
          </a:p>
          <a:p>
            <a:pPr marL="0" indent="0" algn="just">
              <a:buNone/>
            </a:pPr>
            <a:r>
              <a:rPr lang="es-ES_tradnl" dirty="0"/>
              <a:t> 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697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…y caída en la formación bruta de capital fijo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82009" b="-82009"/>
          <a:stretch>
            <a:fillRect/>
          </a:stretch>
        </p:blipFill>
        <p:spPr>
          <a:xfrm>
            <a:off x="498349" y="846610"/>
            <a:ext cx="4038600" cy="5656976"/>
          </a:xfr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8206" b="-28206"/>
          <a:stretch>
            <a:fillRect/>
          </a:stretch>
        </p:blipFill>
        <p:spPr>
          <a:xfrm>
            <a:off x="4648200" y="846610"/>
            <a:ext cx="4038600" cy="5509740"/>
          </a:xfr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688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Incógnitas: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_tradnl" dirty="0" smtClean="0"/>
              <a:t>Esta </a:t>
            </a:r>
            <a:r>
              <a:rPr lang="es-ES_tradnl" dirty="0"/>
              <a:t>caída tendencial en la formación de capital fijo nos lleva a formular una pregunta importante: </a:t>
            </a:r>
            <a:r>
              <a:rPr lang="es-ES_tradnl" b="1" dirty="0"/>
              <a:t>¿por qué los inversores privados y las empresas desvían partes crecientes de los ahorros de que disponen hacia colocaciones tan especulativas, que provocan burbujas bursátiles e inmobiliarias, en lugar de invertirlos en la producción de bienes y servicios reales creando nuevas empresas y puestos de trabajo o ampliando la capacidad de las existentes</a:t>
            </a:r>
            <a:r>
              <a:rPr lang="es-ES_tradnl" b="1" dirty="0" smtClean="0"/>
              <a:t>?</a:t>
            </a:r>
          </a:p>
          <a:p>
            <a:pPr algn="just"/>
            <a:r>
              <a:rPr lang="es-ES_tradnl" dirty="0" smtClean="0"/>
              <a:t>Visto </a:t>
            </a:r>
            <a:r>
              <a:rPr lang="es-ES_tradnl" dirty="0"/>
              <a:t>desde este ángulo, el fenómeno de la </a:t>
            </a:r>
            <a:r>
              <a:rPr lang="es-ES_tradnl" dirty="0" err="1"/>
              <a:t>financiarización</a:t>
            </a:r>
            <a:r>
              <a:rPr lang="es-ES_tradnl" dirty="0"/>
              <a:t> de la economía global se puede considerar en sí mismo un </a:t>
            </a:r>
            <a:r>
              <a:rPr lang="es-ES_tradnl" dirty="0" smtClean="0"/>
              <a:t>síntoma de </a:t>
            </a:r>
            <a:r>
              <a:rPr lang="es-ES_tradnl" dirty="0"/>
              <a:t>las dificultades para encontrar alternativas que permitan abrir nuevos sectores de inversión y sostener incrementos ulteriores de la productividad.</a:t>
            </a:r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330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Descomposición de la productividad en las TIC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4336" r="-4336"/>
          <a:stretch>
            <a:fillRect/>
          </a:stretch>
        </p:blipFill>
        <p:spPr/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832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Explicación: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S</a:t>
            </a:r>
            <a:r>
              <a:rPr lang="es-ES" dirty="0" smtClean="0"/>
              <a:t>e </a:t>
            </a:r>
            <a:r>
              <a:rPr lang="es-ES" dirty="0"/>
              <a:t>constata, en efecto, que de 1995 en adelante los sectores </a:t>
            </a:r>
            <a:r>
              <a:rPr lang="es-ES" dirty="0" smtClean="0"/>
              <a:t>principales </a:t>
            </a:r>
            <a:r>
              <a:rPr lang="es-ES" dirty="0"/>
              <a:t>responsables de la recuperación de la productividad han sido los servicios </a:t>
            </a:r>
            <a:r>
              <a:rPr lang="es-ES" dirty="0" smtClean="0"/>
              <a:t>intensivos en el uso de las TIC</a:t>
            </a:r>
            <a:r>
              <a:rPr lang="es-ES" dirty="0"/>
              <a:t>. </a:t>
            </a:r>
            <a:endParaRPr lang="es-ES" dirty="0" smtClean="0"/>
          </a:p>
          <a:p>
            <a:pPr algn="just"/>
            <a:r>
              <a:rPr lang="es-ES" dirty="0" smtClean="0"/>
              <a:t>Sin </a:t>
            </a:r>
            <a:r>
              <a:rPr lang="es-ES" dirty="0"/>
              <a:t>embargo, los análisis más desagregados dentro del cajón de sastre del sector servicios muestran </a:t>
            </a:r>
            <a:r>
              <a:rPr lang="es-ES" dirty="0" smtClean="0"/>
              <a:t>sorpresas. </a:t>
            </a:r>
          </a:p>
          <a:p>
            <a:pPr algn="just"/>
            <a:r>
              <a:rPr lang="es-ES" dirty="0" smtClean="0"/>
              <a:t>Por </a:t>
            </a:r>
            <a:r>
              <a:rPr lang="es-ES" dirty="0"/>
              <a:t>ejemplo, los subsectores con incrementos del valor añadido por hora </a:t>
            </a:r>
            <a:r>
              <a:rPr lang="es-ES" dirty="0" smtClean="0"/>
              <a:t>trabajada </a:t>
            </a:r>
            <a:r>
              <a:rPr lang="es-ES" dirty="0"/>
              <a:t>más </a:t>
            </a:r>
            <a:r>
              <a:rPr lang="es-ES" dirty="0" smtClean="0"/>
              <a:t>elevados, aparte </a:t>
            </a:r>
            <a:r>
              <a:rPr lang="es-ES" dirty="0"/>
              <a:t>del sector financiero, </a:t>
            </a:r>
            <a:r>
              <a:rPr lang="es-ES" dirty="0" smtClean="0"/>
              <a:t>han </a:t>
            </a:r>
            <a:r>
              <a:rPr lang="es-ES" dirty="0"/>
              <a:t>sido el comercio al por menor y la distribución al por mayor, gracias a la adopción del modelo de ventas en grandes superficies y la incorporación del código de barras en toda la cadena logística </a:t>
            </a:r>
            <a:r>
              <a:rPr lang="es-ES" dirty="0" smtClean="0"/>
              <a:t>comercial.</a:t>
            </a:r>
            <a:r>
              <a:rPr lang="es-ES_tradnl" dirty="0" smtClean="0"/>
              <a:t> </a:t>
            </a:r>
            <a:r>
              <a:rPr lang="es-ES_tradnl" dirty="0"/>
              <a:t> 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533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Se va fraguando la Gran Recesión de 2007-2008…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_tradnl" dirty="0" smtClean="0"/>
              <a:t>Todos estos elementos favorecieron el alza en la Bolsa de Nueva York. </a:t>
            </a:r>
          </a:p>
          <a:p>
            <a:pPr algn="just"/>
            <a:r>
              <a:rPr lang="es-ES_tradnl" dirty="0" smtClean="0"/>
              <a:t>El </a:t>
            </a:r>
            <a:r>
              <a:rPr lang="es-ES_tradnl" dirty="0"/>
              <a:t>ahorro concentrado en pocas manos se canalizó hacia la </a:t>
            </a:r>
            <a:r>
              <a:rPr lang="es-ES_tradnl" b="1" dirty="0"/>
              <a:t>especulación en valores mobiliarios, y la euforia bursátil propició que los ahorros del resto de mundo </a:t>
            </a:r>
            <a:r>
              <a:rPr lang="es-ES_tradnl" b="1" dirty="0" smtClean="0"/>
              <a:t>afluyeran </a:t>
            </a:r>
            <a:r>
              <a:rPr lang="es-ES_tradnl" b="1" dirty="0"/>
              <a:t>hacia </a:t>
            </a:r>
            <a:r>
              <a:rPr lang="es-ES_tradnl" b="1" dirty="0" smtClean="0"/>
              <a:t>Estados </a:t>
            </a:r>
            <a:r>
              <a:rPr lang="es-ES_tradnl" b="1" dirty="0"/>
              <a:t>Unidos</a:t>
            </a:r>
            <a:r>
              <a:rPr lang="es-ES_tradnl" dirty="0"/>
              <a:t>. </a:t>
            </a:r>
            <a:endParaRPr lang="es-ES_tradnl" dirty="0" smtClean="0"/>
          </a:p>
          <a:p>
            <a:pPr algn="just"/>
            <a:r>
              <a:rPr lang="es-ES_tradnl" dirty="0" smtClean="0"/>
              <a:t>Esto </a:t>
            </a:r>
            <a:r>
              <a:rPr lang="es-ES_tradnl" dirty="0"/>
              <a:t>generó </a:t>
            </a:r>
            <a:r>
              <a:rPr lang="es-ES_tradnl" b="1" dirty="0" smtClean="0"/>
              <a:t>revaluaciones </a:t>
            </a:r>
            <a:r>
              <a:rPr lang="es-ES_tradnl" b="1" dirty="0"/>
              <a:t>del dólar </a:t>
            </a:r>
            <a:r>
              <a:rPr lang="es-ES_tradnl" dirty="0"/>
              <a:t>que permitieron, a su vez, un boom del consumo privado de bienes </a:t>
            </a:r>
            <a:r>
              <a:rPr lang="es-ES_tradnl" dirty="0" smtClean="0"/>
              <a:t>importados, </a:t>
            </a:r>
            <a:r>
              <a:rPr lang="es-ES_tradnl" dirty="0"/>
              <a:t>que disparó el déficit comercial</a:t>
            </a:r>
            <a:r>
              <a:rPr lang="es-ES_tradnl" dirty="0" smtClean="0"/>
              <a:t>.</a:t>
            </a:r>
            <a:r>
              <a:rPr lang="es-ES_tradnl" dirty="0"/>
              <a:t> 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7510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latin typeface="Calibri" charset="0"/>
              </a:rPr>
              <a:t>Déficits de USA</a:t>
            </a:r>
          </a:p>
        </p:txBody>
      </p:sp>
      <p:pic>
        <p:nvPicPr>
          <p:cNvPr id="58370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48" r="-3448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320D-87A7-5246-A6A5-718042E971D8}" type="slidenum">
              <a:rPr lang="es-ES" smtClean="0"/>
              <a:pPr>
                <a:defRPr/>
              </a:pPr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201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latin typeface="Calibri" charset="0"/>
              </a:rPr>
              <a:t>El déficit con China</a:t>
            </a:r>
          </a:p>
        </p:txBody>
      </p:sp>
      <p:pic>
        <p:nvPicPr>
          <p:cNvPr id="5939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78" r="-18578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64D7F-8B8D-EE44-B8DC-AAC4B1674BA8}" type="slidenum">
              <a:rPr lang="es-ES" smtClean="0"/>
              <a:pPr>
                <a:defRPr/>
              </a:pPr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976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…con la génesis de la burbuja inmobiliaria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dirty="0"/>
              <a:t>Con unos salarios estancados o a la baja, una población en proceso de envejecimiento y una contracción del gasto público, </a:t>
            </a:r>
            <a:r>
              <a:rPr lang="es-ES" dirty="0" smtClean="0"/>
              <a:t>para estirar de la demanda se debía recorrer al </a:t>
            </a:r>
            <a:r>
              <a:rPr lang="es-ES" dirty="0"/>
              <a:t>endeudamiento. </a:t>
            </a:r>
            <a:endParaRPr lang="es-ES" dirty="0" smtClean="0"/>
          </a:p>
          <a:p>
            <a:pPr algn="just"/>
            <a:r>
              <a:rPr lang="es-ES" dirty="0" smtClean="0"/>
              <a:t>En </a:t>
            </a:r>
            <a:r>
              <a:rPr lang="es-ES" dirty="0"/>
              <a:t>los años ochenta ya se había promovido el endeudamiento familiar con la proliferación de las tarjetas de crédito, pero fue </a:t>
            </a:r>
            <a:r>
              <a:rPr lang="es-ES" dirty="0" smtClean="0"/>
              <a:t>en los noventa </a:t>
            </a:r>
            <a:r>
              <a:rPr lang="es-ES" dirty="0"/>
              <a:t>cuando esta tendencia explotó en una inmensa burbuja alimentada por el boom del sector inmobiliario. </a:t>
            </a:r>
            <a:endParaRPr lang="es-ES" dirty="0" smtClean="0"/>
          </a:p>
          <a:p>
            <a:pPr algn="just"/>
            <a:r>
              <a:rPr lang="es-ES" dirty="0" smtClean="0"/>
              <a:t>Las </a:t>
            </a:r>
            <a:r>
              <a:rPr lang="es-ES" dirty="0"/>
              <a:t>hipotecas empezaron a financiar, a la vez, tanto la compra de viviendas como la adquisición de automóviles, bienes de consumo duradero o el mismo </a:t>
            </a:r>
            <a:r>
              <a:rPr lang="es-ES" dirty="0" smtClean="0"/>
              <a:t>gasto </a:t>
            </a:r>
            <a:r>
              <a:rPr lang="es-ES" dirty="0"/>
              <a:t>de consumo corriente de las familias estadounidenses, que era cubierta en buena parte por importaciones asiáticas. </a:t>
            </a:r>
            <a:endParaRPr lang="es-ES" dirty="0" smtClean="0"/>
          </a:p>
          <a:p>
            <a:pPr algn="just"/>
            <a:r>
              <a:rPr lang="es-ES" dirty="0" smtClean="0"/>
              <a:t>Todo </a:t>
            </a:r>
            <a:r>
              <a:rPr lang="es-ES" dirty="0"/>
              <a:t>esto generó </a:t>
            </a:r>
            <a:r>
              <a:rPr lang="es-ES" dirty="0" smtClean="0"/>
              <a:t>una triple espiral de endeudamiento en Estados Unidos: privado</a:t>
            </a:r>
            <a:r>
              <a:rPr lang="es-ES" dirty="0"/>
              <a:t>, </a:t>
            </a:r>
            <a:r>
              <a:rPr lang="es-ES" dirty="0" smtClean="0"/>
              <a:t>público y exterior.</a:t>
            </a:r>
            <a:r>
              <a:rPr lang="es-ES_tradnl" dirty="0" smtClean="0"/>
              <a:t> </a:t>
            </a:r>
            <a:r>
              <a:rPr lang="es-ES_tradnl" dirty="0"/>
              <a:t> 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374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Empieza la Gran Recesión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4800" dirty="0" smtClean="0"/>
              <a:t>LA CAÍDA DE LEHMAN BROTHERS, EN SETIEMBRE DE 2008, CRISTALIZA TODA LA IMAGEN DE UNA NUEVA </a:t>
            </a:r>
            <a:r>
              <a:rPr lang="es-ES" sz="4800" smtClean="0"/>
              <a:t>CRISIS CAPITALISTA: LA PEOR DESDE 1929…CON PERMISO DE LA INICIADA EN 2020 CON EL COVID-19.</a:t>
            </a:r>
            <a:endParaRPr lang="es-ES" sz="48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Profesor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E9E7-C3F1-C148-8D42-E3B550D34199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0986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1975</Words>
  <Application>Microsoft Macintosh PowerPoint</Application>
  <PresentationFormat>Presentación en pantalla (4:3)</PresentationFormat>
  <Paragraphs>143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Otro nuevo paradigma:  el giro neoliberal</vt:lpstr>
      <vt:lpstr>Una nueva ortodoxia</vt:lpstr>
      <vt:lpstr>El recetario económico:  consenso de Washington</vt:lpstr>
      <vt:lpstr>Resultado: aumento del paro</vt:lpstr>
      <vt:lpstr>Con indicadores generales que contrastan con el período anterior</vt:lpstr>
      <vt:lpstr>La productividad se despega del salario</vt:lpstr>
      <vt:lpstr>Incremento de la desigualdad</vt:lpstr>
      <vt:lpstr>La caída del ingreso medio de las familias</vt:lpstr>
      <vt:lpstr>Contradicción entre productividad y distribución de la riqueza</vt:lpstr>
      <vt:lpstr>Se remite a la inversión privada…</vt:lpstr>
      <vt:lpstr>…en un contexto de caída de beneficios…</vt:lpstr>
      <vt:lpstr>…y con el avance de la financiarización de la economía</vt:lpstr>
      <vt:lpstr>Aumento de la colocación en Bolsa…</vt:lpstr>
      <vt:lpstr>…incrementando los beneficios financieros…</vt:lpstr>
      <vt:lpstr>Beneficios empresariales  (según Costas Lapavitsas)…</vt:lpstr>
      <vt:lpstr>Beneficios en USA de empresas</vt:lpstr>
      <vt:lpstr>…formándose futuras burbujas</vt:lpstr>
      <vt:lpstr>Contraste con el PIB mundial</vt:lpstr>
      <vt:lpstr>Hipertrofia de los activos financieros…</vt:lpstr>
      <vt:lpstr>…y caída en la formación bruta de capital fijo</vt:lpstr>
      <vt:lpstr>Incógnitas:</vt:lpstr>
      <vt:lpstr>Descomposición de la productividad en las TIC</vt:lpstr>
      <vt:lpstr>Explicación:</vt:lpstr>
      <vt:lpstr>Se va fraguando la Gran Recesión de 2007-2008…</vt:lpstr>
      <vt:lpstr>Déficits de USA</vt:lpstr>
      <vt:lpstr>El déficit con China</vt:lpstr>
      <vt:lpstr>…con la génesis de la burbuja inmobiliaria</vt:lpstr>
      <vt:lpstr>Empieza la Gran Recesión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Manera</dc:creator>
  <cp:lastModifiedBy>Carlos Manera</cp:lastModifiedBy>
  <cp:revision>80</cp:revision>
  <dcterms:created xsi:type="dcterms:W3CDTF">2020-12-08T11:59:53Z</dcterms:created>
  <dcterms:modified xsi:type="dcterms:W3CDTF">2020-12-08T19:28:34Z</dcterms:modified>
</cp:coreProperties>
</file>