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256" r:id="rId2"/>
    <p:sldId id="267" r:id="rId3"/>
    <p:sldId id="268" r:id="rId4"/>
    <p:sldId id="257" r:id="rId5"/>
    <p:sldId id="258" r:id="rId6"/>
    <p:sldId id="259" r:id="rId7"/>
    <p:sldId id="260" r:id="rId8"/>
    <p:sldId id="261" r:id="rId9"/>
    <p:sldId id="262" r:id="rId10"/>
    <p:sldId id="263" r:id="rId11"/>
    <p:sldId id="264" r:id="rId12"/>
    <p:sldId id="265" r:id="rId13"/>
    <p:sldId id="266" r:id="rId14"/>
    <p:sldId id="292" r:id="rId15"/>
    <p:sldId id="293"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2" d="100"/>
          <a:sy n="72" d="100"/>
        </p:scale>
        <p:origin x="-25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0B4AE4F-B668-D547-8710-546DED1F46DE}" type="datetimeFigureOut">
              <a:rPr lang="es-ES" smtClean="0"/>
              <a:t>15/4/23</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BE091C-32D6-EC46-92F7-04874B25BAB8}" type="slidenum">
              <a:rPr lang="es-ES" smtClean="0"/>
              <a:t>‹Nr.›</a:t>
            </a:fld>
            <a:endParaRPr lang="es-ES"/>
          </a:p>
        </p:txBody>
      </p:sp>
    </p:spTree>
    <p:extLst>
      <p:ext uri="{BB962C8B-B14F-4D97-AF65-F5344CB8AC3E}">
        <p14:creationId xmlns:p14="http://schemas.microsoft.com/office/powerpoint/2010/main" val="26866262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77BBAA-19E7-BC44-9440-AB5C7520D737}" type="datetimeFigureOut">
              <a:rPr lang="es-ES" smtClean="0"/>
              <a:t>15/4/23</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CB4E6E-3CF4-9E41-8206-C8D7FB02CB3D}" type="slidenum">
              <a:rPr lang="es-ES" smtClean="0"/>
              <a:t>‹Nr.›</a:t>
            </a:fld>
            <a:endParaRPr lang="es-ES"/>
          </a:p>
        </p:txBody>
      </p:sp>
    </p:spTree>
    <p:extLst>
      <p:ext uri="{BB962C8B-B14F-4D97-AF65-F5344CB8AC3E}">
        <p14:creationId xmlns:p14="http://schemas.microsoft.com/office/powerpoint/2010/main" val="141737236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5B32EF79-FAF2-3943-9AB8-C43A91A09928}" type="datetime1">
              <a:rPr lang="es-ES" smtClean="0"/>
              <a:t>15/4/23</a:t>
            </a:fld>
            <a:endParaRPr lang="es-ES"/>
          </a:p>
        </p:txBody>
      </p:sp>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1655502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C1E2EBA1-68F9-8C48-B372-3786C65700F1}" type="datetime1">
              <a:rPr lang="es-ES" smtClean="0"/>
              <a:t>15/4/23</a:t>
            </a:fld>
            <a:endParaRPr lang="es-ES"/>
          </a:p>
        </p:txBody>
      </p:sp>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64393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3B9EFA5A-DB72-B545-BFAC-B815232644D3}" type="datetime1">
              <a:rPr lang="es-ES" smtClean="0"/>
              <a:t>15/4/23</a:t>
            </a:fld>
            <a:endParaRPr lang="es-ES"/>
          </a:p>
        </p:txBody>
      </p:sp>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3041230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64DBB253-EAD4-0C47-89CA-6C28C2A5145E}" type="datetime1">
              <a:rPr lang="es-ES" smtClean="0"/>
              <a:t>15/4/23</a:t>
            </a:fld>
            <a:endParaRPr lang="es-ES"/>
          </a:p>
        </p:txBody>
      </p:sp>
      <p:sp>
        <p:nvSpPr>
          <p:cNvPr id="6" name="Marcador de pie de página 5"/>
          <p:cNvSpPr>
            <a:spLocks noGrp="1"/>
          </p:cNvSpPr>
          <p:nvPr>
            <p:ph type="ftr" sz="quarter" idx="11"/>
          </p:nvPr>
        </p:nvSpPr>
        <p:spPr/>
        <p:txBody>
          <a:bodyPr/>
          <a:lstStyle/>
          <a:p>
            <a:r>
              <a:rPr lang="fr-FR" smtClean="0"/>
              <a:t>Professor Carles Manera</a:t>
            </a:r>
            <a:endParaRPr lang="es-ES"/>
          </a:p>
        </p:txBody>
      </p:sp>
      <p:sp>
        <p:nvSpPr>
          <p:cNvPr id="7" name="Marcador de número de diapositiva 6"/>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1666868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54CF7743-1CC2-734B-A2AB-8F5FF678C4CE}" type="datetime1">
              <a:rPr lang="es-ES" smtClean="0"/>
              <a:t>15/4/23</a:t>
            </a:fld>
            <a:endParaRPr lang="es-ES"/>
          </a:p>
        </p:txBody>
      </p:sp>
      <p:sp>
        <p:nvSpPr>
          <p:cNvPr id="8" name="Marcador de pie de página 7"/>
          <p:cNvSpPr>
            <a:spLocks noGrp="1"/>
          </p:cNvSpPr>
          <p:nvPr>
            <p:ph type="ftr" sz="quarter" idx="11"/>
          </p:nvPr>
        </p:nvSpPr>
        <p:spPr/>
        <p:txBody>
          <a:bodyPr/>
          <a:lstStyle/>
          <a:p>
            <a:r>
              <a:rPr lang="fr-FR" smtClean="0"/>
              <a:t>Professor Carles Manera</a:t>
            </a:r>
            <a:endParaRPr lang="es-ES"/>
          </a:p>
        </p:txBody>
      </p:sp>
      <p:sp>
        <p:nvSpPr>
          <p:cNvPr id="9" name="Marcador de número de diapositiva 8"/>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3606598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69FFBB3C-800A-8B4C-9974-1676648079FC}" type="datetime1">
              <a:rPr lang="es-ES" smtClean="0"/>
              <a:t>15/4/23</a:t>
            </a:fld>
            <a:endParaRPr lang="es-ES"/>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4159087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4DC9B28-6985-C145-A7B9-BE725575C50D}" type="datetime1">
              <a:rPr lang="es-ES" smtClean="0"/>
              <a:t>15/4/23</a:t>
            </a:fld>
            <a:endParaRPr lang="es-ES"/>
          </a:p>
        </p:txBody>
      </p:sp>
      <p:sp>
        <p:nvSpPr>
          <p:cNvPr id="3" name="Marcador de pie de página 2"/>
          <p:cNvSpPr>
            <a:spLocks noGrp="1"/>
          </p:cNvSpPr>
          <p:nvPr>
            <p:ph type="ftr" sz="quarter" idx="11"/>
          </p:nvPr>
        </p:nvSpPr>
        <p:spPr/>
        <p:txBody>
          <a:bodyPr/>
          <a:lstStyle/>
          <a:p>
            <a:r>
              <a:rPr lang="fr-FR" smtClean="0"/>
              <a:t>Professor Carles Manera</a:t>
            </a:r>
            <a:endParaRPr lang="es-ES"/>
          </a:p>
        </p:txBody>
      </p:sp>
      <p:sp>
        <p:nvSpPr>
          <p:cNvPr id="4" name="Marcador de número de diapositiva 3"/>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2747743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91FD0CCD-1739-1444-80DA-6BDA406DD642}" type="datetime1">
              <a:rPr lang="es-ES" smtClean="0"/>
              <a:t>15/4/23</a:t>
            </a:fld>
            <a:endParaRPr lang="es-ES"/>
          </a:p>
        </p:txBody>
      </p:sp>
      <p:sp>
        <p:nvSpPr>
          <p:cNvPr id="6" name="Marcador de pie de página 5"/>
          <p:cNvSpPr>
            <a:spLocks noGrp="1"/>
          </p:cNvSpPr>
          <p:nvPr>
            <p:ph type="ftr" sz="quarter" idx="11"/>
          </p:nvPr>
        </p:nvSpPr>
        <p:spPr/>
        <p:txBody>
          <a:bodyPr/>
          <a:lstStyle/>
          <a:p>
            <a:r>
              <a:rPr lang="fr-FR" smtClean="0"/>
              <a:t>Professor Carles Manera</a:t>
            </a:r>
            <a:endParaRPr lang="es-ES"/>
          </a:p>
        </p:txBody>
      </p:sp>
      <p:sp>
        <p:nvSpPr>
          <p:cNvPr id="7" name="Marcador de número de diapositiva 6"/>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2432174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D962A1D4-89C4-B243-B2DB-F7FFC19CF8DC}" type="datetime1">
              <a:rPr lang="es-ES" smtClean="0"/>
              <a:t>15/4/23</a:t>
            </a:fld>
            <a:endParaRPr lang="es-ES"/>
          </a:p>
        </p:txBody>
      </p:sp>
      <p:sp>
        <p:nvSpPr>
          <p:cNvPr id="6" name="Marcador de pie de página 5"/>
          <p:cNvSpPr>
            <a:spLocks noGrp="1"/>
          </p:cNvSpPr>
          <p:nvPr>
            <p:ph type="ftr" sz="quarter" idx="11"/>
          </p:nvPr>
        </p:nvSpPr>
        <p:spPr/>
        <p:txBody>
          <a:bodyPr/>
          <a:lstStyle/>
          <a:p>
            <a:r>
              <a:rPr lang="fr-FR" smtClean="0"/>
              <a:t>Professor Carles Manera</a:t>
            </a:r>
            <a:endParaRPr lang="es-ES"/>
          </a:p>
        </p:txBody>
      </p:sp>
      <p:sp>
        <p:nvSpPr>
          <p:cNvPr id="7" name="Marcador de número de diapositiva 6"/>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235809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C43F85F-2B2F-6C4F-8588-FE340931F7CA}" type="datetime1">
              <a:rPr lang="es-ES" smtClean="0"/>
              <a:t>15/4/23</a:t>
            </a:fld>
            <a:endParaRPr lang="es-ES"/>
          </a:p>
        </p:txBody>
      </p:sp>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2203876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6C0453EC-FD1A-914C-9779-0A56D8DCCA4D}" type="datetime1">
              <a:rPr lang="es-ES" smtClean="0"/>
              <a:t>15/4/23</a:t>
            </a:fld>
            <a:endParaRPr lang="es-ES"/>
          </a:p>
        </p:txBody>
      </p:sp>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‹Nr.›</a:t>
            </a:fld>
            <a:endParaRPr lang="es-ES"/>
          </a:p>
        </p:txBody>
      </p:sp>
    </p:spTree>
    <p:extLst>
      <p:ext uri="{BB962C8B-B14F-4D97-AF65-F5344CB8AC3E}">
        <p14:creationId xmlns:p14="http://schemas.microsoft.com/office/powerpoint/2010/main" val="40648917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DD85A-23BD-A946-9809-5E10D099766B}" type="datetime1">
              <a:rPr lang="es-ES" smtClean="0"/>
              <a:t>15/4/23</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Professor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51CD98-7CE7-0C4D-B85F-6C0246E533EF}" type="slidenum">
              <a:rPr lang="es-ES" smtClean="0"/>
              <a:t>‹Nr.›</a:t>
            </a:fld>
            <a:endParaRPr lang="es-ES"/>
          </a:p>
        </p:txBody>
      </p:sp>
    </p:spTree>
    <p:extLst>
      <p:ext uri="{BB962C8B-B14F-4D97-AF65-F5344CB8AC3E}">
        <p14:creationId xmlns:p14="http://schemas.microsoft.com/office/powerpoint/2010/main" val="1556094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711193"/>
            <a:ext cx="7772400" cy="1889258"/>
          </a:xfrm>
        </p:spPr>
        <p:txBody>
          <a:bodyPr>
            <a:normAutofit fontScale="90000"/>
          </a:bodyPr>
          <a:lstStyle/>
          <a:p>
            <a:r>
              <a:rPr lang="es-ES" dirty="0" smtClean="0"/>
              <a:t>EL CALÇAT, SECTOR RESISTENT I EXPORTADOR</a:t>
            </a:r>
            <a:br>
              <a:rPr lang="es-ES" dirty="0" smtClean="0"/>
            </a:br>
            <a:r>
              <a:rPr lang="es-ES" dirty="0" smtClean="0"/>
              <a:t>(les Illes Balears </a:t>
            </a:r>
            <a:r>
              <a:rPr lang="es-ES" dirty="0" err="1" smtClean="0"/>
              <a:t>com</a:t>
            </a:r>
            <a:r>
              <a:rPr lang="es-ES" dirty="0" smtClean="0"/>
              <a:t> a </a:t>
            </a:r>
            <a:r>
              <a:rPr lang="es-ES" dirty="0" err="1" smtClean="0"/>
              <a:t>model</a:t>
            </a:r>
            <a:r>
              <a:rPr lang="es-ES" dirty="0" smtClean="0"/>
              <a:t>)</a:t>
            </a:r>
            <a:endParaRPr lang="es-ES" dirty="0"/>
          </a:p>
        </p:txBody>
      </p:sp>
      <p:sp>
        <p:nvSpPr>
          <p:cNvPr id="3" name="Subtítulo 2"/>
          <p:cNvSpPr>
            <a:spLocks noGrp="1"/>
          </p:cNvSpPr>
          <p:nvPr>
            <p:ph type="subTitle" idx="1"/>
          </p:nvPr>
        </p:nvSpPr>
        <p:spPr/>
        <p:txBody>
          <a:bodyPr>
            <a:normAutofit fontScale="92500" lnSpcReduction="20000"/>
          </a:bodyPr>
          <a:lstStyle/>
          <a:p>
            <a:r>
              <a:rPr lang="es-ES" dirty="0" smtClean="0"/>
              <a:t>Carles Manera</a:t>
            </a:r>
          </a:p>
          <a:p>
            <a:r>
              <a:rPr lang="es-ES" dirty="0" err="1" smtClean="0"/>
              <a:t>Universitat</a:t>
            </a:r>
            <a:r>
              <a:rPr lang="es-ES" dirty="0" smtClean="0"/>
              <a:t> de les Illes Balears</a:t>
            </a:r>
          </a:p>
          <a:p>
            <a:r>
              <a:rPr lang="es-ES" dirty="0" err="1" smtClean="0"/>
              <a:t>Banc</a:t>
            </a:r>
            <a:r>
              <a:rPr lang="es-ES" dirty="0" smtClean="0"/>
              <a:t> </a:t>
            </a:r>
            <a:r>
              <a:rPr lang="es-ES" dirty="0" err="1" smtClean="0"/>
              <a:t>d’Espanya</a:t>
            </a:r>
            <a:endParaRPr lang="es-ES" dirty="0" smtClean="0"/>
          </a:p>
          <a:p>
            <a:r>
              <a:rPr lang="es-ES" sz="2100" dirty="0" smtClean="0"/>
              <a:t>Barcelona, 15 de </a:t>
            </a:r>
            <a:r>
              <a:rPr lang="es-ES" sz="2100" dirty="0" err="1" smtClean="0"/>
              <a:t>maig</a:t>
            </a:r>
            <a:r>
              <a:rPr lang="es-ES" sz="2100" dirty="0" smtClean="0"/>
              <a:t> de 2023</a:t>
            </a:r>
            <a:endParaRPr lang="es-ES" sz="2100" dirty="0"/>
          </a:p>
          <a:p>
            <a:endParaRPr lang="es-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a:t>
            </a:fld>
            <a:endParaRPr lang="es-ES"/>
          </a:p>
        </p:txBody>
      </p:sp>
    </p:spTree>
    <p:extLst>
      <p:ext uri="{BB962C8B-B14F-4D97-AF65-F5344CB8AC3E}">
        <p14:creationId xmlns:p14="http://schemas.microsoft.com/office/powerpoint/2010/main" val="254048866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Guió</a:t>
            </a:r>
            <a:endParaRPr lang="es-ES" dirty="0"/>
          </a:p>
        </p:txBody>
      </p:sp>
      <p:sp>
        <p:nvSpPr>
          <p:cNvPr id="8" name="Marcador de contenido 7"/>
          <p:cNvSpPr>
            <a:spLocks noGrp="1"/>
          </p:cNvSpPr>
          <p:nvPr>
            <p:ph idx="1"/>
          </p:nvPr>
        </p:nvSpPr>
        <p:spPr/>
        <p:txBody>
          <a:bodyPr>
            <a:normAutofit/>
          </a:bodyPr>
          <a:lstStyle/>
          <a:p>
            <a:pPr algn="just"/>
            <a:r>
              <a:rPr lang="es-ES" sz="4000" dirty="0" smtClean="0"/>
              <a:t>1. Una </a:t>
            </a:r>
            <a:r>
              <a:rPr lang="es-ES" sz="4000" dirty="0" err="1" smtClean="0"/>
              <a:t>explicació</a:t>
            </a:r>
            <a:r>
              <a:rPr lang="es-ES" sz="4000" dirty="0" smtClean="0"/>
              <a:t> </a:t>
            </a:r>
            <a:r>
              <a:rPr lang="es-ES" sz="4000" dirty="0" err="1" smtClean="0"/>
              <a:t>introductòria</a:t>
            </a:r>
            <a:r>
              <a:rPr lang="es-ES" sz="4000" dirty="0" smtClean="0"/>
              <a:t> </a:t>
            </a:r>
            <a:r>
              <a:rPr lang="es-ES" sz="4000" dirty="0" err="1" smtClean="0"/>
              <a:t>necessària</a:t>
            </a:r>
            <a:r>
              <a:rPr lang="es-ES" sz="4000" dirty="0" smtClean="0"/>
              <a:t>.</a:t>
            </a:r>
          </a:p>
          <a:p>
            <a:pPr algn="just"/>
            <a:r>
              <a:rPr lang="es-ES" sz="4000" dirty="0" smtClean="0"/>
              <a:t>2. La </a:t>
            </a:r>
            <a:r>
              <a:rPr lang="es-ES" sz="4000" dirty="0" err="1" smtClean="0"/>
              <a:t>importància</a:t>
            </a:r>
            <a:r>
              <a:rPr lang="es-ES" sz="4000" dirty="0" smtClean="0"/>
              <a:t> del </a:t>
            </a:r>
            <a:r>
              <a:rPr lang="es-ES" sz="4000" dirty="0" err="1" smtClean="0"/>
              <a:t>calçat</a:t>
            </a:r>
            <a:r>
              <a:rPr lang="es-ES" sz="4000" dirty="0" smtClean="0"/>
              <a:t>: la </a:t>
            </a:r>
            <a:r>
              <a:rPr lang="es-ES" sz="4000" dirty="0" err="1" smtClean="0"/>
              <a:t>vessant</a:t>
            </a:r>
            <a:r>
              <a:rPr lang="es-ES" sz="4000" dirty="0" smtClean="0"/>
              <a:t> regional.</a:t>
            </a:r>
          </a:p>
          <a:p>
            <a:pPr algn="just"/>
            <a:r>
              <a:rPr lang="es-ES" sz="4000" dirty="0" smtClean="0"/>
              <a:t>3. </a:t>
            </a:r>
            <a:r>
              <a:rPr lang="es-ES" sz="4000" dirty="0" err="1" smtClean="0"/>
              <a:t>Conclusions</a:t>
            </a:r>
            <a:r>
              <a:rPr lang="es-ES" sz="4000" dirty="0" smtClean="0"/>
              <a:t>.</a:t>
            </a:r>
            <a:endParaRPr lang="es-ES" sz="4000" dirty="0"/>
          </a:p>
        </p:txBody>
      </p:sp>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2</a:t>
            </a:fld>
            <a:endParaRPr lang="es-ES"/>
          </a:p>
        </p:txBody>
      </p:sp>
    </p:spTree>
    <p:extLst>
      <p:ext uri="{BB962C8B-B14F-4D97-AF65-F5344CB8AC3E}">
        <p14:creationId xmlns:p14="http://schemas.microsoft.com/office/powerpoint/2010/main" val="23868954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1</a:t>
            </a:r>
            <a:endParaRPr lang="es-ES" dirty="0"/>
          </a:p>
        </p:txBody>
      </p:sp>
      <p:sp>
        <p:nvSpPr>
          <p:cNvPr id="3" name="Marcador de contenido 2"/>
          <p:cNvSpPr>
            <a:spLocks noGrp="1"/>
          </p:cNvSpPr>
          <p:nvPr>
            <p:ph idx="1"/>
          </p:nvPr>
        </p:nvSpPr>
        <p:spPr/>
        <p:txBody>
          <a:bodyPr/>
          <a:lstStyle/>
          <a:p>
            <a:pPr algn="ctr"/>
            <a:endParaRPr lang="es-ES" dirty="0" smtClean="0"/>
          </a:p>
          <a:p>
            <a:pPr algn="ctr"/>
            <a:endParaRPr lang="es-ES" dirty="0"/>
          </a:p>
          <a:p>
            <a:pPr algn="ctr"/>
            <a:endParaRPr lang="es-ES" dirty="0" smtClean="0"/>
          </a:p>
          <a:p>
            <a:pPr marL="0" indent="0" algn="ctr">
              <a:buNone/>
            </a:pPr>
            <a:r>
              <a:rPr lang="es-ES" sz="4000" dirty="0" smtClean="0"/>
              <a:t>UNA EXPLICACIÓ INTRODUCTÒRIA NECESSÀRIA</a:t>
            </a:r>
            <a:endParaRPr lang="es-ES" sz="4000"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a:t>
            </a:fld>
            <a:endParaRPr lang="es-ES"/>
          </a:p>
        </p:txBody>
      </p:sp>
    </p:spTree>
    <p:extLst>
      <p:ext uri="{BB962C8B-B14F-4D97-AF65-F5344CB8AC3E}">
        <p14:creationId xmlns:p14="http://schemas.microsoft.com/office/powerpoint/2010/main" val="40963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ca-ES" dirty="0" smtClean="0"/>
              <a:t>Fites importants, sempre en equip i sota un mestratge alliçonador: 1987</a:t>
            </a:r>
            <a:endParaRPr lang="ca-ES" dirty="0"/>
          </a:p>
        </p:txBody>
      </p:sp>
      <p:sp>
        <p:nvSpPr>
          <p:cNvPr id="3" name="Marcador de contenido 2"/>
          <p:cNvSpPr>
            <a:spLocks noGrp="1"/>
          </p:cNvSpPr>
          <p:nvPr>
            <p:ph sz="half" idx="1"/>
          </p:nvPr>
        </p:nvSpPr>
        <p:spPr/>
        <p:txBody>
          <a:bodyPr>
            <a:normAutofit fontScale="92500" lnSpcReduction="20000"/>
          </a:bodyPr>
          <a:lstStyle/>
          <a:p>
            <a:pPr marL="0" indent="0" algn="just">
              <a:buNone/>
            </a:pPr>
            <a:r>
              <a:rPr lang="ca-ES" dirty="0" smtClean="0"/>
              <a:t>En aquest llibre seminal, el doctor Nadal publicà un treball sobre la situació industrial en Espanya el 1900, des de la vessant regional, amb la utilització d’un font cabdal: les Contribucions Industrials. Dos talls cronològics eren presents: 1856 i 1900. Un arc interessant per intuir canvis en el mosaic industrial espanyol.</a:t>
            </a:r>
            <a:endParaRPr lang="ca-ES" dirty="0"/>
          </a:p>
        </p:txBody>
      </p:sp>
      <p:pic>
        <p:nvPicPr>
          <p:cNvPr id="5" name="Marcador de contenido 4" descr="md30861962957.jpg"/>
          <p:cNvPicPr>
            <a:picLocks noGrp="1" noChangeAspect="1"/>
          </p:cNvPicPr>
          <p:nvPr>
            <p:ph sz="half" idx="2"/>
          </p:nvPr>
        </p:nvPicPr>
        <p:blipFill>
          <a:blip r:embed="rId2">
            <a:extLst>
              <a:ext uri="{28A0092B-C50C-407E-A947-70E740481C1C}">
                <a14:useLocalDpi xmlns:a14="http://schemas.microsoft.com/office/drawing/2010/main" val="0"/>
              </a:ext>
            </a:extLst>
          </a:blip>
          <a:srcRect l="-13801" r="-13801"/>
          <a:stretch>
            <a:fillRect/>
          </a:stretch>
        </p:blipFill>
        <p:spPr/>
      </p:pic>
      <p:sp>
        <p:nvSpPr>
          <p:cNvPr id="6" name="Marcador de pie de página 5"/>
          <p:cNvSpPr>
            <a:spLocks noGrp="1"/>
          </p:cNvSpPr>
          <p:nvPr>
            <p:ph type="ftr" sz="quarter" idx="11"/>
          </p:nvPr>
        </p:nvSpPr>
        <p:spPr/>
        <p:txBody>
          <a:bodyPr/>
          <a:lstStyle/>
          <a:p>
            <a:r>
              <a:rPr lang="fr-FR" smtClean="0"/>
              <a:t>Professor Carles Manera</a:t>
            </a:r>
            <a:endParaRPr lang="es-ES"/>
          </a:p>
        </p:txBody>
      </p:sp>
      <p:sp>
        <p:nvSpPr>
          <p:cNvPr id="7" name="Marcador de número de diapositiva 6"/>
          <p:cNvSpPr>
            <a:spLocks noGrp="1"/>
          </p:cNvSpPr>
          <p:nvPr>
            <p:ph type="sldNum" sz="quarter" idx="12"/>
          </p:nvPr>
        </p:nvSpPr>
        <p:spPr/>
        <p:txBody>
          <a:bodyPr/>
          <a:lstStyle/>
          <a:p>
            <a:fld id="{4451CD98-7CE7-0C4D-B85F-6C0246E533EF}" type="slidenum">
              <a:rPr lang="es-ES" smtClean="0"/>
              <a:t>4</a:t>
            </a:fld>
            <a:endParaRPr lang="es-ES"/>
          </a:p>
        </p:txBody>
      </p:sp>
    </p:spTree>
    <p:extLst>
      <p:ext uri="{BB962C8B-B14F-4D97-AF65-F5344CB8AC3E}">
        <p14:creationId xmlns:p14="http://schemas.microsoft.com/office/powerpoint/2010/main" val="27243789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Una </a:t>
            </a:r>
            <a:r>
              <a:rPr lang="es-ES" dirty="0" err="1" smtClean="0"/>
              <a:t>important</a:t>
            </a:r>
            <a:r>
              <a:rPr lang="es-ES" dirty="0" smtClean="0"/>
              <a:t> </a:t>
            </a:r>
            <a:r>
              <a:rPr lang="es-ES" dirty="0" err="1" smtClean="0"/>
              <a:t>línia</a:t>
            </a:r>
            <a:r>
              <a:rPr lang="es-ES" dirty="0" smtClean="0"/>
              <a:t> de recerca</a:t>
            </a:r>
            <a:endParaRPr lang="es-ES" dirty="0"/>
          </a:p>
        </p:txBody>
      </p:sp>
      <p:sp>
        <p:nvSpPr>
          <p:cNvPr id="5" name="Marcador de contenido 4"/>
          <p:cNvSpPr>
            <a:spLocks noGrp="1"/>
          </p:cNvSpPr>
          <p:nvPr>
            <p:ph idx="1"/>
          </p:nvPr>
        </p:nvSpPr>
        <p:spPr/>
        <p:txBody>
          <a:bodyPr>
            <a:normAutofit fontScale="70000" lnSpcReduction="20000"/>
          </a:bodyPr>
          <a:lstStyle/>
          <a:p>
            <a:pPr algn="just"/>
            <a:r>
              <a:rPr lang="ca-ES" dirty="0" smtClean="0"/>
              <a:t>Això amplificà el radi de treball dels historiadors econòmics a cada regió. Els nivells d’industrialització que subratllaven les dades tabulades pel doctor Nadal, assenyalaven l’empeny industrial de certes regions: Andalusia i País Valencià, de forma preferent, junt, òbviament, a Catalunya i el País Basc.</a:t>
            </a:r>
          </a:p>
          <a:p>
            <a:pPr algn="just"/>
            <a:r>
              <a:rPr lang="ca-ES" dirty="0" smtClean="0"/>
              <a:t>Els sectors industrials, manufacturers, s’obrien més enllà del cotó i el ferro. I una “nova” geografia industrial es </a:t>
            </a:r>
            <a:r>
              <a:rPr lang="ca-ES" dirty="0" err="1" smtClean="0"/>
              <a:t>podía</a:t>
            </a:r>
            <a:r>
              <a:rPr lang="ca-ES" dirty="0" smtClean="0"/>
              <a:t> dibuixar, amb resultats molt potents. Tot just vull recordar, a tall de mostra, les investigacions de </a:t>
            </a:r>
            <a:r>
              <a:rPr lang="ca-ES" dirty="0" err="1" smtClean="0"/>
              <a:t>Xan</a:t>
            </a:r>
            <a:r>
              <a:rPr lang="ca-ES" dirty="0" smtClean="0"/>
              <a:t> Carmona i Luis Alonso sobre Galicia; i les de l’enyorat Antonio </a:t>
            </a:r>
            <a:r>
              <a:rPr lang="ca-ES" dirty="0" err="1" smtClean="0"/>
              <a:t>Parejo</a:t>
            </a:r>
            <a:r>
              <a:rPr lang="ca-ES" dirty="0" smtClean="0"/>
              <a:t>, per Andalusia.</a:t>
            </a:r>
          </a:p>
          <a:p>
            <a:pPr algn="just"/>
            <a:r>
              <a:rPr lang="ca-ES" dirty="0" smtClean="0"/>
              <a:t>El treball del doctor Nadal s’incardinava amb, per exemple, la via valenciana, del també molt enyorat Ernest Lluch. I entrava en un debat fructífer que recordava, pels encadenaments sectorials, a les tesis d’Albert O. </a:t>
            </a:r>
            <a:r>
              <a:rPr lang="ca-ES" dirty="0" err="1" smtClean="0"/>
              <a:t>Hirschman</a:t>
            </a:r>
            <a:r>
              <a:rPr lang="ca-ES" dirty="0" smtClean="0"/>
              <a:t>. </a:t>
            </a:r>
            <a:endParaRPr lang="ca-ES" dirty="0"/>
          </a:p>
        </p:txBody>
      </p:sp>
      <p:sp>
        <p:nvSpPr>
          <p:cNvPr id="6" name="Marcador de pie de página 5"/>
          <p:cNvSpPr>
            <a:spLocks noGrp="1"/>
          </p:cNvSpPr>
          <p:nvPr>
            <p:ph type="ftr" sz="quarter" idx="11"/>
          </p:nvPr>
        </p:nvSpPr>
        <p:spPr/>
        <p:txBody>
          <a:bodyPr/>
          <a:lstStyle/>
          <a:p>
            <a:r>
              <a:rPr lang="fr-FR" smtClean="0"/>
              <a:t>Professor Carles Manera</a:t>
            </a:r>
            <a:endParaRPr lang="es-ES"/>
          </a:p>
        </p:txBody>
      </p:sp>
      <p:sp>
        <p:nvSpPr>
          <p:cNvPr id="7" name="Marcador de número de diapositiva 6"/>
          <p:cNvSpPr>
            <a:spLocks noGrp="1"/>
          </p:cNvSpPr>
          <p:nvPr>
            <p:ph type="sldNum" sz="quarter" idx="12"/>
          </p:nvPr>
        </p:nvSpPr>
        <p:spPr/>
        <p:txBody>
          <a:bodyPr/>
          <a:lstStyle/>
          <a:p>
            <a:fld id="{4451CD98-7CE7-0C4D-B85F-6C0246E533EF}" type="slidenum">
              <a:rPr lang="es-ES" smtClean="0"/>
              <a:t>5</a:t>
            </a:fld>
            <a:endParaRPr lang="es-ES"/>
          </a:p>
        </p:txBody>
      </p:sp>
    </p:spTree>
    <p:extLst>
      <p:ext uri="{BB962C8B-B14F-4D97-AF65-F5344CB8AC3E}">
        <p14:creationId xmlns:p14="http://schemas.microsoft.com/office/powerpoint/2010/main" val="334675327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fontScale="90000"/>
          </a:bodyPr>
          <a:lstStyle/>
          <a:p>
            <a:r>
              <a:rPr lang="es-ES" dirty="0" err="1" smtClean="0"/>
              <a:t>Fites</a:t>
            </a:r>
            <a:r>
              <a:rPr lang="es-ES" dirty="0" smtClean="0"/>
              <a:t> </a:t>
            </a:r>
            <a:r>
              <a:rPr lang="es-ES" dirty="0" err="1" smtClean="0"/>
              <a:t>importants</a:t>
            </a:r>
            <a:r>
              <a:rPr lang="es-ES" dirty="0" smtClean="0"/>
              <a:t>, </a:t>
            </a:r>
            <a:r>
              <a:rPr lang="es-ES" dirty="0" err="1" smtClean="0"/>
              <a:t>sempre</a:t>
            </a:r>
            <a:r>
              <a:rPr lang="es-ES" dirty="0" smtClean="0"/>
              <a:t> en </a:t>
            </a:r>
            <a:r>
              <a:rPr lang="es-ES" dirty="0" err="1" smtClean="0"/>
              <a:t>equip</a:t>
            </a:r>
            <a:r>
              <a:rPr lang="es-ES" dirty="0" smtClean="0"/>
              <a:t> i sota un </a:t>
            </a:r>
            <a:r>
              <a:rPr lang="es-ES" dirty="0" err="1" smtClean="0"/>
              <a:t>mestratge</a:t>
            </a:r>
            <a:r>
              <a:rPr lang="es-ES" dirty="0" smtClean="0"/>
              <a:t> </a:t>
            </a:r>
            <a:r>
              <a:rPr lang="es-ES" dirty="0" err="1" smtClean="0"/>
              <a:t>alliçonador</a:t>
            </a:r>
            <a:r>
              <a:rPr lang="es-ES" dirty="0" smtClean="0"/>
              <a:t>: 1994</a:t>
            </a:r>
            <a:endParaRPr lang="es-ES" dirty="0"/>
          </a:p>
        </p:txBody>
      </p:sp>
      <p:sp>
        <p:nvSpPr>
          <p:cNvPr id="5" name="Marcador de contenido 4"/>
          <p:cNvSpPr>
            <a:spLocks noGrp="1"/>
          </p:cNvSpPr>
          <p:nvPr>
            <p:ph sz="half" idx="1"/>
          </p:nvPr>
        </p:nvSpPr>
        <p:spPr/>
        <p:txBody>
          <a:bodyPr>
            <a:noAutofit/>
          </a:bodyPr>
          <a:lstStyle/>
          <a:p>
            <a:pPr algn="just"/>
            <a:r>
              <a:rPr lang="ca-ES" sz="1600" dirty="0" smtClean="0"/>
              <a:t>Aquest nou llibre recollia les ponències d’un mític curs a la UIMP. I desgranava, amb un seguit d’especialistes, aquesta “cara oculta” de la industrialització espanyola que el doctor Nadal ja havia apuntat el 1987.</a:t>
            </a:r>
          </a:p>
          <a:p>
            <a:pPr algn="just"/>
            <a:r>
              <a:rPr lang="ca-ES" sz="1600" dirty="0" smtClean="0"/>
              <a:t>El treball de David Landes sobre la indústria rellotgera fou un referent per al nostre mestre. La idea, essencial, era que la indústria tenia components més polièdrics, al costat dels sectors líders de la industrialització.</a:t>
            </a:r>
          </a:p>
          <a:p>
            <a:pPr algn="just"/>
            <a:r>
              <a:rPr lang="ca-ES" sz="1600" dirty="0" smtClean="0"/>
              <a:t>Per exemple, la portada del llibre, prou eloqüent, remarcava la indústria del calçat. Aquest fou un dels capítols que redactà el doctor Nadal per a aquest llibre. I, de bell nou, la desagregació regional apareixia amb intensitat. </a:t>
            </a:r>
            <a:endParaRPr lang="ca-ES" sz="1600" dirty="0"/>
          </a:p>
        </p:txBody>
      </p:sp>
      <p:pic>
        <p:nvPicPr>
          <p:cNvPr id="7" name="Marcador de contenido 6"/>
          <p:cNvPicPr>
            <a:picLocks noGrp="1" noChangeAspect="1"/>
          </p:cNvPicPr>
          <p:nvPr>
            <p:ph sz="half" idx="2"/>
          </p:nvPr>
        </p:nvPicPr>
        <p:blipFill>
          <a:blip r:embed="rId2"/>
          <a:srcRect l="-19279" r="-19279"/>
          <a:stretch>
            <a:fillRect/>
          </a:stretch>
        </p:blipFill>
        <p:spPr>
          <a:xfrm>
            <a:off x="4648200" y="1617841"/>
            <a:ext cx="4038600" cy="4525963"/>
          </a:xfrm>
        </p:spPr>
      </p:pic>
      <p:sp>
        <p:nvSpPr>
          <p:cNvPr id="8" name="Marcador de pie de página 7"/>
          <p:cNvSpPr>
            <a:spLocks noGrp="1"/>
          </p:cNvSpPr>
          <p:nvPr>
            <p:ph type="ftr" sz="quarter" idx="11"/>
          </p:nvPr>
        </p:nvSpPr>
        <p:spPr/>
        <p:txBody>
          <a:bodyPr/>
          <a:lstStyle/>
          <a:p>
            <a:r>
              <a:rPr lang="fr-FR" smtClean="0"/>
              <a:t>Professor Carles Manera</a:t>
            </a:r>
            <a:endParaRPr lang="es-ES"/>
          </a:p>
        </p:txBody>
      </p:sp>
      <p:sp>
        <p:nvSpPr>
          <p:cNvPr id="9" name="Marcador de número de diapositiva 8"/>
          <p:cNvSpPr>
            <a:spLocks noGrp="1"/>
          </p:cNvSpPr>
          <p:nvPr>
            <p:ph type="sldNum" sz="quarter" idx="12"/>
          </p:nvPr>
        </p:nvSpPr>
        <p:spPr/>
        <p:txBody>
          <a:bodyPr/>
          <a:lstStyle/>
          <a:p>
            <a:fld id="{4451CD98-7CE7-0C4D-B85F-6C0246E533EF}" type="slidenum">
              <a:rPr lang="es-ES" smtClean="0"/>
              <a:t>6</a:t>
            </a:fld>
            <a:endParaRPr lang="es-ES"/>
          </a:p>
        </p:txBody>
      </p:sp>
    </p:spTree>
    <p:extLst>
      <p:ext uri="{BB962C8B-B14F-4D97-AF65-F5344CB8AC3E}">
        <p14:creationId xmlns:p14="http://schemas.microsoft.com/office/powerpoint/2010/main" val="31090683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Un impacte enorme</a:t>
            </a:r>
            <a:endParaRPr lang="es-ES" dirty="0"/>
          </a:p>
        </p:txBody>
      </p:sp>
      <p:sp>
        <p:nvSpPr>
          <p:cNvPr id="8" name="Marcador de contenido 7"/>
          <p:cNvSpPr>
            <a:spLocks noGrp="1"/>
          </p:cNvSpPr>
          <p:nvPr>
            <p:ph idx="1"/>
          </p:nvPr>
        </p:nvSpPr>
        <p:spPr/>
        <p:txBody>
          <a:bodyPr>
            <a:normAutofit fontScale="70000" lnSpcReduction="20000"/>
          </a:bodyPr>
          <a:lstStyle/>
          <a:p>
            <a:pPr algn="just"/>
            <a:r>
              <a:rPr lang="ca-ES" dirty="0" smtClean="0"/>
              <a:t>Per a l’equip d’Història Econòmica de la UIB, aquests dos llibres foren il·luminadors. </a:t>
            </a:r>
          </a:p>
          <a:p>
            <a:pPr algn="just"/>
            <a:r>
              <a:rPr lang="ca-ES" dirty="0" smtClean="0"/>
              <a:t>Balears, una economia de serveis madura, especialitzada en el turisme de masses, havia ignorat qualsevol experiència industrial o manufacturera. Semblava que tota l’economia moderna començava amb el capital hoteler. Al seu costat: pagesos miserables i emigrants. Aquesta teoria s’ha traslladat a l’àmbit polític.</a:t>
            </a:r>
          </a:p>
          <a:p>
            <a:pPr algn="just"/>
            <a:r>
              <a:rPr lang="ca-ES" dirty="0" smtClean="0"/>
              <a:t>En dues tesis doctorals, s’havia determinat, no obstant això, que el sector secundari no era menyspreable a les Illes, ni en època medieval ni en les fases més moderna i contemporània. </a:t>
            </a:r>
          </a:p>
          <a:p>
            <a:pPr algn="just"/>
            <a:r>
              <a:rPr lang="ca-ES" dirty="0" smtClean="0"/>
              <a:t>Els dos llibres esmentats dirigits pel doctor Nadal esperonaren la curiositat i determinaren una pregunta clau; una pregunta és la que normalment obre el procés d’una investigació científica, per tractar de trobar una resposta…</a:t>
            </a:r>
            <a:endParaRPr lang="ca-ES" dirty="0"/>
          </a:p>
        </p:txBody>
      </p:sp>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7</a:t>
            </a:fld>
            <a:endParaRPr lang="es-ES"/>
          </a:p>
        </p:txBody>
      </p:sp>
    </p:spTree>
    <p:extLst>
      <p:ext uri="{BB962C8B-B14F-4D97-AF65-F5344CB8AC3E}">
        <p14:creationId xmlns:p14="http://schemas.microsoft.com/office/powerpoint/2010/main" val="2944246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pregunta</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ca-ES" dirty="0" smtClean="0"/>
              <a:t>Com era possible que unes Illes pobres i miserables, segons explicaven les teories més agraristes (i, val a dir, conservadores), poguessin iniciar un procés de creixement en el sector terciari, gairebé sense transicions, i amb una empenta notable?</a:t>
            </a:r>
          </a:p>
          <a:p>
            <a:pPr algn="just"/>
            <a:r>
              <a:rPr lang="ca-ES" dirty="0" smtClean="0"/>
              <a:t>El contrast amb altres illes mediterrànies era innegable: ni Còrsega, ni </a:t>
            </a:r>
            <a:r>
              <a:rPr lang="ca-ES" dirty="0" err="1" smtClean="0"/>
              <a:t>Sicilia</a:t>
            </a:r>
            <a:r>
              <a:rPr lang="ca-ES" dirty="0" smtClean="0"/>
              <a:t>, ni Sardenya, amb condicions físiques consemblants o fins i tot millors, havien arribat al nivell econòmic de Balears des dels anys 1960, tot i disposar de metròpolis més poderoses.</a:t>
            </a:r>
          </a:p>
          <a:p>
            <a:pPr marL="0" indent="0" algn="ctr">
              <a:buNone/>
            </a:pPr>
            <a:r>
              <a:rPr lang="ca-ES" dirty="0" smtClean="0"/>
              <a:t>PER QUÈ EL TURISME DE MASSES S’ENDEGA A BALEARS?</a:t>
            </a:r>
            <a:endParaRPr lang="ca-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8</a:t>
            </a:fld>
            <a:endParaRPr lang="es-ES"/>
          </a:p>
        </p:txBody>
      </p:sp>
    </p:spTree>
    <p:extLst>
      <p:ext uri="{BB962C8B-B14F-4D97-AF65-F5344CB8AC3E}">
        <p14:creationId xmlns:p14="http://schemas.microsoft.com/office/powerpoint/2010/main" val="711169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a:t>
            </a:r>
            <a:r>
              <a:rPr lang="es-ES" dirty="0" err="1" smtClean="0"/>
              <a:t>resposta</a:t>
            </a:r>
            <a:r>
              <a:rPr lang="es-ES" dirty="0" smtClean="0"/>
              <a:t>, </a:t>
            </a:r>
            <a:r>
              <a:rPr lang="es-ES" dirty="0" err="1" smtClean="0"/>
              <a:t>amb</a:t>
            </a:r>
            <a:r>
              <a:rPr lang="es-ES" dirty="0" smtClean="0"/>
              <a:t> </a:t>
            </a:r>
            <a:r>
              <a:rPr lang="es-ES" dirty="0" err="1" smtClean="0"/>
              <a:t>bifurcacions</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ca-ES" dirty="0" smtClean="0"/>
              <a:t>A Balears existia el que podríem anomenar una “cultura de mercat”, per un cantó; és a dir una capacitat de connexió amb el món exterior, molt més elevat que a d’altres indrets. Les Illes no eren economies </a:t>
            </a:r>
            <a:r>
              <a:rPr lang="ca-ES" dirty="0" err="1" smtClean="0"/>
              <a:t>aillades</a:t>
            </a:r>
            <a:r>
              <a:rPr lang="ca-ES" dirty="0" smtClean="0"/>
              <a:t>. </a:t>
            </a:r>
          </a:p>
          <a:p>
            <a:pPr algn="just"/>
            <a:r>
              <a:rPr lang="ca-ES" dirty="0" smtClean="0"/>
              <a:t>A Balears existia un nivell </a:t>
            </a:r>
            <a:r>
              <a:rPr lang="ca-ES" dirty="0" err="1" smtClean="0"/>
              <a:t>experiencial</a:t>
            </a:r>
            <a:r>
              <a:rPr lang="ca-ES" dirty="0" smtClean="0"/>
              <a:t> en sectors no agraris, radicats en béns de consum intensius en treball però no exempts d’inversions en capitals fixes a partir de finals del segle XVIII.</a:t>
            </a:r>
          </a:p>
          <a:p>
            <a:pPr algn="just"/>
            <a:r>
              <a:rPr lang="ca-ES" dirty="0" smtClean="0"/>
              <a:t>Artesans, petits mercaders, jueus conversos (els xuetes), traginers, formaven una constel·lació social i econòmica que </a:t>
            </a:r>
            <a:r>
              <a:rPr lang="ca-ES" dirty="0" err="1" smtClean="0"/>
              <a:t>anudava</a:t>
            </a:r>
            <a:r>
              <a:rPr lang="ca-ES" dirty="0" smtClean="0"/>
              <a:t> el mercat interior amb l’exterior. Aquí, les inspiracions teòriques tenien, per a nosaltres, noms propis: Josep Fontana i Ramon </a:t>
            </a:r>
            <a:r>
              <a:rPr lang="ca-ES" dirty="0" err="1" smtClean="0"/>
              <a:t>Garrabou</a:t>
            </a:r>
            <a:r>
              <a:rPr lang="ca-ES" dirty="0" smtClean="0"/>
              <a:t>.</a:t>
            </a:r>
          </a:p>
          <a:p>
            <a:pPr algn="just"/>
            <a:r>
              <a:rPr lang="ca-ES" dirty="0" smtClean="0"/>
              <a:t>Però la visió d’una major diversitat econòmica de la suposada, remetia, indefectiblement, als dos llibres que he assenyalat, i a un nom emblemàtic: Jordi Nadal. </a:t>
            </a:r>
            <a:endParaRPr lang="ca-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9</a:t>
            </a:fld>
            <a:endParaRPr lang="es-ES"/>
          </a:p>
        </p:txBody>
      </p:sp>
    </p:spTree>
    <p:extLst>
      <p:ext uri="{BB962C8B-B14F-4D97-AF65-F5344CB8AC3E}">
        <p14:creationId xmlns:p14="http://schemas.microsoft.com/office/powerpoint/2010/main" val="2422618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Una </a:t>
            </a:r>
            <a:r>
              <a:rPr lang="es-ES" dirty="0" err="1" smtClean="0"/>
              <a:t>recepció</a:t>
            </a:r>
            <a:r>
              <a:rPr lang="es-ES" dirty="0" smtClean="0"/>
              <a:t> </a:t>
            </a:r>
            <a:r>
              <a:rPr lang="es-ES" dirty="0" err="1" smtClean="0"/>
              <a:t>prudent</a:t>
            </a:r>
            <a:r>
              <a:rPr lang="es-ES" dirty="0" smtClean="0"/>
              <a:t>…</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err="1" smtClean="0"/>
              <a:t>Els</a:t>
            </a:r>
            <a:r>
              <a:rPr lang="es-ES" dirty="0" smtClean="0"/>
              <a:t> </a:t>
            </a:r>
            <a:r>
              <a:rPr lang="es-ES" dirty="0" err="1" smtClean="0"/>
              <a:t>primers</a:t>
            </a:r>
            <a:r>
              <a:rPr lang="es-ES" dirty="0" smtClean="0"/>
              <a:t> </a:t>
            </a:r>
            <a:r>
              <a:rPr lang="es-ES" dirty="0" err="1" smtClean="0"/>
              <a:t>resultats</a:t>
            </a:r>
            <a:r>
              <a:rPr lang="es-ES" dirty="0" smtClean="0"/>
              <a:t> de les </a:t>
            </a:r>
            <a:r>
              <a:rPr lang="es-ES" dirty="0" err="1" smtClean="0"/>
              <a:t>nostres</a:t>
            </a:r>
            <a:r>
              <a:rPr lang="es-ES" dirty="0" smtClean="0"/>
              <a:t> recerques, </a:t>
            </a:r>
            <a:r>
              <a:rPr lang="es-ES" dirty="0" err="1" smtClean="0"/>
              <a:t>confegides</a:t>
            </a:r>
            <a:r>
              <a:rPr lang="es-ES" dirty="0" smtClean="0"/>
              <a:t> per un </a:t>
            </a:r>
            <a:r>
              <a:rPr lang="es-ES" dirty="0" err="1" smtClean="0"/>
              <a:t>equip</a:t>
            </a:r>
            <a:r>
              <a:rPr lang="es-ES" dirty="0" smtClean="0"/>
              <a:t> de </a:t>
            </a:r>
            <a:r>
              <a:rPr lang="es-ES" dirty="0" err="1" smtClean="0"/>
              <a:t>llicenciats</a:t>
            </a:r>
            <a:r>
              <a:rPr lang="es-ES" dirty="0" smtClean="0"/>
              <a:t> </a:t>
            </a:r>
            <a:r>
              <a:rPr lang="es-ES" dirty="0" err="1" smtClean="0"/>
              <a:t>recents</a:t>
            </a:r>
            <a:r>
              <a:rPr lang="es-ES" dirty="0" smtClean="0"/>
              <a:t> o de </a:t>
            </a:r>
            <a:r>
              <a:rPr lang="es-ES" dirty="0" err="1" smtClean="0"/>
              <a:t>doctors</a:t>
            </a:r>
            <a:r>
              <a:rPr lang="es-ES" dirty="0" smtClean="0"/>
              <a:t> </a:t>
            </a:r>
            <a:r>
              <a:rPr lang="es-ES" dirty="0" err="1" smtClean="0"/>
              <a:t>molt</a:t>
            </a:r>
            <a:r>
              <a:rPr lang="es-ES" dirty="0" smtClean="0"/>
              <a:t> </a:t>
            </a:r>
            <a:r>
              <a:rPr lang="es-ES" dirty="0" err="1" smtClean="0"/>
              <a:t>joves</a:t>
            </a:r>
            <a:r>
              <a:rPr lang="es-ES" dirty="0" smtClean="0"/>
              <a:t>, es presentaren a </a:t>
            </a:r>
            <a:r>
              <a:rPr lang="es-ES" dirty="0" err="1" smtClean="0"/>
              <a:t>diferents</a:t>
            </a:r>
            <a:r>
              <a:rPr lang="es-ES" dirty="0" smtClean="0"/>
              <a:t> </a:t>
            </a:r>
            <a:r>
              <a:rPr lang="es-ES" dirty="0" err="1" smtClean="0"/>
              <a:t>jornades</a:t>
            </a:r>
            <a:r>
              <a:rPr lang="es-ES" dirty="0" smtClean="0"/>
              <a:t> i </a:t>
            </a:r>
            <a:r>
              <a:rPr lang="es-ES" dirty="0" err="1" smtClean="0"/>
              <a:t>simposiums</a:t>
            </a:r>
            <a:r>
              <a:rPr lang="es-ES" dirty="0" smtClean="0"/>
              <a:t> </a:t>
            </a:r>
            <a:r>
              <a:rPr lang="es-ES" dirty="0" err="1" smtClean="0"/>
              <a:t>d’Història</a:t>
            </a:r>
            <a:r>
              <a:rPr lang="es-ES" dirty="0" smtClean="0"/>
              <a:t> </a:t>
            </a:r>
            <a:r>
              <a:rPr lang="es-ES" dirty="0" err="1" smtClean="0"/>
              <a:t>Econòmica</a:t>
            </a:r>
            <a:r>
              <a:rPr lang="es-ES" dirty="0" smtClean="0"/>
              <a:t>. </a:t>
            </a:r>
          </a:p>
          <a:p>
            <a:pPr algn="just"/>
            <a:r>
              <a:rPr lang="es-ES" dirty="0" smtClean="0"/>
              <a:t>He de </a:t>
            </a:r>
            <a:r>
              <a:rPr lang="es-ES" dirty="0" err="1" smtClean="0"/>
              <a:t>dir</a:t>
            </a:r>
            <a:r>
              <a:rPr lang="es-ES" dirty="0" smtClean="0"/>
              <a:t> que el doctor Nadal, </a:t>
            </a:r>
            <a:r>
              <a:rPr lang="es-ES" dirty="0" err="1" smtClean="0"/>
              <a:t>sempre</a:t>
            </a:r>
            <a:r>
              <a:rPr lang="es-ES" dirty="0" smtClean="0"/>
              <a:t> </a:t>
            </a:r>
            <a:r>
              <a:rPr lang="es-ES" dirty="0" err="1" smtClean="0"/>
              <a:t>exigent</a:t>
            </a:r>
            <a:r>
              <a:rPr lang="es-ES" dirty="0" smtClean="0"/>
              <a:t>, </a:t>
            </a:r>
            <a:r>
              <a:rPr lang="es-ES" dirty="0" err="1" smtClean="0"/>
              <a:t>demanava</a:t>
            </a:r>
            <a:r>
              <a:rPr lang="es-ES" dirty="0" smtClean="0"/>
              <a:t> </a:t>
            </a:r>
            <a:r>
              <a:rPr lang="es-ES" dirty="0" err="1" smtClean="0"/>
              <a:t>proves</a:t>
            </a:r>
            <a:r>
              <a:rPr lang="es-ES" dirty="0" smtClean="0"/>
              <a:t>, </a:t>
            </a:r>
            <a:r>
              <a:rPr lang="es-ES" dirty="0" err="1" smtClean="0"/>
              <a:t>evidències</a:t>
            </a:r>
            <a:r>
              <a:rPr lang="es-ES" dirty="0" smtClean="0"/>
              <a:t> </a:t>
            </a:r>
            <a:r>
              <a:rPr lang="es-ES" dirty="0" err="1" smtClean="0"/>
              <a:t>robustes</a:t>
            </a:r>
            <a:r>
              <a:rPr lang="es-ES" dirty="0" smtClean="0"/>
              <a:t>, </a:t>
            </a:r>
            <a:r>
              <a:rPr lang="es-ES" dirty="0" err="1" smtClean="0"/>
              <a:t>quant</a:t>
            </a:r>
            <a:r>
              <a:rPr lang="es-ES" dirty="0" smtClean="0"/>
              <a:t> a les </a:t>
            </a:r>
            <a:r>
              <a:rPr lang="es-ES" dirty="0" err="1" smtClean="0"/>
              <a:t>nostres</a:t>
            </a:r>
            <a:r>
              <a:rPr lang="es-ES" dirty="0" smtClean="0"/>
              <a:t> recerques. I </a:t>
            </a:r>
            <a:r>
              <a:rPr lang="es-ES" dirty="0" err="1" smtClean="0"/>
              <a:t>és</a:t>
            </a:r>
            <a:r>
              <a:rPr lang="es-ES" dirty="0" smtClean="0"/>
              <a:t> </a:t>
            </a:r>
            <a:r>
              <a:rPr lang="es-ES" dirty="0" err="1" smtClean="0"/>
              <a:t>quelcom</a:t>
            </a:r>
            <a:r>
              <a:rPr lang="es-ES" dirty="0" smtClean="0"/>
              <a:t> que </a:t>
            </a:r>
            <a:r>
              <a:rPr lang="es-ES" dirty="0" err="1" smtClean="0"/>
              <a:t>s’ha</a:t>
            </a:r>
            <a:r>
              <a:rPr lang="es-ES" dirty="0" smtClean="0"/>
              <a:t> </a:t>
            </a:r>
            <a:r>
              <a:rPr lang="es-ES" dirty="0" err="1" smtClean="0"/>
              <a:t>d’agrair</a:t>
            </a:r>
            <a:r>
              <a:rPr lang="es-ES" dirty="0" smtClean="0"/>
              <a:t>, </a:t>
            </a:r>
            <a:r>
              <a:rPr lang="es-ES" dirty="0" err="1" smtClean="0"/>
              <a:t>atès</a:t>
            </a:r>
            <a:r>
              <a:rPr lang="es-ES" dirty="0" smtClean="0"/>
              <a:t> que el </a:t>
            </a:r>
            <a:r>
              <a:rPr lang="es-ES" dirty="0" err="1" smtClean="0"/>
              <a:t>seu</a:t>
            </a:r>
            <a:r>
              <a:rPr lang="es-ES" dirty="0" smtClean="0"/>
              <a:t> </a:t>
            </a:r>
            <a:r>
              <a:rPr lang="es-ES" dirty="0" err="1" smtClean="0"/>
              <a:t>nivell</a:t>
            </a:r>
            <a:r>
              <a:rPr lang="es-ES" dirty="0" smtClean="0"/>
              <a:t> </a:t>
            </a:r>
            <a:r>
              <a:rPr lang="es-ES" dirty="0" err="1" smtClean="0"/>
              <a:t>d’exigència</a:t>
            </a:r>
            <a:r>
              <a:rPr lang="es-ES" dirty="0" smtClean="0"/>
              <a:t> </a:t>
            </a:r>
            <a:r>
              <a:rPr lang="es-ES" dirty="0" err="1" smtClean="0"/>
              <a:t>ens</a:t>
            </a:r>
            <a:r>
              <a:rPr lang="es-ES" dirty="0" smtClean="0"/>
              <a:t> </a:t>
            </a:r>
            <a:r>
              <a:rPr lang="es-ES" dirty="0" err="1" smtClean="0"/>
              <a:t>marcava</a:t>
            </a:r>
            <a:r>
              <a:rPr lang="es-ES" dirty="0" smtClean="0"/>
              <a:t> a </a:t>
            </a:r>
            <a:r>
              <a:rPr lang="es-ES" dirty="0" err="1" smtClean="0"/>
              <a:t>nosaltres</a:t>
            </a:r>
            <a:r>
              <a:rPr lang="es-ES" dirty="0" smtClean="0"/>
              <a:t> la fulla de ruta, </a:t>
            </a:r>
            <a:r>
              <a:rPr lang="es-ES" dirty="0" err="1" smtClean="0"/>
              <a:t>anar</a:t>
            </a:r>
            <a:r>
              <a:rPr lang="es-ES" dirty="0" smtClean="0"/>
              <a:t> </a:t>
            </a:r>
            <a:r>
              <a:rPr lang="es-ES" dirty="0" err="1" smtClean="0"/>
              <a:t>escorcollant</a:t>
            </a:r>
            <a:r>
              <a:rPr lang="es-ES" dirty="0" smtClean="0"/>
              <a:t> noves </a:t>
            </a:r>
            <a:r>
              <a:rPr lang="es-ES" dirty="0" err="1" smtClean="0"/>
              <a:t>fonts</a:t>
            </a:r>
            <a:r>
              <a:rPr lang="es-ES" dirty="0" smtClean="0"/>
              <a:t>, noves </a:t>
            </a:r>
            <a:r>
              <a:rPr lang="es-ES" dirty="0" err="1" smtClean="0"/>
              <a:t>metodologies</a:t>
            </a:r>
            <a:r>
              <a:rPr lang="es-ES" dirty="0" smtClean="0"/>
              <a:t>. </a:t>
            </a:r>
            <a:endParaRPr lang="es-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10</a:t>
            </a:fld>
            <a:endParaRPr lang="es-ES"/>
          </a:p>
        </p:txBody>
      </p:sp>
    </p:spTree>
    <p:extLst>
      <p:ext uri="{BB962C8B-B14F-4D97-AF65-F5344CB8AC3E}">
        <p14:creationId xmlns:p14="http://schemas.microsoft.com/office/powerpoint/2010/main" val="2732566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a:t>
            </a:r>
            <a:r>
              <a:rPr lang="es-ES" dirty="0" err="1" smtClean="0"/>
              <a:t>però</a:t>
            </a:r>
            <a:r>
              <a:rPr lang="es-ES" dirty="0" smtClean="0"/>
              <a:t> </a:t>
            </a:r>
            <a:r>
              <a:rPr lang="es-ES" dirty="0" err="1" smtClean="0"/>
              <a:t>amb</a:t>
            </a:r>
            <a:r>
              <a:rPr lang="es-ES" dirty="0" smtClean="0"/>
              <a:t> </a:t>
            </a:r>
            <a:r>
              <a:rPr lang="es-ES" dirty="0" err="1" smtClean="0"/>
              <a:t>bons</a:t>
            </a:r>
            <a:r>
              <a:rPr lang="es-ES" dirty="0" smtClean="0"/>
              <a:t> </a:t>
            </a:r>
            <a:r>
              <a:rPr lang="es-ES" dirty="0" err="1" smtClean="0"/>
              <a:t>resultats</a:t>
            </a:r>
            <a:r>
              <a:rPr lang="es-ES" dirty="0" smtClean="0"/>
              <a:t>: </a:t>
            </a:r>
            <a:r>
              <a:rPr lang="es-ES" dirty="0" err="1" smtClean="0"/>
              <a:t>llibres</a:t>
            </a:r>
            <a:r>
              <a:rPr lang="es-ES" dirty="0" smtClean="0"/>
              <a:t> i </a:t>
            </a:r>
            <a:r>
              <a:rPr lang="es-ES" dirty="0" err="1" smtClean="0"/>
              <a:t>articles</a:t>
            </a:r>
            <a:r>
              <a:rPr lang="es-ES" dirty="0" smtClean="0"/>
              <a:t> </a:t>
            </a:r>
            <a:r>
              <a:rPr lang="es-ES" dirty="0" err="1" smtClean="0"/>
              <a:t>amb</a:t>
            </a:r>
            <a:r>
              <a:rPr lang="es-ES" dirty="0" smtClean="0"/>
              <a:t> JCR, </a:t>
            </a:r>
            <a:r>
              <a:rPr lang="es-ES" dirty="0" err="1" smtClean="0"/>
              <a:t>Scopus</a:t>
            </a:r>
            <a:r>
              <a:rPr lang="es-ES" dirty="0" smtClean="0"/>
              <a:t>…</a:t>
            </a:r>
            <a:endParaRPr lang="es-ES" dirty="0"/>
          </a:p>
        </p:txBody>
      </p:sp>
      <p:sp>
        <p:nvSpPr>
          <p:cNvPr id="6" name="Marcador de texto 5"/>
          <p:cNvSpPr>
            <a:spLocks noGrp="1"/>
          </p:cNvSpPr>
          <p:nvPr>
            <p:ph type="body" idx="1"/>
          </p:nvPr>
        </p:nvSpPr>
        <p:spPr/>
        <p:txBody>
          <a:bodyPr/>
          <a:lstStyle/>
          <a:p>
            <a:pPr algn="ctr"/>
            <a:r>
              <a:rPr lang="es-ES" dirty="0" smtClean="0"/>
              <a:t>9 tesis </a:t>
            </a:r>
            <a:r>
              <a:rPr lang="es-ES" dirty="0" err="1" smtClean="0"/>
              <a:t>doctorals</a:t>
            </a:r>
            <a:r>
              <a:rPr lang="es-ES" dirty="0" smtClean="0"/>
              <a:t>, en HE i </a:t>
            </a:r>
            <a:r>
              <a:rPr lang="es-ES" dirty="0" err="1" smtClean="0"/>
              <a:t>Ec</a:t>
            </a:r>
            <a:r>
              <a:rPr lang="es-ES" dirty="0" smtClean="0"/>
              <a:t>.</a:t>
            </a:r>
            <a:endParaRPr lang="es-ES" dirty="0"/>
          </a:p>
        </p:txBody>
      </p:sp>
      <p:sp>
        <p:nvSpPr>
          <p:cNvPr id="3" name="Marcador de contenido 2"/>
          <p:cNvSpPr>
            <a:spLocks noGrp="1"/>
          </p:cNvSpPr>
          <p:nvPr>
            <p:ph sz="half" idx="2"/>
          </p:nvPr>
        </p:nvSpPr>
        <p:spPr/>
        <p:txBody>
          <a:bodyPr>
            <a:normAutofit fontScale="55000" lnSpcReduction="20000"/>
          </a:bodyPr>
          <a:lstStyle/>
          <a:p>
            <a:pPr marL="457200" indent="-457200">
              <a:buFont typeface="+mj-lt"/>
              <a:buAutoNum type="arabicParenR"/>
            </a:pPr>
            <a:r>
              <a:rPr lang="es-ES_tradnl" dirty="0"/>
              <a:t>1987 Carles Manera, manufactura/</a:t>
            </a:r>
            <a:r>
              <a:rPr lang="es-ES_tradnl" dirty="0" err="1"/>
              <a:t>comerc</a:t>
            </a:r>
            <a:r>
              <a:rPr lang="es-ES_tradnl" dirty="0"/>
              <a:t>̧ a Mallorca (</a:t>
            </a:r>
            <a:r>
              <a:rPr lang="es-ES_tradnl" dirty="0" err="1"/>
              <a:t>tesi</a:t>
            </a:r>
            <a:r>
              <a:rPr lang="es-ES_tradnl" dirty="0"/>
              <a:t> doctoral, </a:t>
            </a:r>
            <a:r>
              <a:rPr lang="es-ES_tradnl" dirty="0" err="1"/>
              <a:t>Història</a:t>
            </a:r>
            <a:r>
              <a:rPr lang="es-ES_tradnl" dirty="0"/>
              <a:t>)</a:t>
            </a:r>
            <a:r>
              <a:rPr lang="es-ES_tradnl" dirty="0" smtClean="0"/>
              <a:t>;</a:t>
            </a:r>
          </a:p>
          <a:p>
            <a:pPr marL="457200" indent="-457200">
              <a:buFont typeface="+mj-lt"/>
              <a:buAutoNum type="arabicParenR"/>
            </a:pPr>
            <a:r>
              <a:rPr lang="es-ES_tradnl" dirty="0" smtClean="0"/>
              <a:t>2001]Carles </a:t>
            </a:r>
            <a:r>
              <a:rPr lang="es-ES_tradnl" dirty="0"/>
              <a:t>Manera, </a:t>
            </a:r>
            <a:r>
              <a:rPr lang="es-ES_tradnl" dirty="0" err="1"/>
              <a:t>model</a:t>
            </a:r>
            <a:r>
              <a:rPr lang="es-ES_tradnl" dirty="0"/>
              <a:t> de </a:t>
            </a:r>
            <a:r>
              <a:rPr lang="es-ES_tradnl" dirty="0" err="1"/>
              <a:t>creixement</a:t>
            </a:r>
            <a:r>
              <a:rPr lang="es-ES_tradnl" dirty="0"/>
              <a:t> balear (</a:t>
            </a:r>
            <a:r>
              <a:rPr lang="es-ES_tradnl" dirty="0" err="1"/>
              <a:t>tesi</a:t>
            </a:r>
            <a:r>
              <a:rPr lang="es-ES_tradnl" dirty="0"/>
              <a:t> doctoral, </a:t>
            </a:r>
            <a:r>
              <a:rPr lang="es-ES_tradnl" dirty="0" err="1"/>
              <a:t>Economia</a:t>
            </a:r>
            <a:r>
              <a:rPr lang="es-ES_tradnl" dirty="0"/>
              <a:t>)</a:t>
            </a:r>
            <a:r>
              <a:rPr lang="es-ES_tradnl" dirty="0" smtClean="0"/>
              <a:t>;</a:t>
            </a:r>
          </a:p>
          <a:p>
            <a:pPr marL="457200" indent="-457200">
              <a:buFont typeface="+mj-lt"/>
              <a:buAutoNum type="arabicParenR"/>
            </a:pPr>
            <a:r>
              <a:rPr lang="es-ES_tradnl" dirty="0" smtClean="0"/>
              <a:t>1996 </a:t>
            </a:r>
            <a:r>
              <a:rPr lang="es-ES_tradnl" dirty="0"/>
              <a:t>Miquel J. </a:t>
            </a:r>
            <a:r>
              <a:rPr lang="es-ES_tradnl" dirty="0" err="1"/>
              <a:t>Deya</a:t>
            </a:r>
            <a:r>
              <a:rPr lang="es-ES_tradnl" dirty="0"/>
              <a:t>́, sobre manufactura a Mallorca</a:t>
            </a:r>
            <a:r>
              <a:rPr lang="es-ES_tradnl" dirty="0" smtClean="0"/>
              <a:t>;</a:t>
            </a:r>
          </a:p>
          <a:p>
            <a:pPr marL="457200" indent="-457200">
              <a:buFont typeface="+mj-lt"/>
              <a:buAutoNum type="arabicParenR"/>
            </a:pPr>
            <a:r>
              <a:rPr lang="es-ES_tradnl" dirty="0" smtClean="0"/>
              <a:t>1999 </a:t>
            </a:r>
            <a:r>
              <a:rPr lang="es-ES_tradnl" dirty="0" err="1"/>
              <a:t>Joana</a:t>
            </a:r>
            <a:r>
              <a:rPr lang="es-ES_tradnl" dirty="0"/>
              <a:t> </a:t>
            </a:r>
            <a:r>
              <a:rPr lang="es-ES_tradnl" dirty="0" err="1"/>
              <a:t>Maria</a:t>
            </a:r>
            <a:r>
              <a:rPr lang="es-ES_tradnl" dirty="0"/>
              <a:t> </a:t>
            </a:r>
            <a:r>
              <a:rPr lang="es-ES_tradnl" dirty="0" err="1"/>
              <a:t>Escartín</a:t>
            </a:r>
            <a:r>
              <a:rPr lang="es-ES_tradnl" dirty="0"/>
              <a:t>, sobre manufactura del </a:t>
            </a:r>
            <a:r>
              <a:rPr lang="es-ES_tradnl" dirty="0" err="1"/>
              <a:t>calçat</a:t>
            </a:r>
            <a:r>
              <a:rPr lang="es-ES_tradnl" dirty="0"/>
              <a:t> a Palma i </a:t>
            </a:r>
            <a:r>
              <a:rPr lang="es-ES_tradnl" dirty="0" err="1"/>
              <a:t>configuracio</a:t>
            </a:r>
            <a:r>
              <a:rPr lang="es-ES_tradnl" dirty="0"/>
              <a:t>́ de la </a:t>
            </a:r>
            <a:r>
              <a:rPr lang="es-ES_tradnl" dirty="0" err="1"/>
              <a:t>ciutat</a:t>
            </a:r>
            <a:r>
              <a:rPr lang="es-ES_tradnl" dirty="0"/>
              <a:t>; </a:t>
            </a:r>
            <a:endParaRPr lang="es-ES_tradnl" dirty="0" smtClean="0"/>
          </a:p>
          <a:p>
            <a:pPr marL="457200" indent="-457200">
              <a:buFont typeface="+mj-lt"/>
              <a:buAutoNum type="arabicParenR"/>
            </a:pPr>
            <a:r>
              <a:rPr lang="es-ES_tradnl" dirty="0" smtClean="0"/>
              <a:t>2001 </a:t>
            </a:r>
            <a:r>
              <a:rPr lang="es-ES_tradnl" dirty="0"/>
              <a:t>Miquel À. </a:t>
            </a:r>
            <a:r>
              <a:rPr lang="es-ES_tradnl" dirty="0" err="1"/>
              <a:t>Casasnovas</a:t>
            </a:r>
            <a:r>
              <a:rPr lang="es-ES_tradnl" dirty="0"/>
              <a:t>, sobre el </a:t>
            </a:r>
            <a:r>
              <a:rPr lang="es-ES_tradnl" dirty="0" err="1"/>
              <a:t>procés</a:t>
            </a:r>
            <a:r>
              <a:rPr lang="es-ES_tradnl" dirty="0"/>
              <a:t> de </a:t>
            </a:r>
            <a:r>
              <a:rPr lang="es-ES_tradnl" dirty="0" err="1"/>
              <a:t>creixement</a:t>
            </a:r>
            <a:r>
              <a:rPr lang="es-ES_tradnl" dirty="0"/>
              <a:t> </a:t>
            </a:r>
            <a:r>
              <a:rPr lang="es-ES_tradnl" dirty="0" err="1"/>
              <a:t>econòmic</a:t>
            </a:r>
            <a:r>
              <a:rPr lang="es-ES_tradnl" dirty="0"/>
              <a:t> a Menorca; </a:t>
            </a:r>
            <a:endParaRPr lang="es-ES_tradnl" dirty="0" smtClean="0"/>
          </a:p>
          <a:p>
            <a:pPr marL="457200" indent="-457200">
              <a:buFont typeface="+mj-lt"/>
              <a:buAutoNum type="arabicParenR"/>
            </a:pPr>
            <a:r>
              <a:rPr lang="es-ES_tradnl" dirty="0"/>
              <a:t>2002 </a:t>
            </a:r>
            <a:r>
              <a:rPr lang="es-ES_tradnl" dirty="0" err="1"/>
              <a:t>Ramon</a:t>
            </a:r>
            <a:r>
              <a:rPr lang="es-ES_tradnl" dirty="0"/>
              <a:t> Molina, sobre el factor </a:t>
            </a:r>
            <a:r>
              <a:rPr lang="es-ES_tradnl" dirty="0" err="1"/>
              <a:t>treball</a:t>
            </a:r>
            <a:r>
              <a:rPr lang="es-ES_tradnl" dirty="0"/>
              <a:t> i les </a:t>
            </a:r>
            <a:r>
              <a:rPr lang="es-ES_tradnl" dirty="0" err="1"/>
              <a:t>condicions</a:t>
            </a:r>
            <a:r>
              <a:rPr lang="es-ES_tradnl" dirty="0"/>
              <a:t> de vida i </a:t>
            </a:r>
            <a:r>
              <a:rPr lang="es-ES_tradnl" dirty="0" err="1"/>
              <a:t>salarials</a:t>
            </a:r>
            <a:r>
              <a:rPr lang="es-ES_tradnl" dirty="0"/>
              <a:t>; </a:t>
            </a:r>
            <a:endParaRPr lang="es-ES_tradnl" dirty="0" smtClean="0"/>
          </a:p>
          <a:p>
            <a:pPr marL="457200" indent="-457200">
              <a:buFont typeface="+mj-lt"/>
              <a:buAutoNum type="arabicParenR"/>
            </a:pPr>
            <a:r>
              <a:rPr lang="es-ES_tradnl" dirty="0" smtClean="0"/>
              <a:t>2007 </a:t>
            </a:r>
            <a:r>
              <a:rPr lang="es-ES_tradnl" dirty="0" err="1"/>
              <a:t>Alfons</a:t>
            </a:r>
            <a:r>
              <a:rPr lang="es-ES_tradnl" dirty="0"/>
              <a:t> </a:t>
            </a:r>
            <a:r>
              <a:rPr lang="es-ES_tradnl" dirty="0" err="1"/>
              <a:t>Méndez</a:t>
            </a:r>
            <a:r>
              <a:rPr lang="es-ES_tradnl" dirty="0"/>
              <a:t>, sobre les </a:t>
            </a:r>
            <a:r>
              <a:rPr lang="es-ES_tradnl" dirty="0" err="1"/>
              <a:t>indústries</a:t>
            </a:r>
            <a:r>
              <a:rPr lang="es-ES_tradnl" dirty="0"/>
              <a:t> </a:t>
            </a:r>
            <a:r>
              <a:rPr lang="es-ES_tradnl" dirty="0" err="1"/>
              <a:t>vitícola</a:t>
            </a:r>
            <a:r>
              <a:rPr lang="es-ES_tradnl" dirty="0"/>
              <a:t> i </a:t>
            </a:r>
            <a:r>
              <a:rPr lang="es-ES_tradnl" dirty="0" err="1"/>
              <a:t>ramadera</a:t>
            </a:r>
            <a:r>
              <a:rPr lang="es-ES_tradnl" dirty="0"/>
              <a:t> a Menorca</a:t>
            </a:r>
            <a:r>
              <a:rPr lang="es-ES_tradnl" dirty="0" smtClean="0"/>
              <a:t>;</a:t>
            </a:r>
          </a:p>
          <a:p>
            <a:pPr marL="457200" indent="-457200">
              <a:buFont typeface="+mj-lt"/>
              <a:buAutoNum type="arabicParenR"/>
            </a:pPr>
            <a:r>
              <a:rPr lang="es-ES_tradnl" dirty="0" smtClean="0"/>
              <a:t> </a:t>
            </a:r>
            <a:r>
              <a:rPr lang="es-ES_tradnl" dirty="0"/>
              <a:t>2008 </a:t>
            </a:r>
            <a:r>
              <a:rPr lang="es-ES_tradnl" dirty="0" err="1"/>
              <a:t>Sebastia</a:t>
            </a:r>
            <a:r>
              <a:rPr lang="es-ES_tradnl" dirty="0"/>
              <a:t>̀ Sansó, sobre les perles </a:t>
            </a:r>
            <a:r>
              <a:rPr lang="es-ES_tradnl" dirty="0" err="1"/>
              <a:t>artificials</a:t>
            </a:r>
            <a:r>
              <a:rPr lang="es-ES_tradnl" dirty="0"/>
              <a:t> a Manacor</a:t>
            </a:r>
            <a:r>
              <a:rPr lang="es-ES_tradnl" dirty="0" smtClean="0"/>
              <a:t>;</a:t>
            </a:r>
          </a:p>
          <a:p>
            <a:pPr marL="457200" indent="-457200">
              <a:buFont typeface="+mj-lt"/>
              <a:buAutoNum type="arabicParenR"/>
            </a:pPr>
            <a:r>
              <a:rPr lang="es-ES_tradnl" dirty="0" smtClean="0"/>
              <a:t>2013 </a:t>
            </a:r>
            <a:r>
              <a:rPr lang="es-ES_tradnl" dirty="0"/>
              <a:t>Carol </a:t>
            </a:r>
            <a:r>
              <a:rPr lang="es-ES_tradnl" dirty="0" err="1"/>
              <a:t>Beltrán</a:t>
            </a:r>
            <a:r>
              <a:rPr lang="es-ES_tradnl" dirty="0"/>
              <a:t>, sobre la </a:t>
            </a:r>
            <a:r>
              <a:rPr lang="es-ES_tradnl" dirty="0" err="1"/>
              <a:t>revisio</a:t>
            </a:r>
            <a:r>
              <a:rPr lang="es-ES_tradnl" dirty="0"/>
              <a:t>́ de la </a:t>
            </a:r>
            <a:r>
              <a:rPr lang="es-ES_tradnl" dirty="0" err="1"/>
              <a:t>via</a:t>
            </a:r>
            <a:r>
              <a:rPr lang="es-ES_tradnl" dirty="0"/>
              <a:t> menorquina de </a:t>
            </a:r>
            <a:r>
              <a:rPr lang="es-ES_tradnl" dirty="0" err="1"/>
              <a:t>creixement</a:t>
            </a:r>
            <a:r>
              <a:rPr lang="es-ES_tradnl" dirty="0"/>
              <a:t>. </a:t>
            </a:r>
            <a:endParaRPr lang="es-ES_tradnl" dirty="0" smtClean="0"/>
          </a:p>
          <a:p>
            <a:pPr marL="457200" indent="-457200" algn="ctr">
              <a:buFont typeface="+mj-lt"/>
              <a:buAutoNum type="arabicParenR"/>
            </a:pPr>
            <a:r>
              <a:rPr lang="fr-FR" dirty="0" smtClean="0"/>
              <a:t> </a:t>
            </a:r>
          </a:p>
        </p:txBody>
      </p:sp>
      <p:sp>
        <p:nvSpPr>
          <p:cNvPr id="7" name="Marcador de texto 6"/>
          <p:cNvSpPr>
            <a:spLocks noGrp="1"/>
          </p:cNvSpPr>
          <p:nvPr>
            <p:ph type="body" sz="quarter" idx="3"/>
          </p:nvPr>
        </p:nvSpPr>
        <p:spPr/>
        <p:txBody>
          <a:bodyPr/>
          <a:lstStyle/>
          <a:p>
            <a:pPr algn="ctr"/>
            <a:r>
              <a:rPr lang="es-ES" dirty="0" err="1" smtClean="0"/>
              <a:t>Altres</a:t>
            </a:r>
            <a:r>
              <a:rPr lang="es-ES" dirty="0" smtClean="0"/>
              <a:t> </a:t>
            </a:r>
            <a:r>
              <a:rPr lang="es-ES" dirty="0" err="1" smtClean="0"/>
              <a:t>aportacions</a:t>
            </a:r>
            <a:endParaRPr lang="es-ES" dirty="0"/>
          </a:p>
        </p:txBody>
      </p:sp>
      <p:sp>
        <p:nvSpPr>
          <p:cNvPr id="8" name="Marcador de contenido 7"/>
          <p:cNvSpPr>
            <a:spLocks noGrp="1"/>
          </p:cNvSpPr>
          <p:nvPr>
            <p:ph sz="quarter" idx="4"/>
          </p:nvPr>
        </p:nvSpPr>
        <p:spPr/>
        <p:txBody>
          <a:bodyPr>
            <a:normAutofit fontScale="55000" lnSpcReduction="20000"/>
          </a:bodyPr>
          <a:lstStyle/>
          <a:p>
            <a:endParaRPr lang="fr-FR" dirty="0" smtClean="0"/>
          </a:p>
          <a:p>
            <a:r>
              <a:rPr lang="fr-FR" dirty="0" smtClean="0"/>
              <a:t>Joan Roca (sobre </a:t>
            </a:r>
            <a:r>
              <a:rPr lang="fr-FR" dirty="0" err="1" smtClean="0"/>
              <a:t>can</a:t>
            </a:r>
            <a:r>
              <a:rPr lang="fr-FR" dirty="0" smtClean="0"/>
              <a:t> </a:t>
            </a:r>
            <a:r>
              <a:rPr lang="fr-FR" dirty="0" err="1" smtClean="0"/>
              <a:t>Ribas</a:t>
            </a:r>
            <a:r>
              <a:rPr lang="fr-FR" dirty="0" smtClean="0"/>
              <a:t>), </a:t>
            </a:r>
          </a:p>
          <a:p>
            <a:r>
              <a:rPr lang="fr-FR" dirty="0" smtClean="0"/>
              <a:t>Antoni </a:t>
            </a:r>
            <a:r>
              <a:rPr lang="fr-FR" dirty="0" err="1" smtClean="0"/>
              <a:t>Penya</a:t>
            </a:r>
            <a:r>
              <a:rPr lang="fr-FR" dirty="0" smtClean="0"/>
              <a:t> (sobre la </a:t>
            </a:r>
            <a:r>
              <a:rPr lang="fr-FR" dirty="0" err="1" smtClean="0"/>
              <a:t>indústria</a:t>
            </a:r>
            <a:r>
              <a:rPr lang="fr-FR" dirty="0" smtClean="0"/>
              <a:t> a Palma), </a:t>
            </a:r>
          </a:p>
          <a:p>
            <a:r>
              <a:rPr lang="fr-FR" dirty="0" smtClean="0"/>
              <a:t>Fernando </a:t>
            </a:r>
            <a:r>
              <a:rPr lang="fr-FR" dirty="0" err="1" smtClean="0"/>
              <a:t>Pujalte</a:t>
            </a:r>
            <a:r>
              <a:rPr lang="fr-FR" dirty="0" smtClean="0"/>
              <a:t> (sobre la </a:t>
            </a:r>
            <a:r>
              <a:rPr lang="fr-FR" dirty="0" err="1" smtClean="0"/>
              <a:t>fàbrica</a:t>
            </a:r>
            <a:r>
              <a:rPr lang="fr-FR" dirty="0" smtClean="0"/>
              <a:t> </a:t>
            </a:r>
            <a:r>
              <a:rPr lang="fr-FR" dirty="0" err="1" smtClean="0"/>
              <a:t>Loryc</a:t>
            </a:r>
            <a:r>
              <a:rPr lang="fr-FR" dirty="0" smtClean="0"/>
              <a:t> i la </a:t>
            </a:r>
            <a:r>
              <a:rPr lang="fr-FR" dirty="0" err="1" smtClean="0"/>
              <a:t>indústria</a:t>
            </a:r>
            <a:r>
              <a:rPr lang="fr-FR" dirty="0" smtClean="0"/>
              <a:t> </a:t>
            </a:r>
            <a:r>
              <a:rPr lang="fr-FR" dirty="0" err="1" smtClean="0"/>
              <a:t>energètica</a:t>
            </a:r>
            <a:r>
              <a:rPr lang="fr-FR" dirty="0" smtClean="0"/>
              <a:t>), </a:t>
            </a:r>
          </a:p>
          <a:p>
            <a:r>
              <a:rPr lang="fr-FR" dirty="0" err="1" smtClean="0"/>
              <a:t>Aina</a:t>
            </a:r>
            <a:r>
              <a:rPr lang="fr-FR" dirty="0" smtClean="0"/>
              <a:t> Serrano (sobre el </a:t>
            </a:r>
            <a:r>
              <a:rPr lang="fr-FR" dirty="0" err="1" smtClean="0"/>
              <a:t>treball</a:t>
            </a:r>
            <a:r>
              <a:rPr lang="fr-FR" dirty="0" smtClean="0"/>
              <a:t> de les </a:t>
            </a:r>
            <a:r>
              <a:rPr lang="fr-FR" dirty="0" err="1" smtClean="0"/>
              <a:t>dones</a:t>
            </a:r>
            <a:r>
              <a:rPr lang="fr-FR" dirty="0" smtClean="0"/>
              <a:t> i en </a:t>
            </a:r>
            <a:r>
              <a:rPr lang="fr-FR" dirty="0" err="1" smtClean="0"/>
              <a:t>relacio</a:t>
            </a:r>
            <a:r>
              <a:rPr lang="fr-FR" dirty="0" smtClean="0"/>
              <a:t>́ </a:t>
            </a:r>
            <a:r>
              <a:rPr lang="fr-FR" dirty="0" err="1" smtClean="0"/>
              <a:t>amb</a:t>
            </a:r>
            <a:r>
              <a:rPr lang="fr-FR" dirty="0" smtClean="0"/>
              <a:t> la </a:t>
            </a:r>
            <a:r>
              <a:rPr lang="fr-FR" dirty="0" err="1" smtClean="0"/>
              <a:t>indústria</a:t>
            </a:r>
            <a:r>
              <a:rPr lang="fr-FR" dirty="0" smtClean="0"/>
              <a:t> </a:t>
            </a:r>
            <a:r>
              <a:rPr lang="fr-FR" dirty="0" err="1" smtClean="0"/>
              <a:t>tèxtil</a:t>
            </a:r>
            <a:r>
              <a:rPr lang="fr-FR" dirty="0" smtClean="0"/>
              <a:t> a </a:t>
            </a:r>
            <a:r>
              <a:rPr lang="fr-FR" dirty="0" err="1" smtClean="0"/>
              <a:t>Sóller</a:t>
            </a:r>
            <a:r>
              <a:rPr lang="fr-FR" dirty="0" smtClean="0"/>
              <a:t>),</a:t>
            </a:r>
          </a:p>
          <a:p>
            <a:r>
              <a:rPr lang="fr-FR" dirty="0" smtClean="0"/>
              <a:t> Pilar </a:t>
            </a:r>
            <a:r>
              <a:rPr lang="fr-FR" dirty="0" err="1" smtClean="0"/>
              <a:t>Pérez</a:t>
            </a:r>
            <a:r>
              <a:rPr lang="fr-FR" dirty="0" smtClean="0"/>
              <a:t> (sobre la </a:t>
            </a:r>
            <a:r>
              <a:rPr lang="fr-FR" dirty="0" err="1" smtClean="0"/>
              <a:t>formacio</a:t>
            </a:r>
            <a:r>
              <a:rPr lang="fr-FR" dirty="0" smtClean="0"/>
              <a:t>́ de la classe </a:t>
            </a:r>
            <a:r>
              <a:rPr lang="fr-FR" dirty="0" err="1" smtClean="0"/>
              <a:t>obrera</a:t>
            </a:r>
            <a:r>
              <a:rPr lang="fr-FR" dirty="0" smtClean="0"/>
              <a:t> </a:t>
            </a:r>
            <a:r>
              <a:rPr lang="fr-FR" dirty="0" err="1" smtClean="0"/>
              <a:t>mallorquina</a:t>
            </a:r>
            <a:r>
              <a:rPr lang="fr-FR" dirty="0" smtClean="0"/>
              <a:t>),</a:t>
            </a:r>
          </a:p>
          <a:p>
            <a:r>
              <a:rPr lang="fr-FR" dirty="0" smtClean="0"/>
              <a:t>Pilar </a:t>
            </a:r>
            <a:r>
              <a:rPr lang="fr-FR" dirty="0" err="1" smtClean="0"/>
              <a:t>Gayoso</a:t>
            </a:r>
            <a:r>
              <a:rPr lang="fr-FR" dirty="0" smtClean="0"/>
              <a:t> (sobre la </a:t>
            </a:r>
            <a:r>
              <a:rPr lang="fr-FR" dirty="0" err="1" smtClean="0"/>
              <a:t>conjuntura</a:t>
            </a:r>
            <a:r>
              <a:rPr lang="fr-FR" dirty="0" smtClean="0"/>
              <a:t> </a:t>
            </a:r>
            <a:r>
              <a:rPr lang="fr-FR" dirty="0" err="1" smtClean="0"/>
              <a:t>industrial</a:t>
            </a:r>
            <a:r>
              <a:rPr lang="fr-FR" dirty="0" smtClean="0"/>
              <a:t> durant la </a:t>
            </a:r>
            <a:r>
              <a:rPr lang="fr-FR" dirty="0" err="1" smtClean="0"/>
              <a:t>guerra</a:t>
            </a:r>
            <a:r>
              <a:rPr lang="fr-FR" dirty="0" smtClean="0"/>
              <a:t> civil </a:t>
            </a:r>
            <a:r>
              <a:rPr lang="fr-FR" dirty="0" err="1" smtClean="0"/>
              <a:t>espanyola</a:t>
            </a:r>
            <a:r>
              <a:rPr lang="fr-FR" dirty="0" smtClean="0"/>
              <a:t>), </a:t>
            </a:r>
          </a:p>
          <a:p>
            <a:r>
              <a:rPr lang="fr-FR" dirty="0" smtClean="0"/>
              <a:t>Antoni </a:t>
            </a:r>
            <a:r>
              <a:rPr lang="fr-FR" dirty="0" err="1" smtClean="0"/>
              <a:t>Pujol</a:t>
            </a:r>
            <a:r>
              <a:rPr lang="fr-FR" dirty="0" smtClean="0"/>
              <a:t> (sobre la </a:t>
            </a:r>
            <a:r>
              <a:rPr lang="fr-FR" dirty="0" err="1" smtClean="0"/>
              <a:t>indústria</a:t>
            </a:r>
            <a:r>
              <a:rPr lang="fr-FR" dirty="0" smtClean="0"/>
              <a:t> de </a:t>
            </a:r>
            <a:r>
              <a:rPr lang="fr-FR" dirty="0" err="1" smtClean="0"/>
              <a:t>sabons</a:t>
            </a:r>
            <a:r>
              <a:rPr lang="fr-FR" dirty="0" smtClean="0"/>
              <a:t> a </a:t>
            </a:r>
            <a:r>
              <a:rPr lang="fr-FR" dirty="0" err="1" smtClean="0"/>
              <a:t>Andratx</a:t>
            </a:r>
            <a:r>
              <a:rPr lang="fr-FR" dirty="0" smtClean="0"/>
              <a:t>), </a:t>
            </a:r>
          </a:p>
          <a:p>
            <a:r>
              <a:rPr lang="fr-FR" dirty="0" smtClean="0"/>
              <a:t>Josep </a:t>
            </a:r>
            <a:r>
              <a:rPr lang="fr-FR" dirty="0" err="1" smtClean="0"/>
              <a:t>Umbert</a:t>
            </a:r>
            <a:r>
              <a:rPr lang="fr-FR" dirty="0" smtClean="0"/>
              <a:t> (sobre la </a:t>
            </a:r>
            <a:r>
              <a:rPr lang="fr-FR" dirty="0" err="1" smtClean="0"/>
              <a:t>conjuntura</a:t>
            </a:r>
            <a:r>
              <a:rPr lang="fr-FR" dirty="0" smtClean="0"/>
              <a:t> durant la Primera Guerra </a:t>
            </a:r>
            <a:r>
              <a:rPr lang="fr-FR" dirty="0" err="1" smtClean="0"/>
              <a:t>Mundial</a:t>
            </a:r>
            <a:r>
              <a:rPr lang="fr-FR" dirty="0" smtClean="0"/>
              <a:t>), </a:t>
            </a:r>
          </a:p>
          <a:p>
            <a:r>
              <a:rPr lang="fr-FR" dirty="0" err="1" smtClean="0"/>
              <a:t>Andreu</a:t>
            </a:r>
            <a:r>
              <a:rPr lang="fr-FR" dirty="0" smtClean="0"/>
              <a:t> </a:t>
            </a:r>
            <a:r>
              <a:rPr lang="fr-FR" dirty="0" err="1" smtClean="0"/>
              <a:t>Bibilioni</a:t>
            </a:r>
            <a:r>
              <a:rPr lang="fr-FR" dirty="0" smtClean="0"/>
              <a:t> i </a:t>
            </a:r>
            <a:r>
              <a:rPr lang="fr-FR" dirty="0" err="1" smtClean="0"/>
              <a:t>Jerònia</a:t>
            </a:r>
            <a:r>
              <a:rPr lang="fr-FR" dirty="0" smtClean="0"/>
              <a:t> Pons (sobre la </a:t>
            </a:r>
            <a:r>
              <a:rPr lang="fr-FR" dirty="0" err="1" smtClean="0"/>
              <a:t>indústria</a:t>
            </a:r>
            <a:r>
              <a:rPr lang="fr-FR" dirty="0" smtClean="0"/>
              <a:t> a </a:t>
            </a:r>
            <a:r>
              <a:rPr lang="fr-FR" dirty="0" err="1" smtClean="0"/>
              <a:t>Lloseta</a:t>
            </a:r>
            <a:r>
              <a:rPr lang="fr-FR" dirty="0" smtClean="0"/>
              <a:t>) ,</a:t>
            </a:r>
          </a:p>
          <a:p>
            <a:r>
              <a:rPr lang="fr-FR" dirty="0" smtClean="0"/>
              <a:t>Carles </a:t>
            </a:r>
            <a:r>
              <a:rPr lang="fr-FR" dirty="0" err="1" smtClean="0"/>
              <a:t>Manera</a:t>
            </a:r>
            <a:r>
              <a:rPr lang="fr-FR" dirty="0" smtClean="0"/>
              <a:t> i Elisabeth Valle (sobre la </a:t>
            </a:r>
            <a:r>
              <a:rPr lang="fr-FR" dirty="0" err="1" smtClean="0"/>
              <a:t>transicio</a:t>
            </a:r>
            <a:r>
              <a:rPr lang="fr-FR" dirty="0" smtClean="0"/>
              <a:t>́ a </a:t>
            </a:r>
            <a:r>
              <a:rPr lang="fr-FR" dirty="0" err="1" smtClean="0"/>
              <a:t>una</a:t>
            </a:r>
            <a:r>
              <a:rPr lang="fr-FR" dirty="0" smtClean="0"/>
              <a:t> </a:t>
            </a:r>
            <a:r>
              <a:rPr lang="fr-FR" dirty="0" err="1" smtClean="0"/>
              <a:t>economia</a:t>
            </a:r>
            <a:r>
              <a:rPr lang="fr-FR" dirty="0" smtClean="0"/>
              <a:t> de </a:t>
            </a:r>
            <a:r>
              <a:rPr lang="fr-FR" dirty="0" err="1" smtClean="0"/>
              <a:t>serveis</a:t>
            </a:r>
            <a:r>
              <a:rPr lang="fr-FR" dirty="0" smtClean="0"/>
              <a:t>). </a:t>
            </a:r>
            <a:endParaRPr lang="es-ES" dirty="0" smtClean="0"/>
          </a:p>
          <a:p>
            <a:endParaRPr lang="es-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11</a:t>
            </a:fld>
            <a:endParaRPr lang="es-ES"/>
          </a:p>
        </p:txBody>
      </p:sp>
    </p:spTree>
    <p:extLst>
      <p:ext uri="{BB962C8B-B14F-4D97-AF65-F5344CB8AC3E}">
        <p14:creationId xmlns:p14="http://schemas.microsoft.com/office/powerpoint/2010/main" val="3784925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a:xfrm>
            <a:off x="457200" y="123488"/>
            <a:ext cx="8229600" cy="1587704"/>
          </a:xfrm>
        </p:spPr>
        <p:txBody>
          <a:bodyPr>
            <a:noAutofit/>
          </a:bodyPr>
          <a:lstStyle/>
          <a:p>
            <a:r>
              <a:rPr lang="es-ES" sz="2800" dirty="0" smtClean="0"/>
              <a:t>…i un indicador de </a:t>
            </a:r>
            <a:r>
              <a:rPr lang="es-ES" sz="2800" dirty="0" err="1" smtClean="0"/>
              <a:t>síntesi</a:t>
            </a:r>
            <a:r>
              <a:rPr lang="es-ES" sz="2800" dirty="0" smtClean="0"/>
              <a:t>: </a:t>
            </a:r>
            <a:r>
              <a:rPr lang="es-ES" sz="2800" dirty="0" err="1" smtClean="0"/>
              <a:t>l’IPIBAL</a:t>
            </a:r>
            <a:r>
              <a:rPr lang="es-ES" sz="2800" dirty="0" smtClean="0"/>
              <a:t>,</a:t>
            </a:r>
            <a:br>
              <a:rPr lang="es-ES" sz="2800" dirty="0" smtClean="0"/>
            </a:br>
            <a:r>
              <a:rPr lang="es-ES" sz="2800" dirty="0" err="1" smtClean="0"/>
              <a:t>confeccionat</a:t>
            </a:r>
            <a:r>
              <a:rPr lang="es-ES" sz="2800" dirty="0" smtClean="0"/>
              <a:t> </a:t>
            </a:r>
            <a:r>
              <a:rPr lang="es-ES" sz="2800" dirty="0" err="1" smtClean="0"/>
              <a:t>amb</a:t>
            </a:r>
            <a:r>
              <a:rPr lang="es-ES" sz="2800" dirty="0" smtClean="0"/>
              <a:t> la inestimable </a:t>
            </a:r>
            <a:r>
              <a:rPr lang="es-ES" sz="2800" dirty="0" err="1" smtClean="0"/>
              <a:t>ajuda</a:t>
            </a:r>
            <a:r>
              <a:rPr lang="es-ES" sz="2800" dirty="0" smtClean="0"/>
              <a:t> </a:t>
            </a:r>
            <a:br>
              <a:rPr lang="es-ES" sz="2800" dirty="0" smtClean="0"/>
            </a:br>
            <a:r>
              <a:rPr lang="es-ES" sz="2800" dirty="0" err="1" smtClean="0"/>
              <a:t>d’Antonio</a:t>
            </a:r>
            <a:r>
              <a:rPr lang="es-ES" sz="2800" dirty="0" smtClean="0"/>
              <a:t> Parejo </a:t>
            </a:r>
            <a:r>
              <a:rPr lang="es-ES" sz="3600" dirty="0" smtClean="0"/>
              <a:t/>
            </a:r>
            <a:br>
              <a:rPr lang="es-ES" sz="3600" dirty="0" smtClean="0"/>
            </a:br>
            <a:r>
              <a:rPr lang="es-ES" sz="2400" dirty="0" smtClean="0"/>
              <a:t>(</a:t>
            </a:r>
            <a:r>
              <a:rPr lang="es-ES" sz="2400" dirty="0" err="1" smtClean="0"/>
              <a:t>publicació</a:t>
            </a:r>
            <a:r>
              <a:rPr lang="es-ES" sz="2400" dirty="0" smtClean="0"/>
              <a:t>: Manera-Parejo, RHI, núm. 50)</a:t>
            </a:r>
            <a:endParaRPr lang="es-ES" sz="2400" dirty="0"/>
          </a:p>
        </p:txBody>
      </p:sp>
      <p:sp>
        <p:nvSpPr>
          <p:cNvPr id="12" name="Marcador de texto 11"/>
          <p:cNvSpPr>
            <a:spLocks noGrp="1"/>
          </p:cNvSpPr>
          <p:nvPr>
            <p:ph type="body" idx="1"/>
          </p:nvPr>
        </p:nvSpPr>
        <p:spPr>
          <a:xfrm>
            <a:off x="457200" y="1535112"/>
            <a:ext cx="4040188" cy="899367"/>
          </a:xfrm>
        </p:spPr>
        <p:txBody>
          <a:bodyPr/>
          <a:lstStyle/>
          <a:p>
            <a:pPr algn="ctr"/>
            <a:r>
              <a:rPr lang="es-ES" dirty="0" smtClean="0"/>
              <a:t>IPIBAL, IPIES</a:t>
            </a:r>
            <a:endParaRPr lang="es-ES" dirty="0"/>
          </a:p>
        </p:txBody>
      </p:sp>
      <p:pic>
        <p:nvPicPr>
          <p:cNvPr id="11" name="Marcador de contenido 10"/>
          <p:cNvPicPr>
            <a:picLocks noGrp="1" noChangeAspect="1"/>
          </p:cNvPicPr>
          <p:nvPr>
            <p:ph sz="half" idx="2"/>
          </p:nvPr>
        </p:nvPicPr>
        <p:blipFill>
          <a:blip r:embed="rId2"/>
          <a:srcRect t="-29994" b="-29994"/>
          <a:stretch>
            <a:fillRect/>
          </a:stretch>
        </p:blipFill>
        <p:spPr/>
      </p:pic>
      <p:sp>
        <p:nvSpPr>
          <p:cNvPr id="13" name="Marcador de texto 12"/>
          <p:cNvSpPr>
            <a:spLocks noGrp="1"/>
          </p:cNvSpPr>
          <p:nvPr>
            <p:ph type="body" sz="quarter" idx="3"/>
          </p:nvPr>
        </p:nvSpPr>
        <p:spPr>
          <a:xfrm>
            <a:off x="4645025" y="1535113"/>
            <a:ext cx="4041775" cy="899366"/>
          </a:xfrm>
        </p:spPr>
        <p:txBody>
          <a:bodyPr>
            <a:normAutofit fontScale="85000" lnSpcReduction="20000"/>
          </a:bodyPr>
          <a:lstStyle/>
          <a:p>
            <a:pPr algn="ctr"/>
            <a:endParaRPr lang="es-ES" dirty="0" smtClean="0"/>
          </a:p>
          <a:p>
            <a:pPr algn="ctr"/>
            <a:r>
              <a:rPr lang="es-ES" dirty="0" err="1" smtClean="0"/>
              <a:t>Prod</a:t>
            </a:r>
            <a:r>
              <a:rPr lang="es-ES" dirty="0" smtClean="0"/>
              <a:t>. Industrial per </a:t>
            </a:r>
            <a:r>
              <a:rPr lang="es-ES" dirty="0" err="1" smtClean="0"/>
              <a:t>habitant</a:t>
            </a:r>
            <a:r>
              <a:rPr lang="es-ES" dirty="0" smtClean="0"/>
              <a:t>, </a:t>
            </a:r>
            <a:r>
              <a:rPr lang="es-ES" dirty="0" err="1" smtClean="0"/>
              <a:t>pessetes</a:t>
            </a:r>
            <a:r>
              <a:rPr lang="es-ES" dirty="0" smtClean="0"/>
              <a:t> de 1970</a:t>
            </a:r>
            <a:endParaRPr lang="es-ES" dirty="0"/>
          </a:p>
        </p:txBody>
      </p:sp>
      <p:sp>
        <p:nvSpPr>
          <p:cNvPr id="7" name="Marcador de pie de página 6"/>
          <p:cNvSpPr>
            <a:spLocks noGrp="1"/>
          </p:cNvSpPr>
          <p:nvPr>
            <p:ph type="ftr" sz="quarter" idx="11"/>
          </p:nvPr>
        </p:nvSpPr>
        <p:spPr/>
        <p:txBody>
          <a:bodyPr/>
          <a:lstStyle/>
          <a:p>
            <a:r>
              <a:rPr lang="fr-FR" smtClean="0"/>
              <a:t>Professor Carles Manera</a:t>
            </a:r>
            <a:endParaRPr lang="es-ES"/>
          </a:p>
        </p:txBody>
      </p:sp>
      <p:sp>
        <p:nvSpPr>
          <p:cNvPr id="8" name="Marcador de número de diapositiva 7"/>
          <p:cNvSpPr>
            <a:spLocks noGrp="1"/>
          </p:cNvSpPr>
          <p:nvPr>
            <p:ph type="sldNum" sz="quarter" idx="12"/>
          </p:nvPr>
        </p:nvSpPr>
        <p:spPr/>
        <p:txBody>
          <a:bodyPr/>
          <a:lstStyle/>
          <a:p>
            <a:fld id="{4451CD98-7CE7-0C4D-B85F-6C0246E533EF}" type="slidenum">
              <a:rPr lang="es-ES" smtClean="0"/>
              <a:t>12</a:t>
            </a:fld>
            <a:endParaRPr lang="es-ES"/>
          </a:p>
        </p:txBody>
      </p:sp>
      <p:pic>
        <p:nvPicPr>
          <p:cNvPr id="17" name="Marcador de contenido 16"/>
          <p:cNvPicPr>
            <a:picLocks noGrp="1" noChangeAspect="1"/>
          </p:cNvPicPr>
          <p:nvPr>
            <p:ph sz="quarter" idx="4"/>
          </p:nvPr>
        </p:nvPicPr>
        <p:blipFill>
          <a:blip r:embed="rId3"/>
          <a:srcRect t="-24367" b="-24367"/>
          <a:stretch>
            <a:fillRect/>
          </a:stretch>
        </p:blipFill>
        <p:spPr>
          <a:xfrm>
            <a:off x="4645025" y="2434478"/>
            <a:ext cx="4041775" cy="3921871"/>
          </a:xfrm>
        </p:spPr>
      </p:pic>
    </p:spTree>
    <p:extLst>
      <p:ext uri="{BB962C8B-B14F-4D97-AF65-F5344CB8AC3E}">
        <p14:creationId xmlns:p14="http://schemas.microsoft.com/office/powerpoint/2010/main" val="258114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normAutofit fontScale="90000"/>
          </a:bodyPr>
          <a:lstStyle/>
          <a:p>
            <a:r>
              <a:rPr lang="es-ES" dirty="0" err="1" smtClean="0"/>
              <a:t>L’evolució</a:t>
            </a:r>
            <a:r>
              <a:rPr lang="es-ES" dirty="0" smtClean="0"/>
              <a:t> </a:t>
            </a:r>
            <a:r>
              <a:rPr lang="es-ES" dirty="0" err="1" smtClean="0"/>
              <a:t>dels</a:t>
            </a:r>
            <a:r>
              <a:rPr lang="es-ES" dirty="0" smtClean="0"/>
              <a:t> </a:t>
            </a:r>
            <a:r>
              <a:rPr lang="es-ES" dirty="0" err="1" smtClean="0"/>
              <a:t>béns</a:t>
            </a:r>
            <a:r>
              <a:rPr lang="es-ES" dirty="0" smtClean="0"/>
              <a:t> de </a:t>
            </a:r>
            <a:r>
              <a:rPr lang="es-ES" dirty="0" err="1" smtClean="0"/>
              <a:t>consum</a:t>
            </a:r>
            <a:r>
              <a:rPr lang="es-ES" dirty="0" smtClean="0"/>
              <a:t/>
            </a:r>
            <a:br>
              <a:rPr lang="es-ES" dirty="0" smtClean="0"/>
            </a:br>
            <a:r>
              <a:rPr lang="es-ES" dirty="0" smtClean="0"/>
              <a:t>(1920= 100)</a:t>
            </a:r>
            <a:endParaRPr lang="es-ES" dirty="0"/>
          </a:p>
        </p:txBody>
      </p:sp>
      <p:pic>
        <p:nvPicPr>
          <p:cNvPr id="11" name="Marcador de contenido 10"/>
          <p:cNvPicPr>
            <a:picLocks noGrp="1" noChangeAspect="1"/>
          </p:cNvPicPr>
          <p:nvPr>
            <p:ph idx="1"/>
          </p:nvPr>
        </p:nvPicPr>
        <p:blipFill>
          <a:blip r:embed="rId2"/>
          <a:srcRect l="-9830" r="-9830"/>
          <a:stretch>
            <a:fillRect/>
          </a:stretch>
        </p:blipFill>
        <p:spPr>
          <a:xfrm>
            <a:off x="457199" y="1600200"/>
            <a:ext cx="8648151" cy="4756150"/>
          </a:xfrm>
        </p:spPr>
      </p:pic>
      <p:sp>
        <p:nvSpPr>
          <p:cNvPr id="7" name="Marcador de pie de página 6"/>
          <p:cNvSpPr>
            <a:spLocks noGrp="1"/>
          </p:cNvSpPr>
          <p:nvPr>
            <p:ph type="ftr" sz="quarter" idx="11"/>
          </p:nvPr>
        </p:nvSpPr>
        <p:spPr/>
        <p:txBody>
          <a:bodyPr/>
          <a:lstStyle/>
          <a:p>
            <a:r>
              <a:rPr lang="fr-FR" smtClean="0"/>
              <a:t>Professor Carles Manera</a:t>
            </a:r>
            <a:endParaRPr lang="es-ES"/>
          </a:p>
        </p:txBody>
      </p:sp>
      <p:sp>
        <p:nvSpPr>
          <p:cNvPr id="8" name="Marcador de número de diapositiva 7"/>
          <p:cNvSpPr>
            <a:spLocks noGrp="1"/>
          </p:cNvSpPr>
          <p:nvPr>
            <p:ph type="sldNum" sz="quarter" idx="12"/>
          </p:nvPr>
        </p:nvSpPr>
        <p:spPr/>
        <p:txBody>
          <a:bodyPr/>
          <a:lstStyle/>
          <a:p>
            <a:fld id="{4451CD98-7CE7-0C4D-B85F-6C0246E533EF}" type="slidenum">
              <a:rPr lang="es-ES" smtClean="0"/>
              <a:t>13</a:t>
            </a:fld>
            <a:endParaRPr lang="es-ES"/>
          </a:p>
        </p:txBody>
      </p:sp>
    </p:spTree>
    <p:extLst>
      <p:ext uri="{BB962C8B-B14F-4D97-AF65-F5344CB8AC3E}">
        <p14:creationId xmlns:p14="http://schemas.microsoft.com/office/powerpoint/2010/main" val="2270481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Sectors</a:t>
            </a:r>
            <a:r>
              <a:rPr lang="es-ES" dirty="0" smtClean="0"/>
              <a:t> no </a:t>
            </a:r>
            <a:r>
              <a:rPr lang="es-ES" dirty="0" err="1" smtClean="0"/>
              <a:t>pautadors</a:t>
            </a:r>
            <a:endParaRPr lang="es-ES" dirty="0"/>
          </a:p>
        </p:txBody>
      </p:sp>
      <p:pic>
        <p:nvPicPr>
          <p:cNvPr id="6" name="Marcador de contenido 5"/>
          <p:cNvPicPr>
            <a:picLocks noGrp="1" noChangeAspect="1"/>
          </p:cNvPicPr>
          <p:nvPr>
            <p:ph idx="1"/>
          </p:nvPr>
        </p:nvPicPr>
        <p:blipFill>
          <a:blip r:embed="rId2"/>
          <a:srcRect t="-50303" b="-50303"/>
          <a:stretch>
            <a:fillRect/>
          </a:stretch>
        </p:blipFill>
        <p:spPr>
          <a:xfrm>
            <a:off x="457200" y="458670"/>
            <a:ext cx="8565942" cy="5897680"/>
          </a:xfrm>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14</a:t>
            </a:fld>
            <a:endParaRPr lang="es-ES"/>
          </a:p>
        </p:txBody>
      </p:sp>
    </p:spTree>
    <p:extLst>
      <p:ext uri="{BB962C8B-B14F-4D97-AF65-F5344CB8AC3E}">
        <p14:creationId xmlns:p14="http://schemas.microsoft.com/office/powerpoint/2010/main" val="247053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01473"/>
          </a:xfrm>
        </p:spPr>
        <p:txBody>
          <a:bodyPr/>
          <a:lstStyle/>
          <a:p>
            <a:r>
              <a:rPr lang="es-ES" dirty="0" err="1" smtClean="0"/>
              <a:t>Característiques</a:t>
            </a:r>
            <a:r>
              <a:rPr lang="es-ES" dirty="0" smtClean="0"/>
              <a:t> </a:t>
            </a:r>
            <a:r>
              <a:rPr lang="es-ES" dirty="0" err="1" smtClean="0"/>
              <a:t>industrials</a:t>
            </a:r>
            <a:endParaRPr lang="es-ES" dirty="0"/>
          </a:p>
        </p:txBody>
      </p:sp>
      <p:pic>
        <p:nvPicPr>
          <p:cNvPr id="6" name="Marcador de contenido 5"/>
          <p:cNvPicPr>
            <a:picLocks noGrp="1" noChangeAspect="1"/>
          </p:cNvPicPr>
          <p:nvPr>
            <p:ph idx="1"/>
          </p:nvPr>
        </p:nvPicPr>
        <p:blipFill>
          <a:blip r:embed="rId2"/>
          <a:srcRect t="-41898" b="-41898"/>
          <a:stretch>
            <a:fillRect/>
          </a:stretch>
        </p:blipFill>
        <p:spPr>
          <a:xfrm>
            <a:off x="457200" y="1417638"/>
            <a:ext cx="8229600" cy="4938712"/>
          </a:xfrm>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15</a:t>
            </a:fld>
            <a:endParaRPr lang="es-ES"/>
          </a:p>
        </p:txBody>
      </p:sp>
    </p:spTree>
    <p:extLst>
      <p:ext uri="{BB962C8B-B14F-4D97-AF65-F5344CB8AC3E}">
        <p14:creationId xmlns:p14="http://schemas.microsoft.com/office/powerpoint/2010/main" val="1433913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2</a:t>
            </a:r>
            <a:endParaRPr lang="es-ES" dirty="0"/>
          </a:p>
        </p:txBody>
      </p:sp>
      <p:sp>
        <p:nvSpPr>
          <p:cNvPr id="3" name="Marcador de contenido 2"/>
          <p:cNvSpPr>
            <a:spLocks noGrp="1"/>
          </p:cNvSpPr>
          <p:nvPr>
            <p:ph idx="1"/>
          </p:nvPr>
        </p:nvSpPr>
        <p:spPr/>
        <p:txBody>
          <a:bodyPr/>
          <a:lstStyle/>
          <a:p>
            <a:pPr marL="0" indent="0" algn="ctr">
              <a:buNone/>
            </a:pPr>
            <a:endParaRPr lang="es-ES" sz="4000" dirty="0" smtClean="0"/>
          </a:p>
          <a:p>
            <a:pPr marL="0" indent="0" algn="ctr">
              <a:buNone/>
            </a:pPr>
            <a:endParaRPr lang="es-ES" sz="4000" dirty="0"/>
          </a:p>
          <a:p>
            <a:pPr marL="0" indent="0" algn="ctr">
              <a:buNone/>
            </a:pPr>
            <a:r>
              <a:rPr lang="es-ES" sz="4000" dirty="0" smtClean="0"/>
              <a:t>LA IMPORTÀNCIA DEL CALÇAT: LA VESSANT REGIONAL</a:t>
            </a:r>
          </a:p>
          <a:p>
            <a:endParaRPr lang="es-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16</a:t>
            </a:fld>
            <a:endParaRPr lang="es-ES"/>
          </a:p>
        </p:txBody>
      </p:sp>
    </p:spTree>
    <p:extLst>
      <p:ext uri="{BB962C8B-B14F-4D97-AF65-F5344CB8AC3E}">
        <p14:creationId xmlns:p14="http://schemas.microsoft.com/office/powerpoint/2010/main" val="1814880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Resistència</a:t>
            </a:r>
            <a:r>
              <a:rPr lang="es-ES" dirty="0" smtClean="0"/>
              <a:t> manufacturera en el </a:t>
            </a:r>
            <a:r>
              <a:rPr lang="es-ES" dirty="0" err="1" smtClean="0"/>
              <a:t>marc</a:t>
            </a:r>
            <a:r>
              <a:rPr lang="es-ES" dirty="0" smtClean="0"/>
              <a:t> </a:t>
            </a:r>
            <a:r>
              <a:rPr lang="es-ES" dirty="0" err="1" smtClean="0"/>
              <a:t>d’una</a:t>
            </a:r>
            <a:r>
              <a:rPr lang="es-ES" dirty="0" smtClean="0"/>
              <a:t> </a:t>
            </a:r>
            <a:r>
              <a:rPr lang="es-ES" dirty="0" err="1" smtClean="0"/>
              <a:t>economia</a:t>
            </a:r>
            <a:r>
              <a:rPr lang="es-ES" dirty="0" smtClean="0"/>
              <a:t> de </a:t>
            </a:r>
            <a:r>
              <a:rPr lang="es-ES" dirty="0" err="1" smtClean="0"/>
              <a:t>serveis</a:t>
            </a:r>
            <a:endParaRPr lang="es-ES" dirty="0"/>
          </a:p>
        </p:txBody>
      </p:sp>
      <p:sp>
        <p:nvSpPr>
          <p:cNvPr id="3" name="Marcador de contenido 2"/>
          <p:cNvSpPr>
            <a:spLocks noGrp="1"/>
          </p:cNvSpPr>
          <p:nvPr>
            <p:ph idx="1"/>
          </p:nvPr>
        </p:nvSpPr>
        <p:spPr/>
        <p:txBody>
          <a:bodyPr>
            <a:normAutofit fontScale="85000" lnSpcReduction="10000"/>
          </a:bodyPr>
          <a:lstStyle/>
          <a:p>
            <a:pPr marL="0" indent="0" algn="ctr">
              <a:buNone/>
            </a:pPr>
            <a:r>
              <a:rPr lang="es-ES" b="1" u="sng" dirty="0" err="1" smtClean="0"/>
              <a:t>Advertiment</a:t>
            </a:r>
            <a:r>
              <a:rPr lang="es-ES" b="1" u="sng" dirty="0" smtClean="0"/>
              <a:t> </a:t>
            </a:r>
            <a:r>
              <a:rPr lang="es-ES" b="1" u="sng" dirty="0" err="1" smtClean="0"/>
              <a:t>previ</a:t>
            </a:r>
            <a:r>
              <a:rPr lang="es-ES" b="1" u="sng" dirty="0" smtClean="0"/>
              <a:t>:</a:t>
            </a:r>
            <a:endParaRPr lang="es-ES" dirty="0"/>
          </a:p>
          <a:p>
            <a:pPr marL="0" indent="0" algn="just">
              <a:buNone/>
            </a:pPr>
            <a:r>
              <a:rPr lang="es-ES" dirty="0" smtClean="0"/>
              <a:t>He </a:t>
            </a:r>
            <a:r>
              <a:rPr lang="es-ES" dirty="0" err="1" smtClean="0"/>
              <a:t>treballat</a:t>
            </a:r>
            <a:r>
              <a:rPr lang="es-ES" dirty="0" smtClean="0"/>
              <a:t> sobre les </a:t>
            </a:r>
            <a:r>
              <a:rPr lang="es-ES" dirty="0" err="1" smtClean="0"/>
              <a:t>publicacions</a:t>
            </a:r>
            <a:r>
              <a:rPr lang="es-ES" dirty="0" smtClean="0"/>
              <a:t> de la gran </a:t>
            </a:r>
            <a:r>
              <a:rPr lang="es-ES" dirty="0" err="1" smtClean="0"/>
              <a:t>autoritat</a:t>
            </a:r>
            <a:r>
              <a:rPr lang="es-ES" dirty="0" smtClean="0"/>
              <a:t> en la </a:t>
            </a:r>
            <a:r>
              <a:rPr lang="es-ES" dirty="0" err="1" smtClean="0"/>
              <a:t>indústria</a:t>
            </a:r>
            <a:r>
              <a:rPr lang="es-ES" dirty="0" smtClean="0"/>
              <a:t> del </a:t>
            </a:r>
            <a:r>
              <a:rPr lang="es-ES" dirty="0" err="1" smtClean="0"/>
              <a:t>calçat</a:t>
            </a:r>
            <a:r>
              <a:rPr lang="es-ES" dirty="0" smtClean="0"/>
              <a:t>, que </a:t>
            </a:r>
            <a:r>
              <a:rPr lang="es-ES" dirty="0" err="1" smtClean="0"/>
              <a:t>és</a:t>
            </a:r>
            <a:r>
              <a:rPr lang="es-ES" dirty="0" smtClean="0"/>
              <a:t> el doctor José Antonio Miranda Encarnación. </a:t>
            </a:r>
            <a:r>
              <a:rPr lang="es-ES" dirty="0" err="1" smtClean="0"/>
              <a:t>Hem</a:t>
            </a:r>
            <a:r>
              <a:rPr lang="es-ES" dirty="0" smtClean="0"/>
              <a:t> </a:t>
            </a:r>
            <a:r>
              <a:rPr lang="es-ES" dirty="0" err="1" smtClean="0"/>
              <a:t>investigat</a:t>
            </a:r>
            <a:r>
              <a:rPr lang="es-ES" dirty="0" smtClean="0"/>
              <a:t> </a:t>
            </a:r>
            <a:r>
              <a:rPr lang="es-ES" dirty="0" err="1" smtClean="0"/>
              <a:t>junts</a:t>
            </a:r>
            <a:r>
              <a:rPr lang="es-ES" dirty="0" smtClean="0"/>
              <a:t> i </a:t>
            </a:r>
            <a:r>
              <a:rPr lang="es-ES" dirty="0" err="1" smtClean="0"/>
              <a:t>seguirem</a:t>
            </a:r>
            <a:r>
              <a:rPr lang="es-ES" dirty="0" smtClean="0"/>
              <a:t> en </a:t>
            </a:r>
            <a:r>
              <a:rPr lang="es-ES" dirty="0" err="1" smtClean="0"/>
              <a:t>aquesta</a:t>
            </a:r>
            <a:r>
              <a:rPr lang="es-ES" dirty="0" smtClean="0"/>
              <a:t> </a:t>
            </a:r>
            <a:r>
              <a:rPr lang="es-ES" dirty="0" err="1" smtClean="0"/>
              <a:t>línia</a:t>
            </a:r>
            <a:r>
              <a:rPr lang="es-ES" dirty="0" smtClean="0"/>
              <a:t> de </a:t>
            </a:r>
            <a:r>
              <a:rPr lang="es-ES" dirty="0" err="1" smtClean="0"/>
              <a:t>col·laboració</a:t>
            </a:r>
            <a:r>
              <a:rPr lang="es-ES" dirty="0" smtClean="0"/>
              <a:t> científica. </a:t>
            </a:r>
          </a:p>
          <a:p>
            <a:pPr marL="0" indent="0" algn="just">
              <a:buNone/>
            </a:pPr>
            <a:r>
              <a:rPr lang="es-ES" dirty="0" err="1" smtClean="0"/>
              <a:t>Amb</a:t>
            </a:r>
            <a:r>
              <a:rPr lang="es-ES" dirty="0" smtClean="0"/>
              <a:t> </a:t>
            </a:r>
            <a:r>
              <a:rPr lang="es-ES" dirty="0" err="1" smtClean="0"/>
              <a:t>ell</a:t>
            </a:r>
            <a:r>
              <a:rPr lang="es-ES" dirty="0" smtClean="0"/>
              <a:t> </a:t>
            </a:r>
            <a:r>
              <a:rPr lang="es-ES" dirty="0" err="1" smtClean="0"/>
              <a:t>redactarem</a:t>
            </a:r>
            <a:r>
              <a:rPr lang="es-ES" dirty="0" smtClean="0"/>
              <a:t> un </a:t>
            </a:r>
            <a:r>
              <a:rPr lang="es-ES" dirty="0" err="1" smtClean="0"/>
              <a:t>text</a:t>
            </a:r>
            <a:r>
              <a:rPr lang="es-ES" dirty="0" smtClean="0"/>
              <a:t> </a:t>
            </a:r>
            <a:r>
              <a:rPr lang="es-ES" dirty="0" err="1" smtClean="0"/>
              <a:t>definitiu</a:t>
            </a:r>
            <a:r>
              <a:rPr lang="es-ES" dirty="0" smtClean="0"/>
              <a:t> sobre el tema en el </a:t>
            </a:r>
            <a:r>
              <a:rPr lang="es-ES" dirty="0" err="1" smtClean="0"/>
              <a:t>llibre</a:t>
            </a:r>
            <a:r>
              <a:rPr lang="es-ES" dirty="0" smtClean="0"/>
              <a:t> </a:t>
            </a:r>
            <a:r>
              <a:rPr lang="es-ES" dirty="0" err="1" smtClean="0"/>
              <a:t>d’homenatge</a:t>
            </a:r>
            <a:r>
              <a:rPr lang="es-ES" dirty="0" smtClean="0"/>
              <a:t> al doctor Jordi Nadal.</a:t>
            </a:r>
          </a:p>
          <a:p>
            <a:pPr marL="0" indent="0" algn="just">
              <a:buNone/>
            </a:pPr>
            <a:r>
              <a:rPr lang="es-ES" dirty="0" smtClean="0"/>
              <a:t>El que </a:t>
            </a:r>
            <a:r>
              <a:rPr lang="es-ES" dirty="0" err="1" smtClean="0"/>
              <a:t>segueix</a:t>
            </a:r>
            <a:r>
              <a:rPr lang="es-ES" dirty="0" smtClean="0"/>
              <a:t> es concentra </a:t>
            </a:r>
            <a:r>
              <a:rPr lang="es-ES" dirty="0" err="1" smtClean="0"/>
              <a:t>sobretot</a:t>
            </a:r>
            <a:r>
              <a:rPr lang="es-ES" dirty="0" smtClean="0"/>
              <a:t> en el cas de Balears, </a:t>
            </a:r>
            <a:r>
              <a:rPr lang="es-ES" dirty="0" err="1" smtClean="0"/>
              <a:t>com</a:t>
            </a:r>
            <a:r>
              <a:rPr lang="es-ES" dirty="0" smtClean="0"/>
              <a:t> a </a:t>
            </a:r>
            <a:r>
              <a:rPr lang="es-ES" dirty="0" err="1" smtClean="0"/>
              <a:t>exponent</a:t>
            </a:r>
            <a:r>
              <a:rPr lang="es-ES" dirty="0" smtClean="0"/>
              <a:t> </a:t>
            </a:r>
            <a:r>
              <a:rPr lang="es-ES" dirty="0" err="1" smtClean="0"/>
              <a:t>d’aquest</a:t>
            </a:r>
            <a:r>
              <a:rPr lang="es-ES" dirty="0" smtClean="0"/>
              <a:t> motor exportador </a:t>
            </a:r>
            <a:r>
              <a:rPr lang="es-ES" dirty="0" err="1" smtClean="0"/>
              <a:t>d’un</a:t>
            </a:r>
            <a:r>
              <a:rPr lang="es-ES" dirty="0" smtClean="0"/>
              <a:t> sector industrial no líder, </a:t>
            </a:r>
            <a:r>
              <a:rPr lang="es-ES" dirty="0" err="1" smtClean="0"/>
              <a:t>però</a:t>
            </a:r>
            <a:r>
              <a:rPr lang="es-ES" dirty="0" smtClean="0"/>
              <a:t> </a:t>
            </a:r>
            <a:r>
              <a:rPr lang="es-ES" dirty="0" err="1" smtClean="0"/>
              <a:t>d’enorme</a:t>
            </a:r>
            <a:r>
              <a:rPr lang="es-ES" dirty="0" smtClean="0"/>
              <a:t> </a:t>
            </a:r>
            <a:r>
              <a:rPr lang="es-ES" dirty="0" err="1" smtClean="0"/>
              <a:t>significació</a:t>
            </a:r>
            <a:r>
              <a:rPr lang="es-ES" dirty="0" smtClean="0"/>
              <a:t> per a les </a:t>
            </a:r>
            <a:r>
              <a:rPr lang="es-ES" dirty="0" err="1" smtClean="0"/>
              <a:t>economies</a:t>
            </a:r>
            <a:r>
              <a:rPr lang="es-ES" dirty="0" smtClean="0"/>
              <a:t> </a:t>
            </a:r>
            <a:r>
              <a:rPr lang="es-ES" dirty="0" err="1" smtClean="0"/>
              <a:t>regionals</a:t>
            </a:r>
            <a:r>
              <a:rPr lang="es-ES" dirty="0" smtClean="0"/>
              <a:t> </a:t>
            </a:r>
            <a:r>
              <a:rPr lang="es-ES" dirty="0" err="1" smtClean="0"/>
              <a:t>afectades</a:t>
            </a:r>
            <a:r>
              <a:rPr lang="es-ES" dirty="0" smtClean="0"/>
              <a:t>.</a:t>
            </a:r>
            <a:endParaRPr lang="es-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17</a:t>
            </a:fld>
            <a:endParaRPr lang="es-ES"/>
          </a:p>
        </p:txBody>
      </p:sp>
    </p:spTree>
    <p:extLst>
      <p:ext uri="{BB962C8B-B14F-4D97-AF65-F5344CB8AC3E}">
        <p14:creationId xmlns:p14="http://schemas.microsoft.com/office/powerpoint/2010/main" val="2964596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a:t>
            </a:r>
            <a:r>
              <a:rPr lang="es-ES" dirty="0" err="1" smtClean="0"/>
              <a:t>calçat</a:t>
            </a:r>
            <a:r>
              <a:rPr lang="es-ES" dirty="0" smtClean="0"/>
              <a:t> a </a:t>
            </a:r>
            <a:r>
              <a:rPr lang="es-ES" dirty="0" err="1" smtClean="0"/>
              <a:t>Espanya</a:t>
            </a:r>
            <a:r>
              <a:rPr lang="es-ES" dirty="0" smtClean="0"/>
              <a:t>, 1945</a:t>
            </a:r>
            <a:endParaRPr lang="es-ES" dirty="0"/>
          </a:p>
        </p:txBody>
      </p:sp>
      <p:pic>
        <p:nvPicPr>
          <p:cNvPr id="6" name="Marcador de contenido 5"/>
          <p:cNvPicPr>
            <a:picLocks noGrp="1" noChangeAspect="1"/>
          </p:cNvPicPr>
          <p:nvPr>
            <p:ph idx="1"/>
          </p:nvPr>
        </p:nvPicPr>
        <p:blipFill>
          <a:blip r:embed="rId2"/>
          <a:srcRect t="-18208" b="-18208"/>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18</a:t>
            </a:fld>
            <a:endParaRPr lang="es-ES"/>
          </a:p>
        </p:txBody>
      </p:sp>
    </p:spTree>
    <p:extLst>
      <p:ext uri="{BB962C8B-B14F-4D97-AF65-F5344CB8AC3E}">
        <p14:creationId xmlns:p14="http://schemas.microsoft.com/office/powerpoint/2010/main" val="3564795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Renda per </a:t>
            </a:r>
            <a:r>
              <a:rPr lang="es-ES" dirty="0" err="1" smtClean="0"/>
              <a:t>càpita</a:t>
            </a:r>
            <a:r>
              <a:rPr lang="es-ES" dirty="0" smtClean="0"/>
              <a:t>, 1930-1950</a:t>
            </a:r>
            <a:endParaRPr lang="es-ES" dirty="0"/>
          </a:p>
        </p:txBody>
      </p:sp>
      <p:pic>
        <p:nvPicPr>
          <p:cNvPr id="6" name="Marcador de contenido 5"/>
          <p:cNvPicPr>
            <a:picLocks noGrp="1" noChangeAspect="1"/>
          </p:cNvPicPr>
          <p:nvPr>
            <p:ph idx="1"/>
          </p:nvPr>
        </p:nvPicPr>
        <p:blipFill>
          <a:blip r:embed="rId2"/>
          <a:srcRect l="-9340" r="-9340"/>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19</a:t>
            </a:fld>
            <a:endParaRPr lang="es-ES"/>
          </a:p>
        </p:txBody>
      </p:sp>
    </p:spTree>
    <p:extLst>
      <p:ext uri="{BB962C8B-B14F-4D97-AF65-F5344CB8AC3E}">
        <p14:creationId xmlns:p14="http://schemas.microsoft.com/office/powerpoint/2010/main" val="995380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United</a:t>
            </a:r>
            <a:r>
              <a:rPr lang="es-ES" dirty="0" smtClean="0"/>
              <a:t> </a:t>
            </a:r>
            <a:r>
              <a:rPr lang="es-ES" dirty="0" err="1" smtClean="0"/>
              <a:t>Schoe</a:t>
            </a:r>
            <a:r>
              <a:rPr lang="es-ES" dirty="0" smtClean="0"/>
              <a:t> </a:t>
            </a:r>
            <a:r>
              <a:rPr lang="es-ES" dirty="0" err="1" smtClean="0"/>
              <a:t>Machinery</a:t>
            </a:r>
            <a:r>
              <a:rPr lang="es-ES" dirty="0" smtClean="0"/>
              <a:t/>
            </a:r>
            <a:br>
              <a:rPr lang="es-ES" dirty="0" smtClean="0"/>
            </a:br>
            <a:r>
              <a:rPr lang="es-ES" sz="2700" dirty="0" smtClean="0"/>
              <a:t>(Font: Miranda 1998: 382)</a:t>
            </a:r>
            <a:endParaRPr lang="es-ES" sz="2700" dirty="0"/>
          </a:p>
        </p:txBody>
      </p:sp>
      <p:pic>
        <p:nvPicPr>
          <p:cNvPr id="6" name="Marcador de contenido 5"/>
          <p:cNvPicPr>
            <a:picLocks noGrp="1" noChangeAspect="1"/>
          </p:cNvPicPr>
          <p:nvPr>
            <p:ph idx="1"/>
          </p:nvPr>
        </p:nvPicPr>
        <p:blipFill>
          <a:blip r:embed="rId2"/>
          <a:srcRect l="-12941" r="-12941"/>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20</a:t>
            </a:fld>
            <a:endParaRPr lang="es-ES"/>
          </a:p>
        </p:txBody>
      </p:sp>
    </p:spTree>
    <p:extLst>
      <p:ext uri="{BB962C8B-B14F-4D97-AF65-F5344CB8AC3E}">
        <p14:creationId xmlns:p14="http://schemas.microsoft.com/office/powerpoint/2010/main" val="1186733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Exportacions</a:t>
            </a:r>
            <a:r>
              <a:rPr lang="es-ES" dirty="0" smtClean="0"/>
              <a:t> de </a:t>
            </a:r>
            <a:r>
              <a:rPr lang="es-ES" dirty="0" err="1" smtClean="0"/>
              <a:t>calçat</a:t>
            </a:r>
            <a:r>
              <a:rPr lang="es-ES" dirty="0" smtClean="0"/>
              <a:t>, </a:t>
            </a:r>
            <a:r>
              <a:rPr lang="es-ES" dirty="0" err="1" smtClean="0"/>
              <a:t>port</a:t>
            </a:r>
            <a:r>
              <a:rPr lang="es-ES" dirty="0" smtClean="0"/>
              <a:t> de Palma</a:t>
            </a:r>
            <a:endParaRPr lang="es-ES" dirty="0"/>
          </a:p>
        </p:txBody>
      </p:sp>
      <p:pic>
        <p:nvPicPr>
          <p:cNvPr id="6" name="Marcador de contenido 5"/>
          <p:cNvPicPr>
            <a:picLocks noGrp="1" noChangeAspect="1"/>
          </p:cNvPicPr>
          <p:nvPr>
            <p:ph idx="1"/>
          </p:nvPr>
        </p:nvPicPr>
        <p:blipFill>
          <a:blip r:embed="rId2"/>
          <a:srcRect l="-5420" r="-5420"/>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21</a:t>
            </a:fld>
            <a:endParaRPr lang="es-ES"/>
          </a:p>
        </p:txBody>
      </p:sp>
    </p:spTree>
    <p:extLst>
      <p:ext uri="{BB962C8B-B14F-4D97-AF65-F5344CB8AC3E}">
        <p14:creationId xmlns:p14="http://schemas.microsoft.com/office/powerpoint/2010/main" val="1972931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Producció</a:t>
            </a:r>
            <a:r>
              <a:rPr lang="es-ES" dirty="0" smtClean="0"/>
              <a:t> a </a:t>
            </a:r>
            <a:r>
              <a:rPr lang="es-ES" dirty="0" err="1" smtClean="0"/>
              <a:t>Lottusse</a:t>
            </a:r>
            <a:endParaRPr lang="es-ES" dirty="0"/>
          </a:p>
        </p:txBody>
      </p:sp>
      <p:pic>
        <p:nvPicPr>
          <p:cNvPr id="6" name="Marcador de contenido 5"/>
          <p:cNvPicPr>
            <a:picLocks noGrp="1" noChangeAspect="1"/>
          </p:cNvPicPr>
          <p:nvPr>
            <p:ph idx="1"/>
          </p:nvPr>
        </p:nvPicPr>
        <p:blipFill>
          <a:blip r:embed="rId2"/>
          <a:srcRect l="-4919" r="-4919"/>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22</a:t>
            </a:fld>
            <a:endParaRPr lang="es-ES"/>
          </a:p>
        </p:txBody>
      </p:sp>
    </p:spTree>
    <p:extLst>
      <p:ext uri="{BB962C8B-B14F-4D97-AF65-F5344CB8AC3E}">
        <p14:creationId xmlns:p14="http://schemas.microsoft.com/office/powerpoint/2010/main" val="2223071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Economia</a:t>
            </a:r>
            <a:r>
              <a:rPr lang="es-ES" dirty="0" smtClean="0"/>
              <a:t> </a:t>
            </a:r>
            <a:r>
              <a:rPr lang="es-ES" dirty="0" err="1" smtClean="0"/>
              <a:t>submergida</a:t>
            </a:r>
            <a:endParaRPr lang="es-ES" dirty="0"/>
          </a:p>
        </p:txBody>
      </p:sp>
      <p:pic>
        <p:nvPicPr>
          <p:cNvPr id="6" name="Marcador de contenido 5"/>
          <p:cNvPicPr>
            <a:picLocks noGrp="1" noChangeAspect="1"/>
          </p:cNvPicPr>
          <p:nvPr>
            <p:ph idx="1"/>
          </p:nvPr>
        </p:nvPicPr>
        <p:blipFill>
          <a:blip r:embed="rId2"/>
          <a:srcRect l="-645" r="-645"/>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23</a:t>
            </a:fld>
            <a:endParaRPr lang="es-ES"/>
          </a:p>
        </p:txBody>
      </p:sp>
    </p:spTree>
    <p:extLst>
      <p:ext uri="{BB962C8B-B14F-4D97-AF65-F5344CB8AC3E}">
        <p14:creationId xmlns:p14="http://schemas.microsoft.com/office/powerpoint/2010/main" val="135328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PIB per </a:t>
            </a:r>
            <a:r>
              <a:rPr lang="es-ES" dirty="0" err="1" smtClean="0"/>
              <a:t>càpita</a:t>
            </a:r>
            <a:r>
              <a:rPr lang="es-ES" dirty="0" smtClean="0"/>
              <a:t>: </a:t>
            </a:r>
            <a:r>
              <a:rPr lang="es-ES" dirty="0" err="1" smtClean="0"/>
              <a:t>regions</a:t>
            </a:r>
            <a:r>
              <a:rPr lang="es-ES" dirty="0" smtClean="0"/>
              <a:t> concretes</a:t>
            </a:r>
            <a:endParaRPr lang="es-ES" dirty="0"/>
          </a:p>
        </p:txBody>
      </p:sp>
      <p:pic>
        <p:nvPicPr>
          <p:cNvPr id="6" name="Marcador de contenido 5"/>
          <p:cNvPicPr>
            <a:picLocks noGrp="1" noChangeAspect="1"/>
          </p:cNvPicPr>
          <p:nvPr>
            <p:ph idx="1"/>
          </p:nvPr>
        </p:nvPicPr>
        <p:blipFill>
          <a:blip r:embed="rId2"/>
          <a:srcRect t="-25645" b="-25645"/>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24</a:t>
            </a:fld>
            <a:endParaRPr lang="es-ES"/>
          </a:p>
        </p:txBody>
      </p:sp>
    </p:spTree>
    <p:extLst>
      <p:ext uri="{BB962C8B-B14F-4D97-AF65-F5344CB8AC3E}">
        <p14:creationId xmlns:p14="http://schemas.microsoft.com/office/powerpoint/2010/main" val="2635985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De capital industrial a capital </a:t>
            </a:r>
            <a:r>
              <a:rPr lang="es-ES" dirty="0" err="1" smtClean="0"/>
              <a:t>turístic</a:t>
            </a:r>
            <a:r>
              <a:rPr lang="es-ES" dirty="0" smtClean="0"/>
              <a:t/>
            </a:r>
            <a:br>
              <a:rPr lang="es-ES" dirty="0" smtClean="0"/>
            </a:br>
            <a:r>
              <a:rPr lang="es-ES" sz="3600" dirty="0" smtClean="0"/>
              <a:t>(Font: </a:t>
            </a:r>
            <a:r>
              <a:rPr lang="es-ES" sz="3600" dirty="0" err="1" smtClean="0"/>
              <a:t>Arxiu</a:t>
            </a:r>
            <a:r>
              <a:rPr lang="es-ES" sz="3600" dirty="0" smtClean="0"/>
              <a:t> </a:t>
            </a:r>
            <a:r>
              <a:rPr lang="es-ES" sz="3600" dirty="0" err="1" smtClean="0"/>
              <a:t>Lottusse</a:t>
            </a:r>
            <a:r>
              <a:rPr lang="es-ES" sz="3600" dirty="0" smtClean="0"/>
              <a:t>; </a:t>
            </a:r>
            <a:r>
              <a:rPr lang="es-ES" sz="3600" dirty="0" err="1" smtClean="0"/>
              <a:t>veure</a:t>
            </a:r>
            <a:r>
              <a:rPr lang="es-ES" sz="3600" dirty="0" smtClean="0"/>
              <a:t> </a:t>
            </a:r>
            <a:r>
              <a:rPr lang="es-ES" sz="3600" dirty="0" err="1" smtClean="0"/>
              <a:t>anteriors</a:t>
            </a:r>
            <a:r>
              <a:rPr lang="es-ES" sz="3600" dirty="0" smtClean="0"/>
              <a:t>)</a:t>
            </a:r>
            <a:endParaRPr lang="es-ES" sz="3600" dirty="0"/>
          </a:p>
        </p:txBody>
      </p:sp>
      <p:pic>
        <p:nvPicPr>
          <p:cNvPr id="6" name="Marcador de contenido 5"/>
          <p:cNvPicPr>
            <a:picLocks noGrp="1" noChangeAspect="1"/>
          </p:cNvPicPr>
          <p:nvPr>
            <p:ph idx="1"/>
          </p:nvPr>
        </p:nvPicPr>
        <p:blipFill>
          <a:blip r:embed="rId2"/>
          <a:srcRect l="-12335" r="-12335"/>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25</a:t>
            </a:fld>
            <a:endParaRPr lang="es-ES"/>
          </a:p>
        </p:txBody>
      </p:sp>
    </p:spTree>
    <p:extLst>
      <p:ext uri="{BB962C8B-B14F-4D97-AF65-F5344CB8AC3E}">
        <p14:creationId xmlns:p14="http://schemas.microsoft.com/office/powerpoint/2010/main" val="3337663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normAutofit fontScale="90000"/>
          </a:bodyPr>
          <a:lstStyle/>
          <a:p>
            <a:r>
              <a:rPr lang="es-ES" sz="3200" dirty="0" err="1" smtClean="0"/>
              <a:t>Principals</a:t>
            </a:r>
            <a:r>
              <a:rPr lang="es-ES" sz="3200" dirty="0" smtClean="0"/>
              <a:t> </a:t>
            </a:r>
            <a:r>
              <a:rPr lang="es-ES" sz="3200" dirty="0" err="1" smtClean="0"/>
              <a:t>mercats</a:t>
            </a:r>
            <a:r>
              <a:rPr lang="es-ES" sz="3200" dirty="0" smtClean="0"/>
              <a:t> </a:t>
            </a:r>
            <a:r>
              <a:rPr lang="es-ES" sz="3200" dirty="0" err="1" smtClean="0"/>
              <a:t>internacionals</a:t>
            </a:r>
            <a:r>
              <a:rPr lang="es-ES" sz="3200" dirty="0" smtClean="0"/>
              <a:t> del </a:t>
            </a:r>
            <a:r>
              <a:rPr lang="es-ES" sz="3200" dirty="0" err="1" smtClean="0"/>
              <a:t>calçat</a:t>
            </a:r>
            <a:r>
              <a:rPr lang="es-ES" sz="3200" dirty="0" smtClean="0"/>
              <a:t> balear, 1960-1965. %s/</a:t>
            </a:r>
            <a:r>
              <a:rPr lang="es-ES" sz="3200" dirty="0" err="1" smtClean="0"/>
              <a:t>valors</a:t>
            </a:r>
            <a:r>
              <a:rPr lang="es-ES" sz="3200" dirty="0" smtClean="0"/>
              <a:t/>
            </a:r>
            <a:br>
              <a:rPr lang="es-ES" sz="3200" dirty="0" smtClean="0"/>
            </a:br>
            <a:r>
              <a:rPr lang="es-ES" sz="2200" dirty="0" smtClean="0"/>
              <a:t>(Font: </a:t>
            </a:r>
            <a:r>
              <a:rPr lang="es-ES" sz="2200" dirty="0" err="1" smtClean="0"/>
              <a:t>elaboració</a:t>
            </a:r>
            <a:r>
              <a:rPr lang="es-ES" sz="2200" dirty="0" smtClean="0"/>
              <a:t> personal sobre </a:t>
            </a:r>
            <a:r>
              <a:rPr lang="es-ES" sz="2200" i="1" dirty="0" smtClean="0"/>
              <a:t>Estadísticas del Comercio Exterior</a:t>
            </a:r>
            <a:r>
              <a:rPr lang="es-ES" sz="2200" dirty="0" smtClean="0"/>
              <a:t>)</a:t>
            </a:r>
            <a:endParaRPr lang="es-ES" sz="2200" dirty="0"/>
          </a:p>
        </p:txBody>
      </p:sp>
      <p:pic>
        <p:nvPicPr>
          <p:cNvPr id="6" name="Marcador de contenido 5"/>
          <p:cNvPicPr>
            <a:picLocks noGrp="1" noChangeAspect="1"/>
          </p:cNvPicPr>
          <p:nvPr>
            <p:ph idx="1"/>
          </p:nvPr>
        </p:nvPicPr>
        <p:blipFill>
          <a:blip r:embed="rId2"/>
          <a:srcRect l="-26046" r="-26046"/>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26</a:t>
            </a:fld>
            <a:endParaRPr lang="es-ES"/>
          </a:p>
        </p:txBody>
      </p:sp>
    </p:spTree>
    <p:extLst>
      <p:ext uri="{BB962C8B-B14F-4D97-AF65-F5344CB8AC3E}">
        <p14:creationId xmlns:p14="http://schemas.microsoft.com/office/powerpoint/2010/main" val="3388135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Exportacions</a:t>
            </a:r>
            <a:r>
              <a:rPr lang="es-ES" dirty="0" smtClean="0"/>
              <a:t> de </a:t>
            </a:r>
            <a:r>
              <a:rPr lang="es-ES" dirty="0" err="1" smtClean="0"/>
              <a:t>calçat</a:t>
            </a:r>
            <a:r>
              <a:rPr lang="es-ES" dirty="0" smtClean="0"/>
              <a:t> des de Palma</a:t>
            </a:r>
            <a:endParaRPr lang="es-ES" dirty="0"/>
          </a:p>
        </p:txBody>
      </p:sp>
      <p:pic>
        <p:nvPicPr>
          <p:cNvPr id="6" name="Marcador de contenido 5"/>
          <p:cNvPicPr>
            <a:picLocks noGrp="1" noChangeAspect="1"/>
          </p:cNvPicPr>
          <p:nvPr>
            <p:ph idx="1"/>
          </p:nvPr>
        </p:nvPicPr>
        <p:blipFill>
          <a:blip r:embed="rId2"/>
          <a:srcRect t="-3634" b="-3634"/>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27</a:t>
            </a:fld>
            <a:endParaRPr lang="es-ES"/>
          </a:p>
        </p:txBody>
      </p:sp>
    </p:spTree>
    <p:extLst>
      <p:ext uri="{BB962C8B-B14F-4D97-AF65-F5344CB8AC3E}">
        <p14:creationId xmlns:p14="http://schemas.microsoft.com/office/powerpoint/2010/main" val="2654517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Valor de les </a:t>
            </a:r>
            <a:r>
              <a:rPr lang="es-ES" dirty="0" err="1" smtClean="0"/>
              <a:t>exportacions</a:t>
            </a:r>
            <a:r>
              <a:rPr lang="es-ES" dirty="0" smtClean="0"/>
              <a:t> de </a:t>
            </a:r>
            <a:r>
              <a:rPr lang="es-ES" dirty="0" err="1" smtClean="0"/>
              <a:t>calçat</a:t>
            </a:r>
            <a:r>
              <a:rPr lang="es-ES" dirty="0" smtClean="0"/>
              <a:t> de Balears</a:t>
            </a:r>
            <a:endParaRPr lang="es-ES" dirty="0"/>
          </a:p>
        </p:txBody>
      </p:sp>
      <p:pic>
        <p:nvPicPr>
          <p:cNvPr id="6" name="Marcador de contenido 5"/>
          <p:cNvPicPr>
            <a:picLocks noGrp="1" noChangeAspect="1"/>
          </p:cNvPicPr>
          <p:nvPr>
            <p:ph idx="1"/>
          </p:nvPr>
        </p:nvPicPr>
        <p:blipFill>
          <a:blip r:embed="rId2"/>
          <a:srcRect l="-5022" r="-5022"/>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28</a:t>
            </a:fld>
            <a:endParaRPr lang="es-ES"/>
          </a:p>
        </p:txBody>
      </p:sp>
    </p:spTree>
    <p:extLst>
      <p:ext uri="{BB962C8B-B14F-4D97-AF65-F5344CB8AC3E}">
        <p14:creationId xmlns:p14="http://schemas.microsoft.com/office/powerpoint/2010/main" val="314061450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41129"/>
            <a:ext cx="8229600" cy="1276509"/>
          </a:xfrm>
        </p:spPr>
        <p:txBody>
          <a:bodyPr>
            <a:normAutofit fontScale="90000"/>
          </a:bodyPr>
          <a:lstStyle/>
          <a:p>
            <a:r>
              <a:rPr lang="es-ES" sz="3600" dirty="0" smtClean="0"/>
              <a:t/>
            </a:r>
            <a:br>
              <a:rPr lang="es-ES" sz="3600" dirty="0" smtClean="0"/>
            </a:br>
            <a:r>
              <a:rPr lang="es-ES" sz="3600" dirty="0"/>
              <a:t/>
            </a:r>
            <a:br>
              <a:rPr lang="es-ES" sz="3600" dirty="0"/>
            </a:br>
            <a:r>
              <a:rPr lang="es-ES" sz="3600" dirty="0" smtClean="0"/>
              <a:t/>
            </a:r>
            <a:br>
              <a:rPr lang="es-ES" sz="3600" dirty="0" smtClean="0"/>
            </a:br>
            <a:r>
              <a:rPr lang="es-ES" sz="3600" dirty="0" smtClean="0"/>
              <a:t>Estructura industrial, </a:t>
            </a:r>
            <a:r>
              <a:rPr lang="es-ES" sz="3600" dirty="0" err="1" smtClean="0"/>
              <a:t>força</a:t>
            </a:r>
            <a:r>
              <a:rPr lang="es-ES" sz="3600" dirty="0" smtClean="0"/>
              <a:t> de </a:t>
            </a:r>
            <a:r>
              <a:rPr lang="es-ES" sz="3600" dirty="0" err="1" smtClean="0"/>
              <a:t>treball</a:t>
            </a:r>
            <a:r>
              <a:rPr lang="es-ES" sz="3600" dirty="0" smtClean="0"/>
              <a:t> i </a:t>
            </a:r>
            <a:r>
              <a:rPr lang="es-ES" sz="3600" dirty="0" err="1" smtClean="0"/>
              <a:t>produccio</a:t>
            </a:r>
            <a:r>
              <a:rPr lang="es-ES" sz="3600" dirty="0" smtClean="0"/>
              <a:t>́ de </a:t>
            </a:r>
            <a:r>
              <a:rPr lang="es-ES" sz="3600" dirty="0" err="1" smtClean="0"/>
              <a:t>calçat</a:t>
            </a:r>
            <a:r>
              <a:rPr lang="es-ES" sz="3600" dirty="0" smtClean="0"/>
              <a:t> a </a:t>
            </a:r>
            <a:r>
              <a:rPr lang="es-ES" sz="3600" dirty="0" err="1"/>
              <a:t>E</a:t>
            </a:r>
            <a:r>
              <a:rPr lang="es-ES" sz="3600" dirty="0" err="1" smtClean="0"/>
              <a:t>spanya</a:t>
            </a:r>
            <a:r>
              <a:rPr lang="es-ES" sz="3600" dirty="0" smtClean="0"/>
              <a:t>, 1997-2001</a:t>
            </a:r>
            <a:br>
              <a:rPr lang="es-ES" sz="3600" dirty="0" smtClean="0"/>
            </a:br>
            <a:r>
              <a:rPr lang="es-ES" sz="1800" dirty="0" smtClean="0"/>
              <a:t>(Font: </a:t>
            </a:r>
            <a:r>
              <a:rPr lang="fr-FR" sz="1800" dirty="0" err="1"/>
              <a:t>Federacio</a:t>
            </a:r>
            <a:r>
              <a:rPr lang="fr-FR" sz="1800" dirty="0"/>
              <a:t>́ d’</a:t>
            </a:r>
            <a:r>
              <a:rPr lang="fr-FR" sz="1800" dirty="0" err="1"/>
              <a:t>Indústries</a:t>
            </a:r>
            <a:r>
              <a:rPr lang="fr-FR" sz="1800" dirty="0"/>
              <a:t> </a:t>
            </a:r>
            <a:r>
              <a:rPr lang="fr-FR" sz="1800" dirty="0" err="1"/>
              <a:t>del</a:t>
            </a:r>
            <a:r>
              <a:rPr lang="fr-FR" sz="1800" dirty="0"/>
              <a:t> </a:t>
            </a:r>
            <a:r>
              <a:rPr lang="fr-FR" sz="1800" dirty="0" err="1"/>
              <a:t>Calçat</a:t>
            </a:r>
            <a:r>
              <a:rPr lang="fr-FR" sz="1800" dirty="0"/>
              <a:t> d’</a:t>
            </a:r>
            <a:r>
              <a:rPr lang="fr-FR" sz="1800" dirty="0" err="1"/>
              <a:t>Espanya</a:t>
            </a:r>
            <a:r>
              <a:rPr lang="fr-FR" sz="1800" dirty="0"/>
              <a:t>, </a:t>
            </a:r>
            <a:r>
              <a:rPr lang="fr-FR" sz="1800" dirty="0" err="1"/>
              <a:t>Anuario</a:t>
            </a:r>
            <a:r>
              <a:rPr lang="fr-FR" sz="1800" dirty="0"/>
              <a:t> </a:t>
            </a:r>
            <a:r>
              <a:rPr lang="fr-FR" sz="1800" dirty="0" err="1"/>
              <a:t>del</a:t>
            </a:r>
            <a:r>
              <a:rPr lang="fr-FR" sz="1800" dirty="0"/>
              <a:t> </a:t>
            </a:r>
            <a:r>
              <a:rPr lang="fr-FR" sz="1800" dirty="0" err="1"/>
              <a:t>calzado</a:t>
            </a:r>
            <a:r>
              <a:rPr lang="fr-FR" sz="1800" dirty="0"/>
              <a:t>. </a:t>
            </a:r>
            <a:r>
              <a:rPr lang="fr-FR" sz="1800" dirty="0" err="1"/>
              <a:t>España</a:t>
            </a:r>
            <a:r>
              <a:rPr lang="fr-FR" sz="1800" dirty="0"/>
              <a:t> 2002 (Madrid 2002), </a:t>
            </a:r>
            <a:r>
              <a:rPr lang="fr-FR" sz="1800" dirty="0" err="1"/>
              <a:t>pàg</a:t>
            </a:r>
            <a:r>
              <a:rPr lang="fr-FR" sz="1800" dirty="0"/>
              <a:t>. 14 i </a:t>
            </a:r>
            <a:r>
              <a:rPr lang="fr-FR" sz="1800" dirty="0" smtClean="0"/>
              <a:t>20)</a:t>
            </a:r>
            <a:r>
              <a:rPr lang="fr-FR" sz="3200" dirty="0"/>
              <a:t/>
            </a:r>
            <a:br>
              <a:rPr lang="fr-FR" sz="3200" dirty="0"/>
            </a:br>
            <a:r>
              <a:rPr lang="es-ES" sz="3600" dirty="0" smtClean="0"/>
              <a:t> </a:t>
            </a:r>
            <a:r>
              <a:rPr lang="es-ES" dirty="0"/>
              <a:t/>
            </a:r>
            <a:br>
              <a:rPr lang="es-ES" dirty="0"/>
            </a:br>
            <a:endParaRPr lang="es-ES" dirty="0"/>
          </a:p>
        </p:txBody>
      </p:sp>
      <p:pic>
        <p:nvPicPr>
          <p:cNvPr id="6" name="Marcador de contenido 5"/>
          <p:cNvPicPr>
            <a:picLocks noGrp="1" noChangeAspect="1"/>
          </p:cNvPicPr>
          <p:nvPr>
            <p:ph idx="1"/>
          </p:nvPr>
        </p:nvPicPr>
        <p:blipFill>
          <a:blip r:embed="rId2"/>
          <a:srcRect l="-30765" r="-30765"/>
          <a:stretch>
            <a:fillRect/>
          </a:stretch>
        </p:blipFill>
        <p:spPr>
          <a:xfrm>
            <a:off x="457200" y="1600200"/>
            <a:ext cx="8229600" cy="4756150"/>
          </a:xfrm>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29</a:t>
            </a:fld>
            <a:endParaRPr lang="es-ES"/>
          </a:p>
        </p:txBody>
      </p:sp>
    </p:spTree>
    <p:extLst>
      <p:ext uri="{BB962C8B-B14F-4D97-AF65-F5344CB8AC3E}">
        <p14:creationId xmlns:p14="http://schemas.microsoft.com/office/powerpoint/2010/main" val="205053615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La </a:t>
            </a:r>
            <a:r>
              <a:rPr lang="es-ES" dirty="0" err="1" smtClean="0"/>
              <a:t>deslocalització</a:t>
            </a:r>
            <a:r>
              <a:rPr lang="es-ES" dirty="0" smtClean="0"/>
              <a:t>: el cas de Camper…</a:t>
            </a:r>
            <a:endParaRPr lang="es-ES" dirty="0"/>
          </a:p>
        </p:txBody>
      </p:sp>
      <p:pic>
        <p:nvPicPr>
          <p:cNvPr id="6" name="Marcador de contenido 5"/>
          <p:cNvPicPr>
            <a:picLocks noGrp="1" noChangeAspect="1"/>
          </p:cNvPicPr>
          <p:nvPr>
            <p:ph idx="1"/>
          </p:nvPr>
        </p:nvPicPr>
        <p:blipFill>
          <a:blip r:embed="rId2"/>
          <a:srcRect l="-6103" r="-6103"/>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30</a:t>
            </a:fld>
            <a:endParaRPr lang="es-ES"/>
          </a:p>
        </p:txBody>
      </p:sp>
    </p:spTree>
    <p:extLst>
      <p:ext uri="{BB962C8B-B14F-4D97-AF65-F5344CB8AC3E}">
        <p14:creationId xmlns:p14="http://schemas.microsoft.com/office/powerpoint/2010/main" val="258543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524760"/>
          </a:xfrm>
        </p:spPr>
        <p:txBody>
          <a:bodyPr>
            <a:normAutofit fontScale="90000"/>
          </a:bodyPr>
          <a:lstStyle/>
          <a:p>
            <a:r>
              <a:rPr lang="es-ES" dirty="0" smtClean="0"/>
              <a:t>…</a:t>
            </a:r>
            <a:r>
              <a:rPr lang="es-ES" dirty="0" err="1" smtClean="0"/>
              <a:t>amb</a:t>
            </a:r>
            <a:r>
              <a:rPr lang="es-ES" dirty="0" smtClean="0"/>
              <a:t> </a:t>
            </a:r>
            <a:r>
              <a:rPr lang="es-ES" dirty="0" err="1" smtClean="0"/>
              <a:t>producció</a:t>
            </a:r>
            <a:r>
              <a:rPr lang="es-ES" dirty="0" smtClean="0"/>
              <a:t> i </a:t>
            </a:r>
            <a:r>
              <a:rPr lang="es-ES" dirty="0" err="1" smtClean="0"/>
              <a:t>exportacions</a:t>
            </a:r>
            <a:r>
              <a:rPr lang="es-ES" dirty="0" smtClean="0"/>
              <a:t> </a:t>
            </a:r>
            <a:r>
              <a:rPr lang="es-ES" dirty="0" err="1" smtClean="0"/>
              <a:t>creixents</a:t>
            </a:r>
            <a:r>
              <a:rPr lang="es-ES" dirty="0" smtClean="0"/>
              <a:t>…</a:t>
            </a:r>
            <a:br>
              <a:rPr lang="es-ES" dirty="0" smtClean="0"/>
            </a:br>
            <a:r>
              <a:rPr lang="es-ES" sz="2000" dirty="0" smtClean="0"/>
              <a:t>(Font: </a:t>
            </a:r>
            <a:r>
              <a:rPr lang="es-ES" sz="2000" dirty="0" err="1" smtClean="0"/>
              <a:t>dades</a:t>
            </a:r>
            <a:r>
              <a:rPr lang="es-ES" sz="2000" dirty="0" smtClean="0"/>
              <a:t> </a:t>
            </a:r>
            <a:r>
              <a:rPr lang="es-ES" sz="2000" dirty="0" err="1" smtClean="0"/>
              <a:t>proporcionades</a:t>
            </a:r>
            <a:r>
              <a:rPr lang="es-ES" sz="2000" dirty="0" smtClean="0"/>
              <a:t> per </a:t>
            </a:r>
            <a:r>
              <a:rPr lang="es-ES" sz="2000" dirty="0" err="1" smtClean="0"/>
              <a:t>l’empresa</a:t>
            </a:r>
            <a:r>
              <a:rPr lang="es-ES" sz="2000" dirty="0" smtClean="0"/>
              <a:t>)</a:t>
            </a:r>
            <a:endParaRPr lang="es-ES" sz="2000" dirty="0"/>
          </a:p>
        </p:txBody>
      </p:sp>
      <p:pic>
        <p:nvPicPr>
          <p:cNvPr id="6" name="Marcador de contenido 5"/>
          <p:cNvPicPr>
            <a:picLocks noGrp="1" noChangeAspect="1"/>
          </p:cNvPicPr>
          <p:nvPr>
            <p:ph sz="half" idx="1"/>
          </p:nvPr>
        </p:nvPicPr>
        <p:blipFill>
          <a:blip r:embed="rId2"/>
          <a:srcRect t="-49632" b="-49632"/>
          <a:stretch>
            <a:fillRect/>
          </a:stretch>
        </p:blipFill>
        <p:spPr/>
      </p:pic>
      <p:pic>
        <p:nvPicPr>
          <p:cNvPr id="8" name="Marcador de contenido 7"/>
          <p:cNvPicPr>
            <a:picLocks noGrp="1" noChangeAspect="1"/>
          </p:cNvPicPr>
          <p:nvPr>
            <p:ph sz="half" idx="2"/>
          </p:nvPr>
        </p:nvPicPr>
        <p:blipFill>
          <a:blip r:embed="rId3"/>
          <a:srcRect t="-46407" b="-46407"/>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31</a:t>
            </a:fld>
            <a:endParaRPr lang="es-ES"/>
          </a:p>
        </p:txBody>
      </p:sp>
    </p:spTree>
    <p:extLst>
      <p:ext uri="{BB962C8B-B14F-4D97-AF65-F5344CB8AC3E}">
        <p14:creationId xmlns:p14="http://schemas.microsoft.com/office/powerpoint/2010/main" val="1243359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…i </a:t>
            </a:r>
            <a:r>
              <a:rPr lang="es-ES" dirty="0" err="1" smtClean="0"/>
              <a:t>amb</a:t>
            </a:r>
            <a:r>
              <a:rPr lang="es-ES" dirty="0" smtClean="0"/>
              <a:t> </a:t>
            </a:r>
            <a:r>
              <a:rPr lang="es-ES" dirty="0" err="1" smtClean="0"/>
              <a:t>fort</a:t>
            </a:r>
            <a:r>
              <a:rPr lang="es-ES" dirty="0" smtClean="0"/>
              <a:t> </a:t>
            </a:r>
            <a:r>
              <a:rPr lang="es-ES" dirty="0" err="1" smtClean="0"/>
              <a:t>lideratge</a:t>
            </a:r>
            <a:r>
              <a:rPr lang="es-ES" dirty="0" smtClean="0"/>
              <a:t>…</a:t>
            </a:r>
            <a:endParaRPr lang="es-ES" dirty="0"/>
          </a:p>
        </p:txBody>
      </p:sp>
      <p:pic>
        <p:nvPicPr>
          <p:cNvPr id="9" name="Marcador de contenido 8"/>
          <p:cNvPicPr>
            <a:picLocks noGrp="1" noChangeAspect="1"/>
          </p:cNvPicPr>
          <p:nvPr>
            <p:ph idx="1"/>
          </p:nvPr>
        </p:nvPicPr>
        <p:blipFill>
          <a:blip r:embed="rId2"/>
          <a:srcRect t="-12566" b="-12566"/>
          <a:stretch>
            <a:fillRect/>
          </a:stretch>
        </p:blipFill>
        <p:spPr/>
      </p:pic>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32</a:t>
            </a:fld>
            <a:endParaRPr lang="es-ES"/>
          </a:p>
        </p:txBody>
      </p:sp>
    </p:spTree>
    <p:extLst>
      <p:ext uri="{BB962C8B-B14F-4D97-AF65-F5344CB8AC3E}">
        <p14:creationId xmlns:p14="http://schemas.microsoft.com/office/powerpoint/2010/main" val="4091359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 </a:t>
            </a:r>
            <a:r>
              <a:rPr lang="es-ES" dirty="0" err="1" smtClean="0"/>
              <a:t>geografia</a:t>
            </a:r>
            <a:r>
              <a:rPr lang="es-ES" dirty="0" smtClean="0"/>
              <a:t> diversificada</a:t>
            </a:r>
            <a:endParaRPr lang="es-ES" dirty="0"/>
          </a:p>
        </p:txBody>
      </p:sp>
      <p:pic>
        <p:nvPicPr>
          <p:cNvPr id="6" name="Marcador de contenido 5"/>
          <p:cNvPicPr>
            <a:picLocks noGrp="1" noChangeAspect="1"/>
          </p:cNvPicPr>
          <p:nvPr>
            <p:ph idx="1"/>
          </p:nvPr>
        </p:nvPicPr>
        <p:blipFill>
          <a:blip r:embed="rId2"/>
          <a:srcRect l="-7704" r="-7704"/>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33</a:t>
            </a:fld>
            <a:endParaRPr lang="es-ES"/>
          </a:p>
        </p:txBody>
      </p:sp>
    </p:spTree>
    <p:extLst>
      <p:ext uri="{BB962C8B-B14F-4D97-AF65-F5344CB8AC3E}">
        <p14:creationId xmlns:p14="http://schemas.microsoft.com/office/powerpoint/2010/main" val="574591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3</a:t>
            </a:r>
          </a:p>
        </p:txBody>
      </p:sp>
      <p:sp>
        <p:nvSpPr>
          <p:cNvPr id="3" name="Marcador de contenido 2"/>
          <p:cNvSpPr>
            <a:spLocks noGrp="1"/>
          </p:cNvSpPr>
          <p:nvPr>
            <p:ph idx="1"/>
          </p:nvPr>
        </p:nvSpPr>
        <p:spPr/>
        <p:txBody>
          <a:bodyPr/>
          <a:lstStyle/>
          <a:p>
            <a:pPr marL="0" indent="0" algn="ctr">
              <a:buNone/>
            </a:pPr>
            <a:endParaRPr lang="es-ES" sz="4000" dirty="0" smtClean="0"/>
          </a:p>
          <a:p>
            <a:pPr marL="0" indent="0" algn="ctr">
              <a:buNone/>
            </a:pPr>
            <a:endParaRPr lang="es-ES" sz="4000" dirty="0"/>
          </a:p>
          <a:p>
            <a:pPr marL="0" indent="0" algn="ctr">
              <a:buNone/>
            </a:pPr>
            <a:r>
              <a:rPr lang="es-ES" sz="4000" dirty="0" smtClean="0"/>
              <a:t>CONCLUSIONS</a:t>
            </a:r>
          </a:p>
          <a:p>
            <a:endParaRPr lang="es-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34</a:t>
            </a:fld>
            <a:endParaRPr lang="es-ES"/>
          </a:p>
        </p:txBody>
      </p:sp>
    </p:spTree>
    <p:extLst>
      <p:ext uri="{BB962C8B-B14F-4D97-AF65-F5344CB8AC3E}">
        <p14:creationId xmlns:p14="http://schemas.microsoft.com/office/powerpoint/2010/main" val="2153258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1. El sector es </a:t>
            </a:r>
            <a:r>
              <a:rPr lang="es-ES" dirty="0" err="1" smtClean="0"/>
              <a:t>localitza</a:t>
            </a:r>
            <a:r>
              <a:rPr lang="es-ES" dirty="0" smtClean="0"/>
              <a:t> </a:t>
            </a:r>
            <a:r>
              <a:rPr lang="es-ES" dirty="0" err="1" smtClean="0"/>
              <a:t>històricament</a:t>
            </a:r>
            <a:r>
              <a:rPr lang="es-ES" dirty="0" smtClean="0"/>
              <a:t/>
            </a:r>
            <a:br>
              <a:rPr lang="es-ES" dirty="0" smtClean="0"/>
            </a:br>
            <a:r>
              <a:rPr lang="es-ES" sz="2700" dirty="0" smtClean="0"/>
              <a:t>(Font </a:t>
            </a:r>
            <a:r>
              <a:rPr lang="es-ES" sz="2700" dirty="0" err="1" smtClean="0"/>
              <a:t>Conclusions</a:t>
            </a:r>
            <a:r>
              <a:rPr lang="es-ES" sz="2700" dirty="0" smtClean="0"/>
              <a:t> 1, 2 i 3: </a:t>
            </a:r>
            <a:r>
              <a:rPr lang="ro-RO" sz="2700" dirty="0" smtClean="0"/>
              <a:t>FICE</a:t>
            </a:r>
            <a:r>
              <a:rPr lang="ro-RO" sz="2700" dirty="0"/>
              <a:t>, </a:t>
            </a:r>
            <a:r>
              <a:rPr lang="ro-RO" sz="2700" dirty="0" smtClean="0"/>
              <a:t>Inescop) </a:t>
            </a:r>
            <a:endParaRPr lang="es-ES" sz="2700" dirty="0"/>
          </a:p>
        </p:txBody>
      </p:sp>
      <p:pic>
        <p:nvPicPr>
          <p:cNvPr id="6" name="Marcador de contenido 5"/>
          <p:cNvPicPr>
            <a:picLocks noGrp="1" noChangeAspect="1"/>
          </p:cNvPicPr>
          <p:nvPr>
            <p:ph idx="1"/>
          </p:nvPr>
        </p:nvPicPr>
        <p:blipFill>
          <a:blip r:embed="rId2"/>
          <a:srcRect t="-40934" b="-40934"/>
          <a:stretch>
            <a:fillRect/>
          </a:stretch>
        </p:blipFill>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35</a:t>
            </a:fld>
            <a:endParaRPr lang="es-ES"/>
          </a:p>
        </p:txBody>
      </p:sp>
    </p:spTree>
    <p:extLst>
      <p:ext uri="{BB962C8B-B14F-4D97-AF65-F5344CB8AC3E}">
        <p14:creationId xmlns:p14="http://schemas.microsoft.com/office/powerpoint/2010/main" val="278888995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2. </a:t>
            </a:r>
            <a:r>
              <a:rPr lang="es-ES" dirty="0" err="1" smtClean="0"/>
              <a:t>Manté</a:t>
            </a:r>
            <a:r>
              <a:rPr lang="es-ES" dirty="0" smtClean="0"/>
              <a:t> </a:t>
            </a:r>
            <a:r>
              <a:rPr lang="es-ES" dirty="0" err="1" smtClean="0"/>
              <a:t>uns</a:t>
            </a:r>
            <a:r>
              <a:rPr lang="es-ES" dirty="0" smtClean="0"/>
              <a:t> 45.000 </a:t>
            </a:r>
            <a:r>
              <a:rPr lang="es-ES" dirty="0" err="1" smtClean="0"/>
              <a:t>treballadors</a:t>
            </a:r>
            <a:endParaRPr lang="es-ES" dirty="0"/>
          </a:p>
        </p:txBody>
      </p:sp>
      <p:pic>
        <p:nvPicPr>
          <p:cNvPr id="8" name="Marcador de contenido 7"/>
          <p:cNvPicPr>
            <a:picLocks noGrp="1" noChangeAspect="1"/>
          </p:cNvPicPr>
          <p:nvPr>
            <p:ph sz="half" idx="1"/>
          </p:nvPr>
        </p:nvPicPr>
        <p:blipFill>
          <a:blip r:embed="rId2"/>
          <a:srcRect t="-46097" b="-46097"/>
          <a:stretch>
            <a:fillRect/>
          </a:stretch>
        </p:blipFill>
        <p:spPr>
          <a:xfrm>
            <a:off x="457200" y="1129034"/>
            <a:ext cx="4038600" cy="5227316"/>
          </a:xfrm>
        </p:spPr>
      </p:pic>
      <p:pic>
        <p:nvPicPr>
          <p:cNvPr id="9" name="Marcador de contenido 8"/>
          <p:cNvPicPr>
            <a:picLocks noGrp="1" noChangeAspect="1"/>
          </p:cNvPicPr>
          <p:nvPr>
            <p:ph sz="half" idx="2"/>
          </p:nvPr>
        </p:nvPicPr>
        <p:blipFill>
          <a:blip r:embed="rId3"/>
          <a:srcRect t="-83661" b="-83661"/>
          <a:stretch>
            <a:fillRect/>
          </a:stretch>
        </p:blipFill>
        <p:spPr>
          <a:xfrm>
            <a:off x="4648200" y="705646"/>
            <a:ext cx="4038600" cy="5650704"/>
          </a:xfrm>
        </p:spPr>
      </p:pic>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36</a:t>
            </a:fld>
            <a:endParaRPr lang="es-ES"/>
          </a:p>
        </p:txBody>
      </p:sp>
    </p:spTree>
    <p:extLst>
      <p:ext uri="{BB962C8B-B14F-4D97-AF65-F5344CB8AC3E}">
        <p14:creationId xmlns:p14="http://schemas.microsoft.com/office/powerpoint/2010/main" val="131831508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3. </a:t>
            </a:r>
            <a:r>
              <a:rPr lang="es-ES" dirty="0" err="1" smtClean="0"/>
              <a:t>Constància</a:t>
            </a:r>
            <a:r>
              <a:rPr lang="es-ES" dirty="0" smtClean="0"/>
              <a:t> a les </a:t>
            </a:r>
            <a:r>
              <a:rPr lang="es-ES" dirty="0" err="1" smtClean="0"/>
              <a:t>exportacions</a:t>
            </a:r>
            <a:endParaRPr lang="es-ES" dirty="0"/>
          </a:p>
        </p:txBody>
      </p:sp>
      <p:pic>
        <p:nvPicPr>
          <p:cNvPr id="9" name="Marcador de contenido 8"/>
          <p:cNvPicPr>
            <a:picLocks noGrp="1" noChangeAspect="1"/>
          </p:cNvPicPr>
          <p:nvPr>
            <p:ph idx="1"/>
          </p:nvPr>
        </p:nvPicPr>
        <p:blipFill>
          <a:blip r:embed="rId2"/>
          <a:srcRect l="-2798" r="-2798"/>
          <a:stretch>
            <a:fillRect/>
          </a:stretch>
        </p:blipFill>
        <p:spPr/>
      </p:pic>
      <p:sp>
        <p:nvSpPr>
          <p:cNvPr id="5" name="Marcador de pie de página 4"/>
          <p:cNvSpPr>
            <a:spLocks noGrp="1"/>
          </p:cNvSpPr>
          <p:nvPr>
            <p:ph type="ftr" sz="quarter" idx="11"/>
          </p:nvPr>
        </p:nvSpPr>
        <p:spPr/>
        <p:txBody>
          <a:bodyPr/>
          <a:lstStyle/>
          <a:p>
            <a:r>
              <a:rPr lang="fr-FR" smtClean="0"/>
              <a:t>Professor Carles Manera</a:t>
            </a:r>
            <a:endParaRPr lang="es-ES"/>
          </a:p>
        </p:txBody>
      </p:sp>
      <p:sp>
        <p:nvSpPr>
          <p:cNvPr id="6" name="Marcador de número de diapositiva 5"/>
          <p:cNvSpPr>
            <a:spLocks noGrp="1"/>
          </p:cNvSpPr>
          <p:nvPr>
            <p:ph type="sldNum" sz="quarter" idx="12"/>
          </p:nvPr>
        </p:nvSpPr>
        <p:spPr/>
        <p:txBody>
          <a:bodyPr/>
          <a:lstStyle/>
          <a:p>
            <a:fld id="{4451CD98-7CE7-0C4D-B85F-6C0246E533EF}" type="slidenum">
              <a:rPr lang="es-ES" smtClean="0"/>
              <a:t>37</a:t>
            </a:fld>
            <a:endParaRPr lang="es-ES"/>
          </a:p>
        </p:txBody>
      </p:sp>
    </p:spTree>
    <p:extLst>
      <p:ext uri="{BB962C8B-B14F-4D97-AF65-F5344CB8AC3E}">
        <p14:creationId xmlns:p14="http://schemas.microsoft.com/office/powerpoint/2010/main" val="1016919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4. Reptes: </a:t>
            </a:r>
            <a:r>
              <a:rPr lang="es-ES" dirty="0" err="1" smtClean="0"/>
              <a:t>apunts</a:t>
            </a:r>
            <a:r>
              <a:rPr lang="es-ES" dirty="0" smtClean="0"/>
              <a:t> per al </a:t>
            </a:r>
            <a:r>
              <a:rPr lang="es-ES" dirty="0" err="1" smtClean="0"/>
              <a:t>debat</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 dirty="0" smtClean="0"/>
              <a:t>a/ </a:t>
            </a:r>
            <a:r>
              <a:rPr lang="es-ES" dirty="0" err="1" smtClean="0"/>
              <a:t>Districtes</a:t>
            </a:r>
            <a:r>
              <a:rPr lang="es-ES" dirty="0" smtClean="0"/>
              <a:t> </a:t>
            </a:r>
            <a:r>
              <a:rPr lang="es-ES" dirty="0" err="1" smtClean="0"/>
              <a:t>industrials</a:t>
            </a:r>
            <a:r>
              <a:rPr lang="es-ES" dirty="0" smtClean="0"/>
              <a:t>/</a:t>
            </a:r>
            <a:r>
              <a:rPr lang="es-ES" dirty="0" err="1" smtClean="0"/>
              <a:t>clústers</a:t>
            </a:r>
            <a:r>
              <a:rPr lang="es-ES" dirty="0" smtClean="0"/>
              <a:t>. Marshall versus </a:t>
            </a:r>
            <a:r>
              <a:rPr lang="es-ES" dirty="0" err="1" smtClean="0"/>
              <a:t>Porter</a:t>
            </a:r>
            <a:r>
              <a:rPr lang="es-ES" dirty="0" smtClean="0"/>
              <a:t>?</a:t>
            </a:r>
          </a:p>
          <a:p>
            <a:pPr algn="just"/>
            <a:r>
              <a:rPr lang="es-ES" dirty="0" err="1" smtClean="0"/>
              <a:t>b/</a:t>
            </a:r>
            <a:r>
              <a:rPr lang="es-ES" dirty="0" smtClean="0"/>
              <a:t> </a:t>
            </a:r>
            <a:r>
              <a:rPr lang="es-ES" dirty="0" err="1" smtClean="0"/>
              <a:t>Enginyeria</a:t>
            </a:r>
            <a:r>
              <a:rPr lang="es-ES" dirty="0" smtClean="0"/>
              <a:t> de </a:t>
            </a:r>
            <a:r>
              <a:rPr lang="es-ES" dirty="0" err="1" smtClean="0"/>
              <a:t>disseny</a:t>
            </a:r>
            <a:r>
              <a:rPr lang="es-ES" dirty="0" smtClean="0"/>
              <a:t>: </a:t>
            </a:r>
            <a:r>
              <a:rPr lang="es-ES" dirty="0" err="1" smtClean="0"/>
              <a:t>tecnologia</a:t>
            </a:r>
            <a:r>
              <a:rPr lang="es-ES" dirty="0" smtClean="0"/>
              <a:t> de </a:t>
            </a:r>
            <a:r>
              <a:rPr lang="es-ES" dirty="0" err="1" smtClean="0"/>
              <a:t>darrera</a:t>
            </a:r>
            <a:r>
              <a:rPr lang="es-ES" dirty="0" smtClean="0"/>
              <a:t> </a:t>
            </a:r>
            <a:r>
              <a:rPr lang="es-ES" dirty="0" err="1" smtClean="0"/>
              <a:t>generació</a:t>
            </a:r>
            <a:r>
              <a:rPr lang="es-ES" dirty="0" smtClean="0"/>
              <a:t> aplicada al </a:t>
            </a:r>
            <a:r>
              <a:rPr lang="es-ES" dirty="0" err="1" smtClean="0"/>
              <a:t>disseny</a:t>
            </a:r>
            <a:r>
              <a:rPr lang="es-ES" dirty="0" smtClean="0"/>
              <a:t>.</a:t>
            </a:r>
          </a:p>
          <a:p>
            <a:pPr algn="just"/>
            <a:r>
              <a:rPr lang="es-ES" dirty="0" smtClean="0"/>
              <a:t>c/ </a:t>
            </a:r>
            <a:r>
              <a:rPr lang="es-ES" dirty="0" err="1" smtClean="0"/>
              <a:t>Relocalització</a:t>
            </a:r>
            <a:r>
              <a:rPr lang="es-ES" dirty="0" smtClean="0"/>
              <a:t> industrial? </a:t>
            </a:r>
            <a:r>
              <a:rPr lang="es-ES" dirty="0" err="1" smtClean="0"/>
              <a:t>Tensions</a:t>
            </a:r>
            <a:r>
              <a:rPr lang="es-ES" dirty="0" smtClean="0"/>
              <a:t> </a:t>
            </a:r>
            <a:r>
              <a:rPr lang="es-ES" dirty="0" err="1" smtClean="0"/>
              <a:t>als</a:t>
            </a:r>
            <a:r>
              <a:rPr lang="es-ES" dirty="0" smtClean="0"/>
              <a:t> </a:t>
            </a:r>
            <a:r>
              <a:rPr lang="es-ES" dirty="0" err="1" smtClean="0"/>
              <a:t>mercats</a:t>
            </a:r>
            <a:r>
              <a:rPr lang="es-ES" dirty="0" smtClean="0"/>
              <a:t> de </a:t>
            </a:r>
            <a:r>
              <a:rPr lang="es-ES" dirty="0" err="1" smtClean="0"/>
              <a:t>treball</a:t>
            </a:r>
            <a:r>
              <a:rPr lang="es-ES" dirty="0" smtClean="0"/>
              <a:t>.</a:t>
            </a:r>
          </a:p>
          <a:p>
            <a:pPr algn="just"/>
            <a:r>
              <a:rPr lang="es-ES" dirty="0" smtClean="0"/>
              <a:t>d/ Costos </a:t>
            </a:r>
            <a:r>
              <a:rPr lang="es-ES" dirty="0" err="1" smtClean="0"/>
              <a:t>laborals</a:t>
            </a:r>
            <a:r>
              <a:rPr lang="es-ES" dirty="0" smtClean="0"/>
              <a:t> </a:t>
            </a:r>
            <a:r>
              <a:rPr lang="es-ES" dirty="0" err="1" smtClean="0"/>
              <a:t>unitaris</a:t>
            </a:r>
            <a:r>
              <a:rPr lang="es-ES" dirty="0" smtClean="0"/>
              <a:t> </a:t>
            </a:r>
            <a:r>
              <a:rPr lang="es-ES" dirty="0" err="1" smtClean="0"/>
              <a:t>nous</a:t>
            </a:r>
            <a:r>
              <a:rPr lang="es-ES" dirty="0" smtClean="0"/>
              <a:t>? I </a:t>
            </a:r>
            <a:r>
              <a:rPr lang="es-ES" dirty="0" err="1" smtClean="0"/>
              <a:t>els</a:t>
            </a:r>
            <a:r>
              <a:rPr lang="es-ES" dirty="0" smtClean="0"/>
              <a:t> </a:t>
            </a:r>
            <a:r>
              <a:rPr lang="es-ES" dirty="0" err="1" smtClean="0"/>
              <a:t>preus</a:t>
            </a:r>
            <a:r>
              <a:rPr lang="es-ES" dirty="0" smtClean="0"/>
              <a:t> </a:t>
            </a:r>
            <a:r>
              <a:rPr lang="es-ES" dirty="0" err="1" smtClean="0"/>
              <a:t>finals</a:t>
            </a:r>
            <a:r>
              <a:rPr lang="es-ES" dirty="0" smtClean="0"/>
              <a:t>?</a:t>
            </a:r>
          </a:p>
          <a:p>
            <a:pPr algn="just"/>
            <a:r>
              <a:rPr lang="es-ES" dirty="0"/>
              <a:t>e</a:t>
            </a:r>
            <a:r>
              <a:rPr lang="es-ES" dirty="0" smtClean="0"/>
              <a:t>/ </a:t>
            </a:r>
            <a:r>
              <a:rPr lang="es-ES" dirty="0" err="1" smtClean="0"/>
              <a:t>Compatibilitat</a:t>
            </a:r>
            <a:r>
              <a:rPr lang="es-ES" dirty="0" smtClean="0"/>
              <a:t> entre capital industrial i capital de </a:t>
            </a:r>
            <a:r>
              <a:rPr lang="es-ES" dirty="0" err="1" smtClean="0"/>
              <a:t>serveis</a:t>
            </a:r>
            <a:r>
              <a:rPr lang="es-ES" dirty="0" smtClean="0"/>
              <a:t>: </a:t>
            </a:r>
            <a:r>
              <a:rPr lang="es-ES" dirty="0" err="1" smtClean="0"/>
              <a:t>destruccions</a:t>
            </a:r>
            <a:r>
              <a:rPr lang="es-ES" dirty="0" smtClean="0"/>
              <a:t> creadores </a:t>
            </a:r>
            <a:r>
              <a:rPr lang="es-ES" dirty="0" err="1" smtClean="0"/>
              <a:t>tot</a:t>
            </a:r>
            <a:r>
              <a:rPr lang="es-ES" dirty="0" smtClean="0"/>
              <a:t> </a:t>
            </a:r>
            <a:r>
              <a:rPr lang="es-ES" dirty="0" err="1" smtClean="0"/>
              <a:t>visitant</a:t>
            </a:r>
            <a:r>
              <a:rPr lang="es-ES" dirty="0" smtClean="0"/>
              <a:t> </a:t>
            </a:r>
            <a:r>
              <a:rPr lang="es-ES" dirty="0" err="1" smtClean="0"/>
              <a:t>Shumpeter</a:t>
            </a:r>
            <a:r>
              <a:rPr lang="es-ES" dirty="0" smtClean="0"/>
              <a:t>?</a:t>
            </a:r>
            <a:endParaRPr lang="es-ES" dirty="0"/>
          </a:p>
        </p:txBody>
      </p:sp>
      <p:sp>
        <p:nvSpPr>
          <p:cNvPr id="4" name="Marcador de pie de página 3"/>
          <p:cNvSpPr>
            <a:spLocks noGrp="1"/>
          </p:cNvSpPr>
          <p:nvPr>
            <p:ph type="ftr" sz="quarter" idx="11"/>
          </p:nvPr>
        </p:nvSpPr>
        <p:spPr/>
        <p:txBody>
          <a:bodyPr/>
          <a:lstStyle/>
          <a:p>
            <a:r>
              <a:rPr lang="fr-FR" smtClean="0"/>
              <a:t>Professor Carles Manera</a:t>
            </a:r>
            <a:endParaRPr lang="es-ES"/>
          </a:p>
        </p:txBody>
      </p:sp>
      <p:sp>
        <p:nvSpPr>
          <p:cNvPr id="5" name="Marcador de número de diapositiva 4"/>
          <p:cNvSpPr>
            <a:spLocks noGrp="1"/>
          </p:cNvSpPr>
          <p:nvPr>
            <p:ph type="sldNum" sz="quarter" idx="12"/>
          </p:nvPr>
        </p:nvSpPr>
        <p:spPr/>
        <p:txBody>
          <a:bodyPr/>
          <a:lstStyle/>
          <a:p>
            <a:fld id="{4451CD98-7CE7-0C4D-B85F-6C0246E533EF}" type="slidenum">
              <a:rPr lang="es-ES" smtClean="0"/>
              <a:t>38</a:t>
            </a:fld>
            <a:endParaRPr lang="es-ES"/>
          </a:p>
        </p:txBody>
      </p:sp>
    </p:spTree>
    <p:extLst>
      <p:ext uri="{BB962C8B-B14F-4D97-AF65-F5344CB8AC3E}">
        <p14:creationId xmlns:p14="http://schemas.microsoft.com/office/powerpoint/2010/main" val="278774370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225</TotalTime>
  <Words>1692</Words>
  <Application>Microsoft Macintosh PowerPoint</Application>
  <PresentationFormat>Presentación en pantalla (4:3)</PresentationFormat>
  <Paragraphs>186</Paragraphs>
  <Slides>38</Slides>
  <Notes>0</Notes>
  <HiddenSlides>0</HiddenSlides>
  <MMClips>0</MMClips>
  <ScaleCrop>false</ScaleCrop>
  <HeadingPairs>
    <vt:vector size="4" baseType="variant">
      <vt:variant>
        <vt:lpstr>Tema</vt:lpstr>
      </vt:variant>
      <vt:variant>
        <vt:i4>1</vt:i4>
      </vt:variant>
      <vt:variant>
        <vt:lpstr>Títulos de diapositiva</vt:lpstr>
      </vt:variant>
      <vt:variant>
        <vt:i4>38</vt:i4>
      </vt:variant>
    </vt:vector>
  </HeadingPairs>
  <TitlesOfParts>
    <vt:vector size="39" baseType="lpstr">
      <vt:lpstr>Tema de Office</vt:lpstr>
      <vt:lpstr>EL CALÇAT, SECTOR RESISTENT I EXPORTADOR (les Illes Balears com a model)</vt:lpstr>
      <vt:lpstr>Guió</vt:lpstr>
      <vt:lpstr>1</vt:lpstr>
      <vt:lpstr>Fites importants, sempre en equip i sota un mestratge alliçonador: 1987</vt:lpstr>
      <vt:lpstr>Una important línia de recerca</vt:lpstr>
      <vt:lpstr>Fites importants, sempre en equip i sota un mestratge alliçonador: 1994</vt:lpstr>
      <vt:lpstr>Un impacte enorme</vt:lpstr>
      <vt:lpstr>La pregunta</vt:lpstr>
      <vt:lpstr>La resposta, amb bifurcacions</vt:lpstr>
      <vt:lpstr>Una recepció prudent…</vt:lpstr>
      <vt:lpstr>…però amb bons resultats: llibres i articles amb JCR, Scopus…</vt:lpstr>
      <vt:lpstr>…i un indicador de síntesi: l’IPIBAL, confeccionat amb la inestimable ajuda  d’Antonio Parejo  (publicació: Manera-Parejo, RHI, núm. 50)</vt:lpstr>
      <vt:lpstr>L’evolució dels béns de consum (1920= 100)</vt:lpstr>
      <vt:lpstr>Sectors no pautadors</vt:lpstr>
      <vt:lpstr>Característiques industrials</vt:lpstr>
      <vt:lpstr>2</vt:lpstr>
      <vt:lpstr>Resistència manufacturera en el marc d’una economia de serveis</vt:lpstr>
      <vt:lpstr>El calçat a Espanya, 1945</vt:lpstr>
      <vt:lpstr>Renda per càpita, 1930-1950</vt:lpstr>
      <vt:lpstr>United Schoe Machinery (Font: Miranda 1998: 382)</vt:lpstr>
      <vt:lpstr>Exportacions de calçat, port de Palma</vt:lpstr>
      <vt:lpstr>Producció a Lottusse</vt:lpstr>
      <vt:lpstr>Economia submergida</vt:lpstr>
      <vt:lpstr>PIB per càpita: regions concretes</vt:lpstr>
      <vt:lpstr>De capital industrial a capital turístic (Font: Arxiu Lottusse; veure anteriors)</vt:lpstr>
      <vt:lpstr>Principals mercats internacionals del calçat balear, 1960-1965. %s/valors (Font: elaboració personal sobre Estadísticas del Comercio Exterior)</vt:lpstr>
      <vt:lpstr>Exportacions de calçat des de Palma</vt:lpstr>
      <vt:lpstr>Valor de les exportacions de calçat de Balears</vt:lpstr>
      <vt:lpstr>   Estructura industrial, força de treball i producció de calçat a Espanya, 1997-2001 (Font: Federació d’Indústries del Calçat d’Espanya, Anuario del calzado. España 2002 (Madrid 2002), pàg. 14 i 20)   </vt:lpstr>
      <vt:lpstr>La deslocalització: el cas de Camper…</vt:lpstr>
      <vt:lpstr>…amb producció i exportacions creixents… (Font: dades proporcionades per l’empresa)</vt:lpstr>
      <vt:lpstr>…i amb fort lideratge…</vt:lpstr>
      <vt:lpstr>…i geografia diversificada</vt:lpstr>
      <vt:lpstr>3</vt:lpstr>
      <vt:lpstr>1. El sector es localitza històricament (Font Conclusions 1, 2 i 3: FICE, Inescop) </vt:lpstr>
      <vt:lpstr>2. Manté uns 45.000 treballadors</vt:lpstr>
      <vt:lpstr>3. Constància a les exportacions</vt:lpstr>
      <vt:lpstr>4. Reptes: apunts per al debat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Manera</dc:creator>
  <cp:lastModifiedBy>Carlos Manera</cp:lastModifiedBy>
  <cp:revision>87</cp:revision>
  <dcterms:created xsi:type="dcterms:W3CDTF">2023-04-15T13:03:02Z</dcterms:created>
  <dcterms:modified xsi:type="dcterms:W3CDTF">2023-04-15T18:35:43Z</dcterms:modified>
</cp:coreProperties>
</file>