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68" r:id="rId3"/>
    <p:sldId id="272" r:id="rId4"/>
    <p:sldId id="273" r:id="rId5"/>
    <p:sldId id="274" r:id="rId6"/>
    <p:sldId id="275" r:id="rId7"/>
    <p:sldId id="276" r:id="rId8"/>
    <p:sldId id="277" r:id="rId9"/>
    <p:sldId id="278" r:id="rId10"/>
    <p:sldId id="260" r:id="rId11"/>
    <p:sldId id="261" r:id="rId12"/>
    <p:sldId id="262" r:id="rId13"/>
    <p:sldId id="263" r:id="rId14"/>
    <p:sldId id="264" r:id="rId15"/>
    <p:sldId id="265" r:id="rId16"/>
    <p:sldId id="266" r:id="rId17"/>
    <p:sldId id="267" r:id="rId18"/>
    <p:sldId id="270" r:id="rId19"/>
    <p:sldId id="259" r:id="rId20"/>
    <p:sldId id="279" r:id="rId21"/>
    <p:sldId id="281" r:id="rId22"/>
    <p:sldId id="280" r:id="rId23"/>
    <p:sldId id="282"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9"/>
    <p:restoredTop sz="94569"/>
  </p:normalViewPr>
  <p:slideViewPr>
    <p:cSldViewPr snapToGrid="0" snapToObjects="1">
      <p:cViewPr varScale="1">
        <p:scale>
          <a:sx n="68" d="100"/>
          <a:sy n="68" d="100"/>
        </p:scale>
        <p:origin x="-208"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1D980-69AF-264E-B40E-A09184842B77}" type="datetimeFigureOut">
              <a:rPr lang="es-ES" smtClean="0"/>
              <a:t>26/11/24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415126-A9EB-7A41-A7A9-8B8A4083138F}" type="slidenum">
              <a:rPr lang="es-ES" smtClean="0"/>
              <a:t>‹Nr.›</a:t>
            </a:fld>
            <a:endParaRPr lang="es-ES"/>
          </a:p>
        </p:txBody>
      </p:sp>
    </p:spTree>
    <p:extLst>
      <p:ext uri="{BB962C8B-B14F-4D97-AF65-F5344CB8AC3E}">
        <p14:creationId xmlns:p14="http://schemas.microsoft.com/office/powerpoint/2010/main" val="137542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F68BB12-FAE7-FC4C-A823-7B97AF1B58E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B199183B-3AFB-7F40-B4BD-1BEE662A97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3F2B95F6-2A3C-7140-9444-EE40BD6D8FF1}"/>
              </a:ext>
            </a:extLst>
          </p:cNvPr>
          <p:cNvSpPr>
            <a:spLocks noGrp="1"/>
          </p:cNvSpPr>
          <p:nvPr>
            <p:ph type="dt" sz="half" idx="10"/>
          </p:nvPr>
        </p:nvSpPr>
        <p:spPr/>
        <p:txBody>
          <a:bodyPr/>
          <a:lstStyle/>
          <a:p>
            <a:fld id="{36F9836B-A600-7C46-B845-EC756ABB9C30}" type="datetime1">
              <a:rPr lang="es-ES" smtClean="0"/>
              <a:t>26/11/24</a:t>
            </a:fld>
            <a:endParaRPr lang="es-ES"/>
          </a:p>
        </p:txBody>
      </p:sp>
      <p:sp>
        <p:nvSpPr>
          <p:cNvPr id="5" name="Marcador de pie de página 4">
            <a:extLst>
              <a:ext uri="{FF2B5EF4-FFF2-40B4-BE49-F238E27FC236}">
                <a16:creationId xmlns:a16="http://schemas.microsoft.com/office/drawing/2014/main" xmlns="" id="{F6CFEB37-A23E-6448-990E-BFF02E9F8E4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xmlns="" id="{B24A8063-4866-0749-9158-57392656CE26}"/>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258676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4E26B8B-4847-7D46-A8D6-268197939E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0847E667-89A4-1A47-B833-7322B608D464}"/>
              </a:ext>
            </a:extLst>
          </p:cNvPr>
          <p:cNvSpPr>
            <a:spLocks noGrp="1"/>
          </p:cNvSpPr>
          <p:nvPr>
            <p:ph idx="1"/>
          </p:nvPr>
        </p:nvSpPr>
        <p:spPr/>
        <p:txBody>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80382C56-7050-BD4A-B043-B3EB4E0EBF72}"/>
              </a:ext>
            </a:extLst>
          </p:cNvPr>
          <p:cNvSpPr>
            <a:spLocks noGrp="1"/>
          </p:cNvSpPr>
          <p:nvPr>
            <p:ph type="dt" sz="half" idx="10"/>
          </p:nvPr>
        </p:nvSpPr>
        <p:spPr/>
        <p:txBody>
          <a:bodyPr/>
          <a:lstStyle/>
          <a:p>
            <a:fld id="{C5623320-22DE-0343-BE45-6E6B693D60C2}" type="datetime1">
              <a:rPr lang="es-ES" smtClean="0"/>
              <a:t>26/11/24</a:t>
            </a:fld>
            <a:endParaRPr lang="es-ES"/>
          </a:p>
        </p:txBody>
      </p:sp>
      <p:sp>
        <p:nvSpPr>
          <p:cNvPr id="5" name="Marcador de pie de página 4">
            <a:extLst>
              <a:ext uri="{FF2B5EF4-FFF2-40B4-BE49-F238E27FC236}">
                <a16:creationId xmlns:a16="http://schemas.microsoft.com/office/drawing/2014/main" xmlns="" id="{514246F8-43F4-A844-BF74-D40F222C941B}"/>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xmlns="" id="{FEB6E5DC-38CA-3247-8E0A-79F12EE43F48}"/>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304957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8C23227-3E62-E54F-B9EA-3FC715E061E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B45C8B70-A9DA-BF40-9431-FAF3C9B647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F24DF406-9C57-5A48-B277-773AE4A37332}"/>
              </a:ext>
            </a:extLst>
          </p:cNvPr>
          <p:cNvSpPr>
            <a:spLocks noGrp="1"/>
          </p:cNvSpPr>
          <p:nvPr>
            <p:ph type="dt" sz="half" idx="10"/>
          </p:nvPr>
        </p:nvSpPr>
        <p:spPr/>
        <p:txBody>
          <a:bodyPr/>
          <a:lstStyle/>
          <a:p>
            <a:fld id="{5CAD1174-44AD-244D-A305-3A834B82B88D}" type="datetime1">
              <a:rPr lang="es-ES" smtClean="0"/>
              <a:t>26/11/24</a:t>
            </a:fld>
            <a:endParaRPr lang="es-ES"/>
          </a:p>
        </p:txBody>
      </p:sp>
      <p:sp>
        <p:nvSpPr>
          <p:cNvPr id="5" name="Marcador de pie de página 4">
            <a:extLst>
              <a:ext uri="{FF2B5EF4-FFF2-40B4-BE49-F238E27FC236}">
                <a16:creationId xmlns:a16="http://schemas.microsoft.com/office/drawing/2014/main" xmlns="" id="{C0D8C2E6-C70E-1742-AC53-BA41579E8C54}"/>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xmlns="" id="{AD5F1FAC-81FA-0945-BEAA-B75FDBC1C677}"/>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494996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B85FF33-BF37-484A-975B-11BAE1900A1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E7D22A02-7F0D-9648-88F4-5E9A1E8801A0}"/>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xmlns="" id="{660EBC5F-994C-0E44-8C12-396D47C14F74}"/>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FA65AC1A-0832-3243-B894-A9CD63BF622D}"/>
              </a:ext>
            </a:extLst>
          </p:cNvPr>
          <p:cNvSpPr>
            <a:spLocks noGrp="1"/>
          </p:cNvSpPr>
          <p:nvPr>
            <p:ph type="dt" sz="half" idx="10"/>
          </p:nvPr>
        </p:nvSpPr>
        <p:spPr/>
        <p:txBody>
          <a:bodyPr/>
          <a:lstStyle/>
          <a:p>
            <a:fld id="{50A8A704-D818-DD4E-83CB-CFD6CEE49DB6}" type="datetime1">
              <a:rPr lang="es-ES" smtClean="0"/>
              <a:t>26/11/24</a:t>
            </a:fld>
            <a:endParaRPr lang="es-ES"/>
          </a:p>
        </p:txBody>
      </p:sp>
      <p:sp>
        <p:nvSpPr>
          <p:cNvPr id="6" name="Marcador de pie de página 5">
            <a:extLst>
              <a:ext uri="{FF2B5EF4-FFF2-40B4-BE49-F238E27FC236}">
                <a16:creationId xmlns:a16="http://schemas.microsoft.com/office/drawing/2014/main" xmlns="" id="{8111F133-A11E-F44E-B3CF-B9BBD8314323}"/>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xmlns="" id="{5458AF62-FFF3-0F40-BA76-0A4E3180DA8B}"/>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334044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7AF1DEE-0DB1-0544-93FA-7E49BA6BACA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877A9F15-88F1-8745-B910-63C4E604D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xmlns="" id="{15982D5C-37B2-494F-92D4-8F50094F9D6F}"/>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p>
        </p:txBody>
      </p:sp>
      <p:sp>
        <p:nvSpPr>
          <p:cNvPr id="5" name="Marcador de texto 4">
            <a:extLst>
              <a:ext uri="{FF2B5EF4-FFF2-40B4-BE49-F238E27FC236}">
                <a16:creationId xmlns:a16="http://schemas.microsoft.com/office/drawing/2014/main" xmlns="" id="{ADC52E19-7D07-B44B-B8C2-90AACD5D84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p>
        </p:txBody>
      </p:sp>
      <p:sp>
        <p:nvSpPr>
          <p:cNvPr id="6" name="Marcador de contenido 5">
            <a:extLst>
              <a:ext uri="{FF2B5EF4-FFF2-40B4-BE49-F238E27FC236}">
                <a16:creationId xmlns:a16="http://schemas.microsoft.com/office/drawing/2014/main" xmlns="" id="{A33C21A1-C4FC-DB44-8E61-F855DA9577C0}"/>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p>
        </p:txBody>
      </p:sp>
      <p:sp>
        <p:nvSpPr>
          <p:cNvPr id="7" name="Marcador de fecha 6">
            <a:extLst>
              <a:ext uri="{FF2B5EF4-FFF2-40B4-BE49-F238E27FC236}">
                <a16:creationId xmlns:a16="http://schemas.microsoft.com/office/drawing/2014/main" xmlns="" id="{3D59D2C4-1B73-0C4B-B6B1-B59E3146805E}"/>
              </a:ext>
            </a:extLst>
          </p:cNvPr>
          <p:cNvSpPr>
            <a:spLocks noGrp="1"/>
          </p:cNvSpPr>
          <p:nvPr>
            <p:ph type="dt" sz="half" idx="10"/>
          </p:nvPr>
        </p:nvSpPr>
        <p:spPr/>
        <p:txBody>
          <a:bodyPr/>
          <a:lstStyle/>
          <a:p>
            <a:fld id="{6F5A8115-4F93-AE41-8D09-ABD54802625E}" type="datetime1">
              <a:rPr lang="es-ES" smtClean="0"/>
              <a:t>26/11/24</a:t>
            </a:fld>
            <a:endParaRPr lang="es-ES"/>
          </a:p>
        </p:txBody>
      </p:sp>
      <p:sp>
        <p:nvSpPr>
          <p:cNvPr id="8" name="Marcador de pie de página 7">
            <a:extLst>
              <a:ext uri="{FF2B5EF4-FFF2-40B4-BE49-F238E27FC236}">
                <a16:creationId xmlns:a16="http://schemas.microsoft.com/office/drawing/2014/main" xmlns="" id="{456D8CF1-58C0-8643-BB95-56D6DA703F3B}"/>
              </a:ext>
            </a:extLst>
          </p:cNvPr>
          <p:cNvSpPr>
            <a:spLocks noGrp="1"/>
          </p:cNvSpPr>
          <p:nvPr>
            <p:ph type="ftr" sz="quarter" idx="11"/>
          </p:nvPr>
        </p:nvSpPr>
        <p:spPr/>
        <p:txBody>
          <a:bodyPr/>
          <a:lstStyle/>
          <a:p>
            <a:r>
              <a:rPr lang="es-ES"/>
              <a:t>Dr. Carles Manera</a:t>
            </a:r>
          </a:p>
        </p:txBody>
      </p:sp>
      <p:sp>
        <p:nvSpPr>
          <p:cNvPr id="9" name="Marcador de número de diapositiva 8">
            <a:extLst>
              <a:ext uri="{FF2B5EF4-FFF2-40B4-BE49-F238E27FC236}">
                <a16:creationId xmlns:a16="http://schemas.microsoft.com/office/drawing/2014/main" xmlns="" id="{453D8B24-924A-E245-AA78-372283860CFE}"/>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2030681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4D09122-B2FA-3C47-BEB2-B81A60AFF03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B111C5C2-45CE-B24E-8380-C097617A6AC4}"/>
              </a:ext>
            </a:extLst>
          </p:cNvPr>
          <p:cNvSpPr>
            <a:spLocks noGrp="1"/>
          </p:cNvSpPr>
          <p:nvPr>
            <p:ph type="dt" sz="half" idx="10"/>
          </p:nvPr>
        </p:nvSpPr>
        <p:spPr/>
        <p:txBody>
          <a:bodyPr/>
          <a:lstStyle/>
          <a:p>
            <a:fld id="{E2509274-F72C-6D43-957C-77346AB6210B}" type="datetime1">
              <a:rPr lang="es-ES" smtClean="0"/>
              <a:t>26/11/24</a:t>
            </a:fld>
            <a:endParaRPr lang="es-ES"/>
          </a:p>
        </p:txBody>
      </p:sp>
      <p:sp>
        <p:nvSpPr>
          <p:cNvPr id="4" name="Marcador de pie de página 3">
            <a:extLst>
              <a:ext uri="{FF2B5EF4-FFF2-40B4-BE49-F238E27FC236}">
                <a16:creationId xmlns:a16="http://schemas.microsoft.com/office/drawing/2014/main" xmlns="" id="{CE317850-10B3-D24A-907E-62606977D3E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65BD65AC-EAF9-DC4F-9897-E4A5C3225B88}"/>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4129494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42130BE-4BEB-0C41-8516-55CA8207037C}"/>
              </a:ext>
            </a:extLst>
          </p:cNvPr>
          <p:cNvSpPr>
            <a:spLocks noGrp="1"/>
          </p:cNvSpPr>
          <p:nvPr>
            <p:ph type="dt" sz="half" idx="10"/>
          </p:nvPr>
        </p:nvSpPr>
        <p:spPr/>
        <p:txBody>
          <a:bodyPr/>
          <a:lstStyle/>
          <a:p>
            <a:fld id="{254C92C2-F09F-F54D-ADBF-E67AD53D4152}" type="datetime1">
              <a:rPr lang="es-ES" smtClean="0"/>
              <a:t>26/11/24</a:t>
            </a:fld>
            <a:endParaRPr lang="es-ES"/>
          </a:p>
        </p:txBody>
      </p:sp>
      <p:sp>
        <p:nvSpPr>
          <p:cNvPr id="3" name="Marcador de pie de página 2">
            <a:extLst>
              <a:ext uri="{FF2B5EF4-FFF2-40B4-BE49-F238E27FC236}">
                <a16:creationId xmlns:a16="http://schemas.microsoft.com/office/drawing/2014/main" xmlns="" id="{A401DB0C-2E7A-8541-898B-623ADC46525A}"/>
              </a:ext>
            </a:extLst>
          </p:cNvPr>
          <p:cNvSpPr>
            <a:spLocks noGrp="1"/>
          </p:cNvSpPr>
          <p:nvPr>
            <p:ph type="ftr" sz="quarter" idx="11"/>
          </p:nvPr>
        </p:nvSpPr>
        <p:spPr/>
        <p:txBody>
          <a:bodyPr/>
          <a:lstStyle/>
          <a:p>
            <a:r>
              <a:rPr lang="es-ES"/>
              <a:t>Dr. Carles Manera</a:t>
            </a:r>
          </a:p>
        </p:txBody>
      </p:sp>
      <p:sp>
        <p:nvSpPr>
          <p:cNvPr id="4" name="Marcador de número de diapositiva 3">
            <a:extLst>
              <a:ext uri="{FF2B5EF4-FFF2-40B4-BE49-F238E27FC236}">
                <a16:creationId xmlns:a16="http://schemas.microsoft.com/office/drawing/2014/main" xmlns="" id="{8C3E0F8D-353F-3A47-B1C7-024DDD39947A}"/>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416242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090A689-2CA7-5B40-B400-6B691FE7F91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D58CF203-09B1-D743-B531-9DF79255AE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p>
        </p:txBody>
      </p:sp>
      <p:sp>
        <p:nvSpPr>
          <p:cNvPr id="4" name="Marcador de texto 3">
            <a:extLst>
              <a:ext uri="{FF2B5EF4-FFF2-40B4-BE49-F238E27FC236}">
                <a16:creationId xmlns:a16="http://schemas.microsoft.com/office/drawing/2014/main" xmlns="" id="{751EE2E1-2760-FD45-BF04-02350B0D7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D96C03B5-F051-234E-A7F7-BA8547853448}"/>
              </a:ext>
            </a:extLst>
          </p:cNvPr>
          <p:cNvSpPr>
            <a:spLocks noGrp="1"/>
          </p:cNvSpPr>
          <p:nvPr>
            <p:ph type="dt" sz="half" idx="10"/>
          </p:nvPr>
        </p:nvSpPr>
        <p:spPr/>
        <p:txBody>
          <a:bodyPr/>
          <a:lstStyle/>
          <a:p>
            <a:fld id="{A2368588-6919-D74B-B160-FD3241F42F0E}" type="datetime1">
              <a:rPr lang="es-ES" smtClean="0"/>
              <a:t>26/11/24</a:t>
            </a:fld>
            <a:endParaRPr lang="es-ES"/>
          </a:p>
        </p:txBody>
      </p:sp>
      <p:sp>
        <p:nvSpPr>
          <p:cNvPr id="6" name="Marcador de pie de página 5">
            <a:extLst>
              <a:ext uri="{FF2B5EF4-FFF2-40B4-BE49-F238E27FC236}">
                <a16:creationId xmlns:a16="http://schemas.microsoft.com/office/drawing/2014/main" xmlns="" id="{311E74F2-F8E0-D141-A87F-CC491668D2DC}"/>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xmlns="" id="{CBC37877-403C-DC49-8654-D3BF9B139A79}"/>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272976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C41398-CA19-B749-B508-77A9C1CE83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619135D2-F42F-874E-9E9A-D5CFABF31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F5DF0026-8394-2045-B787-EAF5F9A78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xmlns="" id="{A90D0FEE-6BB3-504C-9239-A751F84BF626}"/>
              </a:ext>
            </a:extLst>
          </p:cNvPr>
          <p:cNvSpPr>
            <a:spLocks noGrp="1"/>
          </p:cNvSpPr>
          <p:nvPr>
            <p:ph type="dt" sz="half" idx="10"/>
          </p:nvPr>
        </p:nvSpPr>
        <p:spPr/>
        <p:txBody>
          <a:bodyPr/>
          <a:lstStyle/>
          <a:p>
            <a:fld id="{81796349-F45B-5849-903D-81D0AED79900}" type="datetime1">
              <a:rPr lang="es-ES" smtClean="0"/>
              <a:t>26/11/24</a:t>
            </a:fld>
            <a:endParaRPr lang="es-ES"/>
          </a:p>
        </p:txBody>
      </p:sp>
      <p:sp>
        <p:nvSpPr>
          <p:cNvPr id="6" name="Marcador de pie de página 5">
            <a:extLst>
              <a:ext uri="{FF2B5EF4-FFF2-40B4-BE49-F238E27FC236}">
                <a16:creationId xmlns:a16="http://schemas.microsoft.com/office/drawing/2014/main" xmlns="" id="{CAC4A4DC-7A85-8145-8C94-1BD835443508}"/>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xmlns="" id="{48B1D859-B96F-544A-902B-1F0948DF5119}"/>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872953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AB8B31-D10A-8340-AC13-BEFCAAD5BC1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67357F27-D696-BB4C-A87B-9BD626724459}"/>
              </a:ext>
            </a:extLst>
          </p:cNvPr>
          <p:cNvSpPr>
            <a:spLocks noGrp="1"/>
          </p:cNvSpPr>
          <p:nvPr>
            <p:ph type="body" orient="vert" idx="1"/>
          </p:nvPr>
        </p:nvSpPr>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EED7E662-92E1-AE4F-9019-48CE1B8504D3}"/>
              </a:ext>
            </a:extLst>
          </p:cNvPr>
          <p:cNvSpPr>
            <a:spLocks noGrp="1"/>
          </p:cNvSpPr>
          <p:nvPr>
            <p:ph type="dt" sz="half" idx="10"/>
          </p:nvPr>
        </p:nvSpPr>
        <p:spPr/>
        <p:txBody>
          <a:bodyPr/>
          <a:lstStyle/>
          <a:p>
            <a:fld id="{374A1F0C-B93A-2649-B1D1-3DB4DA45B524}" type="datetime1">
              <a:rPr lang="es-ES" smtClean="0"/>
              <a:t>26/11/24</a:t>
            </a:fld>
            <a:endParaRPr lang="es-ES"/>
          </a:p>
        </p:txBody>
      </p:sp>
      <p:sp>
        <p:nvSpPr>
          <p:cNvPr id="5" name="Marcador de pie de página 4">
            <a:extLst>
              <a:ext uri="{FF2B5EF4-FFF2-40B4-BE49-F238E27FC236}">
                <a16:creationId xmlns:a16="http://schemas.microsoft.com/office/drawing/2014/main" xmlns="" id="{D2C42517-FB55-DE41-A602-2BE67E470B3D}"/>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xmlns="" id="{AEE4BDED-0B16-434B-97AA-7F0EE36B33E1}"/>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365311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4731EEB7-6ED1-E947-B3B4-7771D3CE74B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FDE526BF-7A02-F54C-92AF-8E30C14AB9E4}"/>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4B724BFB-9BD9-2B4A-9D9C-C958EBC59ECD}"/>
              </a:ext>
            </a:extLst>
          </p:cNvPr>
          <p:cNvSpPr>
            <a:spLocks noGrp="1"/>
          </p:cNvSpPr>
          <p:nvPr>
            <p:ph type="dt" sz="half" idx="10"/>
          </p:nvPr>
        </p:nvSpPr>
        <p:spPr/>
        <p:txBody>
          <a:bodyPr/>
          <a:lstStyle/>
          <a:p>
            <a:fld id="{24035D27-4B19-CA47-BE40-D82E7060D5BA}" type="datetime1">
              <a:rPr lang="es-ES" smtClean="0"/>
              <a:t>26/11/24</a:t>
            </a:fld>
            <a:endParaRPr lang="es-ES"/>
          </a:p>
        </p:txBody>
      </p:sp>
      <p:sp>
        <p:nvSpPr>
          <p:cNvPr id="5" name="Marcador de pie de página 4">
            <a:extLst>
              <a:ext uri="{FF2B5EF4-FFF2-40B4-BE49-F238E27FC236}">
                <a16:creationId xmlns:a16="http://schemas.microsoft.com/office/drawing/2014/main" xmlns="" id="{1CB297C3-77C8-9E42-B1D0-8520F28E0080}"/>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xmlns="" id="{44E8B01B-DA6E-324E-A13A-A9A06E826081}"/>
              </a:ext>
            </a:extLst>
          </p:cNvPr>
          <p:cNvSpPr>
            <a:spLocks noGrp="1"/>
          </p:cNvSpPr>
          <p:nvPr>
            <p:ph type="sldNum" sz="quarter" idx="12"/>
          </p:nvPr>
        </p:nvSpPr>
        <p:spPr/>
        <p:txBody>
          <a:bodyPr/>
          <a:lstStyle/>
          <a:p>
            <a:fld id="{04D1A7EC-DC3C-504B-ACAB-0629FFD127B3}" type="slidenum">
              <a:rPr lang="es-ES" smtClean="0"/>
              <a:t>‹Nr.›</a:t>
            </a:fld>
            <a:endParaRPr lang="es-ES"/>
          </a:p>
        </p:txBody>
      </p:sp>
    </p:spTree>
    <p:extLst>
      <p:ext uri="{BB962C8B-B14F-4D97-AF65-F5344CB8AC3E}">
        <p14:creationId xmlns:p14="http://schemas.microsoft.com/office/powerpoint/2010/main" val="27451686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9623A8ED-3FB1-EE4D-94D8-74FBF7034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679F8C81-B847-1B49-8CAB-0811F94483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xmlns="" id="{AECFFDCA-B377-A344-8300-2E8CEA5882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C7231A-12E5-6D40-B87A-9516AC2D5075}" type="datetime1">
              <a:rPr lang="es-ES" smtClean="0"/>
              <a:t>26/11/24</a:t>
            </a:fld>
            <a:endParaRPr lang="es-ES"/>
          </a:p>
        </p:txBody>
      </p:sp>
      <p:sp>
        <p:nvSpPr>
          <p:cNvPr id="5" name="Marcador de pie de página 4">
            <a:extLst>
              <a:ext uri="{FF2B5EF4-FFF2-40B4-BE49-F238E27FC236}">
                <a16:creationId xmlns:a16="http://schemas.microsoft.com/office/drawing/2014/main" xmlns="" id="{FC052E23-0637-2246-A426-5BA86DFBA1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a:t>Dr. Carles Manera</a:t>
            </a:r>
          </a:p>
        </p:txBody>
      </p:sp>
      <p:sp>
        <p:nvSpPr>
          <p:cNvPr id="6" name="Marcador de número de diapositiva 5">
            <a:extLst>
              <a:ext uri="{FF2B5EF4-FFF2-40B4-BE49-F238E27FC236}">
                <a16:creationId xmlns:a16="http://schemas.microsoft.com/office/drawing/2014/main" xmlns="" id="{AE59A583-6960-7347-9AB2-C40F233EBB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1A7EC-DC3C-504B-ACAB-0629FFD127B3}" type="slidenum">
              <a:rPr lang="es-ES" smtClean="0"/>
              <a:t>‹Nr.›</a:t>
            </a:fld>
            <a:endParaRPr lang="es-ES"/>
          </a:p>
        </p:txBody>
      </p:sp>
    </p:spTree>
    <p:extLst>
      <p:ext uri="{BB962C8B-B14F-4D97-AF65-F5344CB8AC3E}">
        <p14:creationId xmlns:p14="http://schemas.microsoft.com/office/powerpoint/2010/main" val="2575258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1545949-B514-3143-972D-6AE3E66C64E0}"/>
              </a:ext>
            </a:extLst>
          </p:cNvPr>
          <p:cNvSpPr>
            <a:spLocks noGrp="1"/>
          </p:cNvSpPr>
          <p:nvPr>
            <p:ph type="ctrTitle"/>
          </p:nvPr>
        </p:nvSpPr>
        <p:spPr/>
        <p:txBody>
          <a:bodyPr>
            <a:normAutofit fontScale="90000"/>
          </a:bodyPr>
          <a:lstStyle/>
          <a:p>
            <a:r>
              <a:rPr lang="ca-ES" dirty="0"/>
              <a:t>Una política econòmica per a una democràcia econòmica</a:t>
            </a:r>
          </a:p>
        </p:txBody>
      </p:sp>
      <p:sp>
        <p:nvSpPr>
          <p:cNvPr id="3" name="Subtítulo 2">
            <a:extLst>
              <a:ext uri="{FF2B5EF4-FFF2-40B4-BE49-F238E27FC236}">
                <a16:creationId xmlns:a16="http://schemas.microsoft.com/office/drawing/2014/main" xmlns="" id="{23D75BD2-D0B0-8440-90F2-563149BE69CD}"/>
              </a:ext>
            </a:extLst>
          </p:cNvPr>
          <p:cNvSpPr>
            <a:spLocks noGrp="1"/>
          </p:cNvSpPr>
          <p:nvPr>
            <p:ph type="subTitle" idx="1"/>
          </p:nvPr>
        </p:nvSpPr>
        <p:spPr/>
        <p:txBody>
          <a:bodyPr>
            <a:normAutofit fontScale="77500" lnSpcReduction="20000"/>
          </a:bodyPr>
          <a:lstStyle/>
          <a:p>
            <a:endParaRPr lang="ca-ES" dirty="0"/>
          </a:p>
          <a:p>
            <a:r>
              <a:rPr lang="ca-ES" dirty="0"/>
              <a:t>Carles </a:t>
            </a:r>
            <a:r>
              <a:rPr lang="ca-ES" dirty="0" smtClean="0"/>
              <a:t>Manera</a:t>
            </a:r>
          </a:p>
          <a:p>
            <a:r>
              <a:rPr lang="ca-ES" dirty="0" smtClean="0"/>
              <a:t>Catedr</a:t>
            </a:r>
            <a:r>
              <a:rPr lang="ca-ES" dirty="0" smtClean="0"/>
              <a:t>àtic d’Història Econòmica, UIB</a:t>
            </a:r>
          </a:p>
          <a:p>
            <a:r>
              <a:rPr lang="ca-ES" dirty="0" smtClean="0"/>
              <a:t>Conseller del Consell de Govern del Banc d’Espanya</a:t>
            </a:r>
            <a:endParaRPr lang="ca-ES" dirty="0"/>
          </a:p>
          <a:p>
            <a:r>
              <a:rPr lang="ca-ES" dirty="0"/>
              <a:t>28 de novembre de 2024</a:t>
            </a:r>
          </a:p>
        </p:txBody>
      </p:sp>
      <p:sp>
        <p:nvSpPr>
          <p:cNvPr id="4" name="Marcador de pie de página 3">
            <a:extLst>
              <a:ext uri="{FF2B5EF4-FFF2-40B4-BE49-F238E27FC236}">
                <a16:creationId xmlns:a16="http://schemas.microsoft.com/office/drawing/2014/main" xmlns="" id="{576AC959-26CC-DD4B-AA6D-ED336F7904EC}"/>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86EBC3EA-A4AE-7D45-AC55-969C6188C4DE}"/>
              </a:ext>
            </a:extLst>
          </p:cNvPr>
          <p:cNvSpPr>
            <a:spLocks noGrp="1"/>
          </p:cNvSpPr>
          <p:nvPr>
            <p:ph type="sldNum" sz="quarter" idx="12"/>
          </p:nvPr>
        </p:nvSpPr>
        <p:spPr/>
        <p:txBody>
          <a:bodyPr/>
          <a:lstStyle/>
          <a:p>
            <a:fld id="{04D1A7EC-DC3C-504B-ACAB-0629FFD127B3}" type="slidenum">
              <a:rPr lang="es-ES" smtClean="0"/>
              <a:t>1</a:t>
            </a:fld>
            <a:endParaRPr lang="es-ES"/>
          </a:p>
        </p:txBody>
      </p:sp>
    </p:spTree>
    <p:extLst>
      <p:ext uri="{BB962C8B-B14F-4D97-AF65-F5344CB8AC3E}">
        <p14:creationId xmlns:p14="http://schemas.microsoft.com/office/powerpoint/2010/main" val="100961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F1E5538-9EDD-5D4D-876A-4B4B80661211}"/>
              </a:ext>
            </a:extLst>
          </p:cNvPr>
          <p:cNvSpPr>
            <a:spLocks noGrp="1"/>
          </p:cNvSpPr>
          <p:nvPr>
            <p:ph type="title"/>
          </p:nvPr>
        </p:nvSpPr>
        <p:spPr/>
        <p:txBody>
          <a:bodyPr/>
          <a:lstStyle/>
          <a:p>
            <a:pPr algn="ctr"/>
            <a:r>
              <a:rPr lang="ca-ES" dirty="0"/>
              <a:t>La </a:t>
            </a:r>
            <a:r>
              <a:rPr lang="ca-ES" dirty="0" err="1"/>
              <a:t>disfuncionalitat</a:t>
            </a:r>
            <a:r>
              <a:rPr lang="ca-ES" dirty="0"/>
              <a:t> del sistema econòmic: </a:t>
            </a:r>
            <a:br>
              <a:rPr lang="ca-ES" dirty="0"/>
            </a:br>
            <a:r>
              <a:rPr lang="ca-ES" dirty="0"/>
              <a:t>5 àmbits</a:t>
            </a:r>
          </a:p>
        </p:txBody>
      </p:sp>
      <p:sp>
        <p:nvSpPr>
          <p:cNvPr id="3" name="Marcador de contenido 2">
            <a:extLst>
              <a:ext uri="{FF2B5EF4-FFF2-40B4-BE49-F238E27FC236}">
                <a16:creationId xmlns:a16="http://schemas.microsoft.com/office/drawing/2014/main" xmlns="" id="{33EC96C6-397E-E546-AAA4-4892143962EE}"/>
              </a:ext>
            </a:extLst>
          </p:cNvPr>
          <p:cNvSpPr>
            <a:spLocks noGrp="1"/>
          </p:cNvSpPr>
          <p:nvPr>
            <p:ph idx="1"/>
          </p:nvPr>
        </p:nvSpPr>
        <p:spPr/>
        <p:txBody>
          <a:bodyPr/>
          <a:lstStyle/>
          <a:p>
            <a:pPr marL="0" indent="0">
              <a:buNone/>
            </a:pPr>
            <a:r>
              <a:rPr lang="ca-ES" sz="4400" dirty="0"/>
              <a:t>•</a:t>
            </a:r>
            <a:r>
              <a:rPr lang="ca-ES" dirty="0"/>
              <a:t> </a:t>
            </a:r>
            <a:r>
              <a:rPr lang="ca-ES" sz="4400" dirty="0"/>
              <a:t>El curt termini del sector financer; </a:t>
            </a:r>
          </a:p>
          <a:p>
            <a:pPr marL="0" indent="0">
              <a:buNone/>
            </a:pPr>
            <a:r>
              <a:rPr lang="ca-ES" sz="4400" dirty="0"/>
              <a:t>• La </a:t>
            </a:r>
            <a:r>
              <a:rPr lang="ca-ES" sz="4400" dirty="0" err="1"/>
              <a:t>finançiarització</a:t>
            </a:r>
            <a:r>
              <a:rPr lang="ca-ES" sz="4400" dirty="0"/>
              <a:t> de les empreses; </a:t>
            </a:r>
          </a:p>
          <a:p>
            <a:pPr marL="0" indent="0">
              <a:buNone/>
            </a:pPr>
            <a:r>
              <a:rPr lang="ca-ES" sz="4400" dirty="0"/>
              <a:t>• L'emergència climàtica; </a:t>
            </a:r>
          </a:p>
          <a:p>
            <a:pPr marL="0" indent="0">
              <a:buNone/>
            </a:pPr>
            <a:r>
              <a:rPr lang="ca-ES" sz="4400" dirty="0"/>
              <a:t>• L'existència de governs lents o absents; </a:t>
            </a:r>
          </a:p>
          <a:p>
            <a:pPr marL="0" indent="0">
              <a:buNone/>
            </a:pPr>
            <a:r>
              <a:rPr lang="ca-ES" sz="4400" dirty="0"/>
              <a:t>• El desenvolupament de la desigualtat.</a:t>
            </a:r>
          </a:p>
          <a:p>
            <a:endParaRPr lang="ca-ES" dirty="0"/>
          </a:p>
        </p:txBody>
      </p:sp>
      <p:sp>
        <p:nvSpPr>
          <p:cNvPr id="4" name="Marcador de pie de página 3">
            <a:extLst>
              <a:ext uri="{FF2B5EF4-FFF2-40B4-BE49-F238E27FC236}">
                <a16:creationId xmlns:a16="http://schemas.microsoft.com/office/drawing/2014/main" xmlns="" id="{A2CE5234-5504-5B4B-B521-BE16131EAD05}"/>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5A93959C-9738-BB4E-A986-7FB4931CDEA5}"/>
              </a:ext>
            </a:extLst>
          </p:cNvPr>
          <p:cNvSpPr>
            <a:spLocks noGrp="1"/>
          </p:cNvSpPr>
          <p:nvPr>
            <p:ph type="sldNum" sz="quarter" idx="12"/>
          </p:nvPr>
        </p:nvSpPr>
        <p:spPr/>
        <p:txBody>
          <a:bodyPr/>
          <a:lstStyle/>
          <a:p>
            <a:fld id="{04D1A7EC-DC3C-504B-ACAB-0629FFD127B3}" type="slidenum">
              <a:rPr lang="es-ES" smtClean="0"/>
              <a:t>2</a:t>
            </a:fld>
            <a:endParaRPr lang="es-ES"/>
          </a:p>
        </p:txBody>
      </p:sp>
    </p:spTree>
    <p:extLst>
      <p:ext uri="{BB962C8B-B14F-4D97-AF65-F5344CB8AC3E}">
        <p14:creationId xmlns:p14="http://schemas.microsoft.com/office/powerpoint/2010/main" val="2769876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E75143-8D88-8647-8A4C-90BFB5F18215}"/>
              </a:ext>
            </a:extLst>
          </p:cNvPr>
          <p:cNvSpPr>
            <a:spLocks noGrp="1"/>
          </p:cNvSpPr>
          <p:nvPr>
            <p:ph type="title"/>
          </p:nvPr>
        </p:nvSpPr>
        <p:spPr/>
        <p:txBody>
          <a:bodyPr/>
          <a:lstStyle/>
          <a:p>
            <a:pPr algn="ctr"/>
            <a:r>
              <a:rPr lang="ca-ES" dirty="0"/>
              <a:t>Front això...canvi de paradigma?</a:t>
            </a:r>
          </a:p>
        </p:txBody>
      </p:sp>
      <p:sp>
        <p:nvSpPr>
          <p:cNvPr id="3" name="Marcador de contenido 2">
            <a:extLst>
              <a:ext uri="{FF2B5EF4-FFF2-40B4-BE49-F238E27FC236}">
                <a16:creationId xmlns:a16="http://schemas.microsoft.com/office/drawing/2014/main" xmlns="" id="{8C14E721-1AB4-D64D-A192-8B1068B97F34}"/>
              </a:ext>
            </a:extLst>
          </p:cNvPr>
          <p:cNvSpPr>
            <a:spLocks noGrp="1"/>
          </p:cNvSpPr>
          <p:nvPr>
            <p:ph idx="1"/>
          </p:nvPr>
        </p:nvSpPr>
        <p:spPr/>
        <p:txBody>
          <a:bodyPr>
            <a:normAutofit lnSpcReduction="10000"/>
          </a:bodyPr>
          <a:lstStyle/>
          <a:p>
            <a:pPr algn="just"/>
            <a:r>
              <a:rPr lang="ca-ES" dirty="0" err="1"/>
              <a:t>Chris</a:t>
            </a:r>
            <a:r>
              <a:rPr lang="ca-ES" dirty="0"/>
              <a:t> </a:t>
            </a:r>
            <a:r>
              <a:rPr lang="ca-ES" dirty="0" err="1"/>
              <a:t>Giles</a:t>
            </a:r>
            <a:r>
              <a:rPr lang="ca-ES" dirty="0"/>
              <a:t>, reconegut columnista del </a:t>
            </a:r>
            <a:r>
              <a:rPr lang="ca-ES" dirty="0" err="1"/>
              <a:t>Financial</a:t>
            </a:r>
            <a:r>
              <a:rPr lang="ca-ES" dirty="0"/>
              <a:t> </a:t>
            </a:r>
            <a:r>
              <a:rPr lang="ca-ES" dirty="0" err="1"/>
              <a:t>Times</a:t>
            </a:r>
            <a:r>
              <a:rPr lang="ca-ES" dirty="0"/>
              <a:t> (FT), 29 d'abril del 2021: l'esquerra està guanyant la batalla econòmica de les idees (</a:t>
            </a:r>
            <a:r>
              <a:rPr lang="ca-ES" dirty="0" err="1"/>
              <a:t>https</a:t>
            </a:r>
            <a:r>
              <a:rPr lang="ca-ES" dirty="0"/>
              <a:t>://</a:t>
            </a:r>
            <a:r>
              <a:rPr lang="ca-ES" dirty="0" err="1"/>
              <a:t>www.ft.com</a:t>
            </a:r>
            <a:r>
              <a:rPr lang="ca-ES" dirty="0"/>
              <a:t>/content/d3c1c5c5-e601-4c46-8d3a-187e1d9a6b87 ). </a:t>
            </a:r>
          </a:p>
          <a:p>
            <a:pPr algn="just"/>
            <a:r>
              <a:rPr lang="ca-ES" dirty="0" err="1"/>
              <a:t>Giles</a:t>
            </a:r>
            <a:r>
              <a:rPr lang="ca-ES" dirty="0"/>
              <a:t> s'esplaia sense cap mena de dubte a partir d'aquest titular, i emfatitza una cosa que resulta excèntrica a les pàgines d'aquesta publicació: </a:t>
            </a:r>
            <a:r>
              <a:rPr lang="ca-ES" b="1" u="sng" dirty="0"/>
              <a:t>el model de capitalisme anterior al coronavirus, amb alts nivells de desigualtat, està perdent suport popular, cosa que suggereix la necessitat d'un món post-COVID amb més suport i dedicació cap als sectors més vulnerables i més impostos, especialment en nivells extrems d'ingressos, riquesa i guanys.</a:t>
            </a:r>
          </a:p>
          <a:p>
            <a:endParaRPr lang="ca-ES" dirty="0"/>
          </a:p>
        </p:txBody>
      </p:sp>
      <p:sp>
        <p:nvSpPr>
          <p:cNvPr id="4" name="Marcador de pie de página 3">
            <a:extLst>
              <a:ext uri="{FF2B5EF4-FFF2-40B4-BE49-F238E27FC236}">
                <a16:creationId xmlns:a16="http://schemas.microsoft.com/office/drawing/2014/main" xmlns="" id="{618C8A71-F584-0642-B6B2-7DF1A3CD9C5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AC4781D8-19BA-FF4C-A500-0B1130016F79}"/>
              </a:ext>
            </a:extLst>
          </p:cNvPr>
          <p:cNvSpPr>
            <a:spLocks noGrp="1"/>
          </p:cNvSpPr>
          <p:nvPr>
            <p:ph type="sldNum" sz="quarter" idx="12"/>
          </p:nvPr>
        </p:nvSpPr>
        <p:spPr/>
        <p:txBody>
          <a:bodyPr/>
          <a:lstStyle/>
          <a:p>
            <a:fld id="{04D1A7EC-DC3C-504B-ACAB-0629FFD127B3}" type="slidenum">
              <a:rPr lang="es-ES" smtClean="0"/>
              <a:t>3</a:t>
            </a:fld>
            <a:endParaRPr lang="es-ES"/>
          </a:p>
        </p:txBody>
      </p:sp>
    </p:spTree>
    <p:extLst>
      <p:ext uri="{BB962C8B-B14F-4D97-AF65-F5344CB8AC3E}">
        <p14:creationId xmlns:p14="http://schemas.microsoft.com/office/powerpoint/2010/main" val="86448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16B2750-4FE9-4647-B346-37CB8B66485B}"/>
              </a:ext>
            </a:extLst>
          </p:cNvPr>
          <p:cNvSpPr>
            <a:spLocks noGrp="1"/>
          </p:cNvSpPr>
          <p:nvPr>
            <p:ph type="title"/>
          </p:nvPr>
        </p:nvSpPr>
        <p:spPr/>
        <p:txBody>
          <a:bodyPr/>
          <a:lstStyle/>
          <a:p>
            <a:pPr algn="ctr"/>
            <a:r>
              <a:rPr lang="ca-ES" dirty="0"/>
              <a:t>Salvar el capitalisme?</a:t>
            </a:r>
          </a:p>
        </p:txBody>
      </p:sp>
      <p:sp>
        <p:nvSpPr>
          <p:cNvPr id="3" name="Marcador de contenido 2">
            <a:extLst>
              <a:ext uri="{FF2B5EF4-FFF2-40B4-BE49-F238E27FC236}">
                <a16:creationId xmlns:a16="http://schemas.microsoft.com/office/drawing/2014/main" xmlns="" id="{709F56A7-D8C8-4049-A456-8D63C8485655}"/>
              </a:ext>
            </a:extLst>
          </p:cNvPr>
          <p:cNvSpPr>
            <a:spLocks noGrp="1"/>
          </p:cNvSpPr>
          <p:nvPr>
            <p:ph idx="1"/>
          </p:nvPr>
        </p:nvSpPr>
        <p:spPr/>
        <p:txBody>
          <a:bodyPr>
            <a:normAutofit lnSpcReduction="10000"/>
          </a:bodyPr>
          <a:lstStyle/>
          <a:p>
            <a:pPr algn="just"/>
            <a:r>
              <a:rPr lang="ca-ES" dirty="0" err="1"/>
              <a:t>Progressivitat</a:t>
            </a:r>
            <a:r>
              <a:rPr lang="ca-ES" dirty="0"/>
              <a:t> fiscal, redistribució de rendes, inversions productives, programes de formació, lluita contra la desigualtat, educació i sanitat garantides eren i són columnes essencials als programes econòmics de les formacions d'esquerres. </a:t>
            </a:r>
          </a:p>
          <a:p>
            <a:pPr algn="just"/>
            <a:r>
              <a:rPr lang="ca-ES" dirty="0"/>
              <a:t>Ara, aquestes idees s'han anat instal·lant a l'ideari de governs, de consorcis empresarials i fins i tot de bancs centrals. La seva aplicació serà allò que donarà la mesura real d'aquests plantejaments. Els grups empresarials més avesats, els acadèmics ortodoxos més atents, els </a:t>
            </a:r>
            <a:r>
              <a:rPr lang="ca-ES" i="1" dirty="0" err="1"/>
              <a:t>lobbies</a:t>
            </a:r>
            <a:r>
              <a:rPr lang="ca-ES" dirty="0"/>
              <a:t> de pressió més informats estan percebent una cosa que, en certa mesura, s'assembla a allò viscut durant els anys 1930: la urgència per salvar el sistema econòmic.</a:t>
            </a:r>
          </a:p>
          <a:p>
            <a:endParaRPr lang="ca-ES" dirty="0"/>
          </a:p>
        </p:txBody>
      </p:sp>
      <p:sp>
        <p:nvSpPr>
          <p:cNvPr id="4" name="Marcador de pie de página 3">
            <a:extLst>
              <a:ext uri="{FF2B5EF4-FFF2-40B4-BE49-F238E27FC236}">
                <a16:creationId xmlns:a16="http://schemas.microsoft.com/office/drawing/2014/main" xmlns="" id="{D5437838-BBA2-1540-BA36-5F0DE3314FBF}"/>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44015935-08B9-CB42-9429-D60358B1831E}"/>
              </a:ext>
            </a:extLst>
          </p:cNvPr>
          <p:cNvSpPr>
            <a:spLocks noGrp="1"/>
          </p:cNvSpPr>
          <p:nvPr>
            <p:ph type="sldNum" sz="quarter" idx="12"/>
          </p:nvPr>
        </p:nvSpPr>
        <p:spPr/>
        <p:txBody>
          <a:bodyPr/>
          <a:lstStyle/>
          <a:p>
            <a:fld id="{04D1A7EC-DC3C-504B-ACAB-0629FFD127B3}" type="slidenum">
              <a:rPr lang="es-ES" smtClean="0"/>
              <a:t>4</a:t>
            </a:fld>
            <a:endParaRPr lang="es-ES"/>
          </a:p>
        </p:txBody>
      </p:sp>
    </p:spTree>
    <p:extLst>
      <p:ext uri="{BB962C8B-B14F-4D97-AF65-F5344CB8AC3E}">
        <p14:creationId xmlns:p14="http://schemas.microsoft.com/office/powerpoint/2010/main" val="180871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07987B6-B206-B848-9DEF-6419BC25C297}"/>
              </a:ext>
            </a:extLst>
          </p:cNvPr>
          <p:cNvSpPr>
            <a:spLocks noGrp="1"/>
          </p:cNvSpPr>
          <p:nvPr>
            <p:ph type="title"/>
          </p:nvPr>
        </p:nvSpPr>
        <p:spPr/>
        <p:txBody>
          <a:bodyPr/>
          <a:lstStyle/>
          <a:p>
            <a:pPr algn="ctr"/>
            <a:r>
              <a:rPr lang="ca-ES" dirty="0"/>
              <a:t>Millorar per evitar el col·lapse</a:t>
            </a:r>
          </a:p>
        </p:txBody>
      </p:sp>
      <p:sp>
        <p:nvSpPr>
          <p:cNvPr id="3" name="Marcador de contenido 2">
            <a:extLst>
              <a:ext uri="{FF2B5EF4-FFF2-40B4-BE49-F238E27FC236}">
                <a16:creationId xmlns:a16="http://schemas.microsoft.com/office/drawing/2014/main" xmlns="" id="{37E5B9B5-6DD4-3E4B-9264-80E72DBA2CCD}"/>
              </a:ext>
            </a:extLst>
          </p:cNvPr>
          <p:cNvSpPr>
            <a:spLocks noGrp="1"/>
          </p:cNvSpPr>
          <p:nvPr>
            <p:ph idx="1"/>
          </p:nvPr>
        </p:nvSpPr>
        <p:spPr/>
        <p:txBody>
          <a:bodyPr>
            <a:normAutofit fontScale="92500" lnSpcReduction="20000"/>
          </a:bodyPr>
          <a:lstStyle/>
          <a:p>
            <a:pPr algn="just"/>
            <a:r>
              <a:rPr lang="ca-ES" dirty="0"/>
              <a:t>Una part representativa de les ciències socials se n'ha fet ressò. Proliferen llibres que tracten l'evolució del capitalisme encara que els abordatges del tema puguin ser diferents. Però, en síntesi, se subratlla que urgeixen canvis en profunditat.</a:t>
            </a:r>
          </a:p>
          <a:p>
            <a:pPr algn="just"/>
            <a:r>
              <a:rPr lang="ca-ES" dirty="0"/>
              <a:t>La tesi central s’edifica sobre fonaments concrets: l'avenç de l'equitat, l'assumpció de compromisos climàtics –cimera de París–, una fiscalitat realment progressiva –que inclogui renda i patrimoni–, la lluita contra els paradisos fiscals –penalitzant els moviments especulatius del capital–, repensar els processos de deute sobirà i deute privat –contemplant fins i tot lleves o condonacions–, la formació adequada al canvi tecnològic, la transició cap a vectors energètics sostenibles, el canvi en els hàbits de consum, etc. </a:t>
            </a:r>
          </a:p>
          <a:p>
            <a:pPr algn="just"/>
            <a:r>
              <a:rPr lang="ca-ES" b="1" u="sng" dirty="0"/>
              <a:t>Vet aquí una semblança amb el context en què escrivia John Maynard Keynes: millorar, per evitar el col·lapse.</a:t>
            </a:r>
          </a:p>
          <a:p>
            <a:endParaRPr lang="ca-ES" dirty="0"/>
          </a:p>
        </p:txBody>
      </p:sp>
      <p:sp>
        <p:nvSpPr>
          <p:cNvPr id="4" name="Marcador de pie de página 3">
            <a:extLst>
              <a:ext uri="{FF2B5EF4-FFF2-40B4-BE49-F238E27FC236}">
                <a16:creationId xmlns:a16="http://schemas.microsoft.com/office/drawing/2014/main" xmlns="" id="{12654D5A-75FC-7B4E-B740-D5C4F1AE31A2}"/>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0349B3BD-4C02-5044-8D9B-60E327B0C070}"/>
              </a:ext>
            </a:extLst>
          </p:cNvPr>
          <p:cNvSpPr>
            <a:spLocks noGrp="1"/>
          </p:cNvSpPr>
          <p:nvPr>
            <p:ph type="sldNum" sz="quarter" idx="12"/>
          </p:nvPr>
        </p:nvSpPr>
        <p:spPr/>
        <p:txBody>
          <a:bodyPr/>
          <a:lstStyle/>
          <a:p>
            <a:fld id="{04D1A7EC-DC3C-504B-ACAB-0629FFD127B3}" type="slidenum">
              <a:rPr lang="es-ES" smtClean="0"/>
              <a:t>5</a:t>
            </a:fld>
            <a:endParaRPr lang="es-ES"/>
          </a:p>
        </p:txBody>
      </p:sp>
    </p:spTree>
    <p:extLst>
      <p:ext uri="{BB962C8B-B14F-4D97-AF65-F5344CB8AC3E}">
        <p14:creationId xmlns:p14="http://schemas.microsoft.com/office/powerpoint/2010/main" val="414273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3F14F4-0B34-604E-B59E-B8FC12F5826C}"/>
              </a:ext>
            </a:extLst>
          </p:cNvPr>
          <p:cNvSpPr>
            <a:spLocks noGrp="1"/>
          </p:cNvSpPr>
          <p:nvPr>
            <p:ph type="title"/>
          </p:nvPr>
        </p:nvSpPr>
        <p:spPr/>
        <p:txBody>
          <a:bodyPr/>
          <a:lstStyle/>
          <a:p>
            <a:pPr algn="ctr"/>
            <a:r>
              <a:rPr lang="ca-ES" dirty="0"/>
              <a:t>Esquerres pragmàtiques</a:t>
            </a:r>
          </a:p>
        </p:txBody>
      </p:sp>
      <p:sp>
        <p:nvSpPr>
          <p:cNvPr id="3" name="Marcador de contenido 2">
            <a:extLst>
              <a:ext uri="{FF2B5EF4-FFF2-40B4-BE49-F238E27FC236}">
                <a16:creationId xmlns:a16="http://schemas.microsoft.com/office/drawing/2014/main" xmlns="" id="{9FFECD1A-59E9-724C-9F69-9B774CAC30FD}"/>
              </a:ext>
            </a:extLst>
          </p:cNvPr>
          <p:cNvSpPr>
            <a:spLocks noGrp="1"/>
          </p:cNvSpPr>
          <p:nvPr>
            <p:ph idx="1"/>
          </p:nvPr>
        </p:nvSpPr>
        <p:spPr/>
        <p:txBody>
          <a:bodyPr/>
          <a:lstStyle/>
          <a:p>
            <a:pPr algn="just"/>
            <a:r>
              <a:rPr lang="ca-ES" dirty="0"/>
              <a:t>Les esquerres, en tot el seu espectre, per tant, qüestionen el sistema econòmic no per substituir-lo de forma abrupta per un altre l'essència del qual és desconeguda; sinó per esperonar canvis estructurals per fer més justa socialment l'economia i més habitable ecològicament el planeta. </a:t>
            </a:r>
          </a:p>
          <a:p>
            <a:pPr algn="just"/>
            <a:r>
              <a:rPr lang="ca-ES" dirty="0"/>
              <a:t>Això, a més, ens porta a un escenari que abraça la politologia: els instruments necessaris per assolir aquesta agenda. Els perfils electorals a Europa, en general, no arbitren majories absolutes o predominis aclaparadors d'unes opcions polítiques o d'altres.</a:t>
            </a:r>
          </a:p>
          <a:p>
            <a:endParaRPr lang="ca-ES" dirty="0"/>
          </a:p>
        </p:txBody>
      </p:sp>
      <p:sp>
        <p:nvSpPr>
          <p:cNvPr id="4" name="Marcador de pie de página 3">
            <a:extLst>
              <a:ext uri="{FF2B5EF4-FFF2-40B4-BE49-F238E27FC236}">
                <a16:creationId xmlns:a16="http://schemas.microsoft.com/office/drawing/2014/main" xmlns="" id="{0E94F81B-9F88-C64F-8426-2BBE1181BDB1}"/>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0CCFCBA2-527B-E345-92D0-D033765DE131}"/>
              </a:ext>
            </a:extLst>
          </p:cNvPr>
          <p:cNvSpPr>
            <a:spLocks noGrp="1"/>
          </p:cNvSpPr>
          <p:nvPr>
            <p:ph type="sldNum" sz="quarter" idx="12"/>
          </p:nvPr>
        </p:nvSpPr>
        <p:spPr/>
        <p:txBody>
          <a:bodyPr/>
          <a:lstStyle/>
          <a:p>
            <a:fld id="{04D1A7EC-DC3C-504B-ACAB-0629FFD127B3}" type="slidenum">
              <a:rPr lang="es-ES" smtClean="0"/>
              <a:t>6</a:t>
            </a:fld>
            <a:endParaRPr lang="es-ES"/>
          </a:p>
        </p:txBody>
      </p:sp>
    </p:spTree>
    <p:extLst>
      <p:ext uri="{BB962C8B-B14F-4D97-AF65-F5344CB8AC3E}">
        <p14:creationId xmlns:p14="http://schemas.microsoft.com/office/powerpoint/2010/main" val="1240329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4498C59-48BF-8E41-93A6-7B19D52773DB}"/>
              </a:ext>
            </a:extLst>
          </p:cNvPr>
          <p:cNvSpPr>
            <a:spLocks noGrp="1"/>
          </p:cNvSpPr>
          <p:nvPr>
            <p:ph type="title"/>
          </p:nvPr>
        </p:nvSpPr>
        <p:spPr/>
        <p:txBody>
          <a:bodyPr/>
          <a:lstStyle/>
          <a:p>
            <a:pPr algn="ctr"/>
            <a:r>
              <a:rPr lang="ca-ES" dirty="0"/>
              <a:t>Cap a una Quarta Via</a:t>
            </a:r>
          </a:p>
        </p:txBody>
      </p:sp>
      <p:sp>
        <p:nvSpPr>
          <p:cNvPr id="3" name="Marcador de contenido 2">
            <a:extLst>
              <a:ext uri="{FF2B5EF4-FFF2-40B4-BE49-F238E27FC236}">
                <a16:creationId xmlns:a16="http://schemas.microsoft.com/office/drawing/2014/main" xmlns="" id="{290E1483-8AFC-6F4D-9BDF-BEABEDE3AF91}"/>
              </a:ext>
            </a:extLst>
          </p:cNvPr>
          <p:cNvSpPr>
            <a:spLocks noGrp="1"/>
          </p:cNvSpPr>
          <p:nvPr>
            <p:ph idx="1"/>
          </p:nvPr>
        </p:nvSpPr>
        <p:spPr/>
        <p:txBody>
          <a:bodyPr>
            <a:normAutofit lnSpcReduction="10000"/>
          </a:bodyPr>
          <a:lstStyle/>
          <a:p>
            <a:pPr algn="just"/>
            <a:r>
              <a:rPr lang="ca-ES" dirty="0"/>
              <a:t>Això ha obert les possibilitats a col·laboracions i complicitats al camp de l'esquerra. Seria, en certa mesura, la configuració d'una “Quarta Via” que nuaria els eixos essencials a aplicar a la política econòmica amb la capacitat per desenvolupar-los si se segellen acords programàtics quan el mosaic electoral ho permet. L'atomisme polític ha cedit pas a un cert holisme, un univers més “líquid” –a la concepció de </a:t>
            </a:r>
            <a:r>
              <a:rPr lang="ca-ES" dirty="0" err="1"/>
              <a:t>Zygmund</a:t>
            </a:r>
            <a:r>
              <a:rPr lang="ca-ES" dirty="0"/>
              <a:t> </a:t>
            </a:r>
            <a:r>
              <a:rPr lang="ca-ES" dirty="0" err="1"/>
              <a:t>Bauman</a:t>
            </a:r>
            <a:r>
              <a:rPr lang="ca-ES" dirty="0"/>
              <a:t>– que, en aquests casos, tindria la positivitat de trencar amb postulats petris i innegociables.</a:t>
            </a:r>
          </a:p>
          <a:p>
            <a:pPr algn="just"/>
            <a:r>
              <a:rPr lang="ca-ES" dirty="0"/>
              <a:t>Tot amb una política econòmica precisa, d’un socialisme participatiu (en </a:t>
            </a:r>
            <a:r>
              <a:rPr lang="ca-ES" dirty="0" err="1"/>
              <a:t>expressión</a:t>
            </a:r>
            <a:r>
              <a:rPr lang="ca-ES" dirty="0"/>
              <a:t> de Thomas </a:t>
            </a:r>
            <a:r>
              <a:rPr lang="ca-ES" dirty="0" err="1"/>
              <a:t>Piketty</a:t>
            </a:r>
            <a:r>
              <a:rPr lang="ca-ES" dirty="0"/>
              <a:t>) o, si es vol, un capitalisme socialdemòcrata: </a:t>
            </a:r>
            <a:r>
              <a:rPr lang="ca-ES" b="1" u="sng" dirty="0"/>
              <a:t>EL RETORN ALS ORÍGENS</a:t>
            </a:r>
            <a:r>
              <a:rPr lang="ca-ES" dirty="0"/>
              <a:t>. </a:t>
            </a:r>
          </a:p>
        </p:txBody>
      </p:sp>
      <p:sp>
        <p:nvSpPr>
          <p:cNvPr id="4" name="Marcador de pie de página 3">
            <a:extLst>
              <a:ext uri="{FF2B5EF4-FFF2-40B4-BE49-F238E27FC236}">
                <a16:creationId xmlns:a16="http://schemas.microsoft.com/office/drawing/2014/main" xmlns="" id="{7EFB3216-2758-584E-A308-1D1883CDD68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3FFA1341-AFF3-E543-9E8E-F0BB9C896BA4}"/>
              </a:ext>
            </a:extLst>
          </p:cNvPr>
          <p:cNvSpPr>
            <a:spLocks noGrp="1"/>
          </p:cNvSpPr>
          <p:nvPr>
            <p:ph type="sldNum" sz="quarter" idx="12"/>
          </p:nvPr>
        </p:nvSpPr>
        <p:spPr/>
        <p:txBody>
          <a:bodyPr/>
          <a:lstStyle/>
          <a:p>
            <a:fld id="{04D1A7EC-DC3C-504B-ACAB-0629FFD127B3}" type="slidenum">
              <a:rPr lang="es-ES" smtClean="0"/>
              <a:t>7</a:t>
            </a:fld>
            <a:endParaRPr lang="es-ES"/>
          </a:p>
        </p:txBody>
      </p:sp>
    </p:spTree>
    <p:extLst>
      <p:ext uri="{BB962C8B-B14F-4D97-AF65-F5344CB8AC3E}">
        <p14:creationId xmlns:p14="http://schemas.microsoft.com/office/powerpoint/2010/main" val="2019057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98E3352-5C9B-D04A-92CB-E7D42B52AD28}"/>
              </a:ext>
            </a:extLst>
          </p:cNvPr>
          <p:cNvSpPr>
            <a:spLocks noGrp="1"/>
          </p:cNvSpPr>
          <p:nvPr>
            <p:ph type="title"/>
          </p:nvPr>
        </p:nvSpPr>
        <p:spPr/>
        <p:txBody>
          <a:bodyPr/>
          <a:lstStyle/>
          <a:p>
            <a:pPr algn="ctr"/>
            <a:r>
              <a:rPr lang="ca-ES" dirty="0"/>
              <a:t>Referents teòrics imprescindibles</a:t>
            </a:r>
          </a:p>
        </p:txBody>
      </p:sp>
      <p:sp>
        <p:nvSpPr>
          <p:cNvPr id="3" name="Marcador de contenido 2">
            <a:extLst>
              <a:ext uri="{FF2B5EF4-FFF2-40B4-BE49-F238E27FC236}">
                <a16:creationId xmlns:a16="http://schemas.microsoft.com/office/drawing/2014/main" xmlns="" id="{08463FFC-743C-7143-9EB9-4A094800B419}"/>
              </a:ext>
            </a:extLst>
          </p:cNvPr>
          <p:cNvSpPr>
            <a:spLocks noGrp="1"/>
          </p:cNvSpPr>
          <p:nvPr>
            <p:ph idx="1"/>
          </p:nvPr>
        </p:nvSpPr>
        <p:spPr/>
        <p:txBody>
          <a:bodyPr>
            <a:normAutofit fontScale="77500" lnSpcReduction="20000"/>
          </a:bodyPr>
          <a:lstStyle/>
          <a:p>
            <a:pPr algn="just"/>
            <a:r>
              <a:rPr lang="ca-ES" b="1" u="sng" dirty="0"/>
              <a:t>Thomas </a:t>
            </a:r>
            <a:r>
              <a:rPr lang="ca-ES" b="1" u="sng" dirty="0" err="1"/>
              <a:t>Piketty</a:t>
            </a:r>
            <a:r>
              <a:rPr lang="ca-ES" dirty="0"/>
              <a:t>: no pot ser que els qui s'aprofiten de les infraestructures públiques, de la sanitat pública, de l'educació pública, de l'enorme esforç canalitzat cap a la investigació i el desenvolupament des del sector públic, de la formació d'un capital humà generat des de les administracions públiques, recullin tot aquest ingent esforç i traslladin, amb una facilitat escandalosa, els seus capitals i beneficis cap a territoris que amaguen aquestes sumes per evitar el pagament dels impostos que els corresponen.</a:t>
            </a:r>
          </a:p>
          <a:p>
            <a:pPr algn="just"/>
            <a:r>
              <a:rPr lang="ca-ES" b="1" u="sng" dirty="0"/>
              <a:t>Mariana </a:t>
            </a:r>
            <a:r>
              <a:rPr lang="ca-ES" b="1" u="sng" dirty="0" err="1"/>
              <a:t>Mazzucato</a:t>
            </a:r>
            <a:r>
              <a:rPr lang="ca-ES" dirty="0"/>
              <a:t>: ha exposat el valor del que és públic en el creixement econòmic: la seva noció de les “missions econòmiques” parteix de la tesi que, sense suport pressupostari públic, resulta molt difícil assolir objectius al món privat que redundin en una major i millor redistribució. Però, evidentment, això comporta la urgència a desenvolupar polítiques fiscals efectives. </a:t>
            </a:r>
          </a:p>
          <a:p>
            <a:pPr algn="just"/>
            <a:r>
              <a:rPr lang="ca-ES" b="1" u="sng" dirty="0"/>
              <a:t>Adam </a:t>
            </a:r>
            <a:r>
              <a:rPr lang="ca-ES" b="1" u="sng" dirty="0" err="1"/>
              <a:t>Tooze</a:t>
            </a:r>
            <a:r>
              <a:rPr lang="ca-ES" b="1" u="sng" dirty="0"/>
              <a:t> </a:t>
            </a:r>
            <a:r>
              <a:rPr lang="ca-ES" dirty="0"/>
              <a:t>ha subratllat que cal trobar la manera de convertir en bilions els milers de milions invertits en R+D i noves tecnologies, per construir economies i societats més sostenibles i duradores. L'única opció no disponible –assenyala– és el manteniment de </a:t>
            </a:r>
            <a:r>
              <a:rPr lang="ca-ES" dirty="0" err="1"/>
              <a:t>l'statu</a:t>
            </a:r>
            <a:r>
              <a:rPr lang="ca-ES" dirty="0"/>
              <a:t> quo.</a:t>
            </a:r>
          </a:p>
          <a:p>
            <a:endParaRPr lang="ca-ES" dirty="0"/>
          </a:p>
        </p:txBody>
      </p:sp>
      <p:sp>
        <p:nvSpPr>
          <p:cNvPr id="4" name="Marcador de pie de página 3">
            <a:extLst>
              <a:ext uri="{FF2B5EF4-FFF2-40B4-BE49-F238E27FC236}">
                <a16:creationId xmlns:a16="http://schemas.microsoft.com/office/drawing/2014/main" xmlns="" id="{A179E895-B609-C843-8727-85ABE18F854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025BA267-7CCA-1749-98A4-E85D569ACFC2}"/>
              </a:ext>
            </a:extLst>
          </p:cNvPr>
          <p:cNvSpPr>
            <a:spLocks noGrp="1"/>
          </p:cNvSpPr>
          <p:nvPr>
            <p:ph type="sldNum" sz="quarter" idx="12"/>
          </p:nvPr>
        </p:nvSpPr>
        <p:spPr/>
        <p:txBody>
          <a:bodyPr/>
          <a:lstStyle/>
          <a:p>
            <a:fld id="{04D1A7EC-DC3C-504B-ACAB-0629FFD127B3}" type="slidenum">
              <a:rPr lang="es-ES" smtClean="0"/>
              <a:t>8</a:t>
            </a:fld>
            <a:endParaRPr lang="es-ES"/>
          </a:p>
        </p:txBody>
      </p:sp>
    </p:spTree>
    <p:extLst>
      <p:ext uri="{BB962C8B-B14F-4D97-AF65-F5344CB8AC3E}">
        <p14:creationId xmlns:p14="http://schemas.microsoft.com/office/powerpoint/2010/main" val="377836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F8CC5A3-59BF-4749-BE7B-D7E1BD20EB32}"/>
              </a:ext>
            </a:extLst>
          </p:cNvPr>
          <p:cNvSpPr>
            <a:spLocks noGrp="1"/>
          </p:cNvSpPr>
          <p:nvPr>
            <p:ph type="title"/>
          </p:nvPr>
        </p:nvSpPr>
        <p:spPr/>
        <p:txBody>
          <a:bodyPr/>
          <a:lstStyle/>
          <a:p>
            <a:pPr algn="ctr"/>
            <a:r>
              <a:rPr lang="ca-ES" dirty="0"/>
              <a:t>Envers un socialisme participatiu: </a:t>
            </a:r>
            <a:br>
              <a:rPr lang="ca-ES" dirty="0"/>
            </a:br>
            <a:r>
              <a:rPr lang="ca-ES" dirty="0"/>
              <a:t>6 punts clau</a:t>
            </a:r>
          </a:p>
        </p:txBody>
      </p:sp>
      <p:sp>
        <p:nvSpPr>
          <p:cNvPr id="3" name="Marcador de contenido 2">
            <a:extLst>
              <a:ext uri="{FF2B5EF4-FFF2-40B4-BE49-F238E27FC236}">
                <a16:creationId xmlns:a16="http://schemas.microsoft.com/office/drawing/2014/main" xmlns="" id="{ED675DBB-4E95-F149-B102-3DF36650370A}"/>
              </a:ext>
            </a:extLst>
          </p:cNvPr>
          <p:cNvSpPr>
            <a:spLocks noGrp="1"/>
          </p:cNvSpPr>
          <p:nvPr>
            <p:ph idx="1"/>
          </p:nvPr>
        </p:nvSpPr>
        <p:spPr/>
        <p:txBody>
          <a:bodyPr>
            <a:normAutofit fontScale="85000" lnSpcReduction="20000"/>
          </a:bodyPr>
          <a:lstStyle/>
          <a:p>
            <a:pPr marL="0" indent="0" algn="just">
              <a:buNone/>
            </a:pPr>
            <a:r>
              <a:rPr lang="ca-ES" dirty="0"/>
              <a:t>• Pujar els impostos a les franges més riques de la població –patrimoni, renda– (cosa que ja es va fer entre 1945 i 1975); </a:t>
            </a:r>
          </a:p>
          <a:p>
            <a:pPr marL="0" indent="0" algn="just">
              <a:buNone/>
            </a:pPr>
            <a:r>
              <a:rPr lang="ca-ES" dirty="0"/>
              <a:t>• Una participació més gran dels treballadors en les polítiques empresarials (seguint els models escandinau i fins i tot alemany); </a:t>
            </a:r>
          </a:p>
          <a:p>
            <a:pPr marL="0" indent="0" algn="just">
              <a:buNone/>
            </a:pPr>
            <a:r>
              <a:rPr lang="ca-ES" dirty="0"/>
              <a:t>• Lideratges públics en la direcció dels canvis tecnològics; </a:t>
            </a:r>
          </a:p>
          <a:p>
            <a:pPr marL="0" indent="0" algn="just">
              <a:buNone/>
            </a:pPr>
            <a:r>
              <a:rPr lang="ca-ES" dirty="0"/>
              <a:t>• Estratègies de formació i capacitació del capital humà que es pugui desplaçar de treballs rutinaris; </a:t>
            </a:r>
          </a:p>
          <a:p>
            <a:pPr marL="0" indent="0" algn="just">
              <a:buNone/>
            </a:pPr>
            <a:r>
              <a:rPr lang="ca-ES" dirty="0"/>
              <a:t>• Més desenvolupament dels sectors quaternari (</a:t>
            </a:r>
            <a:r>
              <a:rPr lang="ca-ES" dirty="0" err="1"/>
              <a:t>R+D+i</a:t>
            </a:r>
            <a:r>
              <a:rPr lang="ca-ES" dirty="0"/>
              <a:t>) i quinari (serveis sense ànim de lucre) de l'economia, diversificant, per tant, el conglomerat del sector terciari; </a:t>
            </a:r>
          </a:p>
          <a:p>
            <a:pPr marL="0" indent="0" algn="just">
              <a:buNone/>
            </a:pPr>
            <a:r>
              <a:rPr lang="ca-ES" dirty="0"/>
              <a:t>• Revisions efectives de les regles marcades com a intocables per part de les principals institucions econòmiques (pactes d'estabilitat, abordatge del problema del deute públic, anàlisi de l'evolució del deute privat), entre d'altres elements que es poden tractar.</a:t>
            </a:r>
          </a:p>
          <a:p>
            <a:endParaRPr lang="ca-ES" dirty="0"/>
          </a:p>
        </p:txBody>
      </p:sp>
      <p:sp>
        <p:nvSpPr>
          <p:cNvPr id="4" name="Marcador de pie de página 3">
            <a:extLst>
              <a:ext uri="{FF2B5EF4-FFF2-40B4-BE49-F238E27FC236}">
                <a16:creationId xmlns:a16="http://schemas.microsoft.com/office/drawing/2014/main" xmlns="" id="{B95417FF-B7E1-2245-BD14-1657A1C09B7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E33CA68B-88BA-CA4A-AF18-EBB397C781A2}"/>
              </a:ext>
            </a:extLst>
          </p:cNvPr>
          <p:cNvSpPr>
            <a:spLocks noGrp="1"/>
          </p:cNvSpPr>
          <p:nvPr>
            <p:ph type="sldNum" sz="quarter" idx="12"/>
          </p:nvPr>
        </p:nvSpPr>
        <p:spPr/>
        <p:txBody>
          <a:bodyPr/>
          <a:lstStyle/>
          <a:p>
            <a:fld id="{04D1A7EC-DC3C-504B-ACAB-0629FFD127B3}" type="slidenum">
              <a:rPr lang="es-ES" smtClean="0"/>
              <a:t>9</a:t>
            </a:fld>
            <a:endParaRPr lang="es-ES"/>
          </a:p>
        </p:txBody>
      </p:sp>
    </p:spTree>
    <p:extLst>
      <p:ext uri="{BB962C8B-B14F-4D97-AF65-F5344CB8AC3E}">
        <p14:creationId xmlns:p14="http://schemas.microsoft.com/office/powerpoint/2010/main" val="1481957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0C44616-D782-B443-9C02-7BCB2A879511}"/>
              </a:ext>
            </a:extLst>
          </p:cNvPr>
          <p:cNvSpPr>
            <a:spLocks noGrp="1"/>
          </p:cNvSpPr>
          <p:nvPr>
            <p:ph type="title"/>
          </p:nvPr>
        </p:nvSpPr>
        <p:spPr/>
        <p:txBody>
          <a:bodyPr/>
          <a:lstStyle/>
          <a:p>
            <a:pPr algn="ctr"/>
            <a:r>
              <a:rPr lang="ca-ES" dirty="0"/>
              <a:t>7 pilars clau per a una altra</a:t>
            </a:r>
            <a:br>
              <a:rPr lang="ca-ES" dirty="0"/>
            </a:br>
            <a:r>
              <a:rPr lang="ca-ES" dirty="0"/>
              <a:t> economia política (1)</a:t>
            </a:r>
          </a:p>
        </p:txBody>
      </p:sp>
      <p:sp>
        <p:nvSpPr>
          <p:cNvPr id="4" name="Marcador de pie de página 3">
            <a:extLst>
              <a:ext uri="{FF2B5EF4-FFF2-40B4-BE49-F238E27FC236}">
                <a16:creationId xmlns:a16="http://schemas.microsoft.com/office/drawing/2014/main" xmlns="" id="{0E13EB11-8428-7344-80E8-2649290A8C8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B89FDA34-89A4-7046-B249-2D5F67C2C8EE}"/>
              </a:ext>
            </a:extLst>
          </p:cNvPr>
          <p:cNvSpPr>
            <a:spLocks noGrp="1"/>
          </p:cNvSpPr>
          <p:nvPr>
            <p:ph type="sldNum" sz="quarter" idx="12"/>
          </p:nvPr>
        </p:nvSpPr>
        <p:spPr/>
        <p:txBody>
          <a:bodyPr/>
          <a:lstStyle/>
          <a:p>
            <a:fld id="{04D1A7EC-DC3C-504B-ACAB-0629FFD127B3}" type="slidenum">
              <a:rPr lang="es-ES" smtClean="0"/>
              <a:t>10</a:t>
            </a:fld>
            <a:endParaRPr lang="es-ES"/>
          </a:p>
        </p:txBody>
      </p:sp>
      <p:sp>
        <p:nvSpPr>
          <p:cNvPr id="14" name="Marcador de contenido 13">
            <a:extLst>
              <a:ext uri="{FF2B5EF4-FFF2-40B4-BE49-F238E27FC236}">
                <a16:creationId xmlns:a16="http://schemas.microsoft.com/office/drawing/2014/main" xmlns="" id="{886DB664-0CFE-1A4A-B51D-AE328F72CEA5}"/>
              </a:ext>
            </a:extLst>
          </p:cNvPr>
          <p:cNvSpPr>
            <a:spLocks noGrp="1"/>
          </p:cNvSpPr>
          <p:nvPr>
            <p:ph idx="1"/>
          </p:nvPr>
        </p:nvSpPr>
        <p:spPr/>
        <p:txBody>
          <a:bodyPr>
            <a:normAutofit fontScale="92500" lnSpcReduction="10000"/>
          </a:bodyPr>
          <a:lstStyle/>
          <a:p>
            <a:r>
              <a:rPr lang="ca-ES" sz="4800" u="sng" dirty="0"/>
              <a:t>1. NOU PLANTEJAMENT DEL VALOR</a:t>
            </a:r>
            <a:r>
              <a:rPr lang="ca-ES" sz="4800" dirty="0"/>
              <a:t>:</a:t>
            </a:r>
          </a:p>
          <a:p>
            <a:r>
              <a:rPr lang="ca-ES" sz="4800" dirty="0"/>
              <a:t>Creació conjunta del valor: empreses, Governs i societat civil. </a:t>
            </a:r>
          </a:p>
          <a:p>
            <a:r>
              <a:rPr lang="ca-ES" sz="4800" dirty="0"/>
              <a:t>Definir la creació col·lectiva de valor.</a:t>
            </a:r>
          </a:p>
          <a:p>
            <a:r>
              <a:rPr lang="ca-ES" sz="4800" dirty="0"/>
              <a:t>Definir la noció de propòsit públic.</a:t>
            </a:r>
          </a:p>
          <a:p>
            <a:pPr marL="0" indent="0">
              <a:buNone/>
            </a:pPr>
            <a:endParaRPr lang="ca-ES" sz="4400" dirty="0"/>
          </a:p>
          <a:p>
            <a:pPr marL="0" indent="0">
              <a:buNone/>
            </a:pPr>
            <a:r>
              <a:rPr lang="ca-ES" dirty="0"/>
              <a:t> </a:t>
            </a:r>
          </a:p>
        </p:txBody>
      </p:sp>
    </p:spTree>
    <p:extLst>
      <p:ext uri="{BB962C8B-B14F-4D97-AF65-F5344CB8AC3E}">
        <p14:creationId xmlns:p14="http://schemas.microsoft.com/office/powerpoint/2010/main" val="3297353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00125FA-E150-7140-A2F3-44DD78FC0538}"/>
              </a:ext>
            </a:extLst>
          </p:cNvPr>
          <p:cNvSpPr>
            <a:spLocks noGrp="1"/>
          </p:cNvSpPr>
          <p:nvPr>
            <p:ph type="title"/>
          </p:nvPr>
        </p:nvSpPr>
        <p:spPr/>
        <p:txBody>
          <a:bodyPr/>
          <a:lstStyle/>
          <a:p>
            <a:pPr algn="ctr"/>
            <a:r>
              <a:rPr lang="ca-ES" dirty="0"/>
              <a:t>7 pilars clau per a una altra</a:t>
            </a:r>
            <a:br>
              <a:rPr lang="ca-ES" dirty="0"/>
            </a:br>
            <a:r>
              <a:rPr lang="ca-ES" dirty="0"/>
              <a:t> economia política (2)</a:t>
            </a:r>
          </a:p>
        </p:txBody>
      </p:sp>
      <p:sp>
        <p:nvSpPr>
          <p:cNvPr id="3" name="Marcador de contenido 2">
            <a:extLst>
              <a:ext uri="{FF2B5EF4-FFF2-40B4-BE49-F238E27FC236}">
                <a16:creationId xmlns:a16="http://schemas.microsoft.com/office/drawing/2014/main" xmlns="" id="{86640766-7382-0341-A625-D10C99EA2A66}"/>
              </a:ext>
            </a:extLst>
          </p:cNvPr>
          <p:cNvSpPr>
            <a:spLocks noGrp="1"/>
          </p:cNvSpPr>
          <p:nvPr>
            <p:ph idx="1"/>
          </p:nvPr>
        </p:nvSpPr>
        <p:spPr/>
        <p:txBody>
          <a:bodyPr>
            <a:normAutofit/>
          </a:bodyPr>
          <a:lstStyle/>
          <a:p>
            <a:r>
              <a:rPr lang="ca-ES" sz="4400" u="sng" dirty="0"/>
              <a:t>2. CONFORMACIÓ DELS MERCATS</a:t>
            </a:r>
            <a:r>
              <a:rPr lang="ca-ES" sz="4400" dirty="0"/>
              <a:t>:</a:t>
            </a:r>
          </a:p>
          <a:p>
            <a:r>
              <a:rPr lang="ca-ES" sz="4400" dirty="0"/>
              <a:t>Crear mercats,</a:t>
            </a:r>
          </a:p>
          <a:p>
            <a:r>
              <a:rPr lang="ca-ES" sz="4400" dirty="0"/>
              <a:t>Utilització dels impostos per a recompensar la creació de valor,</a:t>
            </a:r>
          </a:p>
          <a:p>
            <a:r>
              <a:rPr lang="ca-ES" sz="4400" dirty="0"/>
              <a:t>Creació de valor envers una economia inclusiva i sostenible.</a:t>
            </a:r>
          </a:p>
        </p:txBody>
      </p:sp>
      <p:sp>
        <p:nvSpPr>
          <p:cNvPr id="4" name="Marcador de pie de página 3">
            <a:extLst>
              <a:ext uri="{FF2B5EF4-FFF2-40B4-BE49-F238E27FC236}">
                <a16:creationId xmlns:a16="http://schemas.microsoft.com/office/drawing/2014/main" xmlns="" id="{A0C2E81B-5B43-3044-92B3-81390E4F492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0C0453C5-6154-1447-8227-F093A2B1257D}"/>
              </a:ext>
            </a:extLst>
          </p:cNvPr>
          <p:cNvSpPr>
            <a:spLocks noGrp="1"/>
          </p:cNvSpPr>
          <p:nvPr>
            <p:ph type="sldNum" sz="quarter" idx="12"/>
          </p:nvPr>
        </p:nvSpPr>
        <p:spPr/>
        <p:txBody>
          <a:bodyPr/>
          <a:lstStyle/>
          <a:p>
            <a:fld id="{04D1A7EC-DC3C-504B-ACAB-0629FFD127B3}" type="slidenum">
              <a:rPr lang="es-ES" smtClean="0"/>
              <a:t>11</a:t>
            </a:fld>
            <a:endParaRPr lang="es-ES"/>
          </a:p>
        </p:txBody>
      </p:sp>
    </p:spTree>
    <p:extLst>
      <p:ext uri="{BB962C8B-B14F-4D97-AF65-F5344CB8AC3E}">
        <p14:creationId xmlns:p14="http://schemas.microsoft.com/office/powerpoint/2010/main" val="1967953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01DB59E-14EE-8B4E-A8EA-9DCC130355EA}"/>
              </a:ext>
            </a:extLst>
          </p:cNvPr>
          <p:cNvSpPr>
            <a:spLocks noGrp="1"/>
          </p:cNvSpPr>
          <p:nvPr>
            <p:ph type="title"/>
          </p:nvPr>
        </p:nvSpPr>
        <p:spPr/>
        <p:txBody>
          <a:bodyPr/>
          <a:lstStyle/>
          <a:p>
            <a:pPr algn="ctr"/>
            <a:r>
              <a:rPr lang="ca-ES" dirty="0"/>
              <a:t>7 pilars clau per a una altra</a:t>
            </a:r>
            <a:br>
              <a:rPr lang="ca-ES" dirty="0"/>
            </a:br>
            <a:r>
              <a:rPr lang="ca-ES" dirty="0"/>
              <a:t> economia política (3-4)</a:t>
            </a:r>
          </a:p>
        </p:txBody>
      </p:sp>
      <p:sp>
        <p:nvSpPr>
          <p:cNvPr id="3" name="Marcador de contenido 2">
            <a:extLst>
              <a:ext uri="{FF2B5EF4-FFF2-40B4-BE49-F238E27FC236}">
                <a16:creationId xmlns:a16="http://schemas.microsoft.com/office/drawing/2014/main" xmlns="" id="{7A45F229-CF64-3E4A-A7D1-65497FE0785A}"/>
              </a:ext>
            </a:extLst>
          </p:cNvPr>
          <p:cNvSpPr>
            <a:spLocks noGrp="1"/>
          </p:cNvSpPr>
          <p:nvPr>
            <p:ph idx="1"/>
          </p:nvPr>
        </p:nvSpPr>
        <p:spPr/>
        <p:txBody>
          <a:bodyPr>
            <a:noAutofit/>
          </a:bodyPr>
          <a:lstStyle/>
          <a:p>
            <a:r>
              <a:rPr lang="ca-ES" sz="4400" u="sng" dirty="0"/>
              <a:t>3. ORGANITZACIONS I CANVIS</a:t>
            </a:r>
            <a:r>
              <a:rPr lang="ca-ES" sz="4400" dirty="0"/>
              <a:t>:</a:t>
            </a:r>
          </a:p>
          <a:p>
            <a:r>
              <a:rPr lang="ca-ES" sz="4400" dirty="0"/>
              <a:t>Cooperació,</a:t>
            </a:r>
          </a:p>
          <a:p>
            <a:r>
              <a:rPr lang="ca-ES" sz="4400" dirty="0"/>
              <a:t>No externalització de competències.</a:t>
            </a:r>
          </a:p>
          <a:p>
            <a:r>
              <a:rPr lang="ca-ES" sz="4400" u="sng" dirty="0"/>
              <a:t>4. FINANÇAMENT</a:t>
            </a:r>
            <a:r>
              <a:rPr lang="ca-ES" sz="4400" dirty="0"/>
              <a:t>:</a:t>
            </a:r>
          </a:p>
          <a:p>
            <a:r>
              <a:rPr lang="ca-ES" sz="4400" dirty="0"/>
              <a:t>Inversió pública per a generar creixement a llarg termini.</a:t>
            </a:r>
          </a:p>
        </p:txBody>
      </p:sp>
      <p:sp>
        <p:nvSpPr>
          <p:cNvPr id="4" name="Marcador de pie de página 3">
            <a:extLst>
              <a:ext uri="{FF2B5EF4-FFF2-40B4-BE49-F238E27FC236}">
                <a16:creationId xmlns:a16="http://schemas.microsoft.com/office/drawing/2014/main" xmlns="" id="{004C18D3-A7C7-1948-AEA0-896D7681E6A1}"/>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505C8A12-B390-8545-9688-14FA2766F540}"/>
              </a:ext>
            </a:extLst>
          </p:cNvPr>
          <p:cNvSpPr>
            <a:spLocks noGrp="1"/>
          </p:cNvSpPr>
          <p:nvPr>
            <p:ph type="sldNum" sz="quarter" idx="12"/>
          </p:nvPr>
        </p:nvSpPr>
        <p:spPr/>
        <p:txBody>
          <a:bodyPr/>
          <a:lstStyle/>
          <a:p>
            <a:fld id="{04D1A7EC-DC3C-504B-ACAB-0629FFD127B3}" type="slidenum">
              <a:rPr lang="es-ES" smtClean="0"/>
              <a:t>12</a:t>
            </a:fld>
            <a:endParaRPr lang="es-ES"/>
          </a:p>
        </p:txBody>
      </p:sp>
    </p:spTree>
    <p:extLst>
      <p:ext uri="{BB962C8B-B14F-4D97-AF65-F5344CB8AC3E}">
        <p14:creationId xmlns:p14="http://schemas.microsoft.com/office/powerpoint/2010/main" val="336577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811AB19-13D5-2A43-808D-F309CF5292B8}"/>
              </a:ext>
            </a:extLst>
          </p:cNvPr>
          <p:cNvSpPr>
            <a:spLocks noGrp="1"/>
          </p:cNvSpPr>
          <p:nvPr>
            <p:ph type="title"/>
          </p:nvPr>
        </p:nvSpPr>
        <p:spPr>
          <a:xfrm>
            <a:off x="838200" y="122663"/>
            <a:ext cx="10515600" cy="1568025"/>
          </a:xfrm>
        </p:spPr>
        <p:txBody>
          <a:bodyPr/>
          <a:lstStyle/>
          <a:p>
            <a:pPr algn="ctr"/>
            <a:r>
              <a:rPr lang="ca-ES" dirty="0"/>
              <a:t>7 pilars clau per a una altra</a:t>
            </a:r>
            <a:br>
              <a:rPr lang="ca-ES" dirty="0"/>
            </a:br>
            <a:r>
              <a:rPr lang="ca-ES" dirty="0"/>
              <a:t> economia política (5-6)</a:t>
            </a:r>
          </a:p>
        </p:txBody>
      </p:sp>
      <p:sp>
        <p:nvSpPr>
          <p:cNvPr id="3" name="Marcador de contenido 2">
            <a:extLst>
              <a:ext uri="{FF2B5EF4-FFF2-40B4-BE49-F238E27FC236}">
                <a16:creationId xmlns:a16="http://schemas.microsoft.com/office/drawing/2014/main" xmlns="" id="{F4683BF4-046E-044D-BAE3-2B9B6932D6A9}"/>
              </a:ext>
            </a:extLst>
          </p:cNvPr>
          <p:cNvSpPr>
            <a:spLocks noGrp="1"/>
          </p:cNvSpPr>
          <p:nvPr>
            <p:ph idx="1"/>
          </p:nvPr>
        </p:nvSpPr>
        <p:spPr>
          <a:xfrm>
            <a:off x="838200" y="1561170"/>
            <a:ext cx="10515600" cy="4795179"/>
          </a:xfrm>
        </p:spPr>
        <p:txBody>
          <a:bodyPr>
            <a:noAutofit/>
          </a:bodyPr>
          <a:lstStyle/>
          <a:p>
            <a:r>
              <a:rPr lang="ca-ES" sz="4400" u="sng" dirty="0"/>
              <a:t>5. DISTRIBUCIÓ I CREIXEMENT</a:t>
            </a:r>
            <a:r>
              <a:rPr lang="ca-ES" sz="4400" dirty="0"/>
              <a:t>:</a:t>
            </a:r>
          </a:p>
          <a:p>
            <a:r>
              <a:rPr lang="ca-ES" sz="4400" dirty="0"/>
              <a:t>Èmfasi en bones ocupacions i estructures de propietat col·lectives.</a:t>
            </a:r>
          </a:p>
          <a:p>
            <a:endParaRPr lang="ca-ES" sz="4400" dirty="0"/>
          </a:p>
          <a:p>
            <a:r>
              <a:rPr lang="ca-ES" sz="4400" u="sng" dirty="0"/>
              <a:t>6. ASSOCIACIONS</a:t>
            </a:r>
            <a:r>
              <a:rPr lang="ca-ES" sz="4400" dirty="0"/>
              <a:t>:</a:t>
            </a:r>
          </a:p>
          <a:p>
            <a:r>
              <a:rPr lang="ca-ES" sz="4400" dirty="0"/>
              <a:t>Empreses centrades en el llarg termini,</a:t>
            </a:r>
          </a:p>
          <a:p>
            <a:r>
              <a:rPr lang="ca-ES" sz="4400" dirty="0" err="1"/>
              <a:t>Governança</a:t>
            </a:r>
            <a:r>
              <a:rPr lang="ca-ES" sz="4400" dirty="0"/>
              <a:t> corporativa.</a:t>
            </a:r>
          </a:p>
        </p:txBody>
      </p:sp>
      <p:sp>
        <p:nvSpPr>
          <p:cNvPr id="4" name="Marcador de pie de página 3">
            <a:extLst>
              <a:ext uri="{FF2B5EF4-FFF2-40B4-BE49-F238E27FC236}">
                <a16:creationId xmlns:a16="http://schemas.microsoft.com/office/drawing/2014/main" xmlns="" id="{FACA71FB-5213-BC40-BC0E-5B08773AA66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4151162A-BE5D-0C48-BDBC-193E815C8D76}"/>
              </a:ext>
            </a:extLst>
          </p:cNvPr>
          <p:cNvSpPr>
            <a:spLocks noGrp="1"/>
          </p:cNvSpPr>
          <p:nvPr>
            <p:ph type="sldNum" sz="quarter" idx="12"/>
          </p:nvPr>
        </p:nvSpPr>
        <p:spPr/>
        <p:txBody>
          <a:bodyPr/>
          <a:lstStyle/>
          <a:p>
            <a:fld id="{04D1A7EC-DC3C-504B-ACAB-0629FFD127B3}" type="slidenum">
              <a:rPr lang="es-ES" smtClean="0"/>
              <a:t>13</a:t>
            </a:fld>
            <a:endParaRPr lang="es-ES" dirty="0"/>
          </a:p>
        </p:txBody>
      </p:sp>
    </p:spTree>
    <p:extLst>
      <p:ext uri="{BB962C8B-B14F-4D97-AF65-F5344CB8AC3E}">
        <p14:creationId xmlns:p14="http://schemas.microsoft.com/office/powerpoint/2010/main" val="1101063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F0FA2F4-7368-7A40-BD1D-21E49DD6EF83}"/>
              </a:ext>
            </a:extLst>
          </p:cNvPr>
          <p:cNvSpPr>
            <a:spLocks noGrp="1"/>
          </p:cNvSpPr>
          <p:nvPr>
            <p:ph type="title"/>
          </p:nvPr>
        </p:nvSpPr>
        <p:spPr/>
        <p:txBody>
          <a:bodyPr/>
          <a:lstStyle/>
          <a:p>
            <a:pPr algn="ctr"/>
            <a:r>
              <a:rPr lang="ca-ES" dirty="0"/>
              <a:t>7 pilars clau per a una altra</a:t>
            </a:r>
            <a:br>
              <a:rPr lang="ca-ES" dirty="0"/>
            </a:br>
            <a:r>
              <a:rPr lang="ca-ES" dirty="0"/>
              <a:t> economia política (7)</a:t>
            </a:r>
          </a:p>
        </p:txBody>
      </p:sp>
      <p:sp>
        <p:nvSpPr>
          <p:cNvPr id="3" name="Marcador de contenido 2">
            <a:extLst>
              <a:ext uri="{FF2B5EF4-FFF2-40B4-BE49-F238E27FC236}">
                <a16:creationId xmlns:a16="http://schemas.microsoft.com/office/drawing/2014/main" xmlns="" id="{83B22009-F82D-3943-8566-31C887FB614D}"/>
              </a:ext>
            </a:extLst>
          </p:cNvPr>
          <p:cNvSpPr>
            <a:spLocks noGrp="1"/>
          </p:cNvSpPr>
          <p:nvPr>
            <p:ph idx="1"/>
          </p:nvPr>
        </p:nvSpPr>
        <p:spPr/>
        <p:txBody>
          <a:bodyPr/>
          <a:lstStyle/>
          <a:p>
            <a:r>
              <a:rPr lang="ca-ES" sz="4400" u="sng" dirty="0"/>
              <a:t>7. PARTICIPACIÓ</a:t>
            </a:r>
            <a:r>
              <a:rPr lang="ca-ES" sz="4400" dirty="0"/>
              <a:t>:</a:t>
            </a:r>
          </a:p>
          <a:p>
            <a:r>
              <a:rPr lang="ca-ES" sz="4400" dirty="0"/>
              <a:t>Creació de consensos,</a:t>
            </a:r>
          </a:p>
          <a:p>
            <a:r>
              <a:rPr lang="ca-ES" sz="4400" dirty="0"/>
              <a:t>Valor creat col·lectivament: empreses, treballadors i governs locals i centrals</a:t>
            </a:r>
          </a:p>
          <a:p>
            <a:endParaRPr lang="ca-ES" dirty="0"/>
          </a:p>
          <a:p>
            <a:pPr marL="0" indent="0">
              <a:buNone/>
            </a:pPr>
            <a:r>
              <a:rPr lang="ca-ES" dirty="0"/>
              <a:t>(FONT: elaboració personal a partir de les aportacions de </a:t>
            </a:r>
            <a:r>
              <a:rPr lang="ca-ES" dirty="0" err="1"/>
              <a:t>Mazzucato</a:t>
            </a:r>
            <a:r>
              <a:rPr lang="ca-ES" dirty="0"/>
              <a:t>, </a:t>
            </a:r>
            <a:r>
              <a:rPr lang="ca-ES" dirty="0" err="1"/>
              <a:t>Pettitfor</a:t>
            </a:r>
            <a:r>
              <a:rPr lang="ca-ES" dirty="0"/>
              <a:t>, </a:t>
            </a:r>
            <a:r>
              <a:rPr lang="ca-ES" dirty="0" err="1"/>
              <a:t>Keen</a:t>
            </a:r>
            <a:r>
              <a:rPr lang="ca-ES" dirty="0"/>
              <a:t> </a:t>
            </a:r>
            <a:r>
              <a:rPr lang="ca-ES" dirty="0" err="1"/>
              <a:t>y</a:t>
            </a:r>
            <a:r>
              <a:rPr lang="ca-ES" dirty="0"/>
              <a:t> </a:t>
            </a:r>
            <a:r>
              <a:rPr lang="ca-ES" dirty="0" err="1"/>
              <a:t>Kelton</a:t>
            </a:r>
            <a:r>
              <a:rPr lang="ca-ES" dirty="0"/>
              <a:t>).</a:t>
            </a:r>
          </a:p>
        </p:txBody>
      </p:sp>
      <p:sp>
        <p:nvSpPr>
          <p:cNvPr id="4" name="Marcador de pie de página 3">
            <a:extLst>
              <a:ext uri="{FF2B5EF4-FFF2-40B4-BE49-F238E27FC236}">
                <a16:creationId xmlns:a16="http://schemas.microsoft.com/office/drawing/2014/main" xmlns="" id="{E811DA4C-01B1-6448-8003-58AD8C55B67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36F5F286-B7A2-EC4B-8DBF-72314D1C6AFB}"/>
              </a:ext>
            </a:extLst>
          </p:cNvPr>
          <p:cNvSpPr>
            <a:spLocks noGrp="1"/>
          </p:cNvSpPr>
          <p:nvPr>
            <p:ph type="sldNum" sz="quarter" idx="12"/>
          </p:nvPr>
        </p:nvSpPr>
        <p:spPr/>
        <p:txBody>
          <a:bodyPr/>
          <a:lstStyle/>
          <a:p>
            <a:fld id="{04D1A7EC-DC3C-504B-ACAB-0629FFD127B3}" type="slidenum">
              <a:rPr lang="es-ES" smtClean="0"/>
              <a:t>14</a:t>
            </a:fld>
            <a:endParaRPr lang="es-ES"/>
          </a:p>
        </p:txBody>
      </p:sp>
    </p:spTree>
    <p:extLst>
      <p:ext uri="{BB962C8B-B14F-4D97-AF65-F5344CB8AC3E}">
        <p14:creationId xmlns:p14="http://schemas.microsoft.com/office/powerpoint/2010/main" val="1783181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2E0D24-C0D8-A04B-A499-122348C0C3B5}"/>
              </a:ext>
            </a:extLst>
          </p:cNvPr>
          <p:cNvSpPr>
            <a:spLocks noGrp="1"/>
          </p:cNvSpPr>
          <p:nvPr>
            <p:ph type="title"/>
          </p:nvPr>
        </p:nvSpPr>
        <p:spPr/>
        <p:txBody>
          <a:bodyPr/>
          <a:lstStyle/>
          <a:p>
            <a:pPr algn="ctr"/>
            <a:r>
              <a:rPr lang="ca-ES" dirty="0"/>
              <a:t>6 fonaments</a:t>
            </a:r>
          </a:p>
        </p:txBody>
      </p:sp>
      <p:sp>
        <p:nvSpPr>
          <p:cNvPr id="3" name="Marcador de contenido 2">
            <a:extLst>
              <a:ext uri="{FF2B5EF4-FFF2-40B4-BE49-F238E27FC236}">
                <a16:creationId xmlns:a16="http://schemas.microsoft.com/office/drawing/2014/main" xmlns="" id="{EAA5CD13-656E-F54A-AC3E-114AF51061F7}"/>
              </a:ext>
            </a:extLst>
          </p:cNvPr>
          <p:cNvSpPr>
            <a:spLocks noGrp="1"/>
          </p:cNvSpPr>
          <p:nvPr>
            <p:ph idx="1"/>
          </p:nvPr>
        </p:nvSpPr>
        <p:spPr/>
        <p:txBody>
          <a:bodyPr>
            <a:normAutofit/>
          </a:bodyPr>
          <a:lstStyle/>
          <a:p>
            <a:r>
              <a:rPr lang="ca-ES" sz="4000" dirty="0"/>
              <a:t>1. Una política d’estímuls fiscals,</a:t>
            </a:r>
          </a:p>
          <a:p>
            <a:r>
              <a:rPr lang="ca-ES" sz="4000" dirty="0"/>
              <a:t>2. La preocupació per la deflació,</a:t>
            </a:r>
          </a:p>
          <a:p>
            <a:r>
              <a:rPr lang="ca-ES" sz="4000" dirty="0"/>
              <a:t>3. La </a:t>
            </a:r>
            <a:r>
              <a:rPr lang="ca-ES" sz="4000" dirty="0" err="1"/>
              <a:t>progressivitat</a:t>
            </a:r>
            <a:r>
              <a:rPr lang="ca-ES" sz="4000" dirty="0"/>
              <a:t> fiscal,</a:t>
            </a:r>
          </a:p>
          <a:p>
            <a:r>
              <a:rPr lang="ca-ES" sz="4000" dirty="0"/>
              <a:t>4. La regulació dels moviments de capital,</a:t>
            </a:r>
          </a:p>
          <a:p>
            <a:r>
              <a:rPr lang="ca-ES" sz="4000" dirty="0"/>
              <a:t>5. La existència de dèficits públics,</a:t>
            </a:r>
          </a:p>
          <a:p>
            <a:r>
              <a:rPr lang="ca-ES" sz="4000" dirty="0"/>
              <a:t>6. L’increment del deute públic.</a:t>
            </a:r>
          </a:p>
        </p:txBody>
      </p:sp>
      <p:sp>
        <p:nvSpPr>
          <p:cNvPr id="4" name="Marcador de pie de página 3">
            <a:extLst>
              <a:ext uri="{FF2B5EF4-FFF2-40B4-BE49-F238E27FC236}">
                <a16:creationId xmlns:a16="http://schemas.microsoft.com/office/drawing/2014/main" xmlns="" id="{71827FE9-2921-6049-8CF7-2E76CCB1E485}"/>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E0312B38-802A-5247-BE48-1FDB1D374653}"/>
              </a:ext>
            </a:extLst>
          </p:cNvPr>
          <p:cNvSpPr>
            <a:spLocks noGrp="1"/>
          </p:cNvSpPr>
          <p:nvPr>
            <p:ph type="sldNum" sz="quarter" idx="12"/>
          </p:nvPr>
        </p:nvSpPr>
        <p:spPr/>
        <p:txBody>
          <a:bodyPr/>
          <a:lstStyle/>
          <a:p>
            <a:fld id="{04D1A7EC-DC3C-504B-ACAB-0629FFD127B3}" type="slidenum">
              <a:rPr lang="es-ES" smtClean="0"/>
              <a:t>15</a:t>
            </a:fld>
            <a:endParaRPr lang="es-ES"/>
          </a:p>
        </p:txBody>
      </p:sp>
    </p:spTree>
    <p:extLst>
      <p:ext uri="{BB962C8B-B14F-4D97-AF65-F5344CB8AC3E}">
        <p14:creationId xmlns:p14="http://schemas.microsoft.com/office/powerpoint/2010/main" val="3238447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8803DFA-1A9E-2748-BB5F-816AD47EBE15}"/>
              </a:ext>
            </a:extLst>
          </p:cNvPr>
          <p:cNvSpPr>
            <a:spLocks noGrp="1"/>
          </p:cNvSpPr>
          <p:nvPr>
            <p:ph type="title"/>
          </p:nvPr>
        </p:nvSpPr>
        <p:spPr/>
        <p:txBody>
          <a:bodyPr/>
          <a:lstStyle/>
          <a:p>
            <a:pPr algn="ctr"/>
            <a:r>
              <a:rPr lang="ca-ES" dirty="0"/>
              <a:t>La palanca de la inversió pública...</a:t>
            </a:r>
          </a:p>
        </p:txBody>
      </p:sp>
      <p:sp>
        <p:nvSpPr>
          <p:cNvPr id="3" name="Marcador de contenido 2">
            <a:extLst>
              <a:ext uri="{FF2B5EF4-FFF2-40B4-BE49-F238E27FC236}">
                <a16:creationId xmlns:a16="http://schemas.microsoft.com/office/drawing/2014/main" xmlns="" id="{F922F6E3-1F7C-C04B-A7A8-D5BCCAF5C587}"/>
              </a:ext>
            </a:extLst>
          </p:cNvPr>
          <p:cNvSpPr>
            <a:spLocks noGrp="1"/>
          </p:cNvSpPr>
          <p:nvPr>
            <p:ph idx="1"/>
          </p:nvPr>
        </p:nvSpPr>
        <p:spPr/>
        <p:txBody>
          <a:bodyPr/>
          <a:lstStyle/>
          <a:p>
            <a:pPr algn="just"/>
            <a:r>
              <a:rPr lang="ca-ES" dirty="0"/>
              <a:t>La inversió pública acaba induint la inversió privada i la demanda; la seva reculada genera efectes negatius sobre la despesa privada i el consum. Això és el que empíricament demostren diferents estudis de recerca molt recents.</a:t>
            </a:r>
          </a:p>
          <a:p>
            <a:pPr algn="just"/>
            <a:r>
              <a:rPr lang="ca-ES" dirty="0"/>
              <a:t>Però cal fer una advertència essencial: els governs indueixen i també inverteixen en el sector privat; per tant, no seria </a:t>
            </a:r>
            <a:r>
              <a:rPr lang="ca-ES" dirty="0" err="1"/>
              <a:t>desaconsellable</a:t>
            </a:r>
            <a:r>
              <a:rPr lang="ca-ES" dirty="0"/>
              <a:t> que aquesta inversió pogués tenir algun retorn, algun rèdit, en funció de les accions o de la quota inversora. </a:t>
            </a:r>
          </a:p>
        </p:txBody>
      </p:sp>
      <p:sp>
        <p:nvSpPr>
          <p:cNvPr id="4" name="Marcador de pie de página 3">
            <a:extLst>
              <a:ext uri="{FF2B5EF4-FFF2-40B4-BE49-F238E27FC236}">
                <a16:creationId xmlns:a16="http://schemas.microsoft.com/office/drawing/2014/main" xmlns="" id="{22096C5E-E3CF-4245-9504-0E6F42960862}"/>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FBA5194A-B17A-C14A-96A6-3AA9450A88EB}"/>
              </a:ext>
            </a:extLst>
          </p:cNvPr>
          <p:cNvSpPr>
            <a:spLocks noGrp="1"/>
          </p:cNvSpPr>
          <p:nvPr>
            <p:ph type="sldNum" sz="quarter" idx="12"/>
          </p:nvPr>
        </p:nvSpPr>
        <p:spPr/>
        <p:txBody>
          <a:bodyPr/>
          <a:lstStyle/>
          <a:p>
            <a:fld id="{04D1A7EC-DC3C-504B-ACAB-0629FFD127B3}" type="slidenum">
              <a:rPr lang="es-ES" smtClean="0"/>
              <a:t>16</a:t>
            </a:fld>
            <a:endParaRPr lang="es-ES"/>
          </a:p>
        </p:txBody>
      </p:sp>
    </p:spTree>
    <p:extLst>
      <p:ext uri="{BB962C8B-B14F-4D97-AF65-F5344CB8AC3E}">
        <p14:creationId xmlns:p14="http://schemas.microsoft.com/office/powerpoint/2010/main" val="219885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717DB25-8CB1-0047-8344-EBA085576F41}"/>
              </a:ext>
            </a:extLst>
          </p:cNvPr>
          <p:cNvSpPr>
            <a:spLocks noGrp="1"/>
          </p:cNvSpPr>
          <p:nvPr>
            <p:ph type="title"/>
          </p:nvPr>
        </p:nvSpPr>
        <p:spPr/>
        <p:txBody>
          <a:bodyPr/>
          <a:lstStyle/>
          <a:p>
            <a:pPr algn="ctr"/>
            <a:r>
              <a:rPr lang="ca-ES" dirty="0"/>
              <a:t>...la necessitat d’exigir al sector privat...</a:t>
            </a:r>
          </a:p>
        </p:txBody>
      </p:sp>
      <p:sp>
        <p:nvSpPr>
          <p:cNvPr id="3" name="Marcador de contenido 2">
            <a:extLst>
              <a:ext uri="{FF2B5EF4-FFF2-40B4-BE49-F238E27FC236}">
                <a16:creationId xmlns:a16="http://schemas.microsoft.com/office/drawing/2014/main" xmlns="" id="{337FC3C9-2024-314E-84C7-93EF6C8D9EE0}"/>
              </a:ext>
            </a:extLst>
          </p:cNvPr>
          <p:cNvSpPr>
            <a:spLocks noGrp="1"/>
          </p:cNvSpPr>
          <p:nvPr>
            <p:ph idx="1"/>
          </p:nvPr>
        </p:nvSpPr>
        <p:spPr/>
        <p:txBody>
          <a:bodyPr/>
          <a:lstStyle/>
          <a:p>
            <a:pPr algn="just"/>
            <a:r>
              <a:rPr lang="ca-ES" dirty="0"/>
              <a:t>Aquests retorns es podrien utilitzar per finançar noves innovacions en el futur. </a:t>
            </a:r>
          </a:p>
          <a:p>
            <a:pPr algn="just"/>
            <a:r>
              <a:rPr lang="ca-ES" dirty="0"/>
              <a:t>Els governs han de marcar més les seves regles del joc, les seves exigències davant la seva planificació inversora que redunda en el teixit privat, sobretot quan es tracta de subvencionar, ajudar o rescatar empreses i fins i tot sectors gairebé sencers. </a:t>
            </a:r>
          </a:p>
          <a:p>
            <a:pPr algn="just"/>
            <a:r>
              <a:rPr lang="ca-ES" dirty="0"/>
              <a:t>Entre aquestes exigències, formar els treballadors, més inversió privada en R+D i reduir externalitats ambientals. </a:t>
            </a:r>
          </a:p>
          <a:p>
            <a:pPr marL="0" indent="0" algn="just">
              <a:buNone/>
            </a:pPr>
            <a:r>
              <a:rPr lang="ca-ES" b="1" u="sng" dirty="0"/>
              <a:t>La inversió pública és una eina decisiva per a la recuperació econòmica, un instrument essencial per repensar el capitalisme.</a:t>
            </a:r>
          </a:p>
        </p:txBody>
      </p:sp>
      <p:sp>
        <p:nvSpPr>
          <p:cNvPr id="4" name="Marcador de pie de página 3">
            <a:extLst>
              <a:ext uri="{FF2B5EF4-FFF2-40B4-BE49-F238E27FC236}">
                <a16:creationId xmlns:a16="http://schemas.microsoft.com/office/drawing/2014/main" xmlns="" id="{F911686B-4BC1-4048-A358-F806E07DBB42}"/>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FA034320-5FE7-EC49-99E6-46388FD01AC9}"/>
              </a:ext>
            </a:extLst>
          </p:cNvPr>
          <p:cNvSpPr>
            <a:spLocks noGrp="1"/>
          </p:cNvSpPr>
          <p:nvPr>
            <p:ph type="sldNum" sz="quarter" idx="12"/>
          </p:nvPr>
        </p:nvSpPr>
        <p:spPr/>
        <p:txBody>
          <a:bodyPr/>
          <a:lstStyle/>
          <a:p>
            <a:fld id="{04D1A7EC-DC3C-504B-ACAB-0629FFD127B3}" type="slidenum">
              <a:rPr lang="es-ES" smtClean="0"/>
              <a:t>17</a:t>
            </a:fld>
            <a:endParaRPr lang="es-ES"/>
          </a:p>
        </p:txBody>
      </p:sp>
    </p:spTree>
    <p:extLst>
      <p:ext uri="{BB962C8B-B14F-4D97-AF65-F5344CB8AC3E}">
        <p14:creationId xmlns:p14="http://schemas.microsoft.com/office/powerpoint/2010/main" val="376928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xmlns="" id="{9F27FF70-6267-8A47-8A33-6A55F8D2D29F}"/>
              </a:ext>
            </a:extLst>
          </p:cNvPr>
          <p:cNvSpPr>
            <a:spLocks noGrp="1"/>
          </p:cNvSpPr>
          <p:nvPr>
            <p:ph type="ftr" sz="quarter" idx="11"/>
          </p:nvPr>
        </p:nvSpPr>
        <p:spPr/>
        <p:txBody>
          <a:bodyPr/>
          <a:lstStyle/>
          <a:p>
            <a:r>
              <a:rPr lang="es-ES"/>
              <a:t>Dr. Carles Manera</a:t>
            </a:r>
          </a:p>
        </p:txBody>
      </p:sp>
      <p:sp>
        <p:nvSpPr>
          <p:cNvPr id="3" name="Marcador de número de diapositiva 2">
            <a:extLst>
              <a:ext uri="{FF2B5EF4-FFF2-40B4-BE49-F238E27FC236}">
                <a16:creationId xmlns:a16="http://schemas.microsoft.com/office/drawing/2014/main" xmlns="" id="{B20C270D-CA2E-E84C-894F-02A73ACF6BEE}"/>
              </a:ext>
            </a:extLst>
          </p:cNvPr>
          <p:cNvSpPr>
            <a:spLocks noGrp="1"/>
          </p:cNvSpPr>
          <p:nvPr>
            <p:ph type="sldNum" sz="quarter" idx="12"/>
          </p:nvPr>
        </p:nvSpPr>
        <p:spPr/>
        <p:txBody>
          <a:bodyPr/>
          <a:lstStyle/>
          <a:p>
            <a:fld id="{04D1A7EC-DC3C-504B-ACAB-0629FFD127B3}" type="slidenum">
              <a:rPr lang="es-ES" smtClean="0"/>
              <a:t>18</a:t>
            </a:fld>
            <a:endParaRPr lang="es-ES"/>
          </a:p>
        </p:txBody>
      </p:sp>
      <p:pic>
        <p:nvPicPr>
          <p:cNvPr id="5" name="Imagen 4">
            <a:extLst>
              <a:ext uri="{FF2B5EF4-FFF2-40B4-BE49-F238E27FC236}">
                <a16:creationId xmlns:a16="http://schemas.microsoft.com/office/drawing/2014/main" xmlns="" id="{238F6BB4-5881-C44E-97DF-A81F91C43D46}"/>
              </a:ext>
            </a:extLst>
          </p:cNvPr>
          <p:cNvPicPr>
            <a:picLocks noChangeAspect="1"/>
          </p:cNvPicPr>
          <p:nvPr/>
        </p:nvPicPr>
        <p:blipFill>
          <a:blip r:embed="rId2"/>
          <a:stretch>
            <a:fillRect/>
          </a:stretch>
        </p:blipFill>
        <p:spPr>
          <a:xfrm>
            <a:off x="2270637" y="0"/>
            <a:ext cx="7650726" cy="6858000"/>
          </a:xfrm>
          <a:prstGeom prst="rect">
            <a:avLst/>
          </a:prstGeom>
        </p:spPr>
      </p:pic>
    </p:spTree>
    <p:extLst>
      <p:ext uri="{BB962C8B-B14F-4D97-AF65-F5344CB8AC3E}">
        <p14:creationId xmlns:p14="http://schemas.microsoft.com/office/powerpoint/2010/main" val="3568137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0"/>
            <a:ext cx="8229600" cy="1417638"/>
          </a:xfrm>
        </p:spPr>
        <p:txBody>
          <a:bodyPr>
            <a:normAutofit fontScale="90000"/>
          </a:bodyPr>
          <a:lstStyle/>
          <a:p>
            <a:pPr algn="ctr"/>
            <a:r>
              <a:rPr lang="es-ES" dirty="0"/>
              <a:t/>
            </a:r>
            <a:br>
              <a:rPr lang="es-ES" dirty="0"/>
            </a:br>
            <a:r>
              <a:rPr lang="es-ES" dirty="0"/>
              <a:t>RESULTATS:</a:t>
            </a:r>
            <a:br>
              <a:rPr lang="es-ES" dirty="0"/>
            </a:br>
            <a:r>
              <a:rPr lang="es-ES" dirty="0"/>
              <a:t>Trimestres per a la </a:t>
            </a:r>
            <a:r>
              <a:rPr lang="es-ES" dirty="0" err="1"/>
              <a:t>recuperació</a:t>
            </a:r>
            <a:r>
              <a:rPr lang="es-ES" dirty="0"/>
              <a:t/>
            </a:r>
            <a:br>
              <a:rPr lang="es-ES" dirty="0"/>
            </a:br>
            <a:r>
              <a:rPr lang="es-ES" sz="3100" i="1" dirty="0"/>
              <a:t>(Fuente: </a:t>
            </a:r>
            <a:r>
              <a:rPr lang="es-ES" sz="3100" i="1" dirty="0" err="1"/>
              <a:t>Paschal</a:t>
            </a:r>
            <a:r>
              <a:rPr lang="es-ES" sz="3100" i="1" dirty="0"/>
              <a:t> </a:t>
            </a:r>
            <a:r>
              <a:rPr lang="es-ES" sz="3100" i="1" dirty="0" err="1"/>
              <a:t>Donohoe</a:t>
            </a:r>
            <a:r>
              <a:rPr lang="es-ES" sz="3100" i="1" dirty="0"/>
              <a:t>)</a:t>
            </a:r>
          </a:p>
        </p:txBody>
      </p:sp>
      <p:sp>
        <p:nvSpPr>
          <p:cNvPr id="3" name="Marcador de contenido 2"/>
          <p:cNvSpPr>
            <a:spLocks noGrp="1"/>
          </p:cNvSpPr>
          <p:nvPr>
            <p:ph idx="1"/>
          </p:nvPr>
        </p:nvSpPr>
        <p:spPr/>
        <p:txBody>
          <a:bodyPr/>
          <a:lstStyle/>
          <a:p>
            <a:endParaRPr lang="es-ES" dirty="0"/>
          </a:p>
          <a:p>
            <a:endParaRPr lang="es-ES"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1969839" y="1417639"/>
            <a:ext cx="8240961" cy="4708525"/>
          </a:xfrm>
          <a:prstGeom prst="rect">
            <a:avLst/>
          </a:prstGeom>
          <a:noFill/>
          <a:ln>
            <a:noFill/>
          </a:ln>
        </p:spPr>
      </p:pic>
      <p:sp>
        <p:nvSpPr>
          <p:cNvPr id="5" name="Marcador de pie de página 4"/>
          <p:cNvSpPr>
            <a:spLocks noGrp="1"/>
          </p:cNvSpPr>
          <p:nvPr>
            <p:ph type="ftr" sz="quarter" idx="11"/>
          </p:nvPr>
        </p:nvSpPr>
        <p:spPr/>
        <p:txBody>
          <a:bodyPr/>
          <a:lstStyle/>
          <a:p>
            <a:r>
              <a:rPr lang="fr-FR"/>
              <a:t>Prof. Carles Manera</a:t>
            </a:r>
            <a:endParaRPr lang="es-ES"/>
          </a:p>
        </p:txBody>
      </p:sp>
      <p:sp>
        <p:nvSpPr>
          <p:cNvPr id="6" name="Marcador de número de diapositiva 5"/>
          <p:cNvSpPr>
            <a:spLocks noGrp="1"/>
          </p:cNvSpPr>
          <p:nvPr>
            <p:ph type="sldNum" sz="quarter" idx="12"/>
          </p:nvPr>
        </p:nvSpPr>
        <p:spPr/>
        <p:txBody>
          <a:bodyPr/>
          <a:lstStyle/>
          <a:p>
            <a:fld id="{7A608A84-8FC4-F44D-BCA3-F911D081B6C9}" type="slidenum">
              <a:rPr lang="es-ES" smtClean="0"/>
              <a:t>19</a:t>
            </a:fld>
            <a:endParaRPr lang="es-ES"/>
          </a:p>
        </p:txBody>
      </p:sp>
    </p:spTree>
    <p:extLst>
      <p:ext uri="{BB962C8B-B14F-4D97-AF65-F5344CB8AC3E}">
        <p14:creationId xmlns:p14="http://schemas.microsoft.com/office/powerpoint/2010/main" val="417617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4BD7EF5-3513-B14A-816F-9D824DC31D6B}"/>
              </a:ext>
            </a:extLst>
          </p:cNvPr>
          <p:cNvSpPr>
            <a:spLocks noGrp="1"/>
          </p:cNvSpPr>
          <p:nvPr>
            <p:ph type="title"/>
          </p:nvPr>
        </p:nvSpPr>
        <p:spPr/>
        <p:txBody>
          <a:bodyPr/>
          <a:lstStyle/>
          <a:p>
            <a:pPr algn="ctr"/>
            <a:r>
              <a:rPr lang="ca-ES" dirty="0"/>
              <a:t>L’avanç de la desigualtat</a:t>
            </a:r>
          </a:p>
        </p:txBody>
      </p:sp>
      <p:sp>
        <p:nvSpPr>
          <p:cNvPr id="3" name="Marcador de contenido 2">
            <a:extLst>
              <a:ext uri="{FF2B5EF4-FFF2-40B4-BE49-F238E27FC236}">
                <a16:creationId xmlns:a16="http://schemas.microsoft.com/office/drawing/2014/main" xmlns="" id="{B4D9C21E-B3F7-E747-8402-69A41BF085CD}"/>
              </a:ext>
            </a:extLst>
          </p:cNvPr>
          <p:cNvSpPr>
            <a:spLocks noGrp="1"/>
          </p:cNvSpPr>
          <p:nvPr>
            <p:ph idx="1"/>
          </p:nvPr>
        </p:nvSpPr>
        <p:spPr/>
        <p:txBody>
          <a:bodyPr>
            <a:normAutofit fontScale="85000" lnSpcReduction="20000"/>
          </a:bodyPr>
          <a:lstStyle/>
          <a:p>
            <a:pPr algn="just"/>
            <a:r>
              <a:rPr lang="ca-ES" dirty="0"/>
              <a:t>En tot aquest context complex, la desigualtat es converteix en un camp de recerca i, sobretot, d’actuació política i empresarial. </a:t>
            </a:r>
            <a:r>
              <a:rPr lang="ca-ES" dirty="0" err="1"/>
              <a:t>Branko</a:t>
            </a:r>
            <a:r>
              <a:rPr lang="ca-ES" dirty="0"/>
              <a:t> </a:t>
            </a:r>
            <a:r>
              <a:rPr lang="ca-ES" dirty="0" err="1"/>
              <a:t>Milanovic</a:t>
            </a:r>
            <a:r>
              <a:rPr lang="ca-ES" dirty="0"/>
              <a:t> (2020) jutja les deficiències dels dos sistemes en què divideix el món: el “capitalisme </a:t>
            </a:r>
            <a:r>
              <a:rPr lang="ca-ES" dirty="0" err="1"/>
              <a:t>meritocràtic</a:t>
            </a:r>
            <a:r>
              <a:rPr lang="ca-ES" dirty="0"/>
              <a:t>” de la democràcia liberal, amb els Estats Units com a exponent; i el “capitalisme polític” de la Xina (Popov, 2014). Cap dels dos no surt ben parat. La desigualtat està repartida en aquest món de controls: la concentració del capital a poques mans i la superioritat dels seus rendiments en relació amb els del treball.</a:t>
            </a:r>
          </a:p>
          <a:p>
            <a:pPr algn="just"/>
            <a:r>
              <a:rPr lang="ca-ES" dirty="0"/>
              <a:t>Si les desigualtats no estan avui als nivells del segle XIX es deu als impostos i als sistemes de repartiment que encara mantenim del “capitalisme socialdemòcrata”, com es comprova en el model que va regir a Europa i als Estats Units entre la Segona Guerra Mundial i la revolució conservadora dels anys setanta del segle XX. El problema és que aquestes dues eines s'han quedat curtes al món globalitzat. Entre la globalització, que es va emportar molts llocs de treball fabrils; i els canvis tecnològics, que van descentralitzar els processos, la unió de treballadors “</a:t>
            </a:r>
            <a:r>
              <a:rPr lang="ca-ES" dirty="0" err="1"/>
              <a:t>sindicalitzats</a:t>
            </a:r>
            <a:r>
              <a:rPr lang="ca-ES" dirty="0"/>
              <a:t>” sota un mateix sostre és tota una raresa avui.</a:t>
            </a:r>
          </a:p>
          <a:p>
            <a:endParaRPr lang="ca-ES" dirty="0"/>
          </a:p>
        </p:txBody>
      </p:sp>
      <p:sp>
        <p:nvSpPr>
          <p:cNvPr id="4" name="Marcador de pie de página 3">
            <a:extLst>
              <a:ext uri="{FF2B5EF4-FFF2-40B4-BE49-F238E27FC236}">
                <a16:creationId xmlns:a16="http://schemas.microsoft.com/office/drawing/2014/main" xmlns="" id="{6C1B479B-D68F-0446-B80E-CE3403565381}"/>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5202D3EC-B593-8349-B161-AD8D5F1AAC30}"/>
              </a:ext>
            </a:extLst>
          </p:cNvPr>
          <p:cNvSpPr>
            <a:spLocks noGrp="1"/>
          </p:cNvSpPr>
          <p:nvPr>
            <p:ph type="sldNum" sz="quarter" idx="12"/>
          </p:nvPr>
        </p:nvSpPr>
        <p:spPr/>
        <p:txBody>
          <a:bodyPr/>
          <a:lstStyle/>
          <a:p>
            <a:fld id="{04D1A7EC-DC3C-504B-ACAB-0629FFD127B3}" type="slidenum">
              <a:rPr lang="es-ES" smtClean="0"/>
              <a:t>20</a:t>
            </a:fld>
            <a:endParaRPr lang="es-ES"/>
          </a:p>
        </p:txBody>
      </p:sp>
    </p:spTree>
    <p:extLst>
      <p:ext uri="{BB962C8B-B14F-4D97-AF65-F5344CB8AC3E}">
        <p14:creationId xmlns:p14="http://schemas.microsoft.com/office/powerpoint/2010/main" val="1158076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4B42BA9-BACF-6E48-AAC8-AFF34189E739}"/>
              </a:ext>
            </a:extLst>
          </p:cNvPr>
          <p:cNvSpPr>
            <a:spLocks noGrp="1"/>
          </p:cNvSpPr>
          <p:nvPr>
            <p:ph type="title"/>
          </p:nvPr>
        </p:nvSpPr>
        <p:spPr/>
        <p:txBody>
          <a:bodyPr/>
          <a:lstStyle/>
          <a:p>
            <a:pPr algn="ctr"/>
            <a:r>
              <a:rPr lang="ca-ES" dirty="0"/>
              <a:t>Socialisme participatiu o capitalisme popular?</a:t>
            </a:r>
          </a:p>
        </p:txBody>
      </p:sp>
      <p:sp>
        <p:nvSpPr>
          <p:cNvPr id="3" name="Marcador de contenido 2">
            <a:extLst>
              <a:ext uri="{FF2B5EF4-FFF2-40B4-BE49-F238E27FC236}">
                <a16:creationId xmlns:a16="http://schemas.microsoft.com/office/drawing/2014/main" xmlns="" id="{FB83B94A-529C-2A4E-A244-9BF13E933BA3}"/>
              </a:ext>
            </a:extLst>
          </p:cNvPr>
          <p:cNvSpPr>
            <a:spLocks noGrp="1"/>
          </p:cNvSpPr>
          <p:nvPr>
            <p:ph idx="1"/>
          </p:nvPr>
        </p:nvSpPr>
        <p:spPr>
          <a:xfrm>
            <a:off x="838200" y="1836776"/>
            <a:ext cx="10515600" cy="4351338"/>
          </a:xfrm>
        </p:spPr>
        <p:txBody>
          <a:bodyPr>
            <a:normAutofit fontScale="92500"/>
          </a:bodyPr>
          <a:lstStyle/>
          <a:p>
            <a:pPr algn="just"/>
            <a:r>
              <a:rPr lang="ca-ES" dirty="0" err="1"/>
              <a:t>Piketty</a:t>
            </a:r>
            <a:r>
              <a:rPr lang="ca-ES" dirty="0"/>
              <a:t> i </a:t>
            </a:r>
            <a:r>
              <a:rPr lang="ca-ES" dirty="0" err="1"/>
              <a:t>Milanovic</a:t>
            </a:r>
            <a:r>
              <a:rPr lang="ca-ES" dirty="0"/>
              <a:t> proposen vies comunes per encarar el greu problema de la desigualtat, encara que reconeixen les dificultats: millorar notablement la qualitat de l'educació pública per reduir la bretxa amb la privada d'elit; i tornar a gravar les grans herències per fomentar la mobilitat social dels menys afortunats. </a:t>
            </a:r>
          </a:p>
          <a:p>
            <a:pPr algn="just"/>
            <a:r>
              <a:rPr lang="ca-ES" dirty="0"/>
              <a:t>Educació, fiscalitat i control dels capitals: una trilogia essencial. Els conceptes nous apareixen aleshores: "socialisme participatiu" (</a:t>
            </a:r>
            <a:r>
              <a:rPr lang="ca-ES" dirty="0" err="1"/>
              <a:t>Piketty</a:t>
            </a:r>
            <a:r>
              <a:rPr lang="ca-ES" dirty="0"/>
              <a:t>), "capitalisme popular" (</a:t>
            </a:r>
            <a:r>
              <a:rPr lang="ca-ES" dirty="0" err="1"/>
              <a:t>Milanovic</a:t>
            </a:r>
            <a:r>
              <a:rPr lang="ca-ES" dirty="0"/>
              <a:t>). </a:t>
            </a:r>
          </a:p>
          <a:p>
            <a:pPr algn="just"/>
            <a:r>
              <a:rPr lang="ca-ES" dirty="0"/>
              <a:t>En tots dos casos, hi ha beneficis impositius per als petits inversors i penalitzacions per als grans, així com assegurances recolzades per l'Estat per evitar la pèrdua de tots els estalvis en un mal dia dels mercats.</a:t>
            </a:r>
          </a:p>
          <a:p>
            <a:endParaRPr lang="ca-ES" dirty="0"/>
          </a:p>
        </p:txBody>
      </p:sp>
      <p:sp>
        <p:nvSpPr>
          <p:cNvPr id="4" name="Marcador de pie de página 3">
            <a:extLst>
              <a:ext uri="{FF2B5EF4-FFF2-40B4-BE49-F238E27FC236}">
                <a16:creationId xmlns:a16="http://schemas.microsoft.com/office/drawing/2014/main" xmlns="" id="{EBB97F91-473E-3A4C-8C19-6734F92505D2}"/>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C0D2E8C2-EE9F-F948-BBC9-2A401E90B666}"/>
              </a:ext>
            </a:extLst>
          </p:cNvPr>
          <p:cNvSpPr>
            <a:spLocks noGrp="1"/>
          </p:cNvSpPr>
          <p:nvPr>
            <p:ph type="sldNum" sz="quarter" idx="12"/>
          </p:nvPr>
        </p:nvSpPr>
        <p:spPr/>
        <p:txBody>
          <a:bodyPr/>
          <a:lstStyle/>
          <a:p>
            <a:fld id="{04D1A7EC-DC3C-504B-ACAB-0629FFD127B3}" type="slidenum">
              <a:rPr lang="es-ES" smtClean="0"/>
              <a:t>21</a:t>
            </a:fld>
            <a:endParaRPr lang="es-ES"/>
          </a:p>
        </p:txBody>
      </p:sp>
    </p:spTree>
    <p:extLst>
      <p:ext uri="{BB962C8B-B14F-4D97-AF65-F5344CB8AC3E}">
        <p14:creationId xmlns:p14="http://schemas.microsoft.com/office/powerpoint/2010/main" val="3753442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7B71709-23A8-B149-A929-506CFA15714D}"/>
              </a:ext>
            </a:extLst>
          </p:cNvPr>
          <p:cNvSpPr>
            <a:spLocks noGrp="1"/>
          </p:cNvSpPr>
          <p:nvPr>
            <p:ph type="title"/>
          </p:nvPr>
        </p:nvSpPr>
        <p:spPr/>
        <p:txBody>
          <a:bodyPr>
            <a:normAutofit fontScale="90000"/>
          </a:bodyPr>
          <a:lstStyle/>
          <a:p>
            <a:pPr algn="ctr"/>
            <a:r>
              <a:rPr lang="ca-ES" dirty="0"/>
              <a:t>Socialisme participatiu + economia participada= DEMOCRÀCIA ECONÒMICA</a:t>
            </a:r>
          </a:p>
        </p:txBody>
      </p:sp>
      <p:sp>
        <p:nvSpPr>
          <p:cNvPr id="3" name="Marcador de contenido 2">
            <a:extLst>
              <a:ext uri="{FF2B5EF4-FFF2-40B4-BE49-F238E27FC236}">
                <a16:creationId xmlns:a16="http://schemas.microsoft.com/office/drawing/2014/main" xmlns="" id="{C8F0BC98-008D-AE4E-BA71-7013B6EE9F45}"/>
              </a:ext>
            </a:extLst>
          </p:cNvPr>
          <p:cNvSpPr>
            <a:spLocks noGrp="1"/>
          </p:cNvSpPr>
          <p:nvPr>
            <p:ph idx="1"/>
          </p:nvPr>
        </p:nvSpPr>
        <p:spPr/>
        <p:txBody>
          <a:bodyPr>
            <a:normAutofit fontScale="92500" lnSpcReduction="10000"/>
          </a:bodyPr>
          <a:lstStyle/>
          <a:p>
            <a:pPr algn="just"/>
            <a:r>
              <a:rPr lang="ca-ES" dirty="0"/>
              <a:t>Davant d'aquestes dicotomies, les cooperatives de producció poden representar una via que bifurca sengles aspectes: per una banda, la capacitat per organitzar l'activitat productiva sota paràmetres que prevegin la </a:t>
            </a:r>
            <a:r>
              <a:rPr lang="ca-ES" dirty="0" err="1"/>
              <a:t>governança</a:t>
            </a:r>
            <a:r>
              <a:rPr lang="ca-ES" dirty="0"/>
              <a:t> en la presa de decisions, alhora que un coneixement més directe sobre les diferents fases del procés econòmic; d'altra banda, la vertebració d'unitats productives que han de tenir en el seu frontispici, per la seva pròpia naturalesa, la idea de més igualtat en tots els vessants. </a:t>
            </a:r>
          </a:p>
          <a:p>
            <a:pPr algn="just"/>
            <a:r>
              <a:rPr lang="ca-ES" dirty="0"/>
              <a:t>Això enllaça plenament amb la visió de majors participacions juntament amb estímuls per a la innovació –</a:t>
            </a:r>
            <a:r>
              <a:rPr lang="ca-ES" dirty="0" err="1"/>
              <a:t>Aghion</a:t>
            </a:r>
            <a:r>
              <a:rPr lang="ca-ES" dirty="0"/>
              <a:t>-Antoni-</a:t>
            </a:r>
            <a:r>
              <a:rPr lang="ca-ES" dirty="0" err="1"/>
              <a:t>Bunel</a:t>
            </a:r>
            <a:r>
              <a:rPr lang="ca-ES" dirty="0"/>
              <a:t> (2021–. En aquest camp, urgeixen estudis empírics de cas que facilitin la comprensió més precisa d'aquestes formes organitzatives de cara a una </a:t>
            </a:r>
            <a:r>
              <a:rPr lang="ca-ES" dirty="0" err="1"/>
              <a:t>redefinició</a:t>
            </a:r>
            <a:r>
              <a:rPr lang="ca-ES" dirty="0"/>
              <a:t> del “capitalisme socialdemòcrata” davant del “capitalisme polític”. </a:t>
            </a:r>
          </a:p>
          <a:p>
            <a:endParaRPr lang="ca-ES" dirty="0"/>
          </a:p>
        </p:txBody>
      </p:sp>
      <p:sp>
        <p:nvSpPr>
          <p:cNvPr id="4" name="Marcador de pie de página 3">
            <a:extLst>
              <a:ext uri="{FF2B5EF4-FFF2-40B4-BE49-F238E27FC236}">
                <a16:creationId xmlns:a16="http://schemas.microsoft.com/office/drawing/2014/main" xmlns="" id="{3F33F0DD-AAE3-8748-BCC4-A0CF443D30EC}"/>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2694D2AD-1F00-7C40-8A1C-1CD624F5A755}"/>
              </a:ext>
            </a:extLst>
          </p:cNvPr>
          <p:cNvSpPr>
            <a:spLocks noGrp="1"/>
          </p:cNvSpPr>
          <p:nvPr>
            <p:ph type="sldNum" sz="quarter" idx="12"/>
          </p:nvPr>
        </p:nvSpPr>
        <p:spPr/>
        <p:txBody>
          <a:bodyPr/>
          <a:lstStyle/>
          <a:p>
            <a:fld id="{04D1A7EC-DC3C-504B-ACAB-0629FFD127B3}" type="slidenum">
              <a:rPr lang="es-ES" smtClean="0"/>
              <a:t>22</a:t>
            </a:fld>
            <a:endParaRPr lang="es-ES"/>
          </a:p>
        </p:txBody>
      </p:sp>
    </p:spTree>
    <p:extLst>
      <p:ext uri="{BB962C8B-B14F-4D97-AF65-F5344CB8AC3E}">
        <p14:creationId xmlns:p14="http://schemas.microsoft.com/office/powerpoint/2010/main" val="355198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2237E04-F32E-8346-8FF0-A2B696CEA364}"/>
              </a:ext>
            </a:extLst>
          </p:cNvPr>
          <p:cNvSpPr>
            <a:spLocks noGrp="1"/>
          </p:cNvSpPr>
          <p:nvPr>
            <p:ph type="title"/>
          </p:nvPr>
        </p:nvSpPr>
        <p:spPr/>
        <p:txBody>
          <a:bodyPr/>
          <a:lstStyle/>
          <a:p>
            <a:pPr algn="ctr"/>
            <a:r>
              <a:rPr lang="ca-ES" dirty="0"/>
              <a:t>MOLTES GRÀCIES PER L’ATENCIÓ</a:t>
            </a:r>
            <a:br>
              <a:rPr lang="ca-ES" dirty="0"/>
            </a:br>
            <a:endParaRPr lang="ca-ES" dirty="0"/>
          </a:p>
        </p:txBody>
      </p:sp>
      <p:pic>
        <p:nvPicPr>
          <p:cNvPr id="6" name="Marcador de contenido 5">
            <a:extLst>
              <a:ext uri="{FF2B5EF4-FFF2-40B4-BE49-F238E27FC236}">
                <a16:creationId xmlns:a16="http://schemas.microsoft.com/office/drawing/2014/main" xmlns="" id="{C775F5FF-4119-4442-8A84-D575C92523DD}"/>
              </a:ext>
            </a:extLst>
          </p:cNvPr>
          <p:cNvPicPr>
            <a:picLocks noGrp="1" noChangeAspect="1"/>
          </p:cNvPicPr>
          <p:nvPr>
            <p:ph idx="1"/>
          </p:nvPr>
        </p:nvPicPr>
        <p:blipFill>
          <a:blip r:embed="rId2"/>
          <a:stretch>
            <a:fillRect/>
          </a:stretch>
        </p:blipFill>
        <p:spPr>
          <a:xfrm>
            <a:off x="3311912" y="1182029"/>
            <a:ext cx="5575610" cy="4994934"/>
          </a:xfrm>
        </p:spPr>
      </p:pic>
      <p:sp>
        <p:nvSpPr>
          <p:cNvPr id="4" name="Marcador de pie de página 3">
            <a:extLst>
              <a:ext uri="{FF2B5EF4-FFF2-40B4-BE49-F238E27FC236}">
                <a16:creationId xmlns:a16="http://schemas.microsoft.com/office/drawing/2014/main" xmlns="" id="{189039E8-26D8-7F48-AE86-83A5C0D6649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xmlns="" id="{4D2B7B62-7457-8148-98D9-51E3B5A3DD84}"/>
              </a:ext>
            </a:extLst>
          </p:cNvPr>
          <p:cNvSpPr>
            <a:spLocks noGrp="1"/>
          </p:cNvSpPr>
          <p:nvPr>
            <p:ph type="sldNum" sz="quarter" idx="12"/>
          </p:nvPr>
        </p:nvSpPr>
        <p:spPr/>
        <p:txBody>
          <a:bodyPr/>
          <a:lstStyle/>
          <a:p>
            <a:fld id="{04D1A7EC-DC3C-504B-ACAB-0629FFD127B3}" type="slidenum">
              <a:rPr lang="es-ES" smtClean="0"/>
              <a:t>23</a:t>
            </a:fld>
            <a:endParaRPr lang="es-ES"/>
          </a:p>
        </p:txBody>
      </p:sp>
    </p:spTree>
    <p:extLst>
      <p:ext uri="{BB962C8B-B14F-4D97-AF65-F5344CB8AC3E}">
        <p14:creationId xmlns:p14="http://schemas.microsoft.com/office/powerpoint/2010/main" val="45748392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2176</Words>
  <Application>Microsoft Macintosh PowerPoint</Application>
  <PresentationFormat>Personalizado</PresentationFormat>
  <Paragraphs>143</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Una política econòmica per a una democràcia econòmica</vt:lpstr>
      <vt:lpstr>La disfuncionalitat del sistema econòmic:  5 àmbits</vt:lpstr>
      <vt:lpstr>Front això...canvi de paradigma?</vt:lpstr>
      <vt:lpstr>Salvar el capitalisme?</vt:lpstr>
      <vt:lpstr>Millorar per evitar el col·lapse</vt:lpstr>
      <vt:lpstr>Esquerres pragmàtiques</vt:lpstr>
      <vt:lpstr>Cap a una Quarta Via</vt:lpstr>
      <vt:lpstr>Referents teòrics imprescindibles</vt:lpstr>
      <vt:lpstr>Envers un socialisme participatiu:  6 punts clau</vt:lpstr>
      <vt:lpstr>7 pilars clau per a una altra  economia política (1)</vt:lpstr>
      <vt:lpstr>7 pilars clau per a una altra  economia política (2)</vt:lpstr>
      <vt:lpstr>7 pilars clau per a una altra  economia política (3-4)</vt:lpstr>
      <vt:lpstr>7 pilars clau per a una altra  economia política (5-6)</vt:lpstr>
      <vt:lpstr>7 pilars clau per a una altra  economia política (7)</vt:lpstr>
      <vt:lpstr>6 fonaments</vt:lpstr>
      <vt:lpstr>La palanca de la inversió pública...</vt:lpstr>
      <vt:lpstr>...la necessitat d’exigir al sector privat...</vt:lpstr>
      <vt:lpstr>Presentación de PowerPoint</vt:lpstr>
      <vt:lpstr> RESULTATS: Trimestres per a la recuperació (Fuente: Paschal Donohoe)</vt:lpstr>
      <vt:lpstr>L’avanç de la desigualtat</vt:lpstr>
      <vt:lpstr>Socialisme participatiu o capitalisme popular?</vt:lpstr>
      <vt:lpstr>Socialisme participatiu + economia participada= DEMOCRÀCIA ECONÒMICA</vt:lpstr>
      <vt:lpstr>MOLTES GRÀCIES PER L’ATENCIÓ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política económica per a una democràcia econòmica</dc:title>
  <dc:creator>Carles Pau Manera Erbina</dc:creator>
  <cp:lastModifiedBy>Carlos Manera</cp:lastModifiedBy>
  <cp:revision>36</cp:revision>
  <dcterms:created xsi:type="dcterms:W3CDTF">2024-11-18T14:16:27Z</dcterms:created>
  <dcterms:modified xsi:type="dcterms:W3CDTF">2024-11-26T08:59:01Z</dcterms:modified>
</cp:coreProperties>
</file>