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handoutMasterIdLst>
    <p:handoutMasterId r:id="rId48"/>
  </p:handoutMasterIdLst>
  <p:sldIdLst>
    <p:sldId id="256" r:id="rId2"/>
    <p:sldId id="257" r:id="rId3"/>
    <p:sldId id="377" r:id="rId4"/>
    <p:sldId id="335" r:id="rId5"/>
    <p:sldId id="367" r:id="rId6"/>
    <p:sldId id="288" r:id="rId7"/>
    <p:sldId id="378" r:id="rId8"/>
    <p:sldId id="368" r:id="rId9"/>
    <p:sldId id="289" r:id="rId10"/>
    <p:sldId id="342" r:id="rId11"/>
    <p:sldId id="354" r:id="rId12"/>
    <p:sldId id="369" r:id="rId13"/>
    <p:sldId id="294" r:id="rId14"/>
    <p:sldId id="364" r:id="rId15"/>
    <p:sldId id="362" r:id="rId16"/>
    <p:sldId id="267" r:id="rId17"/>
    <p:sldId id="359" r:id="rId18"/>
    <p:sldId id="361" r:id="rId19"/>
    <p:sldId id="290" r:id="rId20"/>
    <p:sldId id="306" r:id="rId21"/>
    <p:sldId id="307" r:id="rId22"/>
    <p:sldId id="308" r:id="rId23"/>
    <p:sldId id="310" r:id="rId24"/>
    <p:sldId id="291" r:id="rId25"/>
    <p:sldId id="370" r:id="rId26"/>
    <p:sldId id="371" r:id="rId27"/>
    <p:sldId id="373" r:id="rId28"/>
    <p:sldId id="299" r:id="rId29"/>
    <p:sldId id="379" r:id="rId30"/>
    <p:sldId id="350" r:id="rId31"/>
    <p:sldId id="351" r:id="rId32"/>
    <p:sldId id="352" r:id="rId33"/>
    <p:sldId id="375" r:id="rId34"/>
    <p:sldId id="376" r:id="rId35"/>
    <p:sldId id="380" r:id="rId36"/>
    <p:sldId id="258" r:id="rId37"/>
    <p:sldId id="259" r:id="rId38"/>
    <p:sldId id="260" r:id="rId39"/>
    <p:sldId id="261" r:id="rId40"/>
    <p:sldId id="263" r:id="rId41"/>
    <p:sldId id="262" r:id="rId42"/>
    <p:sldId id="264" r:id="rId43"/>
    <p:sldId id="265" r:id="rId44"/>
    <p:sldId id="324" r:id="rId45"/>
    <p:sldId id="381" r:id="rId46"/>
  </p:sldIdLst>
  <p:sldSz cx="9144000" cy="6858000" type="screen4x3"/>
  <p:notesSz cx="6797675" cy="9872663"/>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18"/>
    <p:restoredTop sz="94675"/>
  </p:normalViewPr>
  <p:slideViewPr>
    <p:cSldViewPr snapToGrid="0" snapToObjects="1">
      <p:cViewPr varScale="1">
        <p:scale>
          <a:sx n="144" d="100"/>
          <a:sy n="144" d="100"/>
        </p:scale>
        <p:origin x="208" y="46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50443" y="0"/>
            <a:ext cx="2945659" cy="493633"/>
          </a:xfrm>
          <a:prstGeom prst="rect">
            <a:avLst/>
          </a:prstGeom>
        </p:spPr>
        <p:txBody>
          <a:bodyPr vert="horz" lIns="91440" tIns="45720" rIns="91440" bIns="45720" rtlCol="0"/>
          <a:lstStyle>
            <a:lvl1pPr algn="r">
              <a:defRPr sz="1200"/>
            </a:lvl1pPr>
          </a:lstStyle>
          <a:p>
            <a:fld id="{6CDE6B86-11F7-4A44-A348-7B19ED06FF9F}" type="datetimeFigureOut">
              <a:rPr lang="es-ES" smtClean="0"/>
              <a:t>14/5/25</a:t>
            </a:fld>
            <a:endParaRPr lang="es-ES"/>
          </a:p>
        </p:txBody>
      </p:sp>
      <p:sp>
        <p:nvSpPr>
          <p:cNvPr id="4" name="Marcador de pie de página 3"/>
          <p:cNvSpPr>
            <a:spLocks noGrp="1"/>
          </p:cNvSpPr>
          <p:nvPr>
            <p:ph type="ftr" sz="quarter" idx="2"/>
          </p:nvPr>
        </p:nvSpPr>
        <p:spPr>
          <a:xfrm>
            <a:off x="0" y="9377316"/>
            <a:ext cx="2945659" cy="493633"/>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50443" y="9377316"/>
            <a:ext cx="2945659" cy="493633"/>
          </a:xfrm>
          <a:prstGeom prst="rect">
            <a:avLst/>
          </a:prstGeom>
        </p:spPr>
        <p:txBody>
          <a:bodyPr vert="horz" lIns="91440" tIns="45720" rIns="91440" bIns="45720" rtlCol="0" anchor="b"/>
          <a:lstStyle>
            <a:lvl1pPr algn="r">
              <a:defRPr sz="1200"/>
            </a:lvl1pPr>
          </a:lstStyle>
          <a:p>
            <a:fld id="{84B34AF0-DC20-A14F-A57C-171AD5A3CAB7}" type="slidenum">
              <a:rPr lang="es-ES" smtClean="0"/>
              <a:t>‹Nº›</a:t>
            </a:fld>
            <a:endParaRPr lang="es-ES"/>
          </a:p>
        </p:txBody>
      </p:sp>
    </p:spTree>
    <p:extLst>
      <p:ext uri="{BB962C8B-B14F-4D97-AF65-F5344CB8AC3E}">
        <p14:creationId xmlns:p14="http://schemas.microsoft.com/office/powerpoint/2010/main" val="41150188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5D086BE1-DB3D-894D-B18D-FAF8BE98F5D7}" type="datetimeFigureOut">
              <a:rPr lang="es-ES" smtClean="0"/>
              <a:t>14/5/25</a:t>
            </a:fld>
            <a:endParaRPr lang="es-ES"/>
          </a:p>
        </p:txBody>
      </p:sp>
      <p:sp>
        <p:nvSpPr>
          <p:cNvPr id="4" name="Marcador de imagen de diapositiva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F40EF767-4A99-E548-879F-46972B125B5F}" type="slidenum">
              <a:rPr lang="es-ES" smtClean="0"/>
              <a:t>‹Nº›</a:t>
            </a:fld>
            <a:endParaRPr lang="es-ES"/>
          </a:p>
        </p:txBody>
      </p:sp>
    </p:spTree>
    <p:extLst>
      <p:ext uri="{BB962C8B-B14F-4D97-AF65-F5344CB8AC3E}">
        <p14:creationId xmlns:p14="http://schemas.microsoft.com/office/powerpoint/2010/main" val="347698557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5321388-C015-7A48-B4F9-8308DA75AE2B}" type="datetime1">
              <a:rPr lang="es-ES" smtClean="0"/>
              <a:t>14/5/25</a:t>
            </a:fld>
            <a:endParaRPr lang="es-ES"/>
          </a:p>
        </p:txBody>
      </p:sp>
      <p:sp>
        <p:nvSpPr>
          <p:cNvPr id="5" name="Marcador de pie de página 4"/>
          <p:cNvSpPr>
            <a:spLocks noGrp="1"/>
          </p:cNvSpPr>
          <p:nvPr>
            <p:ph type="ftr" sz="quarter" idx="11"/>
          </p:nvPr>
        </p:nvSpPr>
        <p:spPr/>
        <p:txBody>
          <a:bodyPr/>
          <a:lstStyle/>
          <a:p>
            <a:r>
              <a:rPr lang="fr-FR"/>
              <a:t>Prof. Dr.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‹Nº›</a:t>
            </a:fld>
            <a:endParaRPr lang="es-ES"/>
          </a:p>
        </p:txBody>
      </p:sp>
    </p:spTree>
    <p:extLst>
      <p:ext uri="{BB962C8B-B14F-4D97-AF65-F5344CB8AC3E}">
        <p14:creationId xmlns:p14="http://schemas.microsoft.com/office/powerpoint/2010/main" val="1298878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B4E8544C-F946-8B4E-813F-DFA8A507E60D}" type="datetime1">
              <a:rPr lang="es-ES" smtClean="0"/>
              <a:t>14/5/25</a:t>
            </a:fld>
            <a:endParaRPr lang="es-ES"/>
          </a:p>
        </p:txBody>
      </p:sp>
      <p:sp>
        <p:nvSpPr>
          <p:cNvPr id="5" name="Marcador de pie de página 4"/>
          <p:cNvSpPr>
            <a:spLocks noGrp="1"/>
          </p:cNvSpPr>
          <p:nvPr>
            <p:ph type="ftr" sz="quarter" idx="11"/>
          </p:nvPr>
        </p:nvSpPr>
        <p:spPr/>
        <p:txBody>
          <a:bodyPr/>
          <a:lstStyle/>
          <a:p>
            <a:r>
              <a:rPr lang="fr-FR"/>
              <a:t>Prof. Dr.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‹Nº›</a:t>
            </a:fld>
            <a:endParaRPr lang="es-ES"/>
          </a:p>
        </p:txBody>
      </p:sp>
    </p:spTree>
    <p:extLst>
      <p:ext uri="{BB962C8B-B14F-4D97-AF65-F5344CB8AC3E}">
        <p14:creationId xmlns:p14="http://schemas.microsoft.com/office/powerpoint/2010/main" val="3407364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4BCBF86E-B0C1-314C-A89E-6D1CE741AD6C}" type="datetime1">
              <a:rPr lang="es-ES" smtClean="0"/>
              <a:t>14/5/25</a:t>
            </a:fld>
            <a:endParaRPr lang="es-ES"/>
          </a:p>
        </p:txBody>
      </p:sp>
      <p:sp>
        <p:nvSpPr>
          <p:cNvPr id="5" name="Marcador de pie de página 4"/>
          <p:cNvSpPr>
            <a:spLocks noGrp="1"/>
          </p:cNvSpPr>
          <p:nvPr>
            <p:ph type="ftr" sz="quarter" idx="11"/>
          </p:nvPr>
        </p:nvSpPr>
        <p:spPr/>
        <p:txBody>
          <a:bodyPr/>
          <a:lstStyle/>
          <a:p>
            <a:r>
              <a:rPr lang="fr-FR"/>
              <a:t>Prof. Dr.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‹Nº›</a:t>
            </a:fld>
            <a:endParaRPr lang="es-ES"/>
          </a:p>
        </p:txBody>
      </p:sp>
    </p:spTree>
    <p:extLst>
      <p:ext uri="{BB962C8B-B14F-4D97-AF65-F5344CB8AC3E}">
        <p14:creationId xmlns:p14="http://schemas.microsoft.com/office/powerpoint/2010/main" val="2106690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A96FDA49-DC40-394B-BE0F-907BFEED0185}" type="datetime1">
              <a:rPr lang="es-ES" smtClean="0"/>
              <a:t>14/5/25</a:t>
            </a:fld>
            <a:endParaRPr lang="es-ES"/>
          </a:p>
        </p:txBody>
      </p:sp>
      <p:sp>
        <p:nvSpPr>
          <p:cNvPr id="6" name="Marcador de pie de página 5"/>
          <p:cNvSpPr>
            <a:spLocks noGrp="1"/>
          </p:cNvSpPr>
          <p:nvPr>
            <p:ph type="ftr" sz="quarter" idx="11"/>
          </p:nvPr>
        </p:nvSpPr>
        <p:spPr/>
        <p:txBody>
          <a:bodyPr/>
          <a:lstStyle/>
          <a:p>
            <a:r>
              <a:rPr lang="fr-FR"/>
              <a:t>Prof. Dr. Carles Manera</a:t>
            </a:r>
            <a:endParaRPr lang="es-ES"/>
          </a:p>
        </p:txBody>
      </p:sp>
      <p:sp>
        <p:nvSpPr>
          <p:cNvPr id="7" name="Marcador de número de diapositiva 6"/>
          <p:cNvSpPr>
            <a:spLocks noGrp="1"/>
          </p:cNvSpPr>
          <p:nvPr>
            <p:ph type="sldNum" sz="quarter" idx="12"/>
          </p:nvPr>
        </p:nvSpPr>
        <p:spPr/>
        <p:txBody>
          <a:bodyPr/>
          <a:lstStyle/>
          <a:p>
            <a:fld id="{7237C7E6-071E-F745-BA65-D52A0C40F8C6}" type="slidenum">
              <a:rPr lang="es-ES" smtClean="0"/>
              <a:t>‹Nº›</a:t>
            </a:fld>
            <a:endParaRPr lang="es-ES"/>
          </a:p>
        </p:txBody>
      </p:sp>
    </p:spTree>
    <p:extLst>
      <p:ext uri="{BB962C8B-B14F-4D97-AF65-F5344CB8AC3E}">
        <p14:creationId xmlns:p14="http://schemas.microsoft.com/office/powerpoint/2010/main" val="866387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BA6D289A-5B0F-2249-B930-5E7A830E846C}" type="datetime1">
              <a:rPr lang="es-ES" smtClean="0"/>
              <a:t>14/5/25</a:t>
            </a:fld>
            <a:endParaRPr lang="es-ES"/>
          </a:p>
        </p:txBody>
      </p:sp>
      <p:sp>
        <p:nvSpPr>
          <p:cNvPr id="8" name="Marcador de pie de página 7"/>
          <p:cNvSpPr>
            <a:spLocks noGrp="1"/>
          </p:cNvSpPr>
          <p:nvPr>
            <p:ph type="ftr" sz="quarter" idx="11"/>
          </p:nvPr>
        </p:nvSpPr>
        <p:spPr/>
        <p:txBody>
          <a:bodyPr/>
          <a:lstStyle/>
          <a:p>
            <a:r>
              <a:rPr lang="fr-FR"/>
              <a:t>Prof. Dr. Carles Manera</a:t>
            </a:r>
            <a:endParaRPr lang="es-ES"/>
          </a:p>
        </p:txBody>
      </p:sp>
      <p:sp>
        <p:nvSpPr>
          <p:cNvPr id="9" name="Marcador de número de diapositiva 8"/>
          <p:cNvSpPr>
            <a:spLocks noGrp="1"/>
          </p:cNvSpPr>
          <p:nvPr>
            <p:ph type="sldNum" sz="quarter" idx="12"/>
          </p:nvPr>
        </p:nvSpPr>
        <p:spPr/>
        <p:txBody>
          <a:bodyPr/>
          <a:lstStyle/>
          <a:p>
            <a:fld id="{7237C7E6-071E-F745-BA65-D52A0C40F8C6}" type="slidenum">
              <a:rPr lang="es-ES" smtClean="0"/>
              <a:t>‹Nº›</a:t>
            </a:fld>
            <a:endParaRPr lang="es-ES"/>
          </a:p>
        </p:txBody>
      </p:sp>
    </p:spTree>
    <p:extLst>
      <p:ext uri="{BB962C8B-B14F-4D97-AF65-F5344CB8AC3E}">
        <p14:creationId xmlns:p14="http://schemas.microsoft.com/office/powerpoint/2010/main" val="2235186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57D09D18-09CF-4348-BBC0-92021810F5BA}" type="datetime1">
              <a:rPr lang="es-ES" smtClean="0"/>
              <a:t>14/5/25</a:t>
            </a:fld>
            <a:endParaRPr lang="es-ES"/>
          </a:p>
        </p:txBody>
      </p:sp>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‹Nº›</a:t>
            </a:fld>
            <a:endParaRPr lang="es-ES"/>
          </a:p>
        </p:txBody>
      </p:sp>
    </p:spTree>
    <p:extLst>
      <p:ext uri="{BB962C8B-B14F-4D97-AF65-F5344CB8AC3E}">
        <p14:creationId xmlns:p14="http://schemas.microsoft.com/office/powerpoint/2010/main" val="2846328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108AA60-DE84-904D-92A2-74ED342F21A5}" type="datetime1">
              <a:rPr lang="es-ES" smtClean="0"/>
              <a:t>14/5/25</a:t>
            </a:fld>
            <a:endParaRPr lang="es-ES"/>
          </a:p>
        </p:txBody>
      </p:sp>
      <p:sp>
        <p:nvSpPr>
          <p:cNvPr id="3" name="Marcador de pie de página 2"/>
          <p:cNvSpPr>
            <a:spLocks noGrp="1"/>
          </p:cNvSpPr>
          <p:nvPr>
            <p:ph type="ftr" sz="quarter" idx="11"/>
          </p:nvPr>
        </p:nvSpPr>
        <p:spPr/>
        <p:txBody>
          <a:bodyPr/>
          <a:lstStyle/>
          <a:p>
            <a:r>
              <a:rPr lang="fr-FR"/>
              <a:t>Prof. Dr. Carles Manera</a:t>
            </a:r>
            <a:endParaRPr lang="es-ES"/>
          </a:p>
        </p:txBody>
      </p:sp>
      <p:sp>
        <p:nvSpPr>
          <p:cNvPr id="4" name="Marcador de número de diapositiva 3"/>
          <p:cNvSpPr>
            <a:spLocks noGrp="1"/>
          </p:cNvSpPr>
          <p:nvPr>
            <p:ph type="sldNum" sz="quarter" idx="12"/>
          </p:nvPr>
        </p:nvSpPr>
        <p:spPr/>
        <p:txBody>
          <a:bodyPr/>
          <a:lstStyle/>
          <a:p>
            <a:fld id="{7237C7E6-071E-F745-BA65-D52A0C40F8C6}" type="slidenum">
              <a:rPr lang="es-ES" smtClean="0"/>
              <a:t>‹Nº›</a:t>
            </a:fld>
            <a:endParaRPr lang="es-ES"/>
          </a:p>
        </p:txBody>
      </p:sp>
    </p:spTree>
    <p:extLst>
      <p:ext uri="{BB962C8B-B14F-4D97-AF65-F5344CB8AC3E}">
        <p14:creationId xmlns:p14="http://schemas.microsoft.com/office/powerpoint/2010/main" val="2487101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A9EBD3E7-3E10-8F4A-BFB9-345E21B7838E}" type="datetime1">
              <a:rPr lang="es-ES" smtClean="0"/>
              <a:t>14/5/25</a:t>
            </a:fld>
            <a:endParaRPr lang="es-ES"/>
          </a:p>
        </p:txBody>
      </p:sp>
      <p:sp>
        <p:nvSpPr>
          <p:cNvPr id="6" name="Marcador de pie de página 5"/>
          <p:cNvSpPr>
            <a:spLocks noGrp="1"/>
          </p:cNvSpPr>
          <p:nvPr>
            <p:ph type="ftr" sz="quarter" idx="11"/>
          </p:nvPr>
        </p:nvSpPr>
        <p:spPr/>
        <p:txBody>
          <a:bodyPr/>
          <a:lstStyle/>
          <a:p>
            <a:r>
              <a:rPr lang="fr-FR"/>
              <a:t>Prof. Dr. Carles Manera</a:t>
            </a:r>
            <a:endParaRPr lang="es-ES"/>
          </a:p>
        </p:txBody>
      </p:sp>
      <p:sp>
        <p:nvSpPr>
          <p:cNvPr id="7" name="Marcador de número de diapositiva 6"/>
          <p:cNvSpPr>
            <a:spLocks noGrp="1"/>
          </p:cNvSpPr>
          <p:nvPr>
            <p:ph type="sldNum" sz="quarter" idx="12"/>
          </p:nvPr>
        </p:nvSpPr>
        <p:spPr/>
        <p:txBody>
          <a:bodyPr/>
          <a:lstStyle/>
          <a:p>
            <a:fld id="{7237C7E6-071E-F745-BA65-D52A0C40F8C6}" type="slidenum">
              <a:rPr lang="es-ES" smtClean="0"/>
              <a:t>‹Nº›</a:t>
            </a:fld>
            <a:endParaRPr lang="es-ES"/>
          </a:p>
        </p:txBody>
      </p:sp>
    </p:spTree>
    <p:extLst>
      <p:ext uri="{BB962C8B-B14F-4D97-AF65-F5344CB8AC3E}">
        <p14:creationId xmlns:p14="http://schemas.microsoft.com/office/powerpoint/2010/main" val="1808929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F46B8F2E-B85A-6940-9D18-F1F821E5145E}" type="datetime1">
              <a:rPr lang="es-ES" smtClean="0"/>
              <a:t>14/5/25</a:t>
            </a:fld>
            <a:endParaRPr lang="es-ES"/>
          </a:p>
        </p:txBody>
      </p:sp>
      <p:sp>
        <p:nvSpPr>
          <p:cNvPr id="6" name="Marcador de pie de página 5"/>
          <p:cNvSpPr>
            <a:spLocks noGrp="1"/>
          </p:cNvSpPr>
          <p:nvPr>
            <p:ph type="ftr" sz="quarter" idx="11"/>
          </p:nvPr>
        </p:nvSpPr>
        <p:spPr/>
        <p:txBody>
          <a:bodyPr/>
          <a:lstStyle/>
          <a:p>
            <a:r>
              <a:rPr lang="fr-FR"/>
              <a:t>Prof. Dr. Carles Manera</a:t>
            </a:r>
            <a:endParaRPr lang="es-ES"/>
          </a:p>
        </p:txBody>
      </p:sp>
      <p:sp>
        <p:nvSpPr>
          <p:cNvPr id="7" name="Marcador de número de diapositiva 6"/>
          <p:cNvSpPr>
            <a:spLocks noGrp="1"/>
          </p:cNvSpPr>
          <p:nvPr>
            <p:ph type="sldNum" sz="quarter" idx="12"/>
          </p:nvPr>
        </p:nvSpPr>
        <p:spPr/>
        <p:txBody>
          <a:bodyPr/>
          <a:lstStyle/>
          <a:p>
            <a:fld id="{7237C7E6-071E-F745-BA65-D52A0C40F8C6}" type="slidenum">
              <a:rPr lang="es-ES" smtClean="0"/>
              <a:t>‹Nº›</a:t>
            </a:fld>
            <a:endParaRPr lang="es-ES"/>
          </a:p>
        </p:txBody>
      </p:sp>
    </p:spTree>
    <p:extLst>
      <p:ext uri="{BB962C8B-B14F-4D97-AF65-F5344CB8AC3E}">
        <p14:creationId xmlns:p14="http://schemas.microsoft.com/office/powerpoint/2010/main" val="3795375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9190E0F4-4BDC-6744-A74D-7F8DC2C7E025}" type="datetime1">
              <a:rPr lang="es-ES" smtClean="0"/>
              <a:t>14/5/25</a:t>
            </a:fld>
            <a:endParaRPr lang="es-ES"/>
          </a:p>
        </p:txBody>
      </p:sp>
      <p:sp>
        <p:nvSpPr>
          <p:cNvPr id="5" name="Marcador de pie de página 4"/>
          <p:cNvSpPr>
            <a:spLocks noGrp="1"/>
          </p:cNvSpPr>
          <p:nvPr>
            <p:ph type="ftr" sz="quarter" idx="11"/>
          </p:nvPr>
        </p:nvSpPr>
        <p:spPr/>
        <p:txBody>
          <a:bodyPr/>
          <a:lstStyle/>
          <a:p>
            <a:r>
              <a:rPr lang="fr-FR"/>
              <a:t>Prof. Dr.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‹Nº›</a:t>
            </a:fld>
            <a:endParaRPr lang="es-ES"/>
          </a:p>
        </p:txBody>
      </p:sp>
    </p:spTree>
    <p:extLst>
      <p:ext uri="{BB962C8B-B14F-4D97-AF65-F5344CB8AC3E}">
        <p14:creationId xmlns:p14="http://schemas.microsoft.com/office/powerpoint/2010/main" val="2565966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C11BF5C-F58E-F047-AAA4-582D4DB9B096}" type="datetime1">
              <a:rPr lang="es-ES" smtClean="0"/>
              <a:t>14/5/25</a:t>
            </a:fld>
            <a:endParaRPr lang="es-ES"/>
          </a:p>
        </p:txBody>
      </p:sp>
      <p:sp>
        <p:nvSpPr>
          <p:cNvPr id="5" name="Marcador de pie de página 4"/>
          <p:cNvSpPr>
            <a:spLocks noGrp="1"/>
          </p:cNvSpPr>
          <p:nvPr>
            <p:ph type="ftr" sz="quarter" idx="11"/>
          </p:nvPr>
        </p:nvSpPr>
        <p:spPr/>
        <p:txBody>
          <a:bodyPr/>
          <a:lstStyle/>
          <a:p>
            <a:r>
              <a:rPr lang="fr-FR"/>
              <a:t>Prof. Dr.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‹Nº›</a:t>
            </a:fld>
            <a:endParaRPr lang="es-ES"/>
          </a:p>
        </p:txBody>
      </p:sp>
    </p:spTree>
    <p:extLst>
      <p:ext uri="{BB962C8B-B14F-4D97-AF65-F5344CB8AC3E}">
        <p14:creationId xmlns:p14="http://schemas.microsoft.com/office/powerpoint/2010/main" val="586166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2AB7ED-80C5-7E40-AFDD-2D7941AC8543}" type="datetime1">
              <a:rPr lang="es-ES" smtClean="0"/>
              <a:t>14/5/25</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Prof. Dr. 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37C7E6-071E-F745-BA65-D52A0C40F8C6}" type="slidenum">
              <a:rPr lang="es-ES" smtClean="0"/>
              <a:t>‹Nº›</a:t>
            </a:fld>
            <a:endParaRPr lang="es-ES"/>
          </a:p>
        </p:txBody>
      </p:sp>
    </p:spTree>
    <p:extLst>
      <p:ext uri="{BB962C8B-B14F-4D97-AF65-F5344CB8AC3E}">
        <p14:creationId xmlns:p14="http://schemas.microsoft.com/office/powerpoint/2010/main" val="1933323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www.google.es/imgres?imgurl=https://pymstatic.com/106140/conversions/werner-heisenberg-thumb.jpg&amp;imgrefurl=https://psicologiaymente.com/biografias/werner-heisenberg&amp;tbnid=3MPJt7DnUav1OM&amp;vet=12ahUKEwji8Ny_n9r5AhUDWhoKHVExAtEQMygEegUIARDsAQ..i&amp;docid=oXEYPDCrtME8JM&amp;w=600&amp;h=449&amp;q=werner%20heisenberg&amp;ved=2ahUKEwji8Ny_n9r5AhUDWhoKHVExAtEQMygEegUIARDsAQ"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s://www.nature.com/articles/ngeo1327"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hyperlink" Target="https://www.google.es/imgres?q=crecimiento%20de%20la%20poblaci%C3%B3n%20mundial%20a%20lo%20largo%20de%20la%20historia&amp;imgurl=https://apuntesdedemografia.com/wp-content/uploads/2010/07/02pmundob.gif&amp;imgrefurl=https://apuntesdedemografia.com/curso-de-demografia/ejercicios-resueltos/ejercicio-3-poblacion-mundial-grafico-de-su-evolucion/&amp;docid=ceEpIWLVv4aEkM&amp;tbnid=CszHJM6fUIpS_M&amp;vet=12ahUKEwih2a_5zKKNAxUSRfEDHcPgLIMQM3oECFQQAA..i&amp;w=454&amp;h=303&amp;hcb=2&amp;ved=2ahUKEwih2a_5zKKNAxUSRfEDHcPgLIMQM3oECFQQAA"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bbc.com/mundo" TargetMode="External"/><Relationship Id="rId2" Type="http://schemas.openxmlformats.org/officeDocument/2006/relationships/image" Target="../media/image17.tif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google.es/imgres?q=economia%20en%20crisis%20carles%20manera&amp;imgurl=https://m.media-amazon.com/images/I/41Fhqr4m1jL._BO30,255,255,255_UF900,850_SR1910,1000,0,C_QL100_.jpg&amp;imgrefurl=https://www.amazon.es/Econom%C3%ADa-crisis-Aprendiendo-historia-econ%C3%B3mica/dp/8410671727&amp;docid=rjOLMe6oi59BNM&amp;tbnid=llu5gp6akC4gbM&amp;vet=12ahUKEwiQ__WSy6KNAxU0UqQEHV_XHWQQM3oECHIQAA..i&amp;w=1910&amp;h=1000&amp;hcb=2&amp;ved=2ahUKEwiQ__WSy6KNAxU0UqQEHV_XHWQQM3oECHIQAA" TargetMode="External"/><Relationship Id="rId2" Type="http://schemas.openxmlformats.org/officeDocument/2006/relationships/hyperlink" Target="mailto:carles.manera@uib.es" TargetMode="External"/><Relationship Id="rId1" Type="http://schemas.openxmlformats.org/officeDocument/2006/relationships/slideLayout" Target="../slideLayouts/slideLayout4.xml"/><Relationship Id="rId5" Type="http://schemas.openxmlformats.org/officeDocument/2006/relationships/image" Target="../media/image20.tiff"/><Relationship Id="rId4" Type="http://schemas.openxmlformats.org/officeDocument/2006/relationships/hyperlink" Target="https://www.google.es/imgres?q=economia%20en%20crisis%20carles%20manera&amp;imgurl=https://cdn.grupoelcorteingles.es/SGFM/dctm/MEDIA03/202411/12/00106524212013____1__1200x1200.jpg&amp;imgrefurl=https://www.elcorteingles.es/libros/A53649328-economia-en-crisis-tapa-blanda/&amp;docid=t5P9gEqHMvozbM&amp;tbnid=0z4NmDaryQMgDM&amp;vet=12ahUKEwiQ__WSy6KNAxU0UqQEHV_XHWQQM3oECGMQAA..i&amp;w=1200&amp;h=1200&amp;hcb=2&amp;itg=1&amp;ved=2ahUKEwiQ__WSy6KNAxU0UqQEHV_XHWQQM3oECGMQA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567559"/>
            <a:ext cx="7772400" cy="4824248"/>
          </a:xfrm>
        </p:spPr>
        <p:txBody>
          <a:bodyPr>
            <a:normAutofit fontScale="90000"/>
          </a:bodyPr>
          <a:lstStyle/>
          <a:p>
            <a:r>
              <a:rPr lang="es-ES" sz="6700" i="1" dirty="0"/>
              <a:t>G</a:t>
            </a:r>
            <a:r>
              <a:rPr lang="es-ES" i="1" dirty="0"/>
              <a:t>RANDES </a:t>
            </a:r>
            <a:r>
              <a:rPr lang="es-ES" sz="6700" i="1" dirty="0"/>
              <a:t>D</a:t>
            </a:r>
            <a:r>
              <a:rPr lang="es-ES" i="1" dirty="0"/>
              <a:t>ESAFÍOS </a:t>
            </a:r>
            <a:r>
              <a:rPr lang="es-ES" sz="6700" i="1" dirty="0"/>
              <a:t>E</a:t>
            </a:r>
            <a:r>
              <a:rPr lang="es-ES" i="1" dirty="0"/>
              <a:t>CONÓMICOS </a:t>
            </a:r>
            <a:br>
              <a:rPr lang="es-ES" i="1" dirty="0"/>
            </a:br>
            <a:r>
              <a:rPr lang="es-ES" i="1" dirty="0"/>
              <a:t>EN EL CONTEXTO DE LA DESIGUALDAD</a:t>
            </a:r>
            <a:br>
              <a:rPr lang="es-ES" i="1" dirty="0"/>
            </a:br>
            <a:br>
              <a:rPr lang="es-ES" dirty="0"/>
            </a:br>
            <a:r>
              <a:rPr lang="es-ES" dirty="0"/>
              <a:t>Carles Manera</a:t>
            </a:r>
            <a:br>
              <a:rPr lang="es-ES" dirty="0"/>
            </a:br>
            <a:r>
              <a:rPr lang="es-ES" sz="3600" dirty="0"/>
              <a:t>Universidad de las Islas Baleares</a:t>
            </a:r>
            <a:br>
              <a:rPr lang="es-ES" sz="3600" dirty="0"/>
            </a:br>
            <a:r>
              <a:rPr lang="es-ES" sz="3600" dirty="0"/>
              <a:t>Banco de España</a:t>
            </a:r>
          </a:p>
        </p:txBody>
      </p:sp>
      <p:sp>
        <p:nvSpPr>
          <p:cNvPr id="3" name="Subtítulo 2"/>
          <p:cNvSpPr>
            <a:spLocks noGrp="1"/>
          </p:cNvSpPr>
          <p:nvPr>
            <p:ph type="subTitle" idx="1"/>
          </p:nvPr>
        </p:nvSpPr>
        <p:spPr>
          <a:xfrm>
            <a:off x="1371600" y="4741332"/>
            <a:ext cx="6400800" cy="897467"/>
          </a:xfrm>
        </p:spPr>
        <p:txBody>
          <a:bodyPr>
            <a:normAutofit/>
          </a:bodyPr>
          <a:lstStyle/>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sp>
        <p:nvSpPr>
          <p:cNvPr id="4" name="Marcador de pie de página 3"/>
          <p:cNvSpPr>
            <a:spLocks noGrp="1"/>
          </p:cNvSpPr>
          <p:nvPr>
            <p:ph type="ftr" sz="quarter" idx="11"/>
          </p:nvPr>
        </p:nvSpPr>
        <p:spPr/>
        <p:txBody>
          <a:bodyPr/>
          <a:lstStyle/>
          <a:p>
            <a:r>
              <a:rPr lang="fr-FR"/>
              <a:t>Prof. Dr. Carles Manera</a:t>
            </a:r>
            <a:endParaRPr lang="es-ES" dirty="0"/>
          </a:p>
        </p:txBody>
      </p:sp>
      <p:sp>
        <p:nvSpPr>
          <p:cNvPr id="5" name="Marcador de número de diapositiva 4"/>
          <p:cNvSpPr>
            <a:spLocks noGrp="1"/>
          </p:cNvSpPr>
          <p:nvPr>
            <p:ph type="sldNum" sz="quarter" idx="12"/>
          </p:nvPr>
        </p:nvSpPr>
        <p:spPr/>
        <p:txBody>
          <a:bodyPr/>
          <a:lstStyle/>
          <a:p>
            <a:fld id="{7237C7E6-071E-F745-BA65-D52A0C40F8C6}" type="slidenum">
              <a:rPr lang="es-ES" smtClean="0"/>
              <a:t>1</a:t>
            </a:fld>
            <a:endParaRPr lang="es-ES"/>
          </a:p>
        </p:txBody>
      </p:sp>
    </p:spTree>
    <p:extLst>
      <p:ext uri="{BB962C8B-B14F-4D97-AF65-F5344CB8AC3E}">
        <p14:creationId xmlns:p14="http://schemas.microsoft.com/office/powerpoint/2010/main" val="2107856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ítulo 1"/>
          <p:cNvSpPr>
            <a:spLocks noGrp="1"/>
          </p:cNvSpPr>
          <p:nvPr>
            <p:ph type="title"/>
          </p:nvPr>
        </p:nvSpPr>
        <p:spPr>
          <a:xfrm>
            <a:off x="457200" y="522288"/>
            <a:ext cx="8229600" cy="1143000"/>
          </a:xfrm>
        </p:spPr>
        <p:txBody>
          <a:bodyPr>
            <a:normAutofit fontScale="90000"/>
          </a:bodyPr>
          <a:lstStyle/>
          <a:p>
            <a:r>
              <a:rPr lang="es-ES" sz="3200" dirty="0">
                <a:latin typeface="Times" charset="0"/>
                <a:cs typeface="Times" charset="0"/>
              </a:rPr>
              <a:t>División geopolítica de un mundo en proceso de cambio: hipótesis de trabajo hacia</a:t>
            </a:r>
            <a:br>
              <a:rPr lang="es-ES" sz="3200" dirty="0">
                <a:latin typeface="Times" charset="0"/>
                <a:cs typeface="Times" charset="0"/>
              </a:rPr>
            </a:br>
            <a:r>
              <a:rPr lang="es-ES" sz="3200" dirty="0">
                <a:latin typeface="Times" charset="0"/>
                <a:cs typeface="Times" charset="0"/>
              </a:rPr>
              <a:t>UN NUEVO ORDEN ECONÓMICO</a:t>
            </a:r>
            <a:endParaRPr lang="es-ES" sz="3600" dirty="0">
              <a:latin typeface="Times" charset="0"/>
              <a:cs typeface="Times" charset="0"/>
            </a:endParaRPr>
          </a:p>
        </p:txBody>
      </p:sp>
      <p:sp>
        <p:nvSpPr>
          <p:cNvPr id="40962" name="Marcador de contenido 2"/>
          <p:cNvSpPr>
            <a:spLocks noGrp="1"/>
          </p:cNvSpPr>
          <p:nvPr>
            <p:ph idx="1"/>
          </p:nvPr>
        </p:nvSpPr>
        <p:spPr>
          <a:xfrm>
            <a:off x="457200" y="1897063"/>
            <a:ext cx="8229600" cy="4525962"/>
          </a:xfrm>
        </p:spPr>
        <p:txBody>
          <a:bodyPr>
            <a:noAutofit/>
          </a:bodyPr>
          <a:lstStyle/>
          <a:p>
            <a:pPr marL="0" indent="0" algn="just">
              <a:buFont typeface="Arial" charset="0"/>
              <a:buNone/>
            </a:pPr>
            <a:r>
              <a:rPr lang="es-ES" sz="1500" dirty="0"/>
              <a:t>El proceso de globalización ha hecho emerger un mundo fragmentado en, al menos, seis grandes áreas económicas: </a:t>
            </a:r>
          </a:p>
          <a:p>
            <a:pPr algn="just">
              <a:buFont typeface="Arial" charset="0"/>
              <a:buAutoNum type="arabicPeriod"/>
            </a:pPr>
            <a:r>
              <a:rPr lang="es-ES" sz="1500" dirty="0"/>
              <a:t>Europa que se ha ensanchado hacia el Este, con dificultades iniciales por la falta de convergencia entre los nuevos Estados y los más consagrados. Problemas derivados de la guerra de Ucrania. </a:t>
            </a:r>
          </a:p>
          <a:p>
            <a:pPr algn="just">
              <a:buFont typeface="Arial" charset="0"/>
              <a:buAutoNum type="arabicPeriod"/>
            </a:pPr>
            <a:r>
              <a:rPr lang="es-ES" sz="1500" dirty="0"/>
              <a:t>El encaje de Rusia en la nueva geo-política.  </a:t>
            </a:r>
          </a:p>
          <a:p>
            <a:pPr algn="just">
              <a:buFont typeface="Arial" charset="0"/>
              <a:buAutoNum type="arabicPeriod"/>
            </a:pPr>
            <a:r>
              <a:rPr lang="es-ES" sz="1500" dirty="0"/>
              <a:t>Un espacio asiático en pleno auge, con dos colosos dominadores, China e India. </a:t>
            </a:r>
          </a:p>
          <a:p>
            <a:pPr algn="just">
              <a:buFont typeface="Arial" charset="0"/>
              <a:buAutoNum type="arabicPeriod"/>
            </a:pPr>
            <a:r>
              <a:rPr lang="es-ES" sz="1500" dirty="0"/>
              <a:t>Una tercera área es la latinoamericana, que tiene un liderazgo económico ahora mismo difuso en el crecimiento de Brasil. </a:t>
            </a:r>
          </a:p>
          <a:p>
            <a:pPr algn="just">
              <a:buFont typeface="Arial" charset="0"/>
              <a:buAutoNum type="arabicPeriod"/>
            </a:pPr>
            <a:r>
              <a:rPr lang="es-ES" sz="1500" dirty="0"/>
              <a:t>África subsahariana, desmembrada de la septentrional. Aquella África negra, rica en recursos, pero desprovista de cohesiones políticas, sociales, tribales, con guerras perennes, se ha convertido, dentro de su extrema pobreza social, en un objetivo fundamental para las nuevas expansiones capitalistas. </a:t>
            </a:r>
          </a:p>
          <a:p>
            <a:pPr algn="just">
              <a:buFont typeface="Arial" charset="0"/>
              <a:buAutoNum type="arabicPeriod"/>
            </a:pPr>
            <a:r>
              <a:rPr lang="es-ES" sz="1500" dirty="0"/>
              <a:t>Por último, la sexta gran área económica es Estados Unidos, una potencia que se encuentra en crisis, cuestionada en este gran dinamismo de la nueva globalización, pero todavía con latentes capacidades en los distintos campos del conocimiento científico y aplicado. INCERTIDUMBRES ANTE LAS POSICIONES DE LA ADMINISTRACIÓN DE DONALD TRUMP, QUE CUESTIONA LA GLOBALIZACIÓN TAL Y COMO LA CONOCEMOS.</a:t>
            </a:r>
          </a:p>
        </p:txBody>
      </p:sp>
      <p:sp>
        <p:nvSpPr>
          <p:cNvPr id="3" name="Marcador de número de diapositiva 2"/>
          <p:cNvSpPr>
            <a:spLocks noGrp="1"/>
          </p:cNvSpPr>
          <p:nvPr>
            <p:ph type="sldNum" sz="quarter" idx="12"/>
          </p:nvPr>
        </p:nvSpPr>
        <p:spPr/>
        <p:txBody>
          <a:bodyPr/>
          <a:lstStyle/>
          <a:p>
            <a:pPr>
              <a:defRPr/>
            </a:pPr>
            <a:fld id="{125CA398-828C-8444-902B-6D911C575010}" type="slidenum">
              <a:rPr lang="es-ES" smtClean="0"/>
              <a:pPr>
                <a:defRPr/>
              </a:pPr>
              <a:t>2</a:t>
            </a:fld>
            <a:endParaRPr lang="es-ES"/>
          </a:p>
        </p:txBody>
      </p:sp>
      <p:sp>
        <p:nvSpPr>
          <p:cNvPr id="4" name="Marcador de pie de página 3"/>
          <p:cNvSpPr>
            <a:spLocks noGrp="1"/>
          </p:cNvSpPr>
          <p:nvPr>
            <p:ph type="ftr" sz="quarter" idx="11"/>
          </p:nvPr>
        </p:nvSpPr>
        <p:spPr/>
        <p:txBody>
          <a:bodyPr/>
          <a:lstStyle/>
          <a:p>
            <a:pPr>
              <a:defRPr/>
            </a:pPr>
            <a:r>
              <a:rPr lang="es-ES_tradnl"/>
              <a:t>Prof. Dr. Carles Manera</a:t>
            </a:r>
            <a:endParaRPr lang="es-ES"/>
          </a:p>
        </p:txBody>
      </p:sp>
    </p:spTree>
    <p:extLst>
      <p:ext uri="{BB962C8B-B14F-4D97-AF65-F5344CB8AC3E}">
        <p14:creationId xmlns:p14="http://schemas.microsoft.com/office/powerpoint/2010/main" val="1762956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3C42F5-C6BC-3442-884A-289E2B879201}"/>
              </a:ext>
            </a:extLst>
          </p:cNvPr>
          <p:cNvSpPr>
            <a:spLocks noGrp="1"/>
          </p:cNvSpPr>
          <p:nvPr>
            <p:ph type="title"/>
          </p:nvPr>
        </p:nvSpPr>
        <p:spPr/>
        <p:txBody>
          <a:bodyPr>
            <a:normAutofit fontScale="90000"/>
          </a:bodyPr>
          <a:lstStyle/>
          <a:p>
            <a:r>
              <a:rPr lang="ca-ES" dirty="0" err="1"/>
              <a:t>Pero</a:t>
            </a:r>
            <a:r>
              <a:rPr lang="ca-ES" dirty="0"/>
              <a:t>... ¿nos </a:t>
            </a:r>
            <a:r>
              <a:rPr lang="ca-ES" dirty="0" err="1"/>
              <a:t>adentramos</a:t>
            </a:r>
            <a:r>
              <a:rPr lang="ca-ES" dirty="0"/>
              <a:t> a una </a:t>
            </a:r>
            <a:r>
              <a:rPr lang="ca-ES" dirty="0" err="1"/>
              <a:t>nueva</a:t>
            </a:r>
            <a:r>
              <a:rPr lang="ca-ES" dirty="0"/>
              <a:t> etapa, </a:t>
            </a:r>
            <a:r>
              <a:rPr lang="ca-ES" dirty="0" err="1"/>
              <a:t>otra</a:t>
            </a:r>
            <a:r>
              <a:rPr lang="ca-ES" dirty="0"/>
              <a:t> </a:t>
            </a:r>
            <a:r>
              <a:rPr lang="ca-ES" dirty="0" err="1"/>
              <a:t>globalización</a:t>
            </a:r>
            <a:r>
              <a:rPr lang="ca-ES" dirty="0"/>
              <a:t>?</a:t>
            </a:r>
          </a:p>
        </p:txBody>
      </p:sp>
      <p:sp>
        <p:nvSpPr>
          <p:cNvPr id="3" name="Marcador de contenido 2">
            <a:extLst>
              <a:ext uri="{FF2B5EF4-FFF2-40B4-BE49-F238E27FC236}">
                <a16:creationId xmlns:a16="http://schemas.microsoft.com/office/drawing/2014/main" id="{AE6840BC-3A9D-A04E-8C9E-A6917495875C}"/>
              </a:ext>
            </a:extLst>
          </p:cNvPr>
          <p:cNvSpPr>
            <a:spLocks noGrp="1"/>
          </p:cNvSpPr>
          <p:nvPr>
            <p:ph idx="1"/>
          </p:nvPr>
        </p:nvSpPr>
        <p:spPr/>
        <p:txBody>
          <a:bodyPr>
            <a:normAutofit lnSpcReduction="10000"/>
          </a:bodyPr>
          <a:lstStyle/>
          <a:p>
            <a:pPr algn="just"/>
            <a:r>
              <a:rPr lang="es-ES_tradnl" dirty="0"/>
              <a:t>1. Se puede estar dejando atrás el MULTILATERALISMO.</a:t>
            </a:r>
          </a:p>
          <a:p>
            <a:pPr algn="just"/>
            <a:r>
              <a:rPr lang="es-ES_tradnl" dirty="0"/>
              <a:t>2. Tres grandes PODERES NUCLEARES: Estados Unidos, Rusia y China.</a:t>
            </a:r>
          </a:p>
          <a:p>
            <a:pPr algn="just"/>
            <a:r>
              <a:rPr lang="es-ES_tradnl" dirty="0"/>
              <a:t>3. Cuatro grandes transiciones:</a:t>
            </a:r>
          </a:p>
          <a:p>
            <a:pPr lvl="5" algn="just">
              <a:buFont typeface="Arial" panose="020B0604020202020204" pitchFamily="34" charset="0"/>
              <a:buChar char="•"/>
            </a:pPr>
            <a:r>
              <a:rPr lang="es-ES_tradnl" dirty="0"/>
              <a:t>Energética,</a:t>
            </a:r>
          </a:p>
          <a:p>
            <a:pPr lvl="5" algn="just">
              <a:buFont typeface="Arial" panose="020B0604020202020204" pitchFamily="34" charset="0"/>
              <a:buChar char="•"/>
            </a:pPr>
            <a:r>
              <a:rPr lang="es-ES_tradnl" dirty="0"/>
              <a:t>Digital,</a:t>
            </a:r>
          </a:p>
          <a:p>
            <a:pPr lvl="5" algn="just">
              <a:buFont typeface="Arial" panose="020B0604020202020204" pitchFamily="34" charset="0"/>
              <a:buChar char="•"/>
            </a:pPr>
            <a:r>
              <a:rPr lang="es-ES_tradnl" dirty="0"/>
              <a:t>Demográfica,</a:t>
            </a:r>
          </a:p>
          <a:p>
            <a:pPr lvl="5" algn="just">
              <a:buFont typeface="Arial" panose="020B0604020202020204" pitchFamily="34" charset="0"/>
              <a:buChar char="•"/>
            </a:pPr>
            <a:r>
              <a:rPr lang="es-ES_tradnl" dirty="0"/>
              <a:t>Económica.</a:t>
            </a:r>
          </a:p>
          <a:p>
            <a:pPr marL="2286000" lvl="5" indent="0" algn="just">
              <a:buNone/>
            </a:pPr>
            <a:r>
              <a:rPr lang="es-ES_tradnl" dirty="0"/>
              <a:t>(Fuente: </a:t>
            </a:r>
            <a:r>
              <a:rPr lang="es-ES_tradnl" dirty="0" err="1"/>
              <a:t>Brussels</a:t>
            </a:r>
            <a:r>
              <a:rPr lang="es-ES_tradnl" dirty="0"/>
              <a:t> </a:t>
            </a:r>
            <a:r>
              <a:rPr lang="es-ES_tradnl" dirty="0" err="1"/>
              <a:t>Institute</a:t>
            </a:r>
            <a:r>
              <a:rPr lang="es-ES_tradnl" dirty="0"/>
              <a:t> </a:t>
            </a:r>
            <a:r>
              <a:rPr lang="es-ES_tradnl" dirty="0" err="1"/>
              <a:t>for</a:t>
            </a:r>
            <a:r>
              <a:rPr lang="es-ES_tradnl" dirty="0"/>
              <a:t> </a:t>
            </a:r>
            <a:r>
              <a:rPr lang="es-ES_tradnl" dirty="0" err="1"/>
              <a:t>Geopolitics</a:t>
            </a:r>
            <a:r>
              <a:rPr lang="es-ES_tradnl" dirty="0"/>
              <a:t>)</a:t>
            </a:r>
          </a:p>
        </p:txBody>
      </p:sp>
      <p:sp>
        <p:nvSpPr>
          <p:cNvPr id="4" name="Marcador de pie de página 3">
            <a:extLst>
              <a:ext uri="{FF2B5EF4-FFF2-40B4-BE49-F238E27FC236}">
                <a16:creationId xmlns:a16="http://schemas.microsoft.com/office/drawing/2014/main" id="{73F2A1B8-3132-AE4A-916D-E0F3D31F7F7C}"/>
              </a:ext>
            </a:extLst>
          </p:cNvPr>
          <p:cNvSpPr>
            <a:spLocks noGrp="1"/>
          </p:cNvSpPr>
          <p:nvPr>
            <p:ph type="ftr" sz="quarter" idx="11"/>
          </p:nvPr>
        </p:nvSpPr>
        <p:spPr/>
        <p:txBody>
          <a:bodyPr/>
          <a:lstStyle/>
          <a:p>
            <a:r>
              <a:rPr lang="fr-FR"/>
              <a:t>Prof. Dr. Carles Manera</a:t>
            </a:r>
            <a:endParaRPr lang="es-ES"/>
          </a:p>
        </p:txBody>
      </p:sp>
      <p:sp>
        <p:nvSpPr>
          <p:cNvPr id="5" name="Marcador de número de diapositiva 4">
            <a:extLst>
              <a:ext uri="{FF2B5EF4-FFF2-40B4-BE49-F238E27FC236}">
                <a16:creationId xmlns:a16="http://schemas.microsoft.com/office/drawing/2014/main" id="{914A6711-6D4E-3743-BF87-10BB26F6290C}"/>
              </a:ext>
            </a:extLst>
          </p:cNvPr>
          <p:cNvSpPr>
            <a:spLocks noGrp="1"/>
          </p:cNvSpPr>
          <p:nvPr>
            <p:ph type="sldNum" sz="quarter" idx="12"/>
          </p:nvPr>
        </p:nvSpPr>
        <p:spPr/>
        <p:txBody>
          <a:bodyPr/>
          <a:lstStyle/>
          <a:p>
            <a:fld id="{7237C7E6-071E-F745-BA65-D52A0C40F8C6}" type="slidenum">
              <a:rPr lang="es-ES" smtClean="0"/>
              <a:t>3</a:t>
            </a:fld>
            <a:endParaRPr lang="es-ES"/>
          </a:p>
        </p:txBody>
      </p:sp>
    </p:spTree>
    <p:extLst>
      <p:ext uri="{BB962C8B-B14F-4D97-AF65-F5344CB8AC3E}">
        <p14:creationId xmlns:p14="http://schemas.microsoft.com/office/powerpoint/2010/main" val="4086187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95384"/>
            <a:ext cx="8229600" cy="1404815"/>
          </a:xfrm>
        </p:spPr>
        <p:txBody>
          <a:bodyPr>
            <a:noAutofit/>
          </a:bodyPr>
          <a:lstStyle/>
          <a:p>
            <a:r>
              <a:rPr lang="es-ES" sz="2000" dirty="0"/>
              <a:t>Globalización: la apertura comercial</a:t>
            </a:r>
            <a:br>
              <a:rPr lang="es-ES" sz="2000" dirty="0"/>
            </a:br>
            <a:r>
              <a:rPr lang="es-ES" sz="2000" b="1" dirty="0"/>
              <a:t>Evolución del índice de apertura comercial (1870-2021), entendido como la suma de las exportaciones e importaciones mundiales, dividida por el PIB mundial.</a:t>
            </a:r>
            <a:br>
              <a:rPr lang="es-ES" sz="2000" b="1" dirty="0"/>
            </a:br>
            <a:endParaRPr lang="es-ES" sz="2000" dirty="0"/>
          </a:p>
        </p:txBody>
      </p:sp>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4</a:t>
            </a:fld>
            <a:endParaRPr lang="es-ES"/>
          </a:p>
        </p:txBody>
      </p:sp>
      <p:pic>
        <p:nvPicPr>
          <p:cNvPr id="10" name="Marcador de contenido 9">
            <a:extLst>
              <a:ext uri="{FF2B5EF4-FFF2-40B4-BE49-F238E27FC236}">
                <a16:creationId xmlns:a16="http://schemas.microsoft.com/office/drawing/2014/main" id="{5FA0E9ED-C766-A94B-9913-98FE459ACBB0}"/>
              </a:ext>
            </a:extLst>
          </p:cNvPr>
          <p:cNvPicPr>
            <a:picLocks noGrp="1" noChangeAspect="1"/>
          </p:cNvPicPr>
          <p:nvPr>
            <p:ph idx="1"/>
          </p:nvPr>
        </p:nvPicPr>
        <p:blipFill>
          <a:blip r:embed="rId2"/>
          <a:stretch>
            <a:fillRect/>
          </a:stretch>
        </p:blipFill>
        <p:spPr>
          <a:xfrm>
            <a:off x="1434060" y="1600200"/>
            <a:ext cx="6275879" cy="4525963"/>
          </a:xfrm>
          <a:prstGeom prst="rect">
            <a:avLst/>
          </a:prstGeom>
        </p:spPr>
      </p:pic>
    </p:spTree>
    <p:extLst>
      <p:ext uri="{BB962C8B-B14F-4D97-AF65-F5344CB8AC3E}">
        <p14:creationId xmlns:p14="http://schemas.microsoft.com/office/powerpoint/2010/main" val="3532460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Los cambios de la Guerra Comercial, 2025</a:t>
            </a:r>
          </a:p>
        </p:txBody>
      </p:sp>
      <p:sp>
        <p:nvSpPr>
          <p:cNvPr id="3" name="Marcador de contenido 2"/>
          <p:cNvSpPr>
            <a:spLocks noGrp="1"/>
          </p:cNvSpPr>
          <p:nvPr>
            <p:ph idx="1"/>
          </p:nvPr>
        </p:nvSpPr>
        <p:spPr/>
        <p:txBody>
          <a:bodyPr/>
          <a:lstStyle/>
          <a:p>
            <a:r>
              <a:rPr lang="es-ES" dirty="0"/>
              <a:t>1. Pugna entre Estados Unidos y China,</a:t>
            </a:r>
          </a:p>
          <a:p>
            <a:r>
              <a:rPr lang="es-ES" dirty="0"/>
              <a:t>2. Reducción previsible de la apertura comercial,</a:t>
            </a:r>
          </a:p>
          <a:p>
            <a:r>
              <a:rPr lang="es-ES" dirty="0"/>
              <a:t>3. Des-globalización en la globalización,</a:t>
            </a:r>
          </a:p>
          <a:p>
            <a:r>
              <a:rPr lang="es-ES" dirty="0"/>
              <a:t>4. Guerra comercial: aranceles,</a:t>
            </a:r>
          </a:p>
          <a:p>
            <a:r>
              <a:rPr lang="es-ES" dirty="0"/>
              <a:t>5. Ruptura del multilateralismo,</a:t>
            </a:r>
          </a:p>
          <a:p>
            <a:r>
              <a:rPr lang="es-ES" dirty="0"/>
              <a:t>6. Aislamiento de Estados Unidos.</a:t>
            </a:r>
          </a:p>
        </p:txBody>
      </p:sp>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5</a:t>
            </a:fld>
            <a:endParaRPr lang="es-ES"/>
          </a:p>
        </p:txBody>
      </p:sp>
    </p:spTree>
    <p:extLst>
      <p:ext uri="{BB962C8B-B14F-4D97-AF65-F5344CB8AC3E}">
        <p14:creationId xmlns:p14="http://schemas.microsoft.com/office/powerpoint/2010/main" val="1565285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normAutofit/>
          </a:bodyPr>
          <a:lstStyle/>
          <a:p>
            <a:r>
              <a:rPr lang="es-ES" sz="6000" dirty="0"/>
              <a:t>–2–</a:t>
            </a:r>
          </a:p>
        </p:txBody>
      </p:sp>
      <p:sp>
        <p:nvSpPr>
          <p:cNvPr id="8" name="Marcador de contenido 7"/>
          <p:cNvSpPr>
            <a:spLocks noGrp="1"/>
          </p:cNvSpPr>
          <p:nvPr>
            <p:ph idx="1"/>
          </p:nvPr>
        </p:nvSpPr>
        <p:spPr/>
        <p:txBody>
          <a:bodyPr>
            <a:normAutofit/>
          </a:bodyPr>
          <a:lstStyle/>
          <a:p>
            <a:pPr marL="0" indent="0" algn="ctr">
              <a:buNone/>
            </a:pPr>
            <a:r>
              <a:rPr lang="es-ES" sz="4800" dirty="0"/>
              <a:t>LOS RETOS </a:t>
            </a:r>
          </a:p>
          <a:p>
            <a:pPr marL="0" indent="0" algn="ctr">
              <a:buNone/>
            </a:pPr>
            <a:r>
              <a:rPr lang="es-ES" sz="4800" dirty="0"/>
              <a:t>2.1. LAS NUEVAS REVOLUCIONES INDUSTRIALES</a:t>
            </a:r>
          </a:p>
        </p:txBody>
      </p:sp>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6</a:t>
            </a:fld>
            <a:endParaRPr lang="es-ES"/>
          </a:p>
        </p:txBody>
      </p:sp>
    </p:spTree>
    <p:extLst>
      <p:ext uri="{BB962C8B-B14F-4D97-AF65-F5344CB8AC3E}">
        <p14:creationId xmlns:p14="http://schemas.microsoft.com/office/powerpoint/2010/main" val="379740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945372-CFA7-DB4D-A7C2-DC1D68D25F7A}"/>
              </a:ext>
            </a:extLst>
          </p:cNvPr>
          <p:cNvSpPr>
            <a:spLocks noGrp="1"/>
          </p:cNvSpPr>
          <p:nvPr>
            <p:ph type="title"/>
          </p:nvPr>
        </p:nvSpPr>
        <p:spPr/>
        <p:txBody>
          <a:bodyPr>
            <a:normAutofit fontScale="90000"/>
          </a:bodyPr>
          <a:lstStyle/>
          <a:p>
            <a:r>
              <a:rPr lang="ca-ES" dirty="0"/>
              <a:t>Las dos </a:t>
            </a:r>
            <a:r>
              <a:rPr lang="ca-ES" dirty="0" err="1"/>
              <a:t>últimas</a:t>
            </a:r>
            <a:r>
              <a:rPr lang="ca-ES" dirty="0"/>
              <a:t> Revoluciones Industriales</a:t>
            </a:r>
          </a:p>
        </p:txBody>
      </p:sp>
      <p:sp>
        <p:nvSpPr>
          <p:cNvPr id="3" name="Marcador de texto 2">
            <a:extLst>
              <a:ext uri="{FF2B5EF4-FFF2-40B4-BE49-F238E27FC236}">
                <a16:creationId xmlns:a16="http://schemas.microsoft.com/office/drawing/2014/main" id="{CAF72BAA-6995-7740-A2E4-AF5AEC8DFC1D}"/>
              </a:ext>
            </a:extLst>
          </p:cNvPr>
          <p:cNvSpPr>
            <a:spLocks noGrp="1"/>
          </p:cNvSpPr>
          <p:nvPr>
            <p:ph type="body" idx="1"/>
          </p:nvPr>
        </p:nvSpPr>
        <p:spPr/>
        <p:txBody>
          <a:bodyPr/>
          <a:lstStyle/>
          <a:p>
            <a:pPr algn="ctr"/>
            <a:r>
              <a:rPr lang="ca-ES" dirty="0"/>
              <a:t>TERCERA: Jeremy </a:t>
            </a:r>
            <a:r>
              <a:rPr lang="ca-ES" dirty="0" err="1"/>
              <a:t>Rifkin</a:t>
            </a:r>
            <a:endParaRPr lang="ca-ES" dirty="0"/>
          </a:p>
        </p:txBody>
      </p:sp>
      <p:sp>
        <p:nvSpPr>
          <p:cNvPr id="4" name="Marcador de contenido 3">
            <a:extLst>
              <a:ext uri="{FF2B5EF4-FFF2-40B4-BE49-F238E27FC236}">
                <a16:creationId xmlns:a16="http://schemas.microsoft.com/office/drawing/2014/main" id="{CE8E948D-13BC-4C4A-9088-A9DBDDECE581}"/>
              </a:ext>
            </a:extLst>
          </p:cNvPr>
          <p:cNvSpPr>
            <a:spLocks noGrp="1"/>
          </p:cNvSpPr>
          <p:nvPr>
            <p:ph sz="half" idx="2"/>
          </p:nvPr>
        </p:nvSpPr>
        <p:spPr/>
        <p:txBody>
          <a:bodyPr>
            <a:normAutofit fontScale="40000" lnSpcReduction="20000"/>
          </a:bodyPr>
          <a:lstStyle/>
          <a:p>
            <a:pPr algn="just"/>
            <a:r>
              <a:rPr lang="es-ES" sz="2900" dirty="0"/>
              <a:t>1. Nuevas tecnologías de la información y la comunicación.</a:t>
            </a:r>
          </a:p>
          <a:p>
            <a:pPr algn="just"/>
            <a:r>
              <a:rPr lang="es-ES" sz="2900" dirty="0"/>
              <a:t>2. Energías renovables.</a:t>
            </a:r>
          </a:p>
          <a:p>
            <a:pPr algn="just"/>
            <a:r>
              <a:rPr lang="es-ES" sz="2900" dirty="0"/>
              <a:t>3. Información fluida y revolución tecnológica.</a:t>
            </a:r>
          </a:p>
          <a:p>
            <a:pPr algn="just"/>
            <a:r>
              <a:rPr lang="es-ES" sz="2900" dirty="0"/>
              <a:t>4. Mundo en red: poder distribuido.</a:t>
            </a:r>
          </a:p>
          <a:p>
            <a:pPr algn="just"/>
            <a:endParaRPr lang="es-ES" dirty="0"/>
          </a:p>
          <a:p>
            <a:pPr marL="0" indent="0" algn="just">
              <a:buNone/>
            </a:pPr>
            <a:r>
              <a:rPr lang="es-ES_tradnl" dirty="0"/>
              <a:t>La </a:t>
            </a:r>
            <a:r>
              <a:rPr lang="es-ES_tradnl" dirty="0" err="1"/>
              <a:t>transformación</a:t>
            </a:r>
            <a:r>
              <a:rPr lang="es-ES_tradnl" dirty="0"/>
              <a:t> de los edificios en </a:t>
            </a:r>
            <a:r>
              <a:rPr lang="es-ES_tradnl" dirty="0" err="1"/>
              <a:t>microcentrales</a:t>
            </a:r>
            <a:r>
              <a:rPr lang="es-ES_tradnl" dirty="0"/>
              <a:t> </a:t>
            </a:r>
            <a:r>
              <a:rPr lang="es-ES_tradnl" dirty="0" err="1"/>
              <a:t>eléctricas</a:t>
            </a:r>
            <a:r>
              <a:rPr lang="es-ES_tradnl" dirty="0"/>
              <a:t> que generen, recojan y reaprovechar in situ las </a:t>
            </a:r>
            <a:r>
              <a:rPr lang="es-ES_tradnl" dirty="0" err="1"/>
              <a:t>energías</a:t>
            </a:r>
            <a:r>
              <a:rPr lang="es-ES_tradnl" dirty="0"/>
              <a:t> renovables, </a:t>
            </a:r>
          </a:p>
          <a:p>
            <a:pPr marL="0" indent="0" algn="just">
              <a:buNone/>
            </a:pPr>
            <a:endParaRPr lang="es-ES_tradnl" dirty="0"/>
          </a:p>
          <a:p>
            <a:pPr marL="0" indent="0" algn="just">
              <a:buNone/>
            </a:pPr>
            <a:r>
              <a:rPr lang="es-ES_tradnl" dirty="0"/>
              <a:t>El despliegue de la </a:t>
            </a:r>
            <a:r>
              <a:rPr lang="es-ES_tradnl" dirty="0" err="1"/>
              <a:t>tecnología</a:t>
            </a:r>
            <a:r>
              <a:rPr lang="es-ES_tradnl" dirty="0"/>
              <a:t> del </a:t>
            </a:r>
            <a:r>
              <a:rPr lang="es-ES_tradnl" dirty="0" err="1"/>
              <a:t>hidrógeno</a:t>
            </a:r>
            <a:r>
              <a:rPr lang="es-ES_tradnl" dirty="0"/>
              <a:t> y de otros sistemas de almacenamiento </a:t>
            </a:r>
            <a:r>
              <a:rPr lang="es-ES_tradnl" dirty="0" err="1"/>
              <a:t>energético</a:t>
            </a:r>
            <a:r>
              <a:rPr lang="es-ES_tradnl" dirty="0"/>
              <a:t> en los edificios y en las redes de infraestructuras, para acumular </a:t>
            </a:r>
            <a:r>
              <a:rPr lang="es-ES_tradnl" dirty="0" err="1"/>
              <a:t>energías</a:t>
            </a:r>
            <a:r>
              <a:rPr lang="es-ES_tradnl" dirty="0"/>
              <a:t> renovables que son de flujo intermitente, </a:t>
            </a:r>
          </a:p>
          <a:p>
            <a:pPr marL="0" indent="0" algn="just">
              <a:buNone/>
            </a:pPr>
            <a:endParaRPr lang="es-ES_tradnl" dirty="0"/>
          </a:p>
          <a:p>
            <a:pPr marL="0" indent="0" algn="just">
              <a:buNone/>
            </a:pPr>
            <a:r>
              <a:rPr lang="es-ES_tradnl" dirty="0"/>
              <a:t>El uso de la </a:t>
            </a:r>
            <a:r>
              <a:rPr lang="es-ES_tradnl" dirty="0" err="1"/>
              <a:t>tecnología</a:t>
            </a:r>
            <a:r>
              <a:rPr lang="es-ES_tradnl" dirty="0"/>
              <a:t> de Internet para transformar la red </a:t>
            </a:r>
            <a:r>
              <a:rPr lang="es-ES_tradnl" dirty="0" err="1"/>
              <a:t>eléctrica</a:t>
            </a:r>
            <a:r>
              <a:rPr lang="es-ES_tradnl" dirty="0"/>
              <a:t> en una "Inter redes" de </a:t>
            </a:r>
            <a:r>
              <a:rPr lang="es-ES_tradnl" dirty="0" err="1"/>
              <a:t>energía</a:t>
            </a:r>
            <a:r>
              <a:rPr lang="es-ES_tradnl" dirty="0"/>
              <a:t> compartida que funcione exactamente igual que Internet (millones de edificios </a:t>
            </a:r>
            <a:r>
              <a:rPr lang="es-ES_tradnl" dirty="0" err="1"/>
              <a:t>podrán</a:t>
            </a:r>
            <a:r>
              <a:rPr lang="es-ES_tradnl" dirty="0"/>
              <a:t> generar localmente -in </a:t>
            </a:r>
            <a:r>
              <a:rPr lang="es-ES_tradnl" dirty="0" err="1"/>
              <a:t>situ-pequeñas</a:t>
            </a:r>
            <a:r>
              <a:rPr lang="es-ES_tradnl" dirty="0"/>
              <a:t> cantidades de </a:t>
            </a:r>
            <a:r>
              <a:rPr lang="es-ES_tradnl" dirty="0" err="1"/>
              <a:t>energía</a:t>
            </a:r>
            <a:r>
              <a:rPr lang="es-ES_tradnl" dirty="0"/>
              <a:t> y </a:t>
            </a:r>
            <a:r>
              <a:rPr lang="es-ES_tradnl" dirty="0" err="1"/>
              <a:t>podrán</a:t>
            </a:r>
            <a:r>
              <a:rPr lang="es-ES_tradnl" dirty="0"/>
              <a:t> vender los excedentes que reingresen en la red, compartiendo esa electricidad con sus vecinos),</a:t>
            </a:r>
          </a:p>
          <a:p>
            <a:pPr marL="0" indent="0" algn="just">
              <a:buNone/>
            </a:pPr>
            <a:endParaRPr lang="es-ES_tradnl" dirty="0"/>
          </a:p>
          <a:p>
            <a:pPr marL="0" indent="0" algn="just">
              <a:buNone/>
            </a:pPr>
            <a:r>
              <a:rPr lang="es-ES_tradnl" dirty="0"/>
              <a:t> La </a:t>
            </a:r>
            <a:r>
              <a:rPr lang="es-ES_tradnl" dirty="0" err="1"/>
              <a:t>transición</a:t>
            </a:r>
            <a:r>
              <a:rPr lang="es-ES_tradnl" dirty="0"/>
              <a:t> de la actual flota de transportes hacia </a:t>
            </a:r>
            <a:r>
              <a:rPr lang="es-ES_tradnl" dirty="0" err="1"/>
              <a:t>vehículos</a:t>
            </a:r>
            <a:r>
              <a:rPr lang="es-ES_tradnl" dirty="0"/>
              <a:t> de motor </a:t>
            </a:r>
            <a:r>
              <a:rPr lang="es-ES_tradnl" dirty="0" err="1"/>
              <a:t>eléctrico</a:t>
            </a:r>
            <a:r>
              <a:rPr lang="es-ES_tradnl" dirty="0"/>
              <a:t> con </a:t>
            </a:r>
            <a:r>
              <a:rPr lang="es-ES_tradnl" dirty="0" err="1"/>
              <a:t>alimentación</a:t>
            </a:r>
            <a:r>
              <a:rPr lang="es-ES_tradnl" dirty="0"/>
              <a:t> de red y / o con pilas de combustible, capaz de comprar y vender electricidad en una red </a:t>
            </a:r>
            <a:r>
              <a:rPr lang="es-ES_tradnl" dirty="0" err="1"/>
              <a:t>eléctrica</a:t>
            </a:r>
            <a:r>
              <a:rPr lang="es-ES_tradnl" dirty="0"/>
              <a:t> interactiva e inteligente. </a:t>
            </a:r>
          </a:p>
          <a:p>
            <a:pPr algn="just"/>
            <a:endParaRPr lang="ca-ES" dirty="0"/>
          </a:p>
        </p:txBody>
      </p:sp>
      <p:sp>
        <p:nvSpPr>
          <p:cNvPr id="5" name="Marcador de texto 4">
            <a:extLst>
              <a:ext uri="{FF2B5EF4-FFF2-40B4-BE49-F238E27FC236}">
                <a16:creationId xmlns:a16="http://schemas.microsoft.com/office/drawing/2014/main" id="{DD12877B-0CE5-EE41-95F4-560C77CE92F2}"/>
              </a:ext>
            </a:extLst>
          </p:cNvPr>
          <p:cNvSpPr>
            <a:spLocks noGrp="1"/>
          </p:cNvSpPr>
          <p:nvPr>
            <p:ph type="body" sz="quarter" idx="3"/>
          </p:nvPr>
        </p:nvSpPr>
        <p:spPr/>
        <p:txBody>
          <a:bodyPr/>
          <a:lstStyle/>
          <a:p>
            <a:pPr algn="ctr"/>
            <a:r>
              <a:rPr lang="ca-ES" dirty="0"/>
              <a:t>CUARTA: Klaus </a:t>
            </a:r>
            <a:r>
              <a:rPr lang="ca-ES" dirty="0" err="1"/>
              <a:t>Schwab</a:t>
            </a:r>
            <a:endParaRPr lang="ca-ES" dirty="0"/>
          </a:p>
        </p:txBody>
      </p:sp>
      <p:sp>
        <p:nvSpPr>
          <p:cNvPr id="6" name="Marcador de contenido 5">
            <a:extLst>
              <a:ext uri="{FF2B5EF4-FFF2-40B4-BE49-F238E27FC236}">
                <a16:creationId xmlns:a16="http://schemas.microsoft.com/office/drawing/2014/main" id="{3101DDBD-EE1C-274E-98F6-26CC2914AA62}"/>
              </a:ext>
            </a:extLst>
          </p:cNvPr>
          <p:cNvSpPr>
            <a:spLocks noGrp="1"/>
          </p:cNvSpPr>
          <p:nvPr>
            <p:ph sz="quarter" idx="4"/>
          </p:nvPr>
        </p:nvSpPr>
        <p:spPr/>
        <p:txBody>
          <a:bodyPr>
            <a:noAutofit/>
          </a:bodyPr>
          <a:lstStyle/>
          <a:p>
            <a:pPr algn="just"/>
            <a:r>
              <a:rPr lang="es-ES" dirty="0"/>
              <a:t>1. Avances en inteligencia artificial: robótica.</a:t>
            </a:r>
          </a:p>
          <a:p>
            <a:pPr algn="just"/>
            <a:r>
              <a:rPr lang="es-ES" dirty="0"/>
              <a:t>2. Nanotecnología, biotecnología, </a:t>
            </a:r>
            <a:r>
              <a:rPr lang="es-ES" dirty="0" err="1"/>
              <a:t>neurotecnología</a:t>
            </a:r>
            <a:r>
              <a:rPr lang="es-ES" dirty="0"/>
              <a:t>, personalización de organismos (ADN).</a:t>
            </a:r>
          </a:p>
          <a:p>
            <a:pPr algn="just"/>
            <a:r>
              <a:rPr lang="es-ES" dirty="0"/>
              <a:t>3. No necesariamente la descentralización</a:t>
            </a:r>
            <a:endParaRPr lang="ca-ES" dirty="0"/>
          </a:p>
        </p:txBody>
      </p:sp>
      <p:sp>
        <p:nvSpPr>
          <p:cNvPr id="7" name="Marcador de pie de página 6">
            <a:extLst>
              <a:ext uri="{FF2B5EF4-FFF2-40B4-BE49-F238E27FC236}">
                <a16:creationId xmlns:a16="http://schemas.microsoft.com/office/drawing/2014/main" id="{25167F5A-2890-F34A-891D-09906A5A5919}"/>
              </a:ext>
            </a:extLst>
          </p:cNvPr>
          <p:cNvSpPr>
            <a:spLocks noGrp="1"/>
          </p:cNvSpPr>
          <p:nvPr>
            <p:ph type="ftr" sz="quarter" idx="11"/>
          </p:nvPr>
        </p:nvSpPr>
        <p:spPr/>
        <p:txBody>
          <a:bodyPr/>
          <a:lstStyle/>
          <a:p>
            <a:r>
              <a:rPr lang="fr-FR"/>
              <a:t>Prof. Dr. Carles Manera</a:t>
            </a:r>
            <a:endParaRPr lang="es-ES"/>
          </a:p>
        </p:txBody>
      </p:sp>
      <p:sp>
        <p:nvSpPr>
          <p:cNvPr id="8" name="Marcador de número de diapositiva 7">
            <a:extLst>
              <a:ext uri="{FF2B5EF4-FFF2-40B4-BE49-F238E27FC236}">
                <a16:creationId xmlns:a16="http://schemas.microsoft.com/office/drawing/2014/main" id="{F62756EE-F5A5-E74A-A43F-793578032232}"/>
              </a:ext>
            </a:extLst>
          </p:cNvPr>
          <p:cNvSpPr>
            <a:spLocks noGrp="1"/>
          </p:cNvSpPr>
          <p:nvPr>
            <p:ph type="sldNum" sz="quarter" idx="12"/>
          </p:nvPr>
        </p:nvSpPr>
        <p:spPr/>
        <p:txBody>
          <a:bodyPr/>
          <a:lstStyle/>
          <a:p>
            <a:fld id="{7237C7E6-071E-F745-BA65-D52A0C40F8C6}" type="slidenum">
              <a:rPr lang="es-ES" smtClean="0"/>
              <a:t>7</a:t>
            </a:fld>
            <a:endParaRPr lang="es-ES"/>
          </a:p>
        </p:txBody>
      </p:sp>
    </p:spTree>
    <p:extLst>
      <p:ext uri="{BB962C8B-B14F-4D97-AF65-F5344CB8AC3E}">
        <p14:creationId xmlns:p14="http://schemas.microsoft.com/office/powerpoint/2010/main" val="1682318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La desindustrialización de Occidente</a:t>
            </a:r>
          </a:p>
        </p:txBody>
      </p:sp>
      <p:sp>
        <p:nvSpPr>
          <p:cNvPr id="3" name="Marcador de contenido 2"/>
          <p:cNvSpPr>
            <a:spLocks noGrp="1"/>
          </p:cNvSpPr>
          <p:nvPr>
            <p:ph idx="1"/>
          </p:nvPr>
        </p:nvSpPr>
        <p:spPr/>
        <p:txBody>
          <a:bodyPr/>
          <a:lstStyle/>
          <a:p>
            <a:r>
              <a:rPr lang="es-ES" dirty="0"/>
              <a:t>1. El avance de economías emergentes,</a:t>
            </a:r>
          </a:p>
          <a:p>
            <a:r>
              <a:rPr lang="es-ES" dirty="0"/>
              <a:t>2. La pérdida de capacidad industrial de Estados Unidos y Europa: deslocalización,</a:t>
            </a:r>
          </a:p>
          <a:p>
            <a:r>
              <a:rPr lang="es-ES" dirty="0"/>
              <a:t>3. Orientación hacia economías de servicios maduras y especializadas.</a:t>
            </a:r>
          </a:p>
          <a:p>
            <a:pPr marL="0" indent="0" algn="ctr">
              <a:buNone/>
            </a:pPr>
            <a:r>
              <a:rPr lang="es-ES" dirty="0"/>
              <a:t>CAMBIO RADICAL EN ESTADOS UNIDOS PARA TRATAR DE REINDUSTRIALIZAR: CUESTIONABLE</a:t>
            </a:r>
          </a:p>
        </p:txBody>
      </p:sp>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8</a:t>
            </a:fld>
            <a:endParaRPr lang="es-ES"/>
          </a:p>
        </p:txBody>
      </p:sp>
    </p:spTree>
    <p:extLst>
      <p:ext uri="{BB962C8B-B14F-4D97-AF65-F5344CB8AC3E}">
        <p14:creationId xmlns:p14="http://schemas.microsoft.com/office/powerpoint/2010/main" val="2581651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normAutofit/>
          </a:bodyPr>
          <a:lstStyle/>
          <a:p>
            <a:r>
              <a:rPr lang="es-ES" sz="6000" dirty="0"/>
              <a:t>–2–</a:t>
            </a:r>
          </a:p>
        </p:txBody>
      </p:sp>
      <p:sp>
        <p:nvSpPr>
          <p:cNvPr id="8" name="Marcador de contenido 7"/>
          <p:cNvSpPr>
            <a:spLocks noGrp="1"/>
          </p:cNvSpPr>
          <p:nvPr>
            <p:ph idx="1"/>
          </p:nvPr>
        </p:nvSpPr>
        <p:spPr/>
        <p:txBody>
          <a:bodyPr>
            <a:normAutofit/>
          </a:bodyPr>
          <a:lstStyle/>
          <a:p>
            <a:pPr marL="0" indent="0" algn="ctr">
              <a:buNone/>
            </a:pPr>
            <a:r>
              <a:rPr lang="es-ES" sz="4800" dirty="0"/>
              <a:t>LOS RETOS </a:t>
            </a:r>
          </a:p>
          <a:p>
            <a:pPr marL="0" indent="0" algn="ctr">
              <a:buNone/>
            </a:pPr>
            <a:r>
              <a:rPr lang="es-ES" sz="4800" dirty="0"/>
              <a:t>2.2. EL CAMBIO CLIMÁTICO</a:t>
            </a:r>
          </a:p>
        </p:txBody>
      </p:sp>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9</a:t>
            </a:fld>
            <a:endParaRPr lang="es-ES"/>
          </a:p>
        </p:txBody>
      </p:sp>
    </p:spTree>
    <p:extLst>
      <p:ext uri="{BB962C8B-B14F-4D97-AF65-F5344CB8AC3E}">
        <p14:creationId xmlns:p14="http://schemas.microsoft.com/office/powerpoint/2010/main" val="1840084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INCERTIDUMBRE</a:t>
            </a:r>
          </a:p>
        </p:txBody>
      </p:sp>
      <p:sp>
        <p:nvSpPr>
          <p:cNvPr id="9" name="Marcador de contenido 8"/>
          <p:cNvSpPr>
            <a:spLocks noGrp="1"/>
          </p:cNvSpPr>
          <p:nvPr>
            <p:ph sz="half" idx="1"/>
          </p:nvPr>
        </p:nvSpPr>
        <p:spPr>
          <a:xfrm>
            <a:off x="0" y="1981200"/>
            <a:ext cx="4495800" cy="4144963"/>
          </a:xfrm>
        </p:spPr>
        <p:txBody>
          <a:bodyPr>
            <a:normAutofit fontScale="92500" lnSpcReduction="10000"/>
          </a:bodyPr>
          <a:lstStyle/>
          <a:p>
            <a:pPr algn="just"/>
            <a:r>
              <a:rPr lang="es-ES_tradnl" dirty="0"/>
              <a:t>La incertidumbre domina el tiempo presente. El principio de incertidumbre no proviene de la economía, sino de la física: de </a:t>
            </a:r>
            <a:r>
              <a:rPr lang="es-ES_tradnl" b="1" dirty="0"/>
              <a:t>Werner </a:t>
            </a:r>
            <a:r>
              <a:rPr lang="es-ES_tradnl" b="1" dirty="0" err="1"/>
              <a:t>Heisenberg</a:t>
            </a:r>
            <a:r>
              <a:rPr lang="es-ES_tradnl" dirty="0"/>
              <a:t>, que afirmaba que no se podía predecir el futuro con precisión, sino tan solo probabilidades de que sucediesen ciertos acontecimientos. </a:t>
            </a:r>
            <a:endParaRPr lang="es-ES" dirty="0"/>
          </a:p>
        </p:txBody>
      </p:sp>
      <p:sp>
        <p:nvSpPr>
          <p:cNvPr id="10" name="Marcador de contenido 9"/>
          <p:cNvSpPr>
            <a:spLocks noGrp="1"/>
          </p:cNvSpPr>
          <p:nvPr>
            <p:ph sz="half" idx="2"/>
          </p:nvPr>
        </p:nvSpPr>
        <p:spPr/>
        <p:txBody>
          <a:bodyPr>
            <a:normAutofit fontScale="92500" lnSpcReduction="10000"/>
          </a:bodyPr>
          <a:lstStyle/>
          <a:p>
            <a:endParaRPr lang="es-ES" dirty="0">
              <a:hlinkClick r:id="rId2"/>
            </a:endParaRPr>
          </a:p>
          <a:p>
            <a:endParaRPr lang="es-ES" dirty="0"/>
          </a:p>
        </p:txBody>
      </p:sp>
      <p:sp>
        <p:nvSpPr>
          <p:cNvPr id="7" name="Marcador de pie de página 6"/>
          <p:cNvSpPr>
            <a:spLocks noGrp="1"/>
          </p:cNvSpPr>
          <p:nvPr>
            <p:ph type="ftr" sz="quarter" idx="11"/>
          </p:nvPr>
        </p:nvSpPr>
        <p:spPr/>
        <p:txBody>
          <a:bodyPr/>
          <a:lstStyle/>
          <a:p>
            <a:r>
              <a:rPr lang="fr-FR"/>
              <a:t>Prof. Dr. Carles Manera</a:t>
            </a:r>
            <a:endParaRPr lang="es-ES"/>
          </a:p>
        </p:txBody>
      </p:sp>
      <p:sp>
        <p:nvSpPr>
          <p:cNvPr id="8" name="Marcador de número de diapositiva 7"/>
          <p:cNvSpPr>
            <a:spLocks noGrp="1"/>
          </p:cNvSpPr>
          <p:nvPr>
            <p:ph type="sldNum" sz="quarter" idx="12"/>
          </p:nvPr>
        </p:nvSpPr>
        <p:spPr/>
        <p:txBody>
          <a:bodyPr/>
          <a:lstStyle/>
          <a:p>
            <a:fld id="{7237C7E6-071E-F745-BA65-D52A0C40F8C6}" type="slidenum">
              <a:rPr lang="es-ES" smtClean="0"/>
              <a:t>10</a:t>
            </a:fld>
            <a:endParaRPr lang="es-ES"/>
          </a:p>
        </p:txBody>
      </p:sp>
      <p:pic>
        <p:nvPicPr>
          <p:cNvPr id="11" name="Imagen 10" descr="Bundesarchiv_Bild183-R57262,_Werner_Heisenber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6933" y="1761067"/>
            <a:ext cx="3589867" cy="4232353"/>
          </a:xfrm>
          <a:prstGeom prst="rect">
            <a:avLst/>
          </a:prstGeom>
        </p:spPr>
      </p:pic>
    </p:spTree>
    <p:extLst>
      <p:ext uri="{BB962C8B-B14F-4D97-AF65-F5344CB8AC3E}">
        <p14:creationId xmlns:p14="http://schemas.microsoft.com/office/powerpoint/2010/main" val="3544064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3A69464-EB07-1DE8-709A-05A31E0FCD9A}"/>
              </a:ext>
            </a:extLst>
          </p:cNvPr>
          <p:cNvSpPr/>
          <p:nvPr/>
        </p:nvSpPr>
        <p:spPr>
          <a:xfrm>
            <a:off x="116633" y="934228"/>
            <a:ext cx="3048777" cy="49685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
        <p:nvSpPr>
          <p:cNvPr id="2" name="Título 1">
            <a:extLst>
              <a:ext uri="{FF2B5EF4-FFF2-40B4-BE49-F238E27FC236}">
                <a16:creationId xmlns:a16="http://schemas.microsoft.com/office/drawing/2014/main" id="{18A27E76-FE4F-AA72-FB55-EAD9DA9FA105}"/>
              </a:ext>
            </a:extLst>
          </p:cNvPr>
          <p:cNvSpPr>
            <a:spLocks noGrp="1"/>
          </p:cNvSpPr>
          <p:nvPr>
            <p:ph type="title"/>
          </p:nvPr>
        </p:nvSpPr>
        <p:spPr>
          <a:xfrm>
            <a:off x="116633" y="2131340"/>
            <a:ext cx="3048777" cy="2574326"/>
          </a:xfrm>
        </p:spPr>
        <p:txBody>
          <a:bodyPr>
            <a:normAutofit/>
          </a:bodyPr>
          <a:lstStyle/>
          <a:p>
            <a:r>
              <a:rPr lang="es-ES" sz="3200" dirty="0">
                <a:solidFill>
                  <a:schemeClr val="bg1"/>
                </a:solidFill>
              </a:rPr>
              <a:t>Desestabilización de procesos ecológicos</a:t>
            </a:r>
          </a:p>
        </p:txBody>
      </p:sp>
      <p:sp>
        <p:nvSpPr>
          <p:cNvPr id="5" name="Marcador de contenido 4">
            <a:extLst>
              <a:ext uri="{FF2B5EF4-FFF2-40B4-BE49-F238E27FC236}">
                <a16:creationId xmlns:a16="http://schemas.microsoft.com/office/drawing/2014/main" id="{0A509C1E-F88C-6F22-F7E8-9E1C2BBA239A}"/>
              </a:ext>
            </a:extLst>
          </p:cNvPr>
          <p:cNvSpPr>
            <a:spLocks noGrp="1"/>
          </p:cNvSpPr>
          <p:nvPr>
            <p:ph idx="1"/>
          </p:nvPr>
        </p:nvSpPr>
        <p:spPr>
          <a:xfrm>
            <a:off x="3165410" y="104172"/>
            <a:ext cx="5861958" cy="5798607"/>
          </a:xfrm>
        </p:spPr>
        <p:txBody>
          <a:bodyPr>
            <a:normAutofit fontScale="25000" lnSpcReduction="20000"/>
          </a:bodyPr>
          <a:lstStyle/>
          <a:p>
            <a:endParaRPr lang="es-ES" dirty="0"/>
          </a:p>
          <a:p>
            <a:pPr algn="just"/>
            <a:r>
              <a:rPr lang="es-ES" sz="7200" dirty="0"/>
              <a:t>De acuerdo con </a:t>
            </a:r>
            <a:r>
              <a:rPr lang="es-ES" sz="7200" b="1" dirty="0" err="1"/>
              <a:t>Deaton</a:t>
            </a:r>
            <a:r>
              <a:rPr lang="es-ES" sz="7200" dirty="0"/>
              <a:t> en </a:t>
            </a:r>
            <a:r>
              <a:rPr lang="es-ES" sz="7200" i="1" dirty="0"/>
              <a:t>El Gran Escape </a:t>
            </a:r>
            <a:r>
              <a:rPr lang="es-ES" sz="7200" dirty="0"/>
              <a:t>(2013) y </a:t>
            </a:r>
            <a:r>
              <a:rPr lang="es-ES" sz="7200" b="1" dirty="0" err="1"/>
              <a:t>McNeill</a:t>
            </a:r>
            <a:r>
              <a:rPr lang="es-ES" sz="7200" dirty="0"/>
              <a:t> en </a:t>
            </a:r>
            <a:r>
              <a:rPr lang="es-ES" sz="7200" i="1" dirty="0"/>
              <a:t>La gran aceleración</a:t>
            </a:r>
            <a:r>
              <a:rPr lang="es-ES" sz="7200" dirty="0"/>
              <a:t> (2016), el crecimiento de la población, el PIB, la urbanización, el consumo energético, etc., han provocado un aumento de las concentraciones de CO2 en la atmósfera, la deforestación, la pérdida de biodiversidad y la contaminación.</a:t>
            </a:r>
          </a:p>
          <a:p>
            <a:pPr marL="0" indent="0" algn="just">
              <a:buNone/>
            </a:pPr>
            <a:endParaRPr lang="es-ES" sz="7200" dirty="0"/>
          </a:p>
          <a:p>
            <a:pPr algn="just"/>
            <a:r>
              <a:rPr lang="es-ES" sz="7200" b="1" dirty="0"/>
              <a:t>Herman Daly </a:t>
            </a:r>
            <a:r>
              <a:rPr lang="es-ES" sz="7200" dirty="0"/>
              <a:t>explica que hemos llevado al límite la capacidad de la Tierra. Vivimos en un “mundo lleno”, aunque nos comportamos siguiendo los paradigmas neoclásicos, como si viviéramos en un “mundo vacío”. El cambio climático pone en peligro la integridad de la biosfera, comportando toda una serie de perjuicios para todas las formas de vida.</a:t>
            </a:r>
          </a:p>
          <a:p>
            <a:pPr marL="0" indent="0" algn="just">
              <a:buNone/>
            </a:pPr>
            <a:endParaRPr lang="es-ES" sz="7200" dirty="0"/>
          </a:p>
          <a:p>
            <a:pPr algn="just"/>
            <a:r>
              <a:rPr lang="es-ES" sz="7200" dirty="0"/>
              <a:t>Las acciones humanas y la estrecha relación entre naturaleza y economía son, según </a:t>
            </a:r>
            <a:r>
              <a:rPr lang="es-ES" sz="7200" b="1" dirty="0"/>
              <a:t>Crutzen</a:t>
            </a:r>
            <a:r>
              <a:rPr lang="es-ES" sz="7200" dirty="0"/>
              <a:t>, Premio Nobel de Química, lo que caracteriza la edad geológica conocida como Antropoceno, iniciada con la primera revolución industrial. </a:t>
            </a:r>
            <a:r>
              <a:rPr lang="es-ES" sz="7200" b="1" dirty="0"/>
              <a:t>Lovelock</a:t>
            </a:r>
            <a:r>
              <a:rPr lang="es-ES" sz="7200" dirty="0"/>
              <a:t> (2021) afirma que esta edad está finalizando y la sustituirá el </a:t>
            </a:r>
            <a:r>
              <a:rPr lang="es-ES" sz="7200" dirty="0" err="1"/>
              <a:t>Novaceno</a:t>
            </a:r>
            <a:r>
              <a:rPr lang="es-ES" sz="7200" dirty="0"/>
              <a:t>, en el que mantener el Sistema Gaira continuará siendo clave para la supervivencia.</a:t>
            </a:r>
          </a:p>
          <a:p>
            <a:endParaRPr lang="es-ES" dirty="0"/>
          </a:p>
        </p:txBody>
      </p:sp>
      <p:sp>
        <p:nvSpPr>
          <p:cNvPr id="6" name="Marcador de pie de página 5">
            <a:extLst>
              <a:ext uri="{FF2B5EF4-FFF2-40B4-BE49-F238E27FC236}">
                <a16:creationId xmlns:a16="http://schemas.microsoft.com/office/drawing/2014/main" id="{98C2F892-9867-1D34-2D90-870110E20CA0}"/>
              </a:ext>
            </a:extLst>
          </p:cNvPr>
          <p:cNvSpPr>
            <a:spLocks noGrp="1"/>
          </p:cNvSpPr>
          <p:nvPr>
            <p:ph type="ftr" sz="quarter" idx="11"/>
          </p:nvPr>
        </p:nvSpPr>
        <p:spPr>
          <a:xfrm>
            <a:off x="0" y="5628935"/>
            <a:ext cx="3086100" cy="273844"/>
          </a:xfrm>
        </p:spPr>
        <p:txBody>
          <a:bodyPr/>
          <a:lstStyle/>
          <a:p>
            <a:r>
              <a:rPr lang="es-ES" dirty="0">
                <a:solidFill>
                  <a:schemeClr val="bg1"/>
                </a:solidFill>
              </a:rPr>
              <a:t>Prof. Dr. Carles Manera</a:t>
            </a:r>
          </a:p>
        </p:txBody>
      </p:sp>
      <p:sp>
        <p:nvSpPr>
          <p:cNvPr id="3" name="Marcador de número de diapositiva 2">
            <a:extLst>
              <a:ext uri="{FF2B5EF4-FFF2-40B4-BE49-F238E27FC236}">
                <a16:creationId xmlns:a16="http://schemas.microsoft.com/office/drawing/2014/main" id="{7692F8FB-5F78-4641-AC8F-5F3132E46E94}"/>
              </a:ext>
            </a:extLst>
          </p:cNvPr>
          <p:cNvSpPr>
            <a:spLocks noGrp="1"/>
          </p:cNvSpPr>
          <p:nvPr>
            <p:ph type="sldNum" sz="quarter" idx="12"/>
          </p:nvPr>
        </p:nvSpPr>
        <p:spPr/>
        <p:txBody>
          <a:bodyPr/>
          <a:lstStyle/>
          <a:p>
            <a:fld id="{7237C7E6-071E-F745-BA65-D52A0C40F8C6}" type="slidenum">
              <a:rPr lang="es-ES" smtClean="0"/>
              <a:t>11</a:t>
            </a:fld>
            <a:endParaRPr lang="es-ES"/>
          </a:p>
        </p:txBody>
      </p:sp>
    </p:spTree>
    <p:extLst>
      <p:ext uri="{BB962C8B-B14F-4D97-AF65-F5344CB8AC3E}">
        <p14:creationId xmlns:p14="http://schemas.microsoft.com/office/powerpoint/2010/main" val="1542871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200" dirty="0"/>
              <a:t>Consumo y producción van juntos:</a:t>
            </a:r>
            <a:br>
              <a:rPr lang="es-ES" sz="3200" dirty="0"/>
            </a:br>
            <a:r>
              <a:rPr lang="es-ES" sz="3200" dirty="0" err="1"/>
              <a:t>Vaclav</a:t>
            </a:r>
            <a:r>
              <a:rPr lang="es-ES" sz="3200" dirty="0"/>
              <a:t> </a:t>
            </a:r>
            <a:r>
              <a:rPr lang="es-ES" sz="3200" dirty="0" err="1"/>
              <a:t>Smil</a:t>
            </a:r>
            <a:r>
              <a:rPr lang="es-ES" sz="3200" dirty="0"/>
              <a:t> (</a:t>
            </a:r>
            <a:r>
              <a:rPr lang="es-ES" sz="3200" i="1" dirty="0"/>
              <a:t>2050. Por qué un mundo sin emisiones es casi imposible</a:t>
            </a:r>
            <a:r>
              <a:rPr lang="es-ES" sz="3200" dirty="0"/>
              <a:t>, Arpa, Madrid, 2025)</a:t>
            </a:r>
          </a:p>
        </p:txBody>
      </p:sp>
      <p:sp>
        <p:nvSpPr>
          <p:cNvPr id="5" name="Marcador de pie de página 4"/>
          <p:cNvSpPr>
            <a:spLocks noGrp="1"/>
          </p:cNvSpPr>
          <p:nvPr>
            <p:ph type="ftr" sz="quarter" idx="11"/>
          </p:nvPr>
        </p:nvSpPr>
        <p:spPr/>
        <p:txBody>
          <a:bodyPr/>
          <a:lstStyle/>
          <a:p>
            <a:r>
              <a:rPr lang="fr-FR"/>
              <a:t>Prof. Dr.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12</a:t>
            </a:fld>
            <a:endParaRPr lang="es-ES"/>
          </a:p>
        </p:txBody>
      </p:sp>
      <p:pic>
        <p:nvPicPr>
          <p:cNvPr id="8" name="Marcador de contenido 7">
            <a:extLst>
              <a:ext uri="{FF2B5EF4-FFF2-40B4-BE49-F238E27FC236}">
                <a16:creationId xmlns:a16="http://schemas.microsoft.com/office/drawing/2014/main" id="{DCBA5C6D-D91E-3814-1FB9-C2B5C7A9905C}"/>
              </a:ext>
            </a:extLst>
          </p:cNvPr>
          <p:cNvPicPr>
            <a:picLocks noGrp="1" noChangeAspect="1"/>
          </p:cNvPicPr>
          <p:nvPr>
            <p:ph idx="1"/>
          </p:nvPr>
        </p:nvPicPr>
        <p:blipFill>
          <a:blip r:embed="rId2"/>
          <a:stretch>
            <a:fillRect/>
          </a:stretch>
        </p:blipFill>
        <p:spPr>
          <a:xfrm>
            <a:off x="1450428" y="1600200"/>
            <a:ext cx="6232634" cy="4525963"/>
          </a:xfrm>
          <a:prstGeom prst="rect">
            <a:avLst/>
          </a:prstGeom>
        </p:spPr>
      </p:pic>
    </p:spTree>
    <p:extLst>
      <p:ext uri="{BB962C8B-B14F-4D97-AF65-F5344CB8AC3E}">
        <p14:creationId xmlns:p14="http://schemas.microsoft.com/office/powerpoint/2010/main" val="176822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Emisiones CO2:</a:t>
            </a:r>
            <a:br>
              <a:rPr lang="es-ES" dirty="0"/>
            </a:br>
            <a:r>
              <a:rPr lang="es-ES" sz="3100" dirty="0"/>
              <a:t>umbral de seguridad, 2 grados C</a:t>
            </a:r>
          </a:p>
        </p:txBody>
      </p:sp>
      <p:pic>
        <p:nvPicPr>
          <p:cNvPr id="7" name="Marcador de contenido 6"/>
          <p:cNvPicPr>
            <a:picLocks noGrp="1" noChangeAspect="1"/>
          </p:cNvPicPr>
          <p:nvPr>
            <p:ph sz="half" idx="1"/>
          </p:nvPr>
        </p:nvPicPr>
        <p:blipFill>
          <a:blip r:embed="rId2"/>
          <a:srcRect t="-4586" b="-4586"/>
          <a:stretch>
            <a:fillRect/>
          </a:stretch>
        </p:blipFill>
        <p:spPr/>
      </p:pic>
      <p:sp>
        <p:nvSpPr>
          <p:cNvPr id="5" name="Marcador de pie de página 4"/>
          <p:cNvSpPr>
            <a:spLocks noGrp="1"/>
          </p:cNvSpPr>
          <p:nvPr>
            <p:ph type="ftr" sz="quarter" idx="11"/>
          </p:nvPr>
        </p:nvSpPr>
        <p:spPr/>
        <p:txBody>
          <a:bodyPr/>
          <a:lstStyle/>
          <a:p>
            <a:r>
              <a:rPr lang="fr-FR"/>
              <a:t>Prof. Dr.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13</a:t>
            </a:fld>
            <a:endParaRPr lang="es-ES"/>
          </a:p>
        </p:txBody>
      </p:sp>
      <p:pic>
        <p:nvPicPr>
          <p:cNvPr id="10" name="Marcador de contenido 9">
            <a:extLst>
              <a:ext uri="{FF2B5EF4-FFF2-40B4-BE49-F238E27FC236}">
                <a16:creationId xmlns:a16="http://schemas.microsoft.com/office/drawing/2014/main" id="{8CCBE560-824D-8C2A-A037-83F01686548C}"/>
              </a:ext>
            </a:extLst>
          </p:cNvPr>
          <p:cNvPicPr>
            <a:picLocks noGrp="1" noChangeAspect="1"/>
          </p:cNvPicPr>
          <p:nvPr>
            <p:ph sz="half" idx="2"/>
          </p:nvPr>
        </p:nvPicPr>
        <p:blipFill>
          <a:blip r:embed="rId3"/>
          <a:stretch>
            <a:fillRect/>
          </a:stretch>
        </p:blipFill>
        <p:spPr>
          <a:xfrm>
            <a:off x="4648199" y="1417638"/>
            <a:ext cx="4338145" cy="4938712"/>
          </a:xfrm>
        </p:spPr>
      </p:pic>
    </p:spTree>
    <p:extLst>
      <p:ext uri="{BB962C8B-B14F-4D97-AF65-F5344CB8AC3E}">
        <p14:creationId xmlns:p14="http://schemas.microsoft.com/office/powerpoint/2010/main" val="1609110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872A80-6BD6-4345-A6E9-7575DBC191F0}"/>
              </a:ext>
            </a:extLst>
          </p:cNvPr>
          <p:cNvSpPr>
            <a:spLocks noGrp="1"/>
          </p:cNvSpPr>
          <p:nvPr>
            <p:ph type="title"/>
          </p:nvPr>
        </p:nvSpPr>
        <p:spPr/>
        <p:txBody>
          <a:bodyPr>
            <a:normAutofit fontScale="90000"/>
          </a:bodyPr>
          <a:lstStyle/>
          <a:p>
            <a:r>
              <a:rPr lang="es-ES" dirty="0"/>
              <a:t>Necesidad de nuevas métricas para la economía </a:t>
            </a:r>
          </a:p>
        </p:txBody>
      </p:sp>
      <p:sp>
        <p:nvSpPr>
          <p:cNvPr id="3" name="Marcador de contenido 2">
            <a:extLst>
              <a:ext uri="{FF2B5EF4-FFF2-40B4-BE49-F238E27FC236}">
                <a16:creationId xmlns:a16="http://schemas.microsoft.com/office/drawing/2014/main" id="{E1C1F52A-380E-6D4E-B06E-AA37754830EB}"/>
              </a:ext>
            </a:extLst>
          </p:cNvPr>
          <p:cNvSpPr>
            <a:spLocks noGrp="1"/>
          </p:cNvSpPr>
          <p:nvPr>
            <p:ph sz="half" idx="1"/>
          </p:nvPr>
        </p:nvSpPr>
        <p:spPr/>
        <p:txBody>
          <a:bodyPr>
            <a:normAutofit fontScale="70000" lnSpcReduction="20000"/>
          </a:bodyPr>
          <a:lstStyle/>
          <a:p>
            <a:pPr algn="just"/>
            <a:r>
              <a:rPr lang="es-ES_tradnl" dirty="0"/>
              <a:t>La investigación de dos físicos de la Escuela Politécnica de </a:t>
            </a:r>
            <a:r>
              <a:rPr lang="es-ES_tradnl" dirty="0" err="1"/>
              <a:t>Zurich</a:t>
            </a:r>
            <a:r>
              <a:rPr lang="es-ES_tradnl" dirty="0"/>
              <a:t>, Mark Huber y Reto </a:t>
            </a:r>
            <a:r>
              <a:rPr lang="es-ES_tradnl" dirty="0" err="1"/>
              <a:t>Knutti</a:t>
            </a:r>
            <a:r>
              <a:rPr lang="es-ES_tradnl" dirty="0"/>
              <a:t>, han demostrado –a partir de un análisis de los flujos energéticos de la Tierra y su relación con la evolución de la temperatura– que el 75% del cambio climático acaecido en los últimos sesenta años procede del crecimiento económico, de la actividad humana</a:t>
            </a:r>
            <a:r>
              <a:rPr lang="es-ES" dirty="0"/>
              <a:t> (</a:t>
            </a:r>
            <a:r>
              <a:rPr lang="en-US" dirty="0"/>
              <a:t>Mark Huber y </a:t>
            </a:r>
            <a:r>
              <a:rPr lang="en-US" dirty="0" err="1"/>
              <a:t>Reto</a:t>
            </a:r>
            <a:r>
              <a:rPr lang="en-US" dirty="0"/>
              <a:t> </a:t>
            </a:r>
            <a:r>
              <a:rPr lang="en-US" dirty="0" err="1"/>
              <a:t>Knutti</a:t>
            </a:r>
            <a:r>
              <a:rPr lang="en-US" dirty="0"/>
              <a:t>, “Anthropogenic and natural warming inferred from changes in Earth’s energy balance”, </a:t>
            </a:r>
            <a:r>
              <a:rPr lang="en-US" i="1" dirty="0"/>
              <a:t>Nature Geoscience</a:t>
            </a:r>
            <a:r>
              <a:rPr lang="en-US" dirty="0"/>
              <a:t>, 5, </a:t>
            </a:r>
            <a:r>
              <a:rPr lang="en-US" u="sng" dirty="0">
                <a:hlinkClick r:id="rId2"/>
              </a:rPr>
              <a:t>https://www.nature.com/articles/ngeo1327</a:t>
            </a:r>
            <a:r>
              <a:rPr lang="en-US" dirty="0"/>
              <a:t>, 2012).</a:t>
            </a:r>
            <a:endParaRPr lang="es-ES" dirty="0"/>
          </a:p>
          <a:p>
            <a:pPr algn="just"/>
            <a:endParaRPr lang="es-ES" dirty="0"/>
          </a:p>
        </p:txBody>
      </p:sp>
      <p:sp>
        <p:nvSpPr>
          <p:cNvPr id="4" name="Marcador de contenido 3">
            <a:extLst>
              <a:ext uri="{FF2B5EF4-FFF2-40B4-BE49-F238E27FC236}">
                <a16:creationId xmlns:a16="http://schemas.microsoft.com/office/drawing/2014/main" id="{291E7010-E238-5F4A-ADC7-835187C893D3}"/>
              </a:ext>
            </a:extLst>
          </p:cNvPr>
          <p:cNvSpPr>
            <a:spLocks noGrp="1"/>
          </p:cNvSpPr>
          <p:nvPr>
            <p:ph sz="half" idx="2"/>
          </p:nvPr>
        </p:nvSpPr>
        <p:spPr/>
        <p:txBody>
          <a:bodyPr>
            <a:normAutofit fontScale="70000" lnSpcReduction="20000"/>
          </a:bodyPr>
          <a:lstStyle/>
          <a:p>
            <a:pPr algn="just"/>
            <a:r>
              <a:rPr lang="es-ES_tradnl" dirty="0"/>
              <a:t>Los datos más recientes disponibles de la Organización Nacional Oceánica y Atmosférica de Estados Unidos, arrojan un resultado incontrovertible, sustentado sobre análisis de series históricas: el CO2 aumentó un 14% entre 1765 y 1965, cifra que se ha disparado hasta casi el 28% entre ese último año y 2018.</a:t>
            </a:r>
            <a:r>
              <a:rPr lang="es-ES" dirty="0"/>
              <a:t> </a:t>
            </a:r>
          </a:p>
          <a:p>
            <a:pPr algn="just"/>
            <a:r>
              <a:rPr lang="es-ES" dirty="0"/>
              <a:t>Indicadores biofísicos: colaboración de las ciencias sociales con las experimentales. </a:t>
            </a:r>
          </a:p>
        </p:txBody>
      </p:sp>
      <p:sp>
        <p:nvSpPr>
          <p:cNvPr id="5" name="Marcador de pie de página 4">
            <a:extLst>
              <a:ext uri="{FF2B5EF4-FFF2-40B4-BE49-F238E27FC236}">
                <a16:creationId xmlns:a16="http://schemas.microsoft.com/office/drawing/2014/main" id="{FD289297-EEEB-2345-8271-24902C6DAC7C}"/>
              </a:ext>
            </a:extLst>
          </p:cNvPr>
          <p:cNvSpPr>
            <a:spLocks noGrp="1"/>
          </p:cNvSpPr>
          <p:nvPr>
            <p:ph type="ftr" sz="quarter" idx="11"/>
          </p:nvPr>
        </p:nvSpPr>
        <p:spPr/>
        <p:txBody>
          <a:bodyPr/>
          <a:lstStyle/>
          <a:p>
            <a:r>
              <a:rPr lang="fr-FR"/>
              <a:t>Prof. Dr. Carles Manera</a:t>
            </a:r>
            <a:endParaRPr lang="es-ES"/>
          </a:p>
        </p:txBody>
      </p:sp>
      <p:sp>
        <p:nvSpPr>
          <p:cNvPr id="6" name="Marcador de número de diapositiva 5">
            <a:extLst>
              <a:ext uri="{FF2B5EF4-FFF2-40B4-BE49-F238E27FC236}">
                <a16:creationId xmlns:a16="http://schemas.microsoft.com/office/drawing/2014/main" id="{59779E95-6546-2647-81E1-ED8E3A04C04F}"/>
              </a:ext>
            </a:extLst>
          </p:cNvPr>
          <p:cNvSpPr>
            <a:spLocks noGrp="1"/>
          </p:cNvSpPr>
          <p:nvPr>
            <p:ph type="sldNum" sz="quarter" idx="12"/>
          </p:nvPr>
        </p:nvSpPr>
        <p:spPr/>
        <p:txBody>
          <a:bodyPr/>
          <a:lstStyle/>
          <a:p>
            <a:fld id="{7237C7E6-071E-F745-BA65-D52A0C40F8C6}" type="slidenum">
              <a:rPr lang="es-ES" smtClean="0"/>
              <a:t>14</a:t>
            </a:fld>
            <a:endParaRPr lang="es-ES"/>
          </a:p>
        </p:txBody>
      </p:sp>
    </p:spTree>
    <p:extLst>
      <p:ext uri="{BB962C8B-B14F-4D97-AF65-F5344CB8AC3E}">
        <p14:creationId xmlns:p14="http://schemas.microsoft.com/office/powerpoint/2010/main" val="145660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21464D-BF6C-CE44-A090-1DB1CACEE9F0}"/>
              </a:ext>
            </a:extLst>
          </p:cNvPr>
          <p:cNvSpPr>
            <a:spLocks noGrp="1"/>
          </p:cNvSpPr>
          <p:nvPr>
            <p:ph type="title"/>
          </p:nvPr>
        </p:nvSpPr>
        <p:spPr/>
        <p:txBody>
          <a:bodyPr>
            <a:normAutofit fontScale="90000"/>
          </a:bodyPr>
          <a:lstStyle/>
          <a:p>
            <a:r>
              <a:rPr lang="es-ES" dirty="0"/>
              <a:t>¿Límites al crecimiento?</a:t>
            </a:r>
            <a:br>
              <a:rPr lang="es-ES" dirty="0"/>
            </a:br>
            <a:r>
              <a:rPr lang="es-ES" sz="2200" b="1" dirty="0" err="1"/>
              <a:t>Donella</a:t>
            </a:r>
            <a:r>
              <a:rPr lang="es-ES" sz="2200" b="1" dirty="0"/>
              <a:t> </a:t>
            </a:r>
            <a:r>
              <a:rPr lang="es-ES" sz="2200" b="1" dirty="0" err="1"/>
              <a:t>Meadows</a:t>
            </a:r>
            <a:r>
              <a:rPr lang="es-ES" sz="2200" b="1" dirty="0"/>
              <a:t> </a:t>
            </a:r>
            <a:r>
              <a:rPr lang="es-ES" sz="2200" dirty="0"/>
              <a:t>et alter, </a:t>
            </a:r>
            <a:r>
              <a:rPr lang="es-ES" sz="2200" i="1" dirty="0" err="1"/>
              <a:t>The</a:t>
            </a:r>
            <a:r>
              <a:rPr lang="es-ES" sz="2200" i="1" dirty="0"/>
              <a:t> </a:t>
            </a:r>
            <a:r>
              <a:rPr lang="es-ES" sz="2200" i="1" dirty="0" err="1"/>
              <a:t>Limits</a:t>
            </a:r>
            <a:r>
              <a:rPr lang="es-ES" sz="2200" i="1" dirty="0"/>
              <a:t> of </a:t>
            </a:r>
            <a:r>
              <a:rPr lang="es-ES" sz="2200" i="1" dirty="0" err="1"/>
              <a:t>Growth</a:t>
            </a:r>
            <a:r>
              <a:rPr lang="es-ES" sz="2200" dirty="0"/>
              <a:t>, MIT, Boston, 1972. Con reediciones posteriores en 1992, 2004 y 2012.</a:t>
            </a:r>
          </a:p>
        </p:txBody>
      </p:sp>
      <p:sp>
        <p:nvSpPr>
          <p:cNvPr id="3" name="Marcador de contenido 2">
            <a:extLst>
              <a:ext uri="{FF2B5EF4-FFF2-40B4-BE49-F238E27FC236}">
                <a16:creationId xmlns:a16="http://schemas.microsoft.com/office/drawing/2014/main" id="{A569EFA3-5FAE-8443-BACA-C5D94E760312}"/>
              </a:ext>
            </a:extLst>
          </p:cNvPr>
          <p:cNvSpPr>
            <a:spLocks noGrp="1"/>
          </p:cNvSpPr>
          <p:nvPr>
            <p:ph sz="half" idx="1"/>
          </p:nvPr>
        </p:nvSpPr>
        <p:spPr/>
        <p:txBody>
          <a:bodyPr>
            <a:normAutofit fontScale="62500" lnSpcReduction="20000"/>
          </a:bodyPr>
          <a:lstStyle/>
          <a:p>
            <a:pPr algn="just"/>
            <a:r>
              <a:rPr lang="es-ES" dirty="0"/>
              <a:t>Si el actual incremento de la población mundial, la industrialización, la contaminación y la explotación de recursos naturales se mantiene sin variaciones, alcanzará los límites absolutos de crecimiento en la Tierra en los próximos años. </a:t>
            </a:r>
          </a:p>
          <a:p>
            <a:pPr algn="just"/>
            <a:r>
              <a:rPr lang="es-ES" dirty="0"/>
              <a:t>El informe se basa en una simulación informática del programa Word3, creado por los autores.</a:t>
            </a:r>
          </a:p>
          <a:p>
            <a:pPr algn="just"/>
            <a:r>
              <a:rPr lang="es-ES" dirty="0"/>
              <a:t>TESIS PRINCIPAL: en un planeta con límites físicos, el crecimiento exponencial no es sostenible. </a:t>
            </a:r>
          </a:p>
          <a:p>
            <a:pPr algn="just"/>
            <a:r>
              <a:rPr lang="es-ES" dirty="0"/>
              <a:t>DESARROLLO SOSTENIBLE: es el que satisface las necesidades del presente sin comprometer la capacidad de las futuras generaciones. </a:t>
            </a:r>
          </a:p>
        </p:txBody>
      </p:sp>
      <p:sp>
        <p:nvSpPr>
          <p:cNvPr id="4" name="Marcador de contenido 3">
            <a:extLst>
              <a:ext uri="{FF2B5EF4-FFF2-40B4-BE49-F238E27FC236}">
                <a16:creationId xmlns:a16="http://schemas.microsoft.com/office/drawing/2014/main" id="{2374DEAE-17B7-6C47-ACDC-B6FEE089F0AC}"/>
              </a:ext>
            </a:extLst>
          </p:cNvPr>
          <p:cNvSpPr>
            <a:spLocks noGrp="1"/>
          </p:cNvSpPr>
          <p:nvPr>
            <p:ph sz="half" idx="2"/>
          </p:nvPr>
        </p:nvSpPr>
        <p:spPr/>
        <p:txBody>
          <a:bodyPr>
            <a:noAutofit/>
          </a:bodyPr>
          <a:lstStyle/>
          <a:p>
            <a:pPr algn="just"/>
            <a:r>
              <a:rPr lang="es-ES" sz="1600" dirty="0"/>
              <a:t>El programa informático World3, en diversas simulaciones da como resultado una extralimitación en el uso de los recursos naturales y su progresivo agotamiento, seguido de un colapso en la producción agrícola e industrial y posteriormente de un decrecimiento brusco de la población humana. </a:t>
            </a:r>
          </a:p>
          <a:p>
            <a:pPr algn="just"/>
            <a:r>
              <a:rPr lang="es-ES" sz="1600" dirty="0"/>
              <a:t>Es por eso por lo que los autores exponen como una posible solución a este colapso el «crecimiento cero» o «estado estacionario», deteniendo el crecimiento exponencial de la economía y la población, de modo que los recursos naturales que quedan no sean mermados por el crecimiento económico para que de esa forma puedan perdurar más en el tiempo. </a:t>
            </a:r>
          </a:p>
        </p:txBody>
      </p:sp>
      <p:sp>
        <p:nvSpPr>
          <p:cNvPr id="5" name="Marcador de pie de página 4">
            <a:extLst>
              <a:ext uri="{FF2B5EF4-FFF2-40B4-BE49-F238E27FC236}">
                <a16:creationId xmlns:a16="http://schemas.microsoft.com/office/drawing/2014/main" id="{176A8A33-6AB5-1941-9F5E-F92650AB98AA}"/>
              </a:ext>
            </a:extLst>
          </p:cNvPr>
          <p:cNvSpPr>
            <a:spLocks noGrp="1"/>
          </p:cNvSpPr>
          <p:nvPr>
            <p:ph type="ftr" sz="quarter" idx="11"/>
          </p:nvPr>
        </p:nvSpPr>
        <p:spPr/>
        <p:txBody>
          <a:bodyPr/>
          <a:lstStyle/>
          <a:p>
            <a:r>
              <a:rPr lang="fr-FR"/>
              <a:t>Prof. Dr. Carles Manera</a:t>
            </a:r>
            <a:endParaRPr lang="es-ES"/>
          </a:p>
        </p:txBody>
      </p:sp>
      <p:sp>
        <p:nvSpPr>
          <p:cNvPr id="6" name="Marcador de número de diapositiva 5">
            <a:extLst>
              <a:ext uri="{FF2B5EF4-FFF2-40B4-BE49-F238E27FC236}">
                <a16:creationId xmlns:a16="http://schemas.microsoft.com/office/drawing/2014/main" id="{0826D81B-5494-A945-842B-D4D7BAB11956}"/>
              </a:ext>
            </a:extLst>
          </p:cNvPr>
          <p:cNvSpPr>
            <a:spLocks noGrp="1"/>
          </p:cNvSpPr>
          <p:nvPr>
            <p:ph type="sldNum" sz="quarter" idx="12"/>
          </p:nvPr>
        </p:nvSpPr>
        <p:spPr/>
        <p:txBody>
          <a:bodyPr/>
          <a:lstStyle/>
          <a:p>
            <a:fld id="{7237C7E6-071E-F745-BA65-D52A0C40F8C6}" type="slidenum">
              <a:rPr lang="es-ES" smtClean="0"/>
              <a:t>15</a:t>
            </a:fld>
            <a:endParaRPr lang="es-ES"/>
          </a:p>
        </p:txBody>
      </p:sp>
    </p:spTree>
    <p:extLst>
      <p:ext uri="{BB962C8B-B14F-4D97-AF65-F5344CB8AC3E}">
        <p14:creationId xmlns:p14="http://schemas.microsoft.com/office/powerpoint/2010/main" val="2777947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9CA94-4C39-47B9-8AE8-EB83F44263C1}"/>
              </a:ext>
            </a:extLst>
          </p:cNvPr>
          <p:cNvSpPr>
            <a:spLocks noGrp="1"/>
          </p:cNvSpPr>
          <p:nvPr>
            <p:ph type="title"/>
          </p:nvPr>
        </p:nvSpPr>
        <p:spPr>
          <a:xfrm>
            <a:off x="0" y="81024"/>
            <a:ext cx="9144000" cy="833378"/>
          </a:xfrm>
        </p:spPr>
        <p:txBody>
          <a:bodyPr>
            <a:noAutofit/>
          </a:bodyPr>
          <a:lstStyle/>
          <a:p>
            <a:pPr algn="ctr"/>
            <a:r>
              <a:rPr lang="es-ES" sz="3200" dirty="0"/>
              <a:t>Tasas de crecimiento del PIB. </a:t>
            </a:r>
            <a:br>
              <a:rPr lang="es-ES" sz="3200" dirty="0"/>
            </a:br>
            <a:r>
              <a:rPr lang="es-ES" sz="3200" dirty="0"/>
              <a:t>Proyecto MEDEAS</a:t>
            </a:r>
          </a:p>
        </p:txBody>
      </p:sp>
      <p:pic>
        <p:nvPicPr>
          <p:cNvPr id="5" name="Marcador de contenido 4">
            <a:extLst>
              <a:ext uri="{FF2B5EF4-FFF2-40B4-BE49-F238E27FC236}">
                <a16:creationId xmlns:a16="http://schemas.microsoft.com/office/drawing/2014/main" id="{EFF68A1F-55BC-4D30-9B3A-625F4276766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701" y="914401"/>
            <a:ext cx="8616099" cy="5537976"/>
          </a:xfrm>
        </p:spPr>
      </p:pic>
      <p:sp>
        <p:nvSpPr>
          <p:cNvPr id="3" name="Marcador de pie de página 2">
            <a:extLst>
              <a:ext uri="{FF2B5EF4-FFF2-40B4-BE49-F238E27FC236}">
                <a16:creationId xmlns:a16="http://schemas.microsoft.com/office/drawing/2014/main" id="{220CBD9A-4769-B040-A144-F9E74CE8268F}"/>
              </a:ext>
            </a:extLst>
          </p:cNvPr>
          <p:cNvSpPr>
            <a:spLocks noGrp="1"/>
          </p:cNvSpPr>
          <p:nvPr>
            <p:ph type="ftr" sz="quarter" idx="11"/>
          </p:nvPr>
        </p:nvSpPr>
        <p:spPr/>
        <p:txBody>
          <a:bodyPr/>
          <a:lstStyle/>
          <a:p>
            <a:r>
              <a:rPr lang="fr-FR"/>
              <a:t>Prof. Dr. Carles Manera</a:t>
            </a:r>
            <a:endParaRPr lang="es-ES"/>
          </a:p>
        </p:txBody>
      </p:sp>
      <p:sp>
        <p:nvSpPr>
          <p:cNvPr id="4" name="Marcador de número de diapositiva 3">
            <a:extLst>
              <a:ext uri="{FF2B5EF4-FFF2-40B4-BE49-F238E27FC236}">
                <a16:creationId xmlns:a16="http://schemas.microsoft.com/office/drawing/2014/main" id="{FF80DC3D-6DA5-D94B-B2FA-DF098D8C0BA8}"/>
              </a:ext>
            </a:extLst>
          </p:cNvPr>
          <p:cNvSpPr>
            <a:spLocks noGrp="1"/>
          </p:cNvSpPr>
          <p:nvPr>
            <p:ph type="sldNum" sz="quarter" idx="12"/>
          </p:nvPr>
        </p:nvSpPr>
        <p:spPr/>
        <p:txBody>
          <a:bodyPr/>
          <a:lstStyle/>
          <a:p>
            <a:fld id="{7237C7E6-071E-F745-BA65-D52A0C40F8C6}" type="slidenum">
              <a:rPr lang="es-ES" smtClean="0"/>
              <a:t>16</a:t>
            </a:fld>
            <a:endParaRPr lang="es-ES"/>
          </a:p>
        </p:txBody>
      </p:sp>
    </p:spTree>
    <p:extLst>
      <p:ext uri="{BB962C8B-B14F-4D97-AF65-F5344CB8AC3E}">
        <p14:creationId xmlns:p14="http://schemas.microsoft.com/office/powerpoint/2010/main" val="1199615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2DC512-25CA-A743-AB78-6392F10940BB}"/>
              </a:ext>
            </a:extLst>
          </p:cNvPr>
          <p:cNvSpPr>
            <a:spLocks noGrp="1"/>
          </p:cNvSpPr>
          <p:nvPr>
            <p:ph type="title"/>
          </p:nvPr>
        </p:nvSpPr>
        <p:spPr>
          <a:xfrm>
            <a:off x="457200" y="274638"/>
            <a:ext cx="8229600" cy="1554162"/>
          </a:xfrm>
        </p:spPr>
        <p:txBody>
          <a:bodyPr>
            <a:noAutofit/>
          </a:bodyPr>
          <a:lstStyle/>
          <a:p>
            <a:r>
              <a:rPr lang="es-ES" sz="2800" dirty="0"/>
              <a:t>La “economía Donut”: </a:t>
            </a:r>
            <a:r>
              <a:rPr lang="es-ES" sz="2800" b="1" dirty="0"/>
              <a:t>Kate </a:t>
            </a:r>
            <a:r>
              <a:rPr lang="es-ES" sz="2800" b="1" dirty="0" err="1"/>
              <a:t>Raworth</a:t>
            </a:r>
            <a:r>
              <a:rPr lang="es-ES" sz="2800" dirty="0"/>
              <a:t>:</a:t>
            </a:r>
            <a:br>
              <a:rPr lang="es-ES" sz="2800" dirty="0"/>
            </a:br>
            <a:r>
              <a:rPr lang="es-ES" sz="2800" i="1" dirty="0" err="1"/>
              <a:t>Doughnut</a:t>
            </a:r>
            <a:r>
              <a:rPr lang="es-ES" sz="2800" i="1" dirty="0"/>
              <a:t> </a:t>
            </a:r>
            <a:r>
              <a:rPr lang="es-ES" sz="2800" i="1" dirty="0" err="1"/>
              <a:t>Economics</a:t>
            </a:r>
            <a:r>
              <a:rPr lang="es-ES" sz="2800" i="1" dirty="0"/>
              <a:t>: </a:t>
            </a:r>
            <a:r>
              <a:rPr lang="es-ES" sz="2800" i="1" dirty="0" err="1"/>
              <a:t>Seven</a:t>
            </a:r>
            <a:r>
              <a:rPr lang="es-ES" sz="2800" i="1" dirty="0"/>
              <a:t> </a:t>
            </a:r>
            <a:r>
              <a:rPr lang="es-ES" sz="2800" i="1" dirty="0" err="1"/>
              <a:t>Ways</a:t>
            </a:r>
            <a:r>
              <a:rPr lang="es-ES" sz="2800" i="1" dirty="0"/>
              <a:t> to </a:t>
            </a:r>
            <a:r>
              <a:rPr lang="es-ES" sz="2800" i="1" dirty="0" err="1"/>
              <a:t>Think</a:t>
            </a:r>
            <a:r>
              <a:rPr lang="es-ES" sz="2800" i="1" dirty="0"/>
              <a:t> a 21st Century </a:t>
            </a:r>
            <a:r>
              <a:rPr lang="es-ES" sz="2800" i="1" dirty="0" err="1"/>
              <a:t>Economist</a:t>
            </a:r>
            <a:r>
              <a:rPr lang="es-ES" sz="2800" dirty="0"/>
              <a:t>, White </a:t>
            </a:r>
            <a:r>
              <a:rPr lang="es-ES" sz="2800" dirty="0" err="1"/>
              <a:t>River</a:t>
            </a:r>
            <a:r>
              <a:rPr lang="es-ES" sz="2800" dirty="0"/>
              <a:t>, Vermont, 2017</a:t>
            </a:r>
            <a:br>
              <a:rPr lang="es-ES" sz="2800" dirty="0"/>
            </a:br>
            <a:endParaRPr lang="es-ES" sz="2800" dirty="0"/>
          </a:p>
        </p:txBody>
      </p:sp>
      <p:sp>
        <p:nvSpPr>
          <p:cNvPr id="3" name="Marcador de contenido 2">
            <a:extLst>
              <a:ext uri="{FF2B5EF4-FFF2-40B4-BE49-F238E27FC236}">
                <a16:creationId xmlns:a16="http://schemas.microsoft.com/office/drawing/2014/main" id="{6F32045E-8BA3-A049-A588-AB37731C4A48}"/>
              </a:ext>
            </a:extLst>
          </p:cNvPr>
          <p:cNvSpPr>
            <a:spLocks noGrp="1"/>
          </p:cNvSpPr>
          <p:nvPr>
            <p:ph idx="1"/>
          </p:nvPr>
        </p:nvSpPr>
        <p:spPr>
          <a:xfrm>
            <a:off x="457200" y="1828800"/>
            <a:ext cx="8229600" cy="4297363"/>
          </a:xfrm>
        </p:spPr>
        <p:txBody>
          <a:bodyPr>
            <a:normAutofit fontScale="62500" lnSpcReduction="20000"/>
          </a:bodyPr>
          <a:lstStyle/>
          <a:p>
            <a:pPr algn="just"/>
            <a:r>
              <a:rPr lang="es-ES" dirty="0"/>
              <a:t>1. Satisfacer las necesidades de todos dentro de las capacidades del planeta.</a:t>
            </a:r>
          </a:p>
          <a:p>
            <a:pPr algn="just"/>
            <a:r>
              <a:rPr lang="es-ES" dirty="0"/>
              <a:t>2. Elementos esenciales de la vida: alimentos, vivienda, atención médica, expresión política, etc. Sin menoscabar los suelos fértiles, la capa de ozono o el clima estable.</a:t>
            </a:r>
          </a:p>
          <a:p>
            <a:pPr algn="just"/>
            <a:r>
              <a:rPr lang="es-ES" dirty="0"/>
              <a:t>3. Esta idea se ha aplicado a regiones de China, Escocia, Gales, Reino Unido, Sudáfrica, Países Bajos e India, entre otras zonas. Hasta el momento, ningún país satisface las necesidades básicas de sus ciudadanos mientras mantiene un nivel de usos de recursos sostenible a nivel mundial.</a:t>
            </a:r>
          </a:p>
          <a:p>
            <a:pPr algn="just"/>
            <a:r>
              <a:rPr lang="es-ES" dirty="0"/>
              <a:t>4. Nueve techos ecológicos son los límites planetarios: cambio climático, acidificación de los océanos, contaminación química, carga de nitrógeno y fósforo, extracción de agua dulce, cambio de uso del suelo, pérdida de biodiversidad, contaminación del aire, agotamiento capa de ozono.</a:t>
            </a:r>
          </a:p>
        </p:txBody>
      </p:sp>
      <p:sp>
        <p:nvSpPr>
          <p:cNvPr id="4" name="Marcador de pie de página 3">
            <a:extLst>
              <a:ext uri="{FF2B5EF4-FFF2-40B4-BE49-F238E27FC236}">
                <a16:creationId xmlns:a16="http://schemas.microsoft.com/office/drawing/2014/main" id="{E57AF5FB-75AF-594B-8958-A595A9943881}"/>
              </a:ext>
            </a:extLst>
          </p:cNvPr>
          <p:cNvSpPr>
            <a:spLocks noGrp="1"/>
          </p:cNvSpPr>
          <p:nvPr>
            <p:ph type="ftr" sz="quarter" idx="11"/>
          </p:nvPr>
        </p:nvSpPr>
        <p:spPr/>
        <p:txBody>
          <a:bodyPr/>
          <a:lstStyle/>
          <a:p>
            <a:r>
              <a:rPr lang="fr-FR"/>
              <a:t>Prof. Dr. Carles Manera</a:t>
            </a:r>
            <a:endParaRPr lang="es-ES"/>
          </a:p>
        </p:txBody>
      </p:sp>
      <p:sp>
        <p:nvSpPr>
          <p:cNvPr id="5" name="Marcador de número de diapositiva 4">
            <a:extLst>
              <a:ext uri="{FF2B5EF4-FFF2-40B4-BE49-F238E27FC236}">
                <a16:creationId xmlns:a16="http://schemas.microsoft.com/office/drawing/2014/main" id="{0297CC08-EB84-5F41-A37B-8C3F6800B3DE}"/>
              </a:ext>
            </a:extLst>
          </p:cNvPr>
          <p:cNvSpPr>
            <a:spLocks noGrp="1"/>
          </p:cNvSpPr>
          <p:nvPr>
            <p:ph type="sldNum" sz="quarter" idx="12"/>
          </p:nvPr>
        </p:nvSpPr>
        <p:spPr/>
        <p:txBody>
          <a:bodyPr/>
          <a:lstStyle/>
          <a:p>
            <a:fld id="{7237C7E6-071E-F745-BA65-D52A0C40F8C6}" type="slidenum">
              <a:rPr lang="es-ES" smtClean="0"/>
              <a:t>17</a:t>
            </a:fld>
            <a:endParaRPr lang="es-ES"/>
          </a:p>
        </p:txBody>
      </p:sp>
    </p:spTree>
    <p:extLst>
      <p:ext uri="{BB962C8B-B14F-4D97-AF65-F5344CB8AC3E}">
        <p14:creationId xmlns:p14="http://schemas.microsoft.com/office/powerpoint/2010/main" val="1385865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C74D46-06E4-6540-87E1-EA1C9CFABE73}"/>
              </a:ext>
            </a:extLst>
          </p:cNvPr>
          <p:cNvSpPr>
            <a:spLocks noGrp="1"/>
          </p:cNvSpPr>
          <p:nvPr>
            <p:ph type="title"/>
          </p:nvPr>
        </p:nvSpPr>
        <p:spPr>
          <a:xfrm>
            <a:off x="457200" y="381964"/>
            <a:ext cx="8229600" cy="1412112"/>
          </a:xfrm>
        </p:spPr>
        <p:txBody>
          <a:bodyPr>
            <a:normAutofit fontScale="90000"/>
          </a:bodyPr>
          <a:lstStyle/>
          <a:p>
            <a:pPr algn="just"/>
            <a:r>
              <a:rPr lang="es-ES" sz="2000" dirty="0"/>
              <a:t>El dónut es el espacio delimitado por dos anillos concéntricos: uno exterior, que delimita el techo ecológico, es decir, aquellos procesos biofísicos fundamentales que no pueden superarse si queremos garantizar la estabilidad del planeta (cambio climático, pérdida de biodiversidad, etcétera); y otro interior, que delimita las necesidades esenciales para la vida que cualquier ser humano debe tener garantizadas (salud, educación, vivienda, etcétera).</a:t>
            </a:r>
          </a:p>
        </p:txBody>
      </p:sp>
      <p:pic>
        <p:nvPicPr>
          <p:cNvPr id="7" name="Marcador de contenido 6">
            <a:extLst>
              <a:ext uri="{FF2B5EF4-FFF2-40B4-BE49-F238E27FC236}">
                <a16:creationId xmlns:a16="http://schemas.microsoft.com/office/drawing/2014/main" id="{FC5712F1-888A-9449-A65B-AF014DF7BA02}"/>
              </a:ext>
            </a:extLst>
          </p:cNvPr>
          <p:cNvPicPr>
            <a:picLocks noGrp="1" noChangeAspect="1"/>
          </p:cNvPicPr>
          <p:nvPr>
            <p:ph sz="half" idx="1"/>
          </p:nvPr>
        </p:nvPicPr>
        <p:blipFill>
          <a:blip r:embed="rId2"/>
          <a:stretch>
            <a:fillRect/>
          </a:stretch>
        </p:blipFill>
        <p:spPr>
          <a:xfrm>
            <a:off x="457200" y="1900573"/>
            <a:ext cx="3906456" cy="3925216"/>
          </a:xfrm>
          <a:prstGeom prst="rect">
            <a:avLst/>
          </a:prstGeom>
        </p:spPr>
      </p:pic>
      <p:pic>
        <p:nvPicPr>
          <p:cNvPr id="8" name="Marcador de contenido 7">
            <a:extLst>
              <a:ext uri="{FF2B5EF4-FFF2-40B4-BE49-F238E27FC236}">
                <a16:creationId xmlns:a16="http://schemas.microsoft.com/office/drawing/2014/main" id="{38597792-A196-2B4E-82EC-6EDDFA4ADC69}"/>
              </a:ext>
            </a:extLst>
          </p:cNvPr>
          <p:cNvPicPr>
            <a:picLocks noGrp="1" noChangeAspect="1"/>
          </p:cNvPicPr>
          <p:nvPr>
            <p:ph sz="half" idx="2"/>
          </p:nvPr>
        </p:nvPicPr>
        <p:blipFill>
          <a:blip r:embed="rId3"/>
          <a:stretch>
            <a:fillRect/>
          </a:stretch>
        </p:blipFill>
        <p:spPr>
          <a:xfrm>
            <a:off x="4363656" y="1678329"/>
            <a:ext cx="4699321" cy="4147460"/>
          </a:xfrm>
          <a:prstGeom prst="rect">
            <a:avLst/>
          </a:prstGeom>
        </p:spPr>
      </p:pic>
      <p:sp>
        <p:nvSpPr>
          <p:cNvPr id="5" name="Marcador de pie de página 4">
            <a:extLst>
              <a:ext uri="{FF2B5EF4-FFF2-40B4-BE49-F238E27FC236}">
                <a16:creationId xmlns:a16="http://schemas.microsoft.com/office/drawing/2014/main" id="{9642326A-0B41-5140-B102-E82C2A03D205}"/>
              </a:ext>
            </a:extLst>
          </p:cNvPr>
          <p:cNvSpPr>
            <a:spLocks noGrp="1"/>
          </p:cNvSpPr>
          <p:nvPr>
            <p:ph type="ftr" sz="quarter" idx="11"/>
          </p:nvPr>
        </p:nvSpPr>
        <p:spPr/>
        <p:txBody>
          <a:bodyPr/>
          <a:lstStyle/>
          <a:p>
            <a:r>
              <a:rPr lang="fr-FR"/>
              <a:t>Prof. Dr. Carles Manera</a:t>
            </a:r>
            <a:endParaRPr lang="es-ES"/>
          </a:p>
        </p:txBody>
      </p:sp>
      <p:sp>
        <p:nvSpPr>
          <p:cNvPr id="6" name="Marcador de número de diapositiva 5">
            <a:extLst>
              <a:ext uri="{FF2B5EF4-FFF2-40B4-BE49-F238E27FC236}">
                <a16:creationId xmlns:a16="http://schemas.microsoft.com/office/drawing/2014/main" id="{870675F0-9EA5-144E-92AA-0F9FBF12D562}"/>
              </a:ext>
            </a:extLst>
          </p:cNvPr>
          <p:cNvSpPr>
            <a:spLocks noGrp="1"/>
          </p:cNvSpPr>
          <p:nvPr>
            <p:ph type="sldNum" sz="quarter" idx="12"/>
          </p:nvPr>
        </p:nvSpPr>
        <p:spPr/>
        <p:txBody>
          <a:bodyPr/>
          <a:lstStyle/>
          <a:p>
            <a:fld id="{7237C7E6-071E-F745-BA65-D52A0C40F8C6}" type="slidenum">
              <a:rPr lang="es-ES" smtClean="0"/>
              <a:t>18</a:t>
            </a:fld>
            <a:endParaRPr lang="es-ES"/>
          </a:p>
        </p:txBody>
      </p:sp>
    </p:spTree>
    <p:extLst>
      <p:ext uri="{BB962C8B-B14F-4D97-AF65-F5344CB8AC3E}">
        <p14:creationId xmlns:p14="http://schemas.microsoft.com/office/powerpoint/2010/main" val="1402404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normAutofit/>
          </a:bodyPr>
          <a:lstStyle/>
          <a:p>
            <a:r>
              <a:rPr lang="es-ES" sz="6000" dirty="0"/>
              <a:t>–2–</a:t>
            </a:r>
          </a:p>
        </p:txBody>
      </p:sp>
      <p:sp>
        <p:nvSpPr>
          <p:cNvPr id="8" name="Marcador de contenido 7"/>
          <p:cNvSpPr>
            <a:spLocks noGrp="1"/>
          </p:cNvSpPr>
          <p:nvPr>
            <p:ph idx="1"/>
          </p:nvPr>
        </p:nvSpPr>
        <p:spPr/>
        <p:txBody>
          <a:bodyPr>
            <a:normAutofit/>
          </a:bodyPr>
          <a:lstStyle/>
          <a:p>
            <a:pPr marL="0" indent="0" algn="ctr">
              <a:buNone/>
            </a:pPr>
            <a:r>
              <a:rPr lang="es-ES" sz="4800" dirty="0"/>
              <a:t>LOS RETOS </a:t>
            </a:r>
          </a:p>
          <a:p>
            <a:pPr marL="0" indent="0" algn="ctr">
              <a:buNone/>
            </a:pPr>
            <a:endParaRPr lang="es-ES" sz="4800" dirty="0"/>
          </a:p>
          <a:p>
            <a:pPr marL="0" indent="0" algn="ctr">
              <a:buNone/>
            </a:pPr>
            <a:r>
              <a:rPr lang="es-ES" sz="4800" dirty="0"/>
              <a:t>2.3. EL CAMBIO DEMOGRÁFICO</a:t>
            </a:r>
          </a:p>
        </p:txBody>
      </p:sp>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19</a:t>
            </a:fld>
            <a:endParaRPr lang="es-ES"/>
          </a:p>
        </p:txBody>
      </p:sp>
    </p:spTree>
    <p:extLst>
      <p:ext uri="{BB962C8B-B14F-4D97-AF65-F5344CB8AC3E}">
        <p14:creationId xmlns:p14="http://schemas.microsoft.com/office/powerpoint/2010/main" val="1840084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La población mundial</a:t>
            </a:r>
          </a:p>
        </p:txBody>
      </p:sp>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20</a:t>
            </a:fld>
            <a:endParaRPr lang="es-ES"/>
          </a:p>
        </p:txBody>
      </p:sp>
      <p:sp>
        <p:nvSpPr>
          <p:cNvPr id="7" name="Marcador de contenido 6">
            <a:extLst>
              <a:ext uri="{FF2B5EF4-FFF2-40B4-BE49-F238E27FC236}">
                <a16:creationId xmlns:a16="http://schemas.microsoft.com/office/drawing/2014/main" id="{43721191-9F2C-F646-BFA5-896005FB3A4C}"/>
              </a:ext>
            </a:extLst>
          </p:cNvPr>
          <p:cNvSpPr>
            <a:spLocks noGrp="1"/>
          </p:cNvSpPr>
          <p:nvPr>
            <p:ph idx="1"/>
          </p:nvPr>
        </p:nvSpPr>
        <p:spPr/>
        <p:txBody>
          <a:bodyPr/>
          <a:lstStyle/>
          <a:p>
            <a:endParaRPr lang="es-ES" b="1" dirty="0">
              <a:hlinkClick r:id="rId2"/>
            </a:endParaRPr>
          </a:p>
          <a:p>
            <a:endParaRPr lang="ca-ES" dirty="0"/>
          </a:p>
        </p:txBody>
      </p:sp>
      <p:pic>
        <p:nvPicPr>
          <p:cNvPr id="8" name="Imagen 7">
            <a:extLst>
              <a:ext uri="{FF2B5EF4-FFF2-40B4-BE49-F238E27FC236}">
                <a16:creationId xmlns:a16="http://schemas.microsoft.com/office/drawing/2014/main" id="{DD77AAB6-07BD-C746-A86E-757D5A20E916}"/>
              </a:ext>
            </a:extLst>
          </p:cNvPr>
          <p:cNvPicPr>
            <a:picLocks noChangeAspect="1"/>
          </p:cNvPicPr>
          <p:nvPr/>
        </p:nvPicPr>
        <p:blipFill>
          <a:blip r:embed="rId3"/>
          <a:stretch>
            <a:fillRect/>
          </a:stretch>
        </p:blipFill>
        <p:spPr>
          <a:xfrm>
            <a:off x="1676400" y="1612900"/>
            <a:ext cx="5791200" cy="4095442"/>
          </a:xfrm>
          <a:prstGeom prst="rect">
            <a:avLst/>
          </a:prstGeom>
        </p:spPr>
      </p:pic>
    </p:spTree>
    <p:extLst>
      <p:ext uri="{BB962C8B-B14F-4D97-AF65-F5344CB8AC3E}">
        <p14:creationId xmlns:p14="http://schemas.microsoft.com/office/powerpoint/2010/main" val="4251159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ítulo 1"/>
          <p:cNvSpPr>
            <a:spLocks noGrp="1"/>
          </p:cNvSpPr>
          <p:nvPr>
            <p:ph type="title"/>
          </p:nvPr>
        </p:nvSpPr>
        <p:spPr/>
        <p:txBody>
          <a:bodyPr/>
          <a:lstStyle/>
          <a:p>
            <a:r>
              <a:rPr lang="es-ES">
                <a:latin typeface="Calibri" charset="0"/>
              </a:rPr>
              <a:t>Desigual evolución demográfica</a:t>
            </a:r>
            <a:br>
              <a:rPr lang="es-ES">
                <a:latin typeface="Calibri" charset="0"/>
              </a:rPr>
            </a:br>
            <a:r>
              <a:rPr lang="es-ES" sz="1400">
                <a:latin typeface="Calibri" charset="0"/>
              </a:rPr>
              <a:t>(Fuente: romiroxer, “Macroeconomía. Teoría del crecimiento y el desarrollo económico”)</a:t>
            </a:r>
          </a:p>
        </p:txBody>
      </p:sp>
      <p:pic>
        <p:nvPicPr>
          <p:cNvPr id="39938"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rcRect l="-15836" r="-15836"/>
          <a:stretch>
            <a:fillRect/>
          </a:stretch>
        </p:blipFill>
        <p:spPr/>
      </p:pic>
      <p:sp>
        <p:nvSpPr>
          <p:cNvPr id="4" name="Marcador de pie de página 3"/>
          <p:cNvSpPr>
            <a:spLocks noGrp="1"/>
          </p:cNvSpPr>
          <p:nvPr>
            <p:ph type="ftr" sz="quarter" idx="11"/>
          </p:nvPr>
        </p:nvSpPr>
        <p:spPr/>
        <p:txBody>
          <a:bodyPr/>
          <a:lstStyle/>
          <a:p>
            <a:pPr>
              <a:defRPr/>
            </a:pPr>
            <a:r>
              <a:rPr lang="es-ES_tradnl"/>
              <a:t>Prof. Dr. Carles Manera</a:t>
            </a:r>
            <a:endParaRPr lang="es-ES"/>
          </a:p>
        </p:txBody>
      </p:sp>
      <p:sp>
        <p:nvSpPr>
          <p:cNvPr id="5" name="Marcador de número de diapositiva 4"/>
          <p:cNvSpPr>
            <a:spLocks noGrp="1"/>
          </p:cNvSpPr>
          <p:nvPr>
            <p:ph type="sldNum" sz="quarter" idx="12"/>
          </p:nvPr>
        </p:nvSpPr>
        <p:spPr/>
        <p:txBody>
          <a:bodyPr/>
          <a:lstStyle/>
          <a:p>
            <a:pPr>
              <a:defRPr/>
            </a:pPr>
            <a:fld id="{BDDD9CE2-B2D1-3342-B15E-F7A380B7CEF1}" type="slidenum">
              <a:rPr lang="es-ES" smtClean="0"/>
              <a:pPr>
                <a:defRPr/>
              </a:pPr>
              <a:t>21</a:t>
            </a:fld>
            <a:endParaRPr lang="es-ES"/>
          </a:p>
        </p:txBody>
      </p:sp>
    </p:spTree>
    <p:extLst>
      <p:ext uri="{BB962C8B-B14F-4D97-AF65-F5344CB8AC3E}">
        <p14:creationId xmlns:p14="http://schemas.microsoft.com/office/powerpoint/2010/main" val="847869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ítulo 1"/>
          <p:cNvSpPr>
            <a:spLocks noGrp="1"/>
          </p:cNvSpPr>
          <p:nvPr>
            <p:ph type="title"/>
          </p:nvPr>
        </p:nvSpPr>
        <p:spPr>
          <a:xfrm>
            <a:off x="457200" y="257175"/>
            <a:ext cx="8229600" cy="1143000"/>
          </a:xfrm>
        </p:spPr>
        <p:txBody>
          <a:bodyPr/>
          <a:lstStyle/>
          <a:p>
            <a:r>
              <a:rPr lang="es-ES" dirty="0">
                <a:latin typeface="Calibri" charset="0"/>
              </a:rPr>
              <a:t>El avance asiático…</a:t>
            </a:r>
          </a:p>
        </p:txBody>
      </p:sp>
      <p:pic>
        <p:nvPicPr>
          <p:cNvPr id="56322"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rcRect l="-3621" r="-3621"/>
          <a:stretch>
            <a:fillRect/>
          </a:stretch>
        </p:blipFill>
        <p:spPr/>
      </p:pic>
      <p:sp>
        <p:nvSpPr>
          <p:cNvPr id="4" name="Marcador de pie de página 3"/>
          <p:cNvSpPr>
            <a:spLocks noGrp="1"/>
          </p:cNvSpPr>
          <p:nvPr>
            <p:ph type="ftr" sz="quarter" idx="11"/>
          </p:nvPr>
        </p:nvSpPr>
        <p:spPr/>
        <p:txBody>
          <a:bodyPr/>
          <a:lstStyle/>
          <a:p>
            <a:pPr>
              <a:defRPr/>
            </a:pPr>
            <a:r>
              <a:rPr lang="es-ES_tradnl"/>
              <a:t>Prof. Dr. Carles Manera</a:t>
            </a:r>
            <a:endParaRPr lang="es-ES"/>
          </a:p>
        </p:txBody>
      </p:sp>
      <p:sp>
        <p:nvSpPr>
          <p:cNvPr id="5" name="Marcador de número de diapositiva 4"/>
          <p:cNvSpPr>
            <a:spLocks noGrp="1"/>
          </p:cNvSpPr>
          <p:nvPr>
            <p:ph type="sldNum" sz="quarter" idx="12"/>
          </p:nvPr>
        </p:nvSpPr>
        <p:spPr/>
        <p:txBody>
          <a:bodyPr/>
          <a:lstStyle/>
          <a:p>
            <a:pPr>
              <a:defRPr/>
            </a:pPr>
            <a:fld id="{9EF1BF62-121F-F14D-A51E-B49A8DD38BD1}" type="slidenum">
              <a:rPr lang="es-ES" smtClean="0"/>
              <a:pPr>
                <a:defRPr/>
              </a:pPr>
              <a:t>22</a:t>
            </a:fld>
            <a:endParaRPr lang="es-ES"/>
          </a:p>
        </p:txBody>
      </p:sp>
    </p:spTree>
    <p:extLst>
      <p:ext uri="{BB962C8B-B14F-4D97-AF65-F5344CB8AC3E}">
        <p14:creationId xmlns:p14="http://schemas.microsoft.com/office/powerpoint/2010/main" val="717355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…y con necesidad de población activa joven en Europa y en Estados Unidos</a:t>
            </a:r>
          </a:p>
        </p:txBody>
      </p:sp>
      <p:pic>
        <p:nvPicPr>
          <p:cNvPr id="6" name="Marcador de contenido 5"/>
          <p:cNvPicPr>
            <a:picLocks noGrp="1" noChangeAspect="1"/>
          </p:cNvPicPr>
          <p:nvPr>
            <p:ph idx="1"/>
          </p:nvPr>
        </p:nvPicPr>
        <p:blipFill>
          <a:blip r:embed="rId2"/>
          <a:srcRect l="-7125" r="-7125"/>
          <a:stretch>
            <a:fillRect/>
          </a:stretch>
        </p:blipFill>
        <p:spPr/>
      </p:pic>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23</a:t>
            </a:fld>
            <a:endParaRPr lang="es-ES"/>
          </a:p>
        </p:txBody>
      </p:sp>
    </p:spTree>
    <p:extLst>
      <p:ext uri="{BB962C8B-B14F-4D97-AF65-F5344CB8AC3E}">
        <p14:creationId xmlns:p14="http://schemas.microsoft.com/office/powerpoint/2010/main" val="1320255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normAutofit/>
          </a:bodyPr>
          <a:lstStyle/>
          <a:p>
            <a:r>
              <a:rPr lang="es-ES" sz="6000" dirty="0"/>
              <a:t>–2–</a:t>
            </a:r>
          </a:p>
        </p:txBody>
      </p:sp>
      <p:sp>
        <p:nvSpPr>
          <p:cNvPr id="8" name="Marcador de contenido 7"/>
          <p:cNvSpPr>
            <a:spLocks noGrp="1"/>
          </p:cNvSpPr>
          <p:nvPr>
            <p:ph idx="1"/>
          </p:nvPr>
        </p:nvSpPr>
        <p:spPr/>
        <p:txBody>
          <a:bodyPr>
            <a:normAutofit/>
          </a:bodyPr>
          <a:lstStyle/>
          <a:p>
            <a:pPr marL="0" indent="0" algn="ctr">
              <a:buNone/>
            </a:pPr>
            <a:r>
              <a:rPr lang="es-ES" sz="4800" dirty="0"/>
              <a:t>LOS RETOS</a:t>
            </a:r>
          </a:p>
          <a:p>
            <a:pPr marL="0" indent="0" algn="ctr">
              <a:buNone/>
            </a:pPr>
            <a:r>
              <a:rPr lang="es-ES" sz="4800" dirty="0"/>
              <a:t> </a:t>
            </a:r>
          </a:p>
          <a:p>
            <a:pPr marL="0" indent="0" algn="ctr">
              <a:buNone/>
            </a:pPr>
            <a:r>
              <a:rPr lang="es-ES" sz="4800" dirty="0"/>
              <a:t>2.4. LOS NUEVOS LIDERAZGOS</a:t>
            </a:r>
          </a:p>
        </p:txBody>
      </p:sp>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24</a:t>
            </a:fld>
            <a:endParaRPr lang="es-ES"/>
          </a:p>
        </p:txBody>
      </p:sp>
    </p:spTree>
    <p:extLst>
      <p:ext uri="{BB962C8B-B14F-4D97-AF65-F5344CB8AC3E}">
        <p14:creationId xmlns:p14="http://schemas.microsoft.com/office/powerpoint/2010/main" val="1840084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El dominio chino sobre el litio</a:t>
            </a:r>
          </a:p>
        </p:txBody>
      </p:sp>
      <p:pic>
        <p:nvPicPr>
          <p:cNvPr id="6" name="Marcador de contenido 5"/>
          <p:cNvPicPr>
            <a:picLocks noGrp="1" noChangeAspect="1"/>
          </p:cNvPicPr>
          <p:nvPr>
            <p:ph idx="1"/>
          </p:nvPr>
        </p:nvPicPr>
        <p:blipFill>
          <a:blip r:embed="rId2"/>
          <a:srcRect l="-14209" r="-14209"/>
          <a:stretch>
            <a:fillRect/>
          </a:stretch>
        </p:blipFill>
        <p:spPr/>
      </p:pic>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25</a:t>
            </a:fld>
            <a:endParaRPr lang="es-ES"/>
          </a:p>
        </p:txBody>
      </p:sp>
    </p:spTree>
    <p:extLst>
      <p:ext uri="{BB962C8B-B14F-4D97-AF65-F5344CB8AC3E}">
        <p14:creationId xmlns:p14="http://schemas.microsoft.com/office/powerpoint/2010/main" val="4034783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Un tesoro bajo tierra</a:t>
            </a:r>
            <a:br>
              <a:rPr lang="es-ES" dirty="0"/>
            </a:br>
            <a:r>
              <a:rPr lang="es-ES" sz="3100" dirty="0"/>
              <a:t>(Fuente de las tres últimas diapositivas: Óscar Granados, </a:t>
            </a:r>
            <a:r>
              <a:rPr lang="es-ES" sz="3100" i="1" dirty="0"/>
              <a:t>El País. Negocios</a:t>
            </a:r>
            <a:r>
              <a:rPr lang="es-ES" sz="3100" dirty="0"/>
              <a:t>, abril 2025)</a:t>
            </a:r>
          </a:p>
        </p:txBody>
      </p:sp>
      <p:pic>
        <p:nvPicPr>
          <p:cNvPr id="6" name="Marcador de contenido 5"/>
          <p:cNvPicPr>
            <a:picLocks noGrp="1" noChangeAspect="1"/>
          </p:cNvPicPr>
          <p:nvPr>
            <p:ph idx="1"/>
          </p:nvPr>
        </p:nvPicPr>
        <p:blipFill rotWithShape="1">
          <a:blip r:embed="rId2"/>
          <a:srcRect l="-26989" r="-29591"/>
          <a:stretch/>
        </p:blipFill>
        <p:spPr/>
      </p:pic>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26</a:t>
            </a:fld>
            <a:endParaRPr lang="es-ES"/>
          </a:p>
        </p:txBody>
      </p:sp>
    </p:spTree>
    <p:extLst>
      <p:ext uri="{BB962C8B-B14F-4D97-AF65-F5344CB8AC3E}">
        <p14:creationId xmlns:p14="http://schemas.microsoft.com/office/powerpoint/2010/main" val="34367700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Exportaciones mundiales de mercancías</a:t>
            </a:r>
          </a:p>
        </p:txBody>
      </p:sp>
      <p:pic>
        <p:nvPicPr>
          <p:cNvPr id="6" name="Marcador de contenido 5"/>
          <p:cNvPicPr>
            <a:picLocks noGrp="1" noChangeAspect="1"/>
          </p:cNvPicPr>
          <p:nvPr>
            <p:ph idx="1"/>
          </p:nvPr>
        </p:nvPicPr>
        <p:blipFill>
          <a:blip r:embed="rId2"/>
          <a:srcRect l="1512" r="1512"/>
          <a:stretch>
            <a:fillRect/>
          </a:stretch>
        </p:blipFill>
        <p:spPr/>
      </p:pic>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27</a:t>
            </a:fld>
            <a:endParaRPr lang="es-ES"/>
          </a:p>
        </p:txBody>
      </p:sp>
    </p:spTree>
    <p:extLst>
      <p:ext uri="{BB962C8B-B14F-4D97-AF65-F5344CB8AC3E}">
        <p14:creationId xmlns:p14="http://schemas.microsoft.com/office/powerpoint/2010/main" val="923857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rmAutofit fontScale="90000"/>
          </a:bodyPr>
          <a:lstStyle/>
          <a:p>
            <a:r>
              <a:rPr lang="es-ES" dirty="0"/>
              <a:t>China, 2035: predominio en 10 sectores clave</a:t>
            </a:r>
          </a:p>
        </p:txBody>
      </p:sp>
      <p:pic>
        <p:nvPicPr>
          <p:cNvPr id="6" name="Marcador de contenido 5"/>
          <p:cNvPicPr>
            <a:picLocks noGrp="1" noChangeAspect="1"/>
          </p:cNvPicPr>
          <p:nvPr>
            <p:ph idx="1"/>
          </p:nvPr>
        </p:nvPicPr>
        <p:blipFill>
          <a:blip r:embed="rId2"/>
          <a:srcRect t="-23697" b="-23697"/>
          <a:stretch>
            <a:fillRect/>
          </a:stretch>
        </p:blipFill>
        <p:spPr/>
      </p:pic>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28</a:t>
            </a:fld>
            <a:endParaRPr lang="es-ES"/>
          </a:p>
        </p:txBody>
      </p:sp>
    </p:spTree>
    <p:extLst>
      <p:ext uri="{BB962C8B-B14F-4D97-AF65-F5344CB8AC3E}">
        <p14:creationId xmlns:p14="http://schemas.microsoft.com/office/powerpoint/2010/main" val="3143973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normAutofit/>
          </a:bodyPr>
          <a:lstStyle/>
          <a:p>
            <a:r>
              <a:rPr lang="es-ES" sz="6000" dirty="0"/>
              <a:t>–2–</a:t>
            </a:r>
          </a:p>
        </p:txBody>
      </p:sp>
      <p:sp>
        <p:nvSpPr>
          <p:cNvPr id="8" name="Marcador de contenido 7"/>
          <p:cNvSpPr>
            <a:spLocks noGrp="1"/>
          </p:cNvSpPr>
          <p:nvPr>
            <p:ph idx="1"/>
          </p:nvPr>
        </p:nvSpPr>
        <p:spPr/>
        <p:txBody>
          <a:bodyPr>
            <a:normAutofit/>
          </a:bodyPr>
          <a:lstStyle/>
          <a:p>
            <a:pPr marL="0" indent="0" algn="ctr">
              <a:buNone/>
            </a:pPr>
            <a:r>
              <a:rPr lang="es-ES" sz="4800" dirty="0"/>
              <a:t>LOS RETOS</a:t>
            </a:r>
          </a:p>
          <a:p>
            <a:pPr marL="0" indent="0" algn="ctr">
              <a:buNone/>
            </a:pPr>
            <a:r>
              <a:rPr lang="es-ES" sz="4800" dirty="0"/>
              <a:t> </a:t>
            </a:r>
          </a:p>
          <a:p>
            <a:pPr marL="0" indent="0" algn="ctr">
              <a:buNone/>
            </a:pPr>
            <a:r>
              <a:rPr lang="es-ES" sz="4800" dirty="0"/>
              <a:t>2.5. LA DESIGUALDAD</a:t>
            </a:r>
          </a:p>
        </p:txBody>
      </p:sp>
      <p:sp>
        <p:nvSpPr>
          <p:cNvPr id="4" name="Marcador de pie de página 3"/>
          <p:cNvSpPr>
            <a:spLocks noGrp="1"/>
          </p:cNvSpPr>
          <p:nvPr>
            <p:ph type="ftr" sz="quarter" idx="11"/>
          </p:nvPr>
        </p:nvSpPr>
        <p:spPr/>
        <p:txBody>
          <a:bodyPr/>
          <a:lstStyle/>
          <a:p>
            <a:r>
              <a:rPr lang="fr-FR"/>
              <a:t>Prof. Dr.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29</a:t>
            </a:fld>
            <a:endParaRPr lang="es-ES"/>
          </a:p>
        </p:txBody>
      </p:sp>
    </p:spTree>
    <p:extLst>
      <p:ext uri="{BB962C8B-B14F-4D97-AF65-F5344CB8AC3E}">
        <p14:creationId xmlns:p14="http://schemas.microsoft.com/office/powerpoint/2010/main" val="1583160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B4A0F5-0051-AA4C-9C22-6988D8B975C0}"/>
              </a:ext>
            </a:extLst>
          </p:cNvPr>
          <p:cNvSpPr>
            <a:spLocks noGrp="1"/>
          </p:cNvSpPr>
          <p:nvPr>
            <p:ph type="title"/>
          </p:nvPr>
        </p:nvSpPr>
        <p:spPr>
          <a:xfrm>
            <a:off x="457200" y="150471"/>
            <a:ext cx="8229600" cy="1354237"/>
          </a:xfrm>
        </p:spPr>
        <p:txBody>
          <a:bodyPr>
            <a:noAutofit/>
          </a:bodyPr>
          <a:lstStyle/>
          <a:p>
            <a:r>
              <a:rPr lang="es-ES" sz="3200" dirty="0"/>
              <a:t>Desigualdad global de la renta, según </a:t>
            </a:r>
            <a:r>
              <a:rPr lang="es-ES" sz="3200" b="1" dirty="0" err="1"/>
              <a:t>Branko</a:t>
            </a:r>
            <a:r>
              <a:rPr lang="es-ES" sz="3200" b="1" dirty="0"/>
              <a:t> </a:t>
            </a:r>
            <a:r>
              <a:rPr lang="es-ES" sz="3200" b="1" dirty="0" err="1"/>
              <a:t>Milanovic</a:t>
            </a:r>
            <a:r>
              <a:rPr lang="es-ES" sz="3200" dirty="0"/>
              <a:t> (2024)</a:t>
            </a:r>
            <a:br>
              <a:rPr lang="es-ES" sz="3200" dirty="0"/>
            </a:br>
            <a:r>
              <a:rPr lang="es-ES" sz="3200" dirty="0"/>
              <a:t>La curva de un elefante…</a:t>
            </a:r>
          </a:p>
        </p:txBody>
      </p:sp>
      <p:pic>
        <p:nvPicPr>
          <p:cNvPr id="7" name="Marcador de contenido 6">
            <a:extLst>
              <a:ext uri="{FF2B5EF4-FFF2-40B4-BE49-F238E27FC236}">
                <a16:creationId xmlns:a16="http://schemas.microsoft.com/office/drawing/2014/main" id="{5180B0C6-E5B7-0644-936F-7AE3D559C74E}"/>
              </a:ext>
            </a:extLst>
          </p:cNvPr>
          <p:cNvPicPr>
            <a:picLocks noGrp="1" noChangeAspect="1"/>
          </p:cNvPicPr>
          <p:nvPr>
            <p:ph sz="half" idx="1"/>
          </p:nvPr>
        </p:nvPicPr>
        <p:blipFill>
          <a:blip r:embed="rId2"/>
          <a:stretch>
            <a:fillRect/>
          </a:stretch>
        </p:blipFill>
        <p:spPr>
          <a:xfrm>
            <a:off x="457200" y="1647825"/>
            <a:ext cx="4038600" cy="4478338"/>
          </a:xfrm>
          <a:prstGeom prst="rect">
            <a:avLst/>
          </a:prstGeom>
        </p:spPr>
      </p:pic>
      <p:sp>
        <p:nvSpPr>
          <p:cNvPr id="4" name="Marcador de contenido 3">
            <a:extLst>
              <a:ext uri="{FF2B5EF4-FFF2-40B4-BE49-F238E27FC236}">
                <a16:creationId xmlns:a16="http://schemas.microsoft.com/office/drawing/2014/main" id="{0358C152-479C-5D4F-9F6A-57A67E9F4982}"/>
              </a:ext>
            </a:extLst>
          </p:cNvPr>
          <p:cNvSpPr>
            <a:spLocks noGrp="1"/>
          </p:cNvSpPr>
          <p:nvPr>
            <p:ph sz="half" idx="2"/>
          </p:nvPr>
        </p:nvSpPr>
        <p:spPr/>
        <p:txBody>
          <a:bodyPr>
            <a:normAutofit fontScale="25000" lnSpcReduction="20000"/>
          </a:bodyPr>
          <a:lstStyle/>
          <a:p>
            <a:pPr algn="just"/>
            <a:r>
              <a:rPr lang="es-ES" sz="4000" dirty="0"/>
              <a:t>La mayoría de la población mundial vio crecer sus ingresos. Ese aumento está representado por la parte superior de la curva (equivalente a la espalda y la cabeza del elefante). </a:t>
            </a:r>
          </a:p>
          <a:p>
            <a:pPr algn="just"/>
            <a:r>
              <a:rPr lang="es-ES" sz="4000" dirty="0"/>
              <a:t>¿Quiénes son todas esas personas? Básicamente </a:t>
            </a:r>
            <a:r>
              <a:rPr lang="es-ES" sz="4000" b="1" dirty="0"/>
              <a:t>las clases medias de economías emergentes asiáticas</a:t>
            </a:r>
            <a:r>
              <a:rPr lang="es-ES" sz="4000" dirty="0"/>
              <a:t>, especialmente en países como China e India.</a:t>
            </a:r>
          </a:p>
          <a:p>
            <a:pPr algn="just"/>
            <a:r>
              <a:rPr lang="es-ES" sz="4000" dirty="0"/>
              <a:t>Si dividimos la población mundial en 100 partes iguales (percentiles), como hace el gráfico, vemos que el gran aumento de ingresos se produce entre el percentil 10 y el 60, aproximadamente.</a:t>
            </a:r>
          </a:p>
          <a:p>
            <a:pPr algn="just"/>
            <a:r>
              <a:rPr lang="es-ES" sz="4000" dirty="0"/>
              <a:t>Y dentro de ese grupo, los más beneficiados son aquellos que se ubican alrededor de la media con una espectacular alza de ingresos de entre 70% y 80% (los puntos más altos de la curva).</a:t>
            </a:r>
          </a:p>
          <a:p>
            <a:pPr algn="just"/>
            <a:r>
              <a:rPr lang="es-ES" sz="4000" dirty="0"/>
              <a:t>En aquella cima hay cerca de 200 millones de ciudadanos chinos, 90 millones de indios y cerca de 30 millones de personas de Indonesia, Brasil y Egipto.</a:t>
            </a:r>
          </a:p>
          <a:p>
            <a:pPr algn="just"/>
            <a:r>
              <a:rPr lang="es-ES" sz="4000" dirty="0"/>
              <a:t>Los otros grandes ganadores fueron </a:t>
            </a:r>
            <a:r>
              <a:rPr lang="es-ES" sz="4000" b="1" dirty="0"/>
              <a:t>el 1% más rico del mundo que se hizo mucho más rico</a:t>
            </a:r>
            <a:r>
              <a:rPr lang="es-ES" sz="4000" dirty="0"/>
              <a:t> en aquel período. </a:t>
            </a:r>
          </a:p>
          <a:p>
            <a:pPr algn="just"/>
            <a:r>
              <a:rPr lang="es-ES" sz="4000" dirty="0"/>
              <a:t>Ese selecto club de poderosos millonarios está representado por la trompa empinada del elefante.</a:t>
            </a:r>
          </a:p>
          <a:p>
            <a:pPr algn="just"/>
            <a:r>
              <a:rPr lang="es-ES" sz="4000" dirty="0"/>
              <a:t>Tanto fue su éxito, que vieron crecer en más de 60% sus ingresos reales durante las dos décadas analizadas.</a:t>
            </a:r>
          </a:p>
          <a:p>
            <a:pPr algn="just"/>
            <a:r>
              <a:rPr lang="es-ES" sz="4000" dirty="0"/>
              <a:t>Ahora vamos al lado de los perdedores. Ahí están -además del 5% más pobre de la población que no vio ningún cambio-</a:t>
            </a:r>
            <a:r>
              <a:rPr lang="es-ES" sz="4000" b="1" dirty="0"/>
              <a:t> las clases medias de los países desarrollados de Occidente</a:t>
            </a:r>
            <a:r>
              <a:rPr lang="es-ES" sz="4000" dirty="0"/>
              <a:t>, representadas por la parte baja de la curva.</a:t>
            </a:r>
          </a:p>
          <a:p>
            <a:pPr algn="just"/>
            <a:r>
              <a:rPr lang="es-ES" sz="4000" dirty="0"/>
              <a:t>Esas clases, que en general experimentaron un estancamiento de sus ingresos, se ubican entre los percentiles 75 y 90 del gráfico.</a:t>
            </a:r>
          </a:p>
          <a:p>
            <a:pPr marL="0" indent="0" algn="just">
              <a:buNone/>
            </a:pPr>
            <a:r>
              <a:rPr lang="es-ES" sz="4000" dirty="0"/>
              <a:t>(FUENTE: </a:t>
            </a:r>
            <a:r>
              <a:rPr lang="es-ES" sz="4000" dirty="0">
                <a:hlinkClick r:id="rId3"/>
              </a:rPr>
              <a:t>https://www.bbc.com/mundo</a:t>
            </a:r>
            <a:r>
              <a:rPr lang="es-ES" sz="4000" dirty="0"/>
              <a:t>; Y MILANOVIC, 2024)</a:t>
            </a:r>
          </a:p>
          <a:p>
            <a:pPr algn="just"/>
            <a:endParaRPr lang="es-ES" dirty="0"/>
          </a:p>
          <a:p>
            <a:pPr marL="0" indent="0">
              <a:buNone/>
            </a:pPr>
            <a:endParaRPr lang="es-ES" dirty="0"/>
          </a:p>
        </p:txBody>
      </p:sp>
      <p:sp>
        <p:nvSpPr>
          <p:cNvPr id="5" name="Marcador de pie de página 4">
            <a:extLst>
              <a:ext uri="{FF2B5EF4-FFF2-40B4-BE49-F238E27FC236}">
                <a16:creationId xmlns:a16="http://schemas.microsoft.com/office/drawing/2014/main" id="{54B98801-EB9B-E94B-B434-32AB7A02102D}"/>
              </a:ext>
            </a:extLst>
          </p:cNvPr>
          <p:cNvSpPr>
            <a:spLocks noGrp="1"/>
          </p:cNvSpPr>
          <p:nvPr>
            <p:ph type="ftr" sz="quarter" idx="11"/>
          </p:nvPr>
        </p:nvSpPr>
        <p:spPr/>
        <p:txBody>
          <a:bodyPr/>
          <a:lstStyle/>
          <a:p>
            <a:r>
              <a:rPr lang="fr-FR"/>
              <a:t>Prof. Dr. Carles Manera</a:t>
            </a:r>
            <a:endParaRPr lang="es-ES"/>
          </a:p>
        </p:txBody>
      </p:sp>
      <p:sp>
        <p:nvSpPr>
          <p:cNvPr id="6" name="Marcador de número de diapositiva 5">
            <a:extLst>
              <a:ext uri="{FF2B5EF4-FFF2-40B4-BE49-F238E27FC236}">
                <a16:creationId xmlns:a16="http://schemas.microsoft.com/office/drawing/2014/main" id="{5A98B1DE-3A73-D149-A609-6F6FAA5AC9EC}"/>
              </a:ext>
            </a:extLst>
          </p:cNvPr>
          <p:cNvSpPr>
            <a:spLocks noGrp="1"/>
          </p:cNvSpPr>
          <p:nvPr>
            <p:ph type="sldNum" sz="quarter" idx="12"/>
          </p:nvPr>
        </p:nvSpPr>
        <p:spPr/>
        <p:txBody>
          <a:bodyPr/>
          <a:lstStyle/>
          <a:p>
            <a:fld id="{7237C7E6-071E-F745-BA65-D52A0C40F8C6}" type="slidenum">
              <a:rPr lang="es-ES" smtClean="0"/>
              <a:t>30</a:t>
            </a:fld>
            <a:endParaRPr lang="es-ES"/>
          </a:p>
        </p:txBody>
      </p:sp>
    </p:spTree>
    <p:extLst>
      <p:ext uri="{BB962C8B-B14F-4D97-AF65-F5344CB8AC3E}">
        <p14:creationId xmlns:p14="http://schemas.microsoft.com/office/powerpoint/2010/main" val="3870960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9B1459-5E3A-E245-BBC6-9C99CCAE3472}"/>
              </a:ext>
            </a:extLst>
          </p:cNvPr>
          <p:cNvSpPr>
            <a:spLocks noGrp="1"/>
          </p:cNvSpPr>
          <p:nvPr>
            <p:ph type="title"/>
          </p:nvPr>
        </p:nvSpPr>
        <p:spPr/>
        <p:txBody>
          <a:bodyPr>
            <a:normAutofit fontScale="90000"/>
          </a:bodyPr>
          <a:lstStyle/>
          <a:p>
            <a:r>
              <a:rPr lang="es-ES" dirty="0"/>
              <a:t>…un elefante que desaparece desde 2008</a:t>
            </a:r>
          </a:p>
        </p:txBody>
      </p:sp>
      <p:pic>
        <p:nvPicPr>
          <p:cNvPr id="7" name="Marcador de contenido 6">
            <a:extLst>
              <a:ext uri="{FF2B5EF4-FFF2-40B4-BE49-F238E27FC236}">
                <a16:creationId xmlns:a16="http://schemas.microsoft.com/office/drawing/2014/main" id="{4FE75F7F-3ABC-CD44-A56C-CCB3AEDA09E8}"/>
              </a:ext>
            </a:extLst>
          </p:cNvPr>
          <p:cNvPicPr>
            <a:picLocks noGrp="1" noChangeAspect="1"/>
          </p:cNvPicPr>
          <p:nvPr>
            <p:ph sz="half" idx="1"/>
          </p:nvPr>
        </p:nvPicPr>
        <p:blipFill>
          <a:blip r:embed="rId2"/>
          <a:stretch>
            <a:fillRect/>
          </a:stretch>
        </p:blipFill>
        <p:spPr>
          <a:xfrm>
            <a:off x="457200" y="1600200"/>
            <a:ext cx="4038600" cy="4525963"/>
          </a:xfrm>
          <a:prstGeom prst="rect">
            <a:avLst/>
          </a:prstGeom>
        </p:spPr>
      </p:pic>
      <p:sp>
        <p:nvSpPr>
          <p:cNvPr id="4" name="Marcador de contenido 3">
            <a:extLst>
              <a:ext uri="{FF2B5EF4-FFF2-40B4-BE49-F238E27FC236}">
                <a16:creationId xmlns:a16="http://schemas.microsoft.com/office/drawing/2014/main" id="{6B05480C-6B3E-F04C-A189-639457ACC563}"/>
              </a:ext>
            </a:extLst>
          </p:cNvPr>
          <p:cNvSpPr>
            <a:spLocks noGrp="1"/>
          </p:cNvSpPr>
          <p:nvPr>
            <p:ph sz="half" idx="2"/>
          </p:nvPr>
        </p:nvSpPr>
        <p:spPr/>
        <p:txBody>
          <a:bodyPr>
            <a:normAutofit fontScale="47500" lnSpcReduction="20000"/>
          </a:bodyPr>
          <a:lstStyle/>
          <a:p>
            <a:pPr algn="just"/>
            <a:r>
              <a:rPr lang="es-ES" sz="2900" dirty="0"/>
              <a:t>Con la llegada de la Gran Crisis de 2008 comienza un nuevo período en la historia económica y un reajuste en la distribución global de los ingresos.</a:t>
            </a:r>
          </a:p>
          <a:p>
            <a:pPr algn="just"/>
            <a:r>
              <a:rPr lang="es-ES" sz="2900" dirty="0"/>
              <a:t>Esa crisis, que comenzó con las llamadas "hipotecas tóxicas" en Estados Unidos y se expandió al resto del mundo, marcó un antes y un después en el reparto de la riqueza.</a:t>
            </a:r>
          </a:p>
          <a:p>
            <a:pPr algn="just"/>
            <a:r>
              <a:rPr lang="es-ES" sz="2900" b="1" dirty="0"/>
              <a:t>El elefante perdió su trompa.</a:t>
            </a:r>
          </a:p>
          <a:p>
            <a:pPr algn="just"/>
            <a:r>
              <a:rPr lang="es-ES" sz="2900" dirty="0"/>
              <a:t>El nuevo gráfico muestra que gran parte de la población asiática ha avanzado desde la mitad de la distribución mundial del ingreso hacia los sectores más altos, es decir, desde el centro hacia la derecha.</a:t>
            </a:r>
          </a:p>
          <a:p>
            <a:pPr algn="just"/>
            <a:r>
              <a:rPr lang="es-ES" sz="2900" dirty="0"/>
              <a:t>En la medida que China e India se mueven cada vez más hacia la zona de ingresos más altos, la forma del gráfico sigue transformándose.</a:t>
            </a:r>
          </a:p>
          <a:p>
            <a:pPr algn="just"/>
            <a:r>
              <a:rPr lang="es-ES" sz="2900" dirty="0"/>
              <a:t>Las proyecciones apuntan, dice el investigador, a que probablemente Asia va a desplazar gradualmente a los europeos y estadounidenses que actualmente dominan el 20% más rico.</a:t>
            </a:r>
          </a:p>
          <a:p>
            <a:pPr algn="just"/>
            <a:r>
              <a:rPr lang="es-ES" sz="2900" dirty="0"/>
              <a:t>"Ese cambio es algo que no hemos visto en los últimos 200 años".</a:t>
            </a:r>
          </a:p>
          <a:p>
            <a:endParaRPr lang="es-ES" dirty="0"/>
          </a:p>
        </p:txBody>
      </p:sp>
      <p:sp>
        <p:nvSpPr>
          <p:cNvPr id="5" name="Marcador de pie de página 4">
            <a:extLst>
              <a:ext uri="{FF2B5EF4-FFF2-40B4-BE49-F238E27FC236}">
                <a16:creationId xmlns:a16="http://schemas.microsoft.com/office/drawing/2014/main" id="{83DB771C-3C40-2649-B125-FAA9C5A65AD2}"/>
              </a:ext>
            </a:extLst>
          </p:cNvPr>
          <p:cNvSpPr>
            <a:spLocks noGrp="1"/>
          </p:cNvSpPr>
          <p:nvPr>
            <p:ph type="ftr" sz="quarter" idx="11"/>
          </p:nvPr>
        </p:nvSpPr>
        <p:spPr/>
        <p:txBody>
          <a:bodyPr/>
          <a:lstStyle/>
          <a:p>
            <a:r>
              <a:rPr lang="fr-FR"/>
              <a:t>Prof. Dr. Carles Manera</a:t>
            </a:r>
            <a:endParaRPr lang="es-ES"/>
          </a:p>
        </p:txBody>
      </p:sp>
      <p:sp>
        <p:nvSpPr>
          <p:cNvPr id="6" name="Marcador de número de diapositiva 5">
            <a:extLst>
              <a:ext uri="{FF2B5EF4-FFF2-40B4-BE49-F238E27FC236}">
                <a16:creationId xmlns:a16="http://schemas.microsoft.com/office/drawing/2014/main" id="{011157C7-277C-9748-B7C6-F38BB1B3B92B}"/>
              </a:ext>
            </a:extLst>
          </p:cNvPr>
          <p:cNvSpPr>
            <a:spLocks noGrp="1"/>
          </p:cNvSpPr>
          <p:nvPr>
            <p:ph type="sldNum" sz="quarter" idx="12"/>
          </p:nvPr>
        </p:nvSpPr>
        <p:spPr/>
        <p:txBody>
          <a:bodyPr/>
          <a:lstStyle/>
          <a:p>
            <a:fld id="{7237C7E6-071E-F745-BA65-D52A0C40F8C6}" type="slidenum">
              <a:rPr lang="es-ES" smtClean="0"/>
              <a:t>31</a:t>
            </a:fld>
            <a:endParaRPr lang="es-ES"/>
          </a:p>
        </p:txBody>
      </p:sp>
    </p:spTree>
    <p:extLst>
      <p:ext uri="{BB962C8B-B14F-4D97-AF65-F5344CB8AC3E}">
        <p14:creationId xmlns:p14="http://schemas.microsoft.com/office/powerpoint/2010/main" val="19191719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08177C-5F1D-074A-9875-860B2F0B3074}"/>
              </a:ext>
            </a:extLst>
          </p:cNvPr>
          <p:cNvSpPr>
            <a:spLocks noGrp="1"/>
          </p:cNvSpPr>
          <p:nvPr>
            <p:ph type="title"/>
          </p:nvPr>
        </p:nvSpPr>
        <p:spPr/>
        <p:txBody>
          <a:bodyPr/>
          <a:lstStyle/>
          <a:p>
            <a:r>
              <a:rPr lang="es-ES" dirty="0"/>
              <a:t>El “siglo asiático”, según </a:t>
            </a:r>
            <a:r>
              <a:rPr lang="es-ES" b="1" dirty="0" err="1"/>
              <a:t>Milanovic</a:t>
            </a:r>
            <a:endParaRPr lang="es-ES" b="1" dirty="0"/>
          </a:p>
        </p:txBody>
      </p:sp>
      <p:sp>
        <p:nvSpPr>
          <p:cNvPr id="3" name="Marcador de contenido 2">
            <a:extLst>
              <a:ext uri="{FF2B5EF4-FFF2-40B4-BE49-F238E27FC236}">
                <a16:creationId xmlns:a16="http://schemas.microsoft.com/office/drawing/2014/main" id="{B13E2C86-29A4-9547-B21D-45DF03908A43}"/>
              </a:ext>
            </a:extLst>
          </p:cNvPr>
          <p:cNvSpPr>
            <a:spLocks noGrp="1"/>
          </p:cNvSpPr>
          <p:nvPr>
            <p:ph sz="half" idx="1"/>
          </p:nvPr>
        </p:nvSpPr>
        <p:spPr/>
        <p:txBody>
          <a:bodyPr>
            <a:normAutofit fontScale="55000" lnSpcReduction="20000"/>
          </a:bodyPr>
          <a:lstStyle/>
          <a:p>
            <a:pPr algn="just"/>
            <a:r>
              <a:rPr lang="es-ES" sz="3300" dirty="0"/>
              <a:t>Otros estudios sobre desigualdad, como el "2018 </a:t>
            </a:r>
            <a:r>
              <a:rPr lang="es-ES" sz="3300" dirty="0" err="1"/>
              <a:t>World</a:t>
            </a:r>
            <a:r>
              <a:rPr lang="es-ES" sz="3300" dirty="0"/>
              <a:t> </a:t>
            </a:r>
            <a:r>
              <a:rPr lang="es-ES" sz="3300" dirty="0" err="1"/>
              <a:t>Inequality</a:t>
            </a:r>
            <a:r>
              <a:rPr lang="es-ES" sz="3300" dirty="0"/>
              <a:t> </a:t>
            </a:r>
            <a:r>
              <a:rPr lang="es-ES" sz="3300" dirty="0" err="1"/>
              <a:t>Report</a:t>
            </a:r>
            <a:r>
              <a:rPr lang="es-ES" sz="3300" dirty="0"/>
              <a:t>" de los economistas Facundo </a:t>
            </a:r>
            <a:r>
              <a:rPr lang="es-ES" sz="3300" dirty="0" err="1"/>
              <a:t>Alvaredo</a:t>
            </a:r>
            <a:r>
              <a:rPr lang="es-ES" sz="3300" dirty="0"/>
              <a:t>, Lucas </a:t>
            </a:r>
            <a:r>
              <a:rPr lang="es-ES" sz="3300" dirty="0" err="1"/>
              <a:t>Chancel</a:t>
            </a:r>
            <a:r>
              <a:rPr lang="es-ES" sz="3300" dirty="0"/>
              <a:t>, Thomas </a:t>
            </a:r>
            <a:r>
              <a:rPr lang="es-ES" sz="3300" dirty="0" err="1"/>
              <a:t>Piketty</a:t>
            </a:r>
            <a:r>
              <a:rPr lang="es-ES" sz="3300" dirty="0"/>
              <a:t>, Emmanuel </a:t>
            </a:r>
            <a:r>
              <a:rPr lang="es-ES" sz="3300" dirty="0" err="1"/>
              <a:t>Saez</a:t>
            </a:r>
            <a:r>
              <a:rPr lang="es-ES" sz="3300" dirty="0"/>
              <a:t> y Gabriel </a:t>
            </a:r>
            <a:r>
              <a:rPr lang="es-ES" sz="3300" dirty="0" err="1"/>
              <a:t>Zucman</a:t>
            </a:r>
            <a:r>
              <a:rPr lang="es-ES" sz="3300" dirty="0"/>
              <a:t>, extienden su análisis hasta 2016, aunque utilizan otra metodología.</a:t>
            </a:r>
          </a:p>
          <a:p>
            <a:pPr algn="just"/>
            <a:r>
              <a:rPr lang="es-ES" sz="3300" dirty="0"/>
              <a:t>Una de sus conclusiones es que </a:t>
            </a:r>
            <a:r>
              <a:rPr lang="es-ES" sz="3300" b="1" dirty="0"/>
              <a:t>la trompa se empina mucho más arriba</a:t>
            </a:r>
            <a:r>
              <a:rPr lang="es-ES" sz="3300" dirty="0"/>
              <a:t> y los </a:t>
            </a:r>
            <a:r>
              <a:rPr lang="es-ES" sz="3300" dirty="0" err="1"/>
              <a:t>ultraricos</a:t>
            </a:r>
            <a:r>
              <a:rPr lang="es-ES" sz="3300" dirty="0"/>
              <a:t> aparecen aún más beneficiados. </a:t>
            </a:r>
          </a:p>
          <a:p>
            <a:pPr algn="just"/>
            <a:r>
              <a:rPr lang="es-ES" sz="3300" dirty="0"/>
              <a:t>Lo que muchos se preguntan actualmente es cómo la pandemia de covid-19 y la crisis económica global que vivió el mundo en 2020 están afectando la desigualdad.</a:t>
            </a:r>
          </a:p>
          <a:p>
            <a:endParaRPr lang="es-ES" dirty="0"/>
          </a:p>
        </p:txBody>
      </p:sp>
      <p:sp>
        <p:nvSpPr>
          <p:cNvPr id="4" name="Marcador de contenido 3">
            <a:extLst>
              <a:ext uri="{FF2B5EF4-FFF2-40B4-BE49-F238E27FC236}">
                <a16:creationId xmlns:a16="http://schemas.microsoft.com/office/drawing/2014/main" id="{2914F651-486F-B441-95CC-8BFFE3BB07CE}"/>
              </a:ext>
            </a:extLst>
          </p:cNvPr>
          <p:cNvSpPr>
            <a:spLocks noGrp="1"/>
          </p:cNvSpPr>
          <p:nvPr>
            <p:ph sz="half" idx="2"/>
          </p:nvPr>
        </p:nvSpPr>
        <p:spPr/>
        <p:txBody>
          <a:bodyPr>
            <a:normAutofit fontScale="55000" lnSpcReduction="20000"/>
          </a:bodyPr>
          <a:lstStyle/>
          <a:p>
            <a:pPr algn="just"/>
            <a:r>
              <a:rPr lang="es-ES" dirty="0"/>
              <a:t>"</a:t>
            </a:r>
            <a:r>
              <a:rPr lang="es-ES" sz="3800" dirty="0"/>
              <a:t>Si lo que hemos visto en las últimas tres décadas continúa,</a:t>
            </a:r>
            <a:r>
              <a:rPr lang="es-ES" sz="3800" b="1" dirty="0"/>
              <a:t> la brecha entre Occidente y Asia seguirá reduciéndose</a:t>
            </a:r>
            <a:r>
              <a:rPr lang="es-ES" sz="3800" dirty="0"/>
              <a:t>, pero es muy difícil saber qué pasará en el futuro", advierte </a:t>
            </a:r>
            <a:r>
              <a:rPr lang="es-ES" sz="3800" dirty="0" err="1"/>
              <a:t>Milanovic</a:t>
            </a:r>
            <a:r>
              <a:rPr lang="es-ES" sz="3800" dirty="0"/>
              <a:t>.</a:t>
            </a:r>
          </a:p>
          <a:p>
            <a:pPr algn="just"/>
            <a:r>
              <a:rPr lang="es-ES" sz="3800" dirty="0"/>
              <a:t>No en vano se dice que este podría ser el "siglo asiático", como la contraparte económica de lo que fue el ascenso global de las clases medias occidentales durante el siglo XX, bajo el predominio estadounidense.</a:t>
            </a:r>
          </a:p>
          <a:p>
            <a:endParaRPr lang="es-ES" dirty="0"/>
          </a:p>
        </p:txBody>
      </p:sp>
      <p:sp>
        <p:nvSpPr>
          <p:cNvPr id="5" name="Marcador de pie de página 4">
            <a:extLst>
              <a:ext uri="{FF2B5EF4-FFF2-40B4-BE49-F238E27FC236}">
                <a16:creationId xmlns:a16="http://schemas.microsoft.com/office/drawing/2014/main" id="{4AA4B28C-3489-5245-AC5F-5897F314374E}"/>
              </a:ext>
            </a:extLst>
          </p:cNvPr>
          <p:cNvSpPr>
            <a:spLocks noGrp="1"/>
          </p:cNvSpPr>
          <p:nvPr>
            <p:ph type="ftr" sz="quarter" idx="11"/>
          </p:nvPr>
        </p:nvSpPr>
        <p:spPr/>
        <p:txBody>
          <a:bodyPr/>
          <a:lstStyle/>
          <a:p>
            <a:r>
              <a:rPr lang="fr-FR"/>
              <a:t>Prof. Dr. Carles Manera</a:t>
            </a:r>
            <a:endParaRPr lang="es-ES"/>
          </a:p>
        </p:txBody>
      </p:sp>
      <p:sp>
        <p:nvSpPr>
          <p:cNvPr id="6" name="Marcador de número de diapositiva 5">
            <a:extLst>
              <a:ext uri="{FF2B5EF4-FFF2-40B4-BE49-F238E27FC236}">
                <a16:creationId xmlns:a16="http://schemas.microsoft.com/office/drawing/2014/main" id="{7F63B71B-A329-F345-B129-206CECDDC71C}"/>
              </a:ext>
            </a:extLst>
          </p:cNvPr>
          <p:cNvSpPr>
            <a:spLocks noGrp="1"/>
          </p:cNvSpPr>
          <p:nvPr>
            <p:ph type="sldNum" sz="quarter" idx="12"/>
          </p:nvPr>
        </p:nvSpPr>
        <p:spPr/>
        <p:txBody>
          <a:bodyPr/>
          <a:lstStyle/>
          <a:p>
            <a:fld id="{7237C7E6-071E-F745-BA65-D52A0C40F8C6}" type="slidenum">
              <a:rPr lang="es-ES" smtClean="0"/>
              <a:t>32</a:t>
            </a:fld>
            <a:endParaRPr lang="es-ES"/>
          </a:p>
        </p:txBody>
      </p:sp>
    </p:spTree>
    <p:extLst>
      <p:ext uri="{BB962C8B-B14F-4D97-AF65-F5344CB8AC3E}">
        <p14:creationId xmlns:p14="http://schemas.microsoft.com/office/powerpoint/2010/main" val="1986966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F53083-5934-FD2D-2F68-041920DB502B}"/>
              </a:ext>
            </a:extLst>
          </p:cNvPr>
          <p:cNvSpPr>
            <a:spLocks noGrp="1"/>
          </p:cNvSpPr>
          <p:nvPr>
            <p:ph type="title"/>
          </p:nvPr>
        </p:nvSpPr>
        <p:spPr>
          <a:xfrm>
            <a:off x="457200" y="136525"/>
            <a:ext cx="8229600" cy="1281113"/>
          </a:xfrm>
        </p:spPr>
        <p:txBody>
          <a:bodyPr>
            <a:normAutofit fontScale="90000"/>
          </a:bodyPr>
          <a:lstStyle/>
          <a:p>
            <a:br>
              <a:rPr lang="es-ES" sz="3600" i="1" dirty="0">
                <a:solidFill>
                  <a:srgbClr val="222222"/>
                </a:solidFill>
                <a:latin typeface="Source Serif 4"/>
              </a:rPr>
            </a:br>
            <a:r>
              <a:rPr lang="es-ES" sz="3600" i="1" dirty="0" err="1">
                <a:solidFill>
                  <a:srgbClr val="222222"/>
                </a:solidFill>
                <a:latin typeface="Source Serif 4"/>
              </a:rPr>
              <a:t>H</a:t>
            </a:r>
            <a:r>
              <a:rPr lang="es-ES" sz="3600" b="0" i="1" dirty="0" err="1">
                <a:solidFill>
                  <a:srgbClr val="222222"/>
                </a:solidFill>
                <a:effectLst/>
                <a:latin typeface="Source Serif 4"/>
              </a:rPr>
              <a:t>omoploutia</a:t>
            </a:r>
            <a:r>
              <a:rPr lang="es-ES" sz="3600" b="0" i="0" dirty="0">
                <a:solidFill>
                  <a:srgbClr val="222222"/>
                </a:solidFill>
                <a:effectLst/>
                <a:latin typeface="Source Serif 4"/>
              </a:rPr>
              <a:t>.  </a:t>
            </a:r>
            <a:br>
              <a:rPr lang="es-ES" sz="3600" b="0" i="0" dirty="0">
                <a:solidFill>
                  <a:srgbClr val="222222"/>
                </a:solidFill>
                <a:effectLst/>
                <a:latin typeface="Source Serif 4"/>
              </a:rPr>
            </a:br>
            <a:r>
              <a:rPr lang="es-ES" sz="3600" dirty="0">
                <a:solidFill>
                  <a:srgbClr val="222222"/>
                </a:solidFill>
                <a:latin typeface="Source Serif 4"/>
              </a:rPr>
              <a:t>N</a:t>
            </a:r>
            <a:r>
              <a:rPr lang="es-ES" sz="3600" b="0" i="0" dirty="0">
                <a:solidFill>
                  <a:srgbClr val="222222"/>
                </a:solidFill>
                <a:effectLst/>
                <a:latin typeface="Source Serif 4"/>
              </a:rPr>
              <a:t>eologismo creado a partir del griego (</a:t>
            </a:r>
            <a:r>
              <a:rPr lang="es-ES" sz="3600" b="0" i="1" dirty="0">
                <a:solidFill>
                  <a:srgbClr val="222222"/>
                </a:solidFill>
                <a:effectLst/>
                <a:latin typeface="Source Serif 4"/>
              </a:rPr>
              <a:t>homo</a:t>
            </a:r>
            <a:r>
              <a:rPr lang="es-ES" sz="3600" b="0" i="0" dirty="0">
                <a:solidFill>
                  <a:srgbClr val="222222"/>
                </a:solidFill>
                <a:effectLst/>
                <a:latin typeface="Source Serif 4"/>
              </a:rPr>
              <a:t>, igual; </a:t>
            </a:r>
            <a:r>
              <a:rPr lang="es-ES" sz="3600" b="0" i="1" dirty="0" err="1">
                <a:solidFill>
                  <a:srgbClr val="222222"/>
                </a:solidFill>
                <a:effectLst/>
                <a:latin typeface="Source Serif 4"/>
              </a:rPr>
              <a:t>ploutia</a:t>
            </a:r>
            <a:r>
              <a:rPr lang="es-ES" sz="3600" b="0" i="0" dirty="0">
                <a:solidFill>
                  <a:srgbClr val="222222"/>
                </a:solidFill>
                <a:effectLst/>
                <a:latin typeface="Source Serif 4"/>
              </a:rPr>
              <a:t>, riqueza)</a:t>
            </a:r>
            <a:br>
              <a:rPr lang="es-ES" b="0" i="0" dirty="0">
                <a:solidFill>
                  <a:srgbClr val="222222"/>
                </a:solidFill>
                <a:effectLst/>
                <a:latin typeface="Source Serif 4"/>
              </a:rPr>
            </a:br>
            <a:endParaRPr lang="es-ES" dirty="0"/>
          </a:p>
        </p:txBody>
      </p:sp>
      <p:sp>
        <p:nvSpPr>
          <p:cNvPr id="3" name="Marcador de contenido 2">
            <a:extLst>
              <a:ext uri="{FF2B5EF4-FFF2-40B4-BE49-F238E27FC236}">
                <a16:creationId xmlns:a16="http://schemas.microsoft.com/office/drawing/2014/main" id="{994382A5-A36A-5C4A-3171-189303CC747A}"/>
              </a:ext>
            </a:extLst>
          </p:cNvPr>
          <p:cNvSpPr>
            <a:spLocks noGrp="1"/>
          </p:cNvSpPr>
          <p:nvPr>
            <p:ph sz="half" idx="1"/>
          </p:nvPr>
        </p:nvSpPr>
        <p:spPr/>
        <p:txBody>
          <a:bodyPr>
            <a:normAutofit fontScale="25000" lnSpcReduction="20000"/>
          </a:bodyPr>
          <a:lstStyle/>
          <a:p>
            <a:pPr algn="just"/>
            <a:r>
              <a:rPr lang="es-ES" sz="6400" b="0" i="1" dirty="0" err="1">
                <a:solidFill>
                  <a:srgbClr val="222222"/>
                </a:solidFill>
                <a:effectLst/>
                <a:latin typeface="Source Serif 4"/>
              </a:rPr>
              <a:t>Homoploutia</a:t>
            </a:r>
            <a:r>
              <a:rPr lang="es-ES" sz="6400" b="0" i="0" dirty="0">
                <a:solidFill>
                  <a:srgbClr val="222222"/>
                </a:solidFill>
                <a:effectLst/>
                <a:latin typeface="Source Serif 4"/>
              </a:rPr>
              <a:t> es un concepto económico que describe la situación en la que las mismas personas son ricas tanto en ingresos de capital (por ejemplo, rentas, dividendos) como en ingresos laborales (salarios, honorarios). </a:t>
            </a:r>
          </a:p>
          <a:p>
            <a:pPr algn="just"/>
            <a:r>
              <a:rPr lang="es-ES" sz="6400" b="0" i="0" dirty="0">
                <a:solidFill>
                  <a:srgbClr val="222222"/>
                </a:solidFill>
                <a:effectLst/>
                <a:latin typeface="Source Serif 4"/>
              </a:rPr>
              <a:t>Es decir, la riqueza no se concentra solo entre capitalistas o solo entre trabajadores altamente remunerados, sino que hay un grupo significativo (un cuarto del 1% más rico)  que pertenece simultáneamente a ambas categorías. </a:t>
            </a:r>
          </a:p>
          <a:p>
            <a:pPr algn="just"/>
            <a:r>
              <a:rPr lang="es-ES" sz="6400" b="0" i="0" dirty="0">
                <a:solidFill>
                  <a:srgbClr val="222222"/>
                </a:solidFill>
                <a:effectLst/>
                <a:latin typeface="Source Serif 4"/>
              </a:rPr>
              <a:t>Por ejemplo, médicos, abogados o profesores o ejecutivos que también cuentan con rendimientos del capital aparte de su sueldo y que los hace más poderosos, en términos económicos,  si cabe. </a:t>
            </a:r>
          </a:p>
          <a:p>
            <a:pPr algn="just"/>
            <a:r>
              <a:rPr lang="es-ES" sz="6400" b="0" i="0" dirty="0">
                <a:solidFill>
                  <a:srgbClr val="222222"/>
                </a:solidFill>
                <a:effectLst/>
                <a:latin typeface="Source Serif 4"/>
              </a:rPr>
              <a:t>La desigualdad se ha sofisticado, también dentro de la cúspide. </a:t>
            </a:r>
          </a:p>
          <a:p>
            <a:endParaRPr lang="es-ES" dirty="0"/>
          </a:p>
        </p:txBody>
      </p:sp>
      <p:sp>
        <p:nvSpPr>
          <p:cNvPr id="4" name="Marcador de contenido 3">
            <a:extLst>
              <a:ext uri="{FF2B5EF4-FFF2-40B4-BE49-F238E27FC236}">
                <a16:creationId xmlns:a16="http://schemas.microsoft.com/office/drawing/2014/main" id="{1D2B9BD6-C710-FA14-8437-F2A1EBADCFA8}"/>
              </a:ext>
            </a:extLst>
          </p:cNvPr>
          <p:cNvSpPr>
            <a:spLocks noGrp="1"/>
          </p:cNvSpPr>
          <p:nvPr>
            <p:ph sz="half" idx="2"/>
          </p:nvPr>
        </p:nvSpPr>
        <p:spPr/>
        <p:txBody>
          <a:bodyPr>
            <a:normAutofit fontScale="25000" lnSpcReduction="20000"/>
          </a:bodyPr>
          <a:lstStyle/>
          <a:p>
            <a:pPr algn="just"/>
            <a:r>
              <a:rPr lang="es-ES" sz="6200" b="0" i="0" dirty="0">
                <a:solidFill>
                  <a:srgbClr val="222222"/>
                </a:solidFill>
                <a:effectLst/>
                <a:latin typeface="Source Serif 4"/>
              </a:rPr>
              <a:t>La élite se ha beneficiado de una ideología de la meritocracia y tienen la sensación de que merecen ocupar esa posición.</a:t>
            </a:r>
          </a:p>
          <a:p>
            <a:pPr algn="just"/>
            <a:r>
              <a:rPr lang="es-ES" sz="6200" b="0" i="0" dirty="0">
                <a:solidFill>
                  <a:srgbClr val="222222"/>
                </a:solidFill>
                <a:effectLst/>
                <a:latin typeface="Source Serif 4"/>
              </a:rPr>
              <a:t>Se percibe “una visión negativa” hacia los grupos con menos ingresos, a quienes “consideran deplorables, lo que es políticamente desestabilizador.  </a:t>
            </a:r>
          </a:p>
          <a:p>
            <a:pPr algn="just"/>
            <a:r>
              <a:rPr lang="es-ES" sz="6200" b="0" i="0" dirty="0">
                <a:solidFill>
                  <a:srgbClr val="222222"/>
                </a:solidFill>
                <a:effectLst/>
                <a:latin typeface="Source Serif 4"/>
              </a:rPr>
              <a:t>Una nueva lucha de clase que es una bomba de relojería en potencia para  las sociedades y para la democracia. </a:t>
            </a:r>
          </a:p>
          <a:p>
            <a:pPr algn="just"/>
            <a:r>
              <a:rPr lang="es-ES" sz="6200" dirty="0">
                <a:solidFill>
                  <a:srgbClr val="222222"/>
                </a:solidFill>
                <a:latin typeface="Source Serif 4"/>
              </a:rPr>
              <a:t>U</a:t>
            </a:r>
            <a:r>
              <a:rPr lang="es-ES" sz="6200" b="0" i="0" dirty="0">
                <a:solidFill>
                  <a:srgbClr val="222222"/>
                </a:solidFill>
                <a:effectLst/>
                <a:latin typeface="Source Serif 4"/>
              </a:rPr>
              <a:t>n peligro más: la tecnología, que podría profundizar las desigualdades todavía más. La llegada de la Inteligencia Artificial potencialmente también podría favorecer al capital en detrimento de los ingresos laborales, pronostica </a:t>
            </a:r>
            <a:r>
              <a:rPr lang="es-ES" sz="6200" b="0" i="0" dirty="0" err="1">
                <a:solidFill>
                  <a:srgbClr val="222222"/>
                </a:solidFill>
                <a:effectLst/>
                <a:latin typeface="Source Serif 4"/>
              </a:rPr>
              <a:t>Milanovic</a:t>
            </a:r>
            <a:r>
              <a:rPr lang="es-ES" sz="6200" b="0" i="0" dirty="0">
                <a:solidFill>
                  <a:srgbClr val="222222"/>
                </a:solidFill>
                <a:effectLst/>
                <a:latin typeface="Source Serif 4"/>
              </a:rPr>
              <a:t>.</a:t>
            </a:r>
          </a:p>
          <a:p>
            <a:endParaRPr lang="es-ES" dirty="0"/>
          </a:p>
        </p:txBody>
      </p:sp>
      <p:sp>
        <p:nvSpPr>
          <p:cNvPr id="5" name="Marcador de pie de página 4">
            <a:extLst>
              <a:ext uri="{FF2B5EF4-FFF2-40B4-BE49-F238E27FC236}">
                <a16:creationId xmlns:a16="http://schemas.microsoft.com/office/drawing/2014/main" id="{5038ACE7-9FD7-31FE-9693-281C6330151A}"/>
              </a:ext>
            </a:extLst>
          </p:cNvPr>
          <p:cNvSpPr>
            <a:spLocks noGrp="1"/>
          </p:cNvSpPr>
          <p:nvPr>
            <p:ph type="ftr" sz="quarter" idx="11"/>
          </p:nvPr>
        </p:nvSpPr>
        <p:spPr/>
        <p:txBody>
          <a:bodyPr/>
          <a:lstStyle/>
          <a:p>
            <a:r>
              <a:rPr lang="fr-FR"/>
              <a:t>Prof. Dr. Carles Manera</a:t>
            </a:r>
            <a:endParaRPr lang="es-ES"/>
          </a:p>
        </p:txBody>
      </p:sp>
      <p:sp>
        <p:nvSpPr>
          <p:cNvPr id="6" name="Marcador de número de diapositiva 5">
            <a:extLst>
              <a:ext uri="{FF2B5EF4-FFF2-40B4-BE49-F238E27FC236}">
                <a16:creationId xmlns:a16="http://schemas.microsoft.com/office/drawing/2014/main" id="{E75487CA-4EFC-C0D1-BC45-CE7D7A41D986}"/>
              </a:ext>
            </a:extLst>
          </p:cNvPr>
          <p:cNvSpPr>
            <a:spLocks noGrp="1"/>
          </p:cNvSpPr>
          <p:nvPr>
            <p:ph type="sldNum" sz="quarter" idx="12"/>
          </p:nvPr>
        </p:nvSpPr>
        <p:spPr/>
        <p:txBody>
          <a:bodyPr/>
          <a:lstStyle/>
          <a:p>
            <a:fld id="{7237C7E6-071E-F745-BA65-D52A0C40F8C6}" type="slidenum">
              <a:rPr lang="es-ES" smtClean="0"/>
              <a:t>33</a:t>
            </a:fld>
            <a:endParaRPr lang="es-ES"/>
          </a:p>
        </p:txBody>
      </p:sp>
    </p:spTree>
    <p:extLst>
      <p:ext uri="{BB962C8B-B14F-4D97-AF65-F5344CB8AC3E}">
        <p14:creationId xmlns:p14="http://schemas.microsoft.com/office/powerpoint/2010/main" val="3683198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D3047696-9F8B-534E-6A76-E650E93E9CA6}"/>
              </a:ext>
            </a:extLst>
          </p:cNvPr>
          <p:cNvSpPr>
            <a:spLocks noGrp="1"/>
          </p:cNvSpPr>
          <p:nvPr>
            <p:ph type="title"/>
          </p:nvPr>
        </p:nvSpPr>
        <p:spPr/>
        <p:txBody>
          <a:bodyPr/>
          <a:lstStyle/>
          <a:p>
            <a:r>
              <a:rPr lang="es-ES" dirty="0"/>
              <a:t>España</a:t>
            </a:r>
          </a:p>
        </p:txBody>
      </p:sp>
      <p:sp>
        <p:nvSpPr>
          <p:cNvPr id="8" name="Marcador de contenido 7">
            <a:extLst>
              <a:ext uri="{FF2B5EF4-FFF2-40B4-BE49-F238E27FC236}">
                <a16:creationId xmlns:a16="http://schemas.microsoft.com/office/drawing/2014/main" id="{1F022BBE-44B1-E11B-E638-B6D9D34BF704}"/>
              </a:ext>
            </a:extLst>
          </p:cNvPr>
          <p:cNvSpPr>
            <a:spLocks noGrp="1"/>
          </p:cNvSpPr>
          <p:nvPr>
            <p:ph sz="half" idx="1"/>
          </p:nvPr>
        </p:nvSpPr>
        <p:spPr/>
        <p:txBody>
          <a:bodyPr>
            <a:normAutofit fontScale="92500" lnSpcReduction="20000"/>
          </a:bodyPr>
          <a:lstStyle/>
          <a:p>
            <a:pPr algn="just"/>
            <a:r>
              <a:rPr lang="es-ES" b="0" i="0" dirty="0">
                <a:solidFill>
                  <a:srgbClr val="222222"/>
                </a:solidFill>
                <a:effectLst/>
                <a:latin typeface="Arial" panose="020B0604020202020204" pitchFamily="34" charset="0"/>
              </a:rPr>
              <a:t>La economista senior del Banco de España, Laura </a:t>
            </a:r>
            <a:r>
              <a:rPr lang="es-ES" b="0" i="0" dirty="0" err="1">
                <a:solidFill>
                  <a:srgbClr val="222222"/>
                </a:solidFill>
                <a:effectLst/>
                <a:latin typeface="Arial" panose="020B0604020202020204" pitchFamily="34" charset="0"/>
              </a:rPr>
              <a:t>Hospido</a:t>
            </a:r>
            <a:r>
              <a:rPr lang="es-ES" b="0" i="0" dirty="0">
                <a:solidFill>
                  <a:srgbClr val="222222"/>
                </a:solidFill>
                <a:effectLst/>
                <a:latin typeface="Arial" panose="020B0604020202020204" pitchFamily="34" charset="0"/>
              </a:rPr>
              <a:t>, </a:t>
            </a:r>
            <a:r>
              <a:rPr lang="es-ES" b="0" i="1" dirty="0">
                <a:solidFill>
                  <a:srgbClr val="222222"/>
                </a:solidFill>
                <a:effectLst/>
                <a:latin typeface="Arial" panose="020B0604020202020204" pitchFamily="34" charset="0"/>
              </a:rPr>
              <a:t>et alter</a:t>
            </a:r>
            <a:r>
              <a:rPr lang="es-ES" dirty="0">
                <a:solidFill>
                  <a:srgbClr val="222222"/>
                </a:solidFill>
                <a:latin typeface="Arial" panose="020B0604020202020204" pitchFamily="34" charset="0"/>
              </a:rPr>
              <a:t>:</a:t>
            </a:r>
          </a:p>
          <a:p>
            <a:pPr marL="0" indent="0" algn="just">
              <a:buNone/>
            </a:pPr>
            <a:r>
              <a:rPr lang="es-ES" b="0" i="0" dirty="0">
                <a:solidFill>
                  <a:srgbClr val="222222"/>
                </a:solidFill>
                <a:effectLst/>
                <a:latin typeface="Arial" panose="020B0604020202020204" pitchFamily="34" charset="0"/>
              </a:rPr>
              <a:t>De una escala del 0 a 1, donde 0 es igualdad y 1 desigualdad, España se sitúa en  -0,31  un dato similar del 0,30 en el caso de Alemania o Francia-.</a:t>
            </a:r>
          </a:p>
          <a:p>
            <a:pPr marL="0" indent="0" algn="just">
              <a:buNone/>
            </a:pPr>
            <a:r>
              <a:rPr lang="es-ES" b="0" i="0" dirty="0">
                <a:solidFill>
                  <a:srgbClr val="222222"/>
                </a:solidFill>
                <a:effectLst/>
                <a:latin typeface="Arial" panose="020B0604020202020204" pitchFamily="34" charset="0"/>
              </a:rPr>
              <a:t>Esto depende del momento cíclico del empleo.</a:t>
            </a:r>
            <a:endParaRPr lang="es-ES" dirty="0"/>
          </a:p>
        </p:txBody>
      </p:sp>
      <p:pic>
        <p:nvPicPr>
          <p:cNvPr id="15" name="Marcador de contenido 14">
            <a:extLst>
              <a:ext uri="{FF2B5EF4-FFF2-40B4-BE49-F238E27FC236}">
                <a16:creationId xmlns:a16="http://schemas.microsoft.com/office/drawing/2014/main" id="{71CBD736-7DF1-C00B-0699-3AF51CF1D1E7}"/>
              </a:ext>
            </a:extLst>
          </p:cNvPr>
          <p:cNvPicPr>
            <a:picLocks noGrp="1" noChangeAspect="1"/>
          </p:cNvPicPr>
          <p:nvPr>
            <p:ph sz="half" idx="2"/>
          </p:nvPr>
        </p:nvPicPr>
        <p:blipFill>
          <a:blip r:embed="rId2"/>
          <a:stretch>
            <a:fillRect/>
          </a:stretch>
        </p:blipFill>
        <p:spPr>
          <a:xfrm>
            <a:off x="4648202" y="1447631"/>
            <a:ext cx="4038600" cy="3902135"/>
          </a:xfrm>
          <a:prstGeom prst="rect">
            <a:avLst/>
          </a:prstGeom>
        </p:spPr>
      </p:pic>
      <p:sp>
        <p:nvSpPr>
          <p:cNvPr id="5" name="Marcador de pie de página 4">
            <a:extLst>
              <a:ext uri="{FF2B5EF4-FFF2-40B4-BE49-F238E27FC236}">
                <a16:creationId xmlns:a16="http://schemas.microsoft.com/office/drawing/2014/main" id="{D1767CFB-A531-ABAA-8A5C-E2CB6BBA9500}"/>
              </a:ext>
            </a:extLst>
          </p:cNvPr>
          <p:cNvSpPr>
            <a:spLocks noGrp="1"/>
          </p:cNvSpPr>
          <p:nvPr>
            <p:ph type="ftr" sz="quarter" idx="11"/>
          </p:nvPr>
        </p:nvSpPr>
        <p:spPr/>
        <p:txBody>
          <a:bodyPr/>
          <a:lstStyle/>
          <a:p>
            <a:r>
              <a:rPr lang="fr-FR"/>
              <a:t>Prof. Dr. Carles Manera</a:t>
            </a:r>
            <a:endParaRPr lang="es-ES"/>
          </a:p>
        </p:txBody>
      </p:sp>
      <p:sp>
        <p:nvSpPr>
          <p:cNvPr id="6" name="Marcador de número de diapositiva 5">
            <a:extLst>
              <a:ext uri="{FF2B5EF4-FFF2-40B4-BE49-F238E27FC236}">
                <a16:creationId xmlns:a16="http://schemas.microsoft.com/office/drawing/2014/main" id="{DB5B81C4-8901-285A-A698-87888574A7F7}"/>
              </a:ext>
            </a:extLst>
          </p:cNvPr>
          <p:cNvSpPr>
            <a:spLocks noGrp="1"/>
          </p:cNvSpPr>
          <p:nvPr>
            <p:ph type="sldNum" sz="quarter" idx="12"/>
          </p:nvPr>
        </p:nvSpPr>
        <p:spPr/>
        <p:txBody>
          <a:bodyPr/>
          <a:lstStyle/>
          <a:p>
            <a:fld id="{7237C7E6-071E-F745-BA65-D52A0C40F8C6}" type="slidenum">
              <a:rPr lang="es-ES" smtClean="0"/>
              <a:t>34</a:t>
            </a:fld>
            <a:endParaRPr lang="es-ES"/>
          </a:p>
        </p:txBody>
      </p:sp>
    </p:spTree>
    <p:extLst>
      <p:ext uri="{BB962C8B-B14F-4D97-AF65-F5344CB8AC3E}">
        <p14:creationId xmlns:p14="http://schemas.microsoft.com/office/powerpoint/2010/main" val="1805887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BA189D1-40AD-6143-9D96-79A092BA7200}"/>
              </a:ext>
            </a:extLst>
          </p:cNvPr>
          <p:cNvSpPr>
            <a:spLocks noGrp="1"/>
          </p:cNvSpPr>
          <p:nvPr>
            <p:ph type="title"/>
          </p:nvPr>
        </p:nvSpPr>
        <p:spPr/>
        <p:txBody>
          <a:bodyPr>
            <a:normAutofit/>
          </a:bodyPr>
          <a:lstStyle/>
          <a:p>
            <a:pPr algn="ctr"/>
            <a:r>
              <a:rPr lang="ca-ES" dirty="0"/>
              <a:t>Thomas </a:t>
            </a:r>
            <a:r>
              <a:rPr lang="ca-ES" dirty="0" err="1"/>
              <a:t>Piketty</a:t>
            </a:r>
            <a:r>
              <a:rPr lang="ca-ES" dirty="0"/>
              <a:t>, Michael </a:t>
            </a:r>
            <a:r>
              <a:rPr lang="ca-ES" dirty="0" err="1"/>
              <a:t>Sandel</a:t>
            </a:r>
            <a:br>
              <a:rPr lang="ca-ES" dirty="0"/>
            </a:br>
            <a:r>
              <a:rPr lang="ca-ES" sz="2200" dirty="0"/>
              <a:t>(Fuente de las </a:t>
            </a:r>
            <a:r>
              <a:rPr lang="ca-ES" sz="2200" dirty="0" err="1"/>
              <a:t>siguientes</a:t>
            </a:r>
            <a:r>
              <a:rPr lang="ca-ES" sz="2200" dirty="0"/>
              <a:t> </a:t>
            </a:r>
            <a:r>
              <a:rPr lang="ca-ES" sz="2200" dirty="0" err="1"/>
              <a:t>diapositivas</a:t>
            </a:r>
            <a:r>
              <a:rPr lang="ca-ES" sz="2200" dirty="0"/>
              <a:t>: </a:t>
            </a:r>
            <a:r>
              <a:rPr lang="ca-ES" sz="2200" i="1" dirty="0" err="1"/>
              <a:t>Igualdad</a:t>
            </a:r>
            <a:r>
              <a:rPr lang="ca-ES" sz="2200" dirty="0"/>
              <a:t>, </a:t>
            </a:r>
            <a:r>
              <a:rPr lang="ca-ES" sz="2200" dirty="0" err="1"/>
              <a:t>Debate</a:t>
            </a:r>
            <a:r>
              <a:rPr lang="ca-ES" sz="2200" dirty="0"/>
              <a:t>, Madrid, 2025)</a:t>
            </a:r>
          </a:p>
        </p:txBody>
      </p:sp>
      <p:sp>
        <p:nvSpPr>
          <p:cNvPr id="5" name="Marcador de contenido 4">
            <a:extLst>
              <a:ext uri="{FF2B5EF4-FFF2-40B4-BE49-F238E27FC236}">
                <a16:creationId xmlns:a16="http://schemas.microsoft.com/office/drawing/2014/main" id="{5A3FE28A-C132-5840-87EC-0207D18B7DD6}"/>
              </a:ext>
            </a:extLst>
          </p:cNvPr>
          <p:cNvSpPr>
            <a:spLocks noGrp="1"/>
          </p:cNvSpPr>
          <p:nvPr>
            <p:ph sz="half" idx="1"/>
          </p:nvPr>
        </p:nvSpPr>
        <p:spPr/>
        <p:txBody>
          <a:bodyPr>
            <a:normAutofit fontScale="92500" lnSpcReduction="10000"/>
          </a:bodyPr>
          <a:lstStyle/>
          <a:p>
            <a:pPr marL="0" indent="0">
              <a:buNone/>
            </a:pPr>
            <a:r>
              <a:rPr lang="es-ES_tradnl" dirty="0"/>
              <a:t>1. </a:t>
            </a:r>
            <a:r>
              <a:rPr lang="es-ES_tradnl" b="1" dirty="0" err="1"/>
              <a:t>Piketty</a:t>
            </a:r>
            <a:r>
              <a:rPr lang="es-ES_tradnl" dirty="0"/>
              <a:t> (</a:t>
            </a:r>
            <a:r>
              <a:rPr lang="es-ES_tradnl" i="1" dirty="0"/>
              <a:t>Una breve historia de la igualdad</a:t>
            </a:r>
            <a:r>
              <a:rPr lang="es-ES_tradnl" dirty="0"/>
              <a:t>): a largo plazo, tendencia a una mayor igualdad. Causas:</a:t>
            </a:r>
          </a:p>
          <a:p>
            <a:pPr>
              <a:buFont typeface="Courier New" panose="02070309020205020404" pitchFamily="49" charset="0"/>
              <a:buChar char="o"/>
            </a:pPr>
            <a:r>
              <a:rPr lang="es-ES_tradnl" dirty="0"/>
              <a:t>Movilización social,</a:t>
            </a:r>
          </a:p>
          <a:p>
            <a:pPr>
              <a:buFont typeface="Courier New" panose="02070309020205020404" pitchFamily="49" charset="0"/>
              <a:buChar char="o"/>
            </a:pPr>
            <a:r>
              <a:rPr lang="es-ES_tradnl" dirty="0"/>
              <a:t>Defensa de la educación, la sanidad, el sufragio y la participación en formas de vida social,</a:t>
            </a:r>
          </a:p>
          <a:p>
            <a:pPr>
              <a:buFont typeface="Courier New" panose="02070309020205020404" pitchFamily="49" charset="0"/>
              <a:buChar char="o"/>
            </a:pPr>
            <a:r>
              <a:rPr lang="es-ES_tradnl" dirty="0"/>
              <a:t>ES DECIR: PARTICIPACIÓN Y EXIGENCIA SOCIAL.</a:t>
            </a:r>
          </a:p>
        </p:txBody>
      </p:sp>
      <p:sp>
        <p:nvSpPr>
          <p:cNvPr id="6" name="Marcador de contenido 5">
            <a:extLst>
              <a:ext uri="{FF2B5EF4-FFF2-40B4-BE49-F238E27FC236}">
                <a16:creationId xmlns:a16="http://schemas.microsoft.com/office/drawing/2014/main" id="{8746764C-56E1-EF4D-B6F7-D8B2A4A30450}"/>
              </a:ext>
            </a:extLst>
          </p:cNvPr>
          <p:cNvSpPr>
            <a:spLocks noGrp="1"/>
          </p:cNvSpPr>
          <p:nvPr>
            <p:ph sz="half" idx="2"/>
          </p:nvPr>
        </p:nvSpPr>
        <p:spPr/>
        <p:txBody>
          <a:bodyPr>
            <a:normAutofit fontScale="92500" lnSpcReduction="10000"/>
          </a:bodyPr>
          <a:lstStyle/>
          <a:p>
            <a:pPr marL="0" indent="0">
              <a:buNone/>
            </a:pPr>
            <a:r>
              <a:rPr lang="es-ES_tradnl" dirty="0"/>
              <a:t>2. </a:t>
            </a:r>
            <a:r>
              <a:rPr lang="es-ES_tradnl" b="1" dirty="0" err="1"/>
              <a:t>Piketty</a:t>
            </a:r>
            <a:r>
              <a:rPr lang="es-ES_tradnl" b="1" dirty="0"/>
              <a:t>/</a:t>
            </a:r>
            <a:r>
              <a:rPr lang="es-ES_tradnl" b="1" dirty="0" err="1"/>
              <a:t>Sandel</a:t>
            </a:r>
            <a:r>
              <a:rPr lang="es-ES_tradnl" b="1" dirty="0"/>
              <a:t> </a:t>
            </a:r>
            <a:r>
              <a:rPr lang="es-ES_tradnl" dirty="0"/>
              <a:t>(</a:t>
            </a:r>
            <a:r>
              <a:rPr lang="es-ES_tradnl" i="1" dirty="0"/>
              <a:t>Igualdad, </a:t>
            </a:r>
            <a:r>
              <a:rPr lang="es-ES_tradnl" dirty="0"/>
              <a:t>Debate, Madrid, 2025</a:t>
            </a:r>
            <a:r>
              <a:rPr lang="es-ES_tradnl" i="1" dirty="0"/>
              <a:t>)</a:t>
            </a:r>
            <a:r>
              <a:rPr lang="es-ES_tradnl" dirty="0"/>
              <a:t>: Problemas de la desigualdad:</a:t>
            </a:r>
          </a:p>
          <a:p>
            <a:r>
              <a:rPr lang="es-ES_tradnl" dirty="0"/>
              <a:t>Acceso a los bienes básicos,</a:t>
            </a:r>
          </a:p>
          <a:p>
            <a:r>
              <a:rPr lang="es-ES_tradnl" dirty="0"/>
              <a:t>Igualdad política (voz, poder, participación: recuerda esto a Albert O. </a:t>
            </a:r>
            <a:r>
              <a:rPr lang="es-ES_tradnl" dirty="0" err="1"/>
              <a:t>Hirschman</a:t>
            </a:r>
            <a:r>
              <a:rPr lang="es-ES_tradnl" dirty="0"/>
              <a:t>),</a:t>
            </a:r>
          </a:p>
          <a:p>
            <a:r>
              <a:rPr lang="ca-ES" dirty="0"/>
              <a:t>La </a:t>
            </a:r>
            <a:r>
              <a:rPr lang="ca-ES" dirty="0" err="1"/>
              <a:t>dignidad</a:t>
            </a:r>
            <a:r>
              <a:rPr lang="ca-ES" dirty="0"/>
              <a:t>.</a:t>
            </a:r>
          </a:p>
          <a:p>
            <a:pPr marL="0" indent="0">
              <a:buNone/>
            </a:pPr>
            <a:endParaRPr lang="ca-ES" dirty="0"/>
          </a:p>
        </p:txBody>
      </p:sp>
    </p:spTree>
    <p:extLst>
      <p:ext uri="{BB962C8B-B14F-4D97-AF65-F5344CB8AC3E}">
        <p14:creationId xmlns:p14="http://schemas.microsoft.com/office/powerpoint/2010/main" val="745985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1C8B7-FF57-3245-838D-989F46334805}"/>
              </a:ext>
            </a:extLst>
          </p:cNvPr>
          <p:cNvSpPr>
            <a:spLocks noGrp="1"/>
          </p:cNvSpPr>
          <p:nvPr>
            <p:ph type="title"/>
          </p:nvPr>
        </p:nvSpPr>
        <p:spPr/>
        <p:txBody>
          <a:bodyPr/>
          <a:lstStyle/>
          <a:p>
            <a:pPr algn="ctr"/>
            <a:r>
              <a:rPr lang="ca-ES" dirty="0"/>
              <a:t>Tres dimensiones de la </a:t>
            </a:r>
            <a:r>
              <a:rPr lang="ca-ES" dirty="0" err="1"/>
              <a:t>desigualdad</a:t>
            </a:r>
            <a:endParaRPr lang="ca-ES" dirty="0"/>
          </a:p>
        </p:txBody>
      </p:sp>
      <p:sp>
        <p:nvSpPr>
          <p:cNvPr id="3" name="Marcador de contenido 2">
            <a:extLst>
              <a:ext uri="{FF2B5EF4-FFF2-40B4-BE49-F238E27FC236}">
                <a16:creationId xmlns:a16="http://schemas.microsoft.com/office/drawing/2014/main" id="{8C44101B-0F83-2449-9058-F48E0CC432F2}"/>
              </a:ext>
            </a:extLst>
          </p:cNvPr>
          <p:cNvSpPr>
            <a:spLocks noGrp="1"/>
          </p:cNvSpPr>
          <p:nvPr>
            <p:ph idx="1"/>
          </p:nvPr>
        </p:nvSpPr>
        <p:spPr/>
        <p:txBody>
          <a:bodyPr/>
          <a:lstStyle/>
          <a:p>
            <a:r>
              <a:rPr lang="es-ES_tradnl" dirty="0"/>
              <a:t>1. Tributación más progresiva,</a:t>
            </a:r>
          </a:p>
          <a:p>
            <a:r>
              <a:rPr lang="es-ES_tradnl" dirty="0"/>
              <a:t>2. Desarrollo más pleno del Estado del Bienestar,</a:t>
            </a:r>
          </a:p>
          <a:p>
            <a:r>
              <a:rPr lang="es-ES_tradnl" dirty="0"/>
              <a:t>3. Impuesto de sucesiones que sirva para garantizar una herencia a todas las personas. </a:t>
            </a:r>
          </a:p>
          <a:p>
            <a:endParaRPr lang="es-ES_tradnl" dirty="0"/>
          </a:p>
          <a:p>
            <a:pPr marL="0" indent="0" algn="ctr">
              <a:buNone/>
            </a:pPr>
            <a:r>
              <a:rPr lang="es-ES_tradnl" dirty="0"/>
              <a:t>SE TRATA DE DESMERCANTILIZAR LOS BIENES HUMANOS FUNDAMENTALES</a:t>
            </a:r>
          </a:p>
        </p:txBody>
      </p:sp>
    </p:spTree>
    <p:extLst>
      <p:ext uri="{BB962C8B-B14F-4D97-AF65-F5344CB8AC3E}">
        <p14:creationId xmlns:p14="http://schemas.microsoft.com/office/powerpoint/2010/main" val="30378102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CBBF44-AF65-0041-83A6-E69D34EFC79A}"/>
              </a:ext>
            </a:extLst>
          </p:cNvPr>
          <p:cNvSpPr>
            <a:spLocks noGrp="1"/>
          </p:cNvSpPr>
          <p:nvPr>
            <p:ph type="title"/>
          </p:nvPr>
        </p:nvSpPr>
        <p:spPr/>
        <p:txBody>
          <a:bodyPr>
            <a:normAutofit fontScale="90000"/>
          </a:bodyPr>
          <a:lstStyle/>
          <a:p>
            <a:pPr algn="ctr"/>
            <a:r>
              <a:rPr lang="ca-ES" dirty="0" err="1"/>
              <a:t>Desmercantilizar</a:t>
            </a:r>
            <a:r>
              <a:rPr lang="ca-ES" dirty="0"/>
              <a:t>: </a:t>
            </a:r>
            <a:r>
              <a:rPr lang="ca-ES" dirty="0" err="1"/>
              <a:t>importancia</a:t>
            </a:r>
            <a:r>
              <a:rPr lang="ca-ES" dirty="0"/>
              <a:t> de los fondos </a:t>
            </a:r>
            <a:r>
              <a:rPr lang="ca-ES" dirty="0" err="1"/>
              <a:t>públicos</a:t>
            </a:r>
            <a:r>
              <a:rPr lang="ca-ES" dirty="0"/>
              <a:t>, de los </a:t>
            </a:r>
            <a:r>
              <a:rPr lang="ca-ES" dirty="0" err="1"/>
              <a:t>sindicatos</a:t>
            </a:r>
            <a:r>
              <a:rPr lang="ca-ES" dirty="0"/>
              <a:t> </a:t>
            </a:r>
            <a:r>
              <a:rPr lang="ca-ES" dirty="0" err="1"/>
              <a:t>y</a:t>
            </a:r>
            <a:r>
              <a:rPr lang="ca-ES" dirty="0"/>
              <a:t> de la </a:t>
            </a:r>
            <a:r>
              <a:rPr lang="ca-ES" dirty="0" err="1"/>
              <a:t>progresividad</a:t>
            </a:r>
            <a:r>
              <a:rPr lang="ca-ES" dirty="0"/>
              <a:t> fiscal</a:t>
            </a:r>
          </a:p>
        </p:txBody>
      </p:sp>
      <p:sp>
        <p:nvSpPr>
          <p:cNvPr id="3" name="Marcador de contenido 2">
            <a:extLst>
              <a:ext uri="{FF2B5EF4-FFF2-40B4-BE49-F238E27FC236}">
                <a16:creationId xmlns:a16="http://schemas.microsoft.com/office/drawing/2014/main" id="{FE1CAB24-42D5-684A-92E7-808E94B1FE14}"/>
              </a:ext>
            </a:extLst>
          </p:cNvPr>
          <p:cNvSpPr>
            <a:spLocks noGrp="1"/>
          </p:cNvSpPr>
          <p:nvPr>
            <p:ph sz="half" idx="1"/>
          </p:nvPr>
        </p:nvSpPr>
        <p:spPr>
          <a:xfrm>
            <a:off x="457200" y="1839897"/>
            <a:ext cx="4038600" cy="4525963"/>
          </a:xfrm>
        </p:spPr>
        <p:txBody>
          <a:bodyPr>
            <a:normAutofit fontScale="70000" lnSpcReduction="20000"/>
          </a:bodyPr>
          <a:lstStyle/>
          <a:p>
            <a:pPr algn="just"/>
            <a:r>
              <a:rPr lang="es-ES_tradnl" dirty="0"/>
              <a:t>Se trata de quitar a sectores económicos completos el afán del lucro.</a:t>
            </a:r>
          </a:p>
          <a:p>
            <a:pPr algn="just"/>
            <a:r>
              <a:rPr lang="es-ES_tradnl" dirty="0"/>
              <a:t>Educación y sanidad conforman el 25% de la economía, por encima de muchos sectores industriales en los países más desarrollados. Importancia de las universidades.</a:t>
            </a:r>
          </a:p>
          <a:p>
            <a:pPr algn="just"/>
            <a:r>
              <a:rPr lang="es-ES_tradnl" dirty="0"/>
              <a:t>Si la </a:t>
            </a:r>
            <a:r>
              <a:rPr lang="es-ES_tradnl" dirty="0" err="1"/>
              <a:t>desmercantilización</a:t>
            </a:r>
            <a:r>
              <a:rPr lang="es-ES_tradnl" dirty="0"/>
              <a:t> avanza, la desigualdad se va reduciendo. </a:t>
            </a:r>
          </a:p>
          <a:p>
            <a:pPr algn="just"/>
            <a:r>
              <a:rPr lang="es-ES_tradnl" dirty="0"/>
              <a:t>Implantación de políticas de salario mínimo, potenciación del papel de los sindicatos. </a:t>
            </a:r>
          </a:p>
        </p:txBody>
      </p:sp>
      <p:sp>
        <p:nvSpPr>
          <p:cNvPr id="4" name="Marcador de contenido 3">
            <a:extLst>
              <a:ext uri="{FF2B5EF4-FFF2-40B4-BE49-F238E27FC236}">
                <a16:creationId xmlns:a16="http://schemas.microsoft.com/office/drawing/2014/main" id="{40D34DCA-4045-AC4C-991A-C3BBB9B59367}"/>
              </a:ext>
            </a:extLst>
          </p:cNvPr>
          <p:cNvSpPr>
            <a:spLocks noGrp="1"/>
          </p:cNvSpPr>
          <p:nvPr>
            <p:ph sz="half" idx="2"/>
          </p:nvPr>
        </p:nvSpPr>
        <p:spPr>
          <a:xfrm>
            <a:off x="4648200" y="1955307"/>
            <a:ext cx="4038600" cy="4525963"/>
          </a:xfrm>
        </p:spPr>
        <p:txBody>
          <a:bodyPr>
            <a:normAutofit fontScale="70000" lnSpcReduction="20000"/>
          </a:bodyPr>
          <a:lstStyle/>
          <a:p>
            <a:pPr algn="just"/>
            <a:r>
              <a:rPr lang="es-ES_tradnl" sz="3225" b="1" u="sng" dirty="0"/>
              <a:t>ESTADO SOCIAL</a:t>
            </a:r>
            <a:r>
              <a:rPr lang="es-ES_tradnl" sz="3225" dirty="0"/>
              <a:t>: posible gracias a la compresión de las brechas entre salarios, renta y riqueza. Ejemplo: Estados Unidos, 1930-1980. El tipo máximo del IRPF fue del 82%. No destruyó el capitalismo, no destruyó la productividad</a:t>
            </a:r>
            <a:r>
              <a:rPr lang="es-ES_tradnl" dirty="0"/>
              <a:t>. </a:t>
            </a:r>
          </a:p>
          <a:p>
            <a:pPr marL="0" indent="0">
              <a:buNone/>
            </a:pPr>
            <a:endParaRPr lang="ca-ES" dirty="0"/>
          </a:p>
        </p:txBody>
      </p:sp>
    </p:spTree>
    <p:extLst>
      <p:ext uri="{BB962C8B-B14F-4D97-AF65-F5344CB8AC3E}">
        <p14:creationId xmlns:p14="http://schemas.microsoft.com/office/powerpoint/2010/main" val="29787316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149245-B299-594F-9326-EE4470E24C2B}"/>
              </a:ext>
            </a:extLst>
          </p:cNvPr>
          <p:cNvSpPr>
            <a:spLocks noGrp="1"/>
          </p:cNvSpPr>
          <p:nvPr>
            <p:ph type="title"/>
          </p:nvPr>
        </p:nvSpPr>
        <p:spPr/>
        <p:txBody>
          <a:bodyPr/>
          <a:lstStyle/>
          <a:p>
            <a:pPr algn="ctr"/>
            <a:r>
              <a:rPr lang="ca-ES" dirty="0"/>
              <a:t>Incrementar los recursos </a:t>
            </a:r>
            <a:r>
              <a:rPr lang="ca-ES" dirty="0" err="1"/>
              <a:t>públicos</a:t>
            </a:r>
            <a:r>
              <a:rPr lang="ca-ES" dirty="0"/>
              <a:t>...</a:t>
            </a:r>
          </a:p>
        </p:txBody>
      </p:sp>
      <p:sp>
        <p:nvSpPr>
          <p:cNvPr id="3" name="Marcador de contenido 2">
            <a:extLst>
              <a:ext uri="{FF2B5EF4-FFF2-40B4-BE49-F238E27FC236}">
                <a16:creationId xmlns:a16="http://schemas.microsoft.com/office/drawing/2014/main" id="{A3B34CDD-1035-B342-A708-FB1A1B54ED5C}"/>
              </a:ext>
            </a:extLst>
          </p:cNvPr>
          <p:cNvSpPr>
            <a:spLocks noGrp="1"/>
          </p:cNvSpPr>
          <p:nvPr>
            <p:ph sz="half" idx="1"/>
          </p:nvPr>
        </p:nvSpPr>
        <p:spPr/>
        <p:txBody>
          <a:bodyPr>
            <a:normAutofit fontScale="62500" lnSpcReduction="20000"/>
          </a:bodyPr>
          <a:lstStyle/>
          <a:p>
            <a:pPr algn="just"/>
            <a:r>
              <a:rPr lang="es-ES_tradnl" dirty="0"/>
              <a:t>Para hacer frente a las necesidades crecientes de la sanidad, la educación, la educación superior, la investigación, los servicios sociales: NO SERÁ POSIBLE SI…</a:t>
            </a:r>
          </a:p>
          <a:p>
            <a:pPr marL="0" indent="0" algn="just">
              <a:buNone/>
            </a:pPr>
            <a:endParaRPr lang="es-ES_tradnl" dirty="0"/>
          </a:p>
          <a:p>
            <a:pPr marL="0" indent="0" algn="just">
              <a:buNone/>
            </a:pPr>
            <a:r>
              <a:rPr lang="es-ES_tradnl" dirty="0"/>
              <a:t>…Seguimos dedicando a ello todo el tiempo un porcentaje idéntico, estable, de la renta nacional. En algún momento habrá que decidir que la PROPORCIÓN DEBERÁ CRECER.</a:t>
            </a:r>
          </a:p>
          <a:p>
            <a:pPr marL="0" indent="0" algn="just">
              <a:buNone/>
            </a:pPr>
            <a:endParaRPr lang="es-ES_tradnl" dirty="0"/>
          </a:p>
          <a:p>
            <a:pPr marL="0" indent="0" algn="just">
              <a:buNone/>
            </a:pPr>
            <a:r>
              <a:rPr lang="es-ES_tradnl" dirty="0"/>
              <a:t>¿QUÉ EJEMPLOS TENEMOS?: Antes de la PGM, los países europeos ingresaban en impuestos menos del 10% de la renta nacional. Hoy: 50%.</a:t>
            </a:r>
          </a:p>
          <a:p>
            <a:pPr marL="0" indent="0" algn="just">
              <a:buNone/>
            </a:pPr>
            <a:endParaRPr lang="es-ES_tradnl" dirty="0"/>
          </a:p>
        </p:txBody>
      </p:sp>
      <p:sp>
        <p:nvSpPr>
          <p:cNvPr id="4" name="Marcador de contenido 3">
            <a:extLst>
              <a:ext uri="{FF2B5EF4-FFF2-40B4-BE49-F238E27FC236}">
                <a16:creationId xmlns:a16="http://schemas.microsoft.com/office/drawing/2014/main" id="{A4E54E5F-EF21-B046-AE2C-7537A8A8BAB0}"/>
              </a:ext>
            </a:extLst>
          </p:cNvPr>
          <p:cNvSpPr>
            <a:spLocks noGrp="1"/>
          </p:cNvSpPr>
          <p:nvPr>
            <p:ph sz="half" idx="2"/>
          </p:nvPr>
        </p:nvSpPr>
        <p:spPr/>
        <p:txBody>
          <a:bodyPr>
            <a:normAutofit fontScale="62500" lnSpcReduction="20000"/>
          </a:bodyPr>
          <a:lstStyle/>
          <a:p>
            <a:pPr marL="0" indent="0" algn="ctr">
              <a:buNone/>
            </a:pPr>
            <a:r>
              <a:rPr lang="es-ES_tradnl" dirty="0"/>
              <a:t>¿HASTA CUÁNTO AUMENTAR?</a:t>
            </a:r>
          </a:p>
          <a:p>
            <a:pPr marL="0" indent="0" algn="ctr">
              <a:buNone/>
            </a:pPr>
            <a:endParaRPr lang="es-ES_tradnl" dirty="0"/>
          </a:p>
          <a:p>
            <a:pPr marL="0" indent="0" algn="ctr">
              <a:buNone/>
            </a:pPr>
            <a:r>
              <a:rPr lang="es-ES_tradnl" dirty="0"/>
              <a:t>IDEA CENTRAL: </a:t>
            </a:r>
          </a:p>
          <a:p>
            <a:pPr marL="0" indent="0" algn="ctr">
              <a:buNone/>
            </a:pPr>
            <a:r>
              <a:rPr lang="es-ES_tradnl" sz="3300" b="1" u="sng" dirty="0"/>
              <a:t>SISTEMA FISCAL MÁS EQUITATIVO</a:t>
            </a:r>
          </a:p>
          <a:p>
            <a:pPr marL="0" indent="0" algn="ctr">
              <a:buNone/>
            </a:pPr>
            <a:r>
              <a:rPr lang="es-ES_tradnl" dirty="0"/>
              <a:t>(</a:t>
            </a:r>
            <a:r>
              <a:rPr lang="es-ES_tradnl" dirty="0" err="1"/>
              <a:t>Katharina</a:t>
            </a:r>
            <a:r>
              <a:rPr lang="es-ES_tradnl" dirty="0"/>
              <a:t> </a:t>
            </a:r>
            <a:r>
              <a:rPr lang="es-ES_tradnl" dirty="0" err="1"/>
              <a:t>Pistor</a:t>
            </a:r>
            <a:r>
              <a:rPr lang="es-ES_tradnl" dirty="0"/>
              <a:t>, </a:t>
            </a:r>
            <a:r>
              <a:rPr lang="es-ES_tradnl" i="1" dirty="0"/>
              <a:t>El código del capital</a:t>
            </a:r>
            <a:r>
              <a:rPr lang="es-ES_tradnl" dirty="0"/>
              <a:t>, Capitán Swing, Madrid, 2024;</a:t>
            </a:r>
          </a:p>
          <a:p>
            <a:pPr marL="0" indent="0" algn="ctr">
              <a:buNone/>
            </a:pPr>
            <a:r>
              <a:rPr lang="es-ES_tradnl" dirty="0"/>
              <a:t>Clara </a:t>
            </a:r>
            <a:r>
              <a:rPr lang="es-ES_tradnl" dirty="0" err="1"/>
              <a:t>Mattei</a:t>
            </a:r>
            <a:r>
              <a:rPr lang="es-ES_tradnl" dirty="0"/>
              <a:t>, </a:t>
            </a:r>
            <a:r>
              <a:rPr lang="es-ES_tradnl" i="1" dirty="0"/>
              <a:t>El </a:t>
            </a:r>
            <a:r>
              <a:rPr lang="es-ES_tradnl" i="1" dirty="0" err="1"/>
              <a:t>órden</a:t>
            </a:r>
            <a:r>
              <a:rPr lang="es-ES_tradnl" i="1" dirty="0"/>
              <a:t> del capital</a:t>
            </a:r>
            <a:r>
              <a:rPr lang="es-ES_tradnl" dirty="0"/>
              <a:t>, Capitán Swing, Madrid, 2025)</a:t>
            </a:r>
          </a:p>
          <a:p>
            <a:pPr marL="0" indent="0">
              <a:buNone/>
            </a:pPr>
            <a:endParaRPr lang="ca-ES" dirty="0"/>
          </a:p>
        </p:txBody>
      </p:sp>
    </p:spTree>
    <p:extLst>
      <p:ext uri="{BB962C8B-B14F-4D97-AF65-F5344CB8AC3E}">
        <p14:creationId xmlns:p14="http://schemas.microsoft.com/office/powerpoint/2010/main" val="4334894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5E5B3C-7F76-934A-ACAF-13DA263175C7}"/>
              </a:ext>
            </a:extLst>
          </p:cNvPr>
          <p:cNvSpPr>
            <a:spLocks noGrp="1"/>
          </p:cNvSpPr>
          <p:nvPr>
            <p:ph type="title"/>
          </p:nvPr>
        </p:nvSpPr>
        <p:spPr/>
        <p:txBody>
          <a:bodyPr>
            <a:normAutofit fontScale="90000"/>
          </a:bodyPr>
          <a:lstStyle/>
          <a:p>
            <a:pPr algn="ctr"/>
            <a:r>
              <a:rPr lang="ca-ES" dirty="0"/>
              <a:t>...</a:t>
            </a:r>
            <a:r>
              <a:rPr lang="ca-ES" dirty="0" err="1"/>
              <a:t>y</a:t>
            </a:r>
            <a:r>
              <a:rPr lang="ca-ES" dirty="0"/>
              <a:t> </a:t>
            </a:r>
            <a:r>
              <a:rPr lang="ca-ES" dirty="0" err="1"/>
              <a:t>reducir</a:t>
            </a:r>
            <a:r>
              <a:rPr lang="ca-ES" dirty="0"/>
              <a:t> </a:t>
            </a:r>
            <a:r>
              <a:rPr lang="ca-ES" dirty="0" err="1"/>
              <a:t>brechas</a:t>
            </a:r>
            <a:r>
              <a:rPr lang="ca-ES" dirty="0"/>
              <a:t> </a:t>
            </a:r>
            <a:r>
              <a:rPr lang="ca-ES" dirty="0" err="1"/>
              <a:t>salariales</a:t>
            </a:r>
            <a:r>
              <a:rPr lang="ca-ES" dirty="0"/>
              <a:t> </a:t>
            </a:r>
            <a:r>
              <a:rPr lang="ca-ES" dirty="0" err="1"/>
              <a:t>y</a:t>
            </a:r>
            <a:r>
              <a:rPr lang="ca-ES" dirty="0"/>
              <a:t> de renta</a:t>
            </a:r>
          </a:p>
        </p:txBody>
      </p:sp>
      <p:sp>
        <p:nvSpPr>
          <p:cNvPr id="3" name="Marcador de contenido 2">
            <a:extLst>
              <a:ext uri="{FF2B5EF4-FFF2-40B4-BE49-F238E27FC236}">
                <a16:creationId xmlns:a16="http://schemas.microsoft.com/office/drawing/2014/main" id="{EC367231-0051-3A46-9C5A-E6E54288BC48}"/>
              </a:ext>
            </a:extLst>
          </p:cNvPr>
          <p:cNvSpPr>
            <a:spLocks noGrp="1"/>
          </p:cNvSpPr>
          <p:nvPr>
            <p:ph sz="half" idx="1"/>
          </p:nvPr>
        </p:nvSpPr>
        <p:spPr/>
        <p:txBody>
          <a:bodyPr>
            <a:normAutofit fontScale="92500" lnSpcReduction="20000"/>
          </a:bodyPr>
          <a:lstStyle/>
          <a:p>
            <a:pPr algn="just"/>
            <a:r>
              <a:rPr lang="es-ES_tradnl" sz="3000" dirty="0"/>
              <a:t>Derecha intelectual: Friedrich </a:t>
            </a:r>
            <a:r>
              <a:rPr lang="es-ES_tradnl" sz="3000" dirty="0" err="1"/>
              <a:t>Hayek</a:t>
            </a:r>
            <a:r>
              <a:rPr lang="es-ES_tradnl" sz="3000" dirty="0"/>
              <a:t>, Milton Friedman, Chicago </a:t>
            </a:r>
            <a:r>
              <a:rPr lang="es-ES_tradnl" sz="3000" dirty="0" err="1"/>
              <a:t>School</a:t>
            </a:r>
            <a:r>
              <a:rPr lang="es-ES_tradnl" sz="3000" dirty="0"/>
              <a:t>, </a:t>
            </a:r>
            <a:r>
              <a:rPr lang="es-ES_tradnl" sz="3000" dirty="0" err="1"/>
              <a:t>Mont-Pélerin</a:t>
            </a:r>
            <a:r>
              <a:rPr lang="es-ES_tradnl" sz="3000" dirty="0"/>
              <a:t>, luchan por demoler la fiscalidad progresiva</a:t>
            </a:r>
            <a:r>
              <a:rPr lang="es-ES_tradnl" dirty="0"/>
              <a:t>.</a:t>
            </a:r>
          </a:p>
        </p:txBody>
      </p:sp>
      <p:sp>
        <p:nvSpPr>
          <p:cNvPr id="4" name="Marcador de contenido 3">
            <a:extLst>
              <a:ext uri="{FF2B5EF4-FFF2-40B4-BE49-F238E27FC236}">
                <a16:creationId xmlns:a16="http://schemas.microsoft.com/office/drawing/2014/main" id="{106C9235-40F0-B44A-A89A-B18D04417DB0}"/>
              </a:ext>
            </a:extLst>
          </p:cNvPr>
          <p:cNvSpPr>
            <a:spLocks noGrp="1"/>
          </p:cNvSpPr>
          <p:nvPr>
            <p:ph sz="half" idx="2"/>
          </p:nvPr>
        </p:nvSpPr>
        <p:spPr/>
        <p:txBody>
          <a:bodyPr>
            <a:normAutofit fontScale="92500" lnSpcReduction="20000"/>
          </a:bodyPr>
          <a:lstStyle/>
          <a:p>
            <a:r>
              <a:rPr lang="es-ES_tradnl" dirty="0"/>
              <a:t>Izquierda intelectual: no ha defendido esta idea con la fuerza necesaria. Probablemente por eso el conservadurismo ha ido ganando terreno. Cierta aceptación de brecha salarial interna: diferencias abismales entre perceptores de salarios. Una medida adecuada (</a:t>
            </a:r>
            <a:r>
              <a:rPr lang="es-ES_tradnl" dirty="0" err="1"/>
              <a:t>Piketty</a:t>
            </a:r>
            <a:r>
              <a:rPr lang="es-ES_tradnl" dirty="0"/>
              <a:t>) podría ser de 1 a 5. </a:t>
            </a:r>
          </a:p>
          <a:p>
            <a:endParaRPr lang="ca-ES" dirty="0"/>
          </a:p>
        </p:txBody>
      </p:sp>
    </p:spTree>
    <p:extLst>
      <p:ext uri="{BB962C8B-B14F-4D97-AF65-F5344CB8AC3E}">
        <p14:creationId xmlns:p14="http://schemas.microsoft.com/office/powerpoint/2010/main" val="3828611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85259-9F34-9E46-8F25-BAACCF23DB77}"/>
              </a:ext>
            </a:extLst>
          </p:cNvPr>
          <p:cNvSpPr>
            <a:spLocks noGrp="1"/>
          </p:cNvSpPr>
          <p:nvPr>
            <p:ph type="title"/>
          </p:nvPr>
        </p:nvSpPr>
        <p:spPr/>
        <p:txBody>
          <a:bodyPr>
            <a:normAutofit fontScale="90000"/>
          </a:bodyPr>
          <a:lstStyle/>
          <a:p>
            <a:pPr algn="ctr"/>
            <a:r>
              <a:rPr lang="ca-ES" dirty="0" err="1"/>
              <a:t>Otro</a:t>
            </a:r>
            <a:r>
              <a:rPr lang="ca-ES" dirty="0"/>
              <a:t> </a:t>
            </a:r>
            <a:r>
              <a:rPr lang="ca-ES" dirty="0" err="1"/>
              <a:t>proteccionismo</a:t>
            </a:r>
            <a:r>
              <a:rPr lang="ca-ES" dirty="0"/>
              <a:t> es factible</a:t>
            </a:r>
            <a:br>
              <a:rPr lang="ca-ES" dirty="0"/>
            </a:br>
            <a:r>
              <a:rPr lang="ca-ES" dirty="0"/>
              <a:t>(</a:t>
            </a:r>
            <a:r>
              <a:rPr lang="ca-ES" dirty="0" err="1"/>
              <a:t>Piketty</a:t>
            </a:r>
            <a:r>
              <a:rPr lang="ca-ES" dirty="0"/>
              <a:t>, </a:t>
            </a:r>
            <a:r>
              <a:rPr lang="ca-ES" dirty="0" err="1"/>
              <a:t>Zucman</a:t>
            </a:r>
            <a:r>
              <a:rPr lang="ca-ES" dirty="0"/>
              <a:t>)</a:t>
            </a:r>
          </a:p>
        </p:txBody>
      </p:sp>
      <p:sp>
        <p:nvSpPr>
          <p:cNvPr id="3" name="Marcador de contenido 2">
            <a:extLst>
              <a:ext uri="{FF2B5EF4-FFF2-40B4-BE49-F238E27FC236}">
                <a16:creationId xmlns:a16="http://schemas.microsoft.com/office/drawing/2014/main" id="{9E1DAD2C-3F59-3A42-824C-B0E0E547BFF0}"/>
              </a:ext>
            </a:extLst>
          </p:cNvPr>
          <p:cNvSpPr>
            <a:spLocks noGrp="1"/>
          </p:cNvSpPr>
          <p:nvPr>
            <p:ph sz="half" idx="1"/>
          </p:nvPr>
        </p:nvSpPr>
        <p:spPr/>
        <p:txBody>
          <a:bodyPr>
            <a:normAutofit fontScale="85000" lnSpcReduction="20000"/>
          </a:bodyPr>
          <a:lstStyle/>
          <a:p>
            <a:pPr marL="0" indent="0" algn="ctr">
              <a:buNone/>
            </a:pPr>
            <a:r>
              <a:rPr lang="es-ES_tradnl" dirty="0"/>
              <a:t>PARA REDUCIR ASIMETRÍAS FISCALES</a:t>
            </a:r>
          </a:p>
          <a:p>
            <a:pPr marL="0" indent="0">
              <a:buNone/>
            </a:pPr>
            <a:r>
              <a:rPr lang="es-ES_tradnl" dirty="0"/>
              <a:t>En un país A se paga un 10% en el Impuesto de Sociedades.</a:t>
            </a:r>
          </a:p>
          <a:p>
            <a:pPr marL="0" indent="0">
              <a:buNone/>
            </a:pPr>
            <a:r>
              <a:rPr lang="es-ES_tradnl" dirty="0"/>
              <a:t>En un país B se paga un 30% en el Impuesto de Sociedades.</a:t>
            </a:r>
          </a:p>
          <a:p>
            <a:pPr marL="0" indent="0" algn="ctr">
              <a:buNone/>
            </a:pPr>
            <a:r>
              <a:rPr lang="es-ES_tradnl" sz="1500" b="1" u="sng" dirty="0"/>
              <a:t>DIFERENCIA DE 20 PUNTOS: ESTO ES UN “DÉFICIT FISCAL”</a:t>
            </a:r>
          </a:p>
          <a:p>
            <a:pPr marL="0" indent="0" algn="just">
              <a:buNone/>
            </a:pPr>
            <a:r>
              <a:rPr lang="es-ES_tradnl" dirty="0"/>
              <a:t>El país B decidí incrementar esa diferencia si el país A exporta a B. Si el país A incrementa su Impuesto de Sociedades al 30%, entonces desaparece esa “sanción fiscal”.</a:t>
            </a:r>
          </a:p>
          <a:p>
            <a:pPr marL="0" indent="0" algn="just">
              <a:buNone/>
            </a:pPr>
            <a:endParaRPr lang="es-ES_tradnl" dirty="0"/>
          </a:p>
        </p:txBody>
      </p:sp>
      <p:sp>
        <p:nvSpPr>
          <p:cNvPr id="4" name="Marcador de contenido 3">
            <a:extLst>
              <a:ext uri="{FF2B5EF4-FFF2-40B4-BE49-F238E27FC236}">
                <a16:creationId xmlns:a16="http://schemas.microsoft.com/office/drawing/2014/main" id="{80DA917C-7B2F-3A4F-86CD-77D1D4D809E3}"/>
              </a:ext>
            </a:extLst>
          </p:cNvPr>
          <p:cNvSpPr>
            <a:spLocks noGrp="1"/>
          </p:cNvSpPr>
          <p:nvPr>
            <p:ph sz="half" idx="2"/>
          </p:nvPr>
        </p:nvSpPr>
        <p:spPr/>
        <p:txBody>
          <a:bodyPr>
            <a:normAutofit fontScale="85000" lnSpcReduction="20000"/>
          </a:bodyPr>
          <a:lstStyle/>
          <a:p>
            <a:pPr marL="0" indent="0" algn="just">
              <a:buNone/>
            </a:pPr>
            <a:r>
              <a:rPr lang="es-ES_tradnl" dirty="0"/>
              <a:t>SE TRATA QUE TODOS LOS PAÍSES APLIQUEN ESTÁNDARES EXIGENTES.</a:t>
            </a:r>
          </a:p>
          <a:p>
            <a:pPr marL="0" indent="0" algn="just">
              <a:buNone/>
            </a:pPr>
            <a:endParaRPr lang="es-ES_tradnl" dirty="0"/>
          </a:p>
          <a:p>
            <a:pPr marL="0" indent="0" algn="just">
              <a:buNone/>
            </a:pPr>
            <a:r>
              <a:rPr lang="es-ES_tradnl" dirty="0"/>
              <a:t>El tema vuelve a tener relación con la fiscalidad, en una dirección concreta:</a:t>
            </a:r>
          </a:p>
          <a:p>
            <a:pPr marL="0" indent="0" algn="ctr">
              <a:buNone/>
            </a:pPr>
            <a:r>
              <a:rPr lang="es-ES_tradnl" b="1" u="sng" dirty="0"/>
              <a:t>GRAVAR A GRANDES EMPRESAS CON MUCHO PATRIMONIO. </a:t>
            </a:r>
          </a:p>
          <a:p>
            <a:pPr marL="0" indent="0">
              <a:buNone/>
            </a:pPr>
            <a:endParaRPr lang="ca-ES" dirty="0"/>
          </a:p>
        </p:txBody>
      </p:sp>
    </p:spTree>
    <p:extLst>
      <p:ext uri="{BB962C8B-B14F-4D97-AF65-F5344CB8AC3E}">
        <p14:creationId xmlns:p14="http://schemas.microsoft.com/office/powerpoint/2010/main" val="15285126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801330-4898-9E47-A49A-3EE7F9BD58AD}"/>
              </a:ext>
            </a:extLst>
          </p:cNvPr>
          <p:cNvSpPr>
            <a:spLocks noGrp="1"/>
          </p:cNvSpPr>
          <p:nvPr>
            <p:ph type="title"/>
          </p:nvPr>
        </p:nvSpPr>
        <p:spPr/>
        <p:txBody>
          <a:bodyPr>
            <a:normAutofit fontScale="90000"/>
          </a:bodyPr>
          <a:lstStyle/>
          <a:p>
            <a:pPr algn="ctr"/>
            <a:r>
              <a:rPr lang="ca-ES" dirty="0"/>
              <a:t>¿</a:t>
            </a:r>
            <a:r>
              <a:rPr lang="ca-ES" dirty="0" err="1"/>
              <a:t>Repensando</a:t>
            </a:r>
            <a:r>
              <a:rPr lang="ca-ES" dirty="0"/>
              <a:t> la </a:t>
            </a:r>
            <a:r>
              <a:rPr lang="ca-ES" dirty="0" err="1"/>
              <a:t>socialdemocracia</a:t>
            </a:r>
            <a:r>
              <a:rPr lang="ca-ES" dirty="0"/>
              <a:t>?</a:t>
            </a:r>
            <a:br>
              <a:rPr lang="ca-ES" dirty="0"/>
            </a:br>
            <a:r>
              <a:rPr lang="ca-ES" dirty="0"/>
              <a:t>¿Es </a:t>
            </a:r>
            <a:r>
              <a:rPr lang="ca-ES" dirty="0" err="1"/>
              <a:t>necesario</a:t>
            </a:r>
            <a:r>
              <a:rPr lang="ca-ES" dirty="0"/>
              <a:t> un </a:t>
            </a:r>
            <a:r>
              <a:rPr lang="ca-ES" dirty="0" err="1"/>
              <a:t>planteamiento</a:t>
            </a:r>
            <a:r>
              <a:rPr lang="ca-ES" dirty="0"/>
              <a:t> </a:t>
            </a:r>
            <a:r>
              <a:rPr lang="ca-ES" dirty="0" err="1"/>
              <a:t>más</a:t>
            </a:r>
            <a:r>
              <a:rPr lang="ca-ES" dirty="0"/>
              <a:t> radical?</a:t>
            </a:r>
          </a:p>
        </p:txBody>
      </p:sp>
      <p:sp>
        <p:nvSpPr>
          <p:cNvPr id="3" name="Marcador de contenido 2">
            <a:extLst>
              <a:ext uri="{FF2B5EF4-FFF2-40B4-BE49-F238E27FC236}">
                <a16:creationId xmlns:a16="http://schemas.microsoft.com/office/drawing/2014/main" id="{4716ACBD-E5B6-C843-95F9-4A13244A0DE9}"/>
              </a:ext>
            </a:extLst>
          </p:cNvPr>
          <p:cNvSpPr>
            <a:spLocks noGrp="1"/>
          </p:cNvSpPr>
          <p:nvPr>
            <p:ph idx="1"/>
          </p:nvPr>
        </p:nvSpPr>
        <p:spPr>
          <a:xfrm>
            <a:off x="457200" y="1990817"/>
            <a:ext cx="8229600" cy="4525963"/>
          </a:xfrm>
        </p:spPr>
        <p:txBody>
          <a:bodyPr>
            <a:normAutofit fontScale="70000" lnSpcReduction="20000"/>
          </a:bodyPr>
          <a:lstStyle/>
          <a:p>
            <a:pPr algn="just"/>
            <a:r>
              <a:rPr lang="es-ES_tradnl" b="1" dirty="0"/>
              <a:t>1.</a:t>
            </a:r>
            <a:r>
              <a:rPr lang="es-ES_tradnl" dirty="0"/>
              <a:t> Urge ampliar los recursos en sectores críticos (educación, sanidad). EXISTE ESTANCAMIENTO. Datos: en 1910, representaban el 0,5% de la renta nacional; en 1990, 5-6%. </a:t>
            </a:r>
            <a:r>
              <a:rPr lang="es-ES_tradnl" b="1" u="sng" dirty="0"/>
              <a:t>Desde 1990, este porcentaje ha quedado congelado en Europa y Estados Unidos, a la vez que se han incrementado las necesidades de la población</a:t>
            </a:r>
            <a:r>
              <a:rPr lang="es-ES_tradnl" dirty="0"/>
              <a:t>.</a:t>
            </a:r>
          </a:p>
          <a:p>
            <a:pPr algn="just"/>
            <a:r>
              <a:rPr lang="es-ES_tradnl" b="1" dirty="0"/>
              <a:t>2. </a:t>
            </a:r>
            <a:r>
              <a:rPr lang="es-ES_tradnl" dirty="0"/>
              <a:t>Ampliar la participación de los representantes de los trabajadores en las empresas y en la toma de decisiones.</a:t>
            </a:r>
          </a:p>
          <a:p>
            <a:pPr algn="just"/>
            <a:r>
              <a:rPr lang="es-ES_tradnl" b="1" dirty="0"/>
              <a:t>3.</a:t>
            </a:r>
            <a:r>
              <a:rPr lang="es-ES_tradnl" dirty="0"/>
              <a:t> Explicar que la riqueza es una creación colectiva y no un logro individual (</a:t>
            </a:r>
            <a:r>
              <a:rPr lang="es-ES_tradnl" dirty="0" err="1"/>
              <a:t>Piketty</a:t>
            </a:r>
            <a:r>
              <a:rPr lang="es-ES_tradnl" dirty="0"/>
              <a:t>/</a:t>
            </a:r>
            <a:r>
              <a:rPr lang="es-ES_tradnl" dirty="0" err="1"/>
              <a:t>Sandel</a:t>
            </a:r>
            <a:r>
              <a:rPr lang="es-ES_tradnl" dirty="0"/>
              <a:t>). Una persona puede acumular riqueza en un país valiéndose de sus infraestructuras públicas, de sus sistemas jurídicos y sociales. Y luego transferir esa riqueza a otra parte, sin que pueda gravarse.</a:t>
            </a:r>
          </a:p>
          <a:p>
            <a:pPr algn="just"/>
            <a:r>
              <a:rPr lang="es-ES_tradnl" b="1" dirty="0"/>
              <a:t>4.</a:t>
            </a:r>
            <a:r>
              <a:rPr lang="es-ES_tradnl" dirty="0"/>
              <a:t> ¿Un nuevo proteccionismo?</a:t>
            </a:r>
          </a:p>
        </p:txBody>
      </p:sp>
    </p:spTree>
    <p:extLst>
      <p:ext uri="{BB962C8B-B14F-4D97-AF65-F5344CB8AC3E}">
        <p14:creationId xmlns:p14="http://schemas.microsoft.com/office/powerpoint/2010/main" val="35294363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F2BBD5-12E7-B442-8070-8B8DE726524B}"/>
              </a:ext>
            </a:extLst>
          </p:cNvPr>
          <p:cNvSpPr>
            <a:spLocks noGrp="1"/>
          </p:cNvSpPr>
          <p:nvPr>
            <p:ph type="title"/>
          </p:nvPr>
        </p:nvSpPr>
        <p:spPr/>
        <p:txBody>
          <a:bodyPr/>
          <a:lstStyle/>
          <a:p>
            <a:pPr algn="ctr"/>
            <a:r>
              <a:rPr lang="ca-ES" dirty="0" err="1"/>
              <a:t>Retos</a:t>
            </a:r>
            <a:r>
              <a:rPr lang="ca-ES" dirty="0"/>
              <a:t> para la </a:t>
            </a:r>
            <a:r>
              <a:rPr lang="ca-ES" dirty="0" err="1"/>
              <a:t>socialdemocracia</a:t>
            </a:r>
            <a:endParaRPr lang="ca-ES" dirty="0"/>
          </a:p>
        </p:txBody>
      </p:sp>
      <p:sp>
        <p:nvSpPr>
          <p:cNvPr id="3" name="Marcador de contenido 2">
            <a:extLst>
              <a:ext uri="{FF2B5EF4-FFF2-40B4-BE49-F238E27FC236}">
                <a16:creationId xmlns:a16="http://schemas.microsoft.com/office/drawing/2014/main" id="{701DD7A6-C286-8243-8168-7B0FB439EF89}"/>
              </a:ext>
            </a:extLst>
          </p:cNvPr>
          <p:cNvSpPr>
            <a:spLocks noGrp="1"/>
          </p:cNvSpPr>
          <p:nvPr>
            <p:ph sz="half" idx="1"/>
          </p:nvPr>
        </p:nvSpPr>
        <p:spPr/>
        <p:txBody>
          <a:bodyPr>
            <a:normAutofit fontScale="70000" lnSpcReduction="20000"/>
          </a:bodyPr>
          <a:lstStyle/>
          <a:p>
            <a:r>
              <a:rPr lang="es-ES_tradnl" sz="4600" dirty="0"/>
              <a:t>Pérdida de empleos,</a:t>
            </a:r>
          </a:p>
          <a:p>
            <a:r>
              <a:rPr lang="es-ES_tradnl" sz="4600" dirty="0"/>
              <a:t>El comercio,</a:t>
            </a:r>
          </a:p>
          <a:p>
            <a:r>
              <a:rPr lang="es-ES_tradnl" sz="4600" dirty="0"/>
              <a:t>La competencia,</a:t>
            </a:r>
          </a:p>
          <a:p>
            <a:r>
              <a:rPr lang="es-ES_tradnl" sz="4600" dirty="0"/>
              <a:t>El transporte,</a:t>
            </a:r>
          </a:p>
          <a:p>
            <a:r>
              <a:rPr lang="es-ES_tradnl" sz="4600" dirty="0"/>
              <a:t>La vivienda,</a:t>
            </a:r>
          </a:p>
          <a:p>
            <a:r>
              <a:rPr lang="es-ES_tradnl" sz="4600" dirty="0"/>
              <a:t>La educación,</a:t>
            </a:r>
          </a:p>
          <a:p>
            <a:r>
              <a:rPr lang="es-ES_tradnl" sz="4600" dirty="0"/>
              <a:t>La sanidad…</a:t>
            </a:r>
          </a:p>
          <a:p>
            <a:pPr marL="0" indent="0">
              <a:buNone/>
            </a:pPr>
            <a:endParaRPr lang="es-ES_tradnl" dirty="0"/>
          </a:p>
        </p:txBody>
      </p:sp>
      <p:sp>
        <p:nvSpPr>
          <p:cNvPr id="4" name="Marcador de contenido 3">
            <a:extLst>
              <a:ext uri="{FF2B5EF4-FFF2-40B4-BE49-F238E27FC236}">
                <a16:creationId xmlns:a16="http://schemas.microsoft.com/office/drawing/2014/main" id="{7F9F51B7-C7E4-F941-8EC9-3714A3BD0C76}"/>
              </a:ext>
            </a:extLst>
          </p:cNvPr>
          <p:cNvSpPr>
            <a:spLocks noGrp="1"/>
          </p:cNvSpPr>
          <p:nvPr>
            <p:ph sz="half" idx="2"/>
          </p:nvPr>
        </p:nvSpPr>
        <p:spPr/>
        <p:txBody>
          <a:bodyPr>
            <a:normAutofit fontScale="70000" lnSpcReduction="20000"/>
          </a:bodyPr>
          <a:lstStyle/>
          <a:p>
            <a:pPr marL="0" indent="0" algn="ctr">
              <a:buNone/>
            </a:pPr>
            <a:r>
              <a:rPr lang="es-ES_tradnl" b="1" u="sng" dirty="0"/>
              <a:t>TEMAS CONCRETOS QUE HAN CONDICIONADO EL ABANDONO DE OPCIONES DE CENTRO-IZQUIERDA</a:t>
            </a:r>
            <a:r>
              <a:rPr lang="es-ES_tradnl" dirty="0"/>
              <a:t>.</a:t>
            </a:r>
          </a:p>
          <a:p>
            <a:pPr marL="0" indent="0" algn="just">
              <a:buNone/>
            </a:pPr>
            <a:endParaRPr lang="es-ES_tradnl" dirty="0"/>
          </a:p>
          <a:p>
            <a:pPr marL="0" indent="0" algn="ctr">
              <a:buNone/>
            </a:pPr>
            <a:r>
              <a:rPr lang="es-ES_tradnl" sz="2900" b="1" u="sng" dirty="0"/>
              <a:t>TRES EJES FUNDAMENTALES:</a:t>
            </a:r>
          </a:p>
          <a:p>
            <a:pPr marL="0" indent="0" algn="just">
              <a:buNone/>
            </a:pPr>
            <a:endParaRPr lang="es-ES_tradnl" dirty="0"/>
          </a:p>
          <a:p>
            <a:pPr marL="0" indent="0" algn="just">
              <a:buNone/>
            </a:pPr>
            <a:r>
              <a:rPr lang="es-ES_tradnl" dirty="0"/>
              <a:t>1. UNA NUEVA SOCIALDEMOCRACIA QUE NO INVENTE LA PÓLVORA SORDA: QUE SE SUSTENTE EN LO QUE YA CONOCE Y HA APLICADO CON ÉXITO,</a:t>
            </a:r>
          </a:p>
          <a:p>
            <a:pPr marL="0" indent="0" algn="just">
              <a:buNone/>
            </a:pPr>
            <a:r>
              <a:rPr lang="es-ES_tradnl" dirty="0"/>
              <a:t>2. LA DESMERCANTILIZACIÓN DE LO PÚBLICO,</a:t>
            </a:r>
          </a:p>
          <a:p>
            <a:pPr marL="0" indent="0" algn="just">
              <a:buNone/>
            </a:pPr>
            <a:r>
              <a:rPr lang="es-ES_tradnl" dirty="0"/>
              <a:t>3. LA PROGRESIVIDAD FISCAL.</a:t>
            </a:r>
          </a:p>
          <a:p>
            <a:endParaRPr lang="ca-ES" dirty="0"/>
          </a:p>
        </p:txBody>
      </p:sp>
    </p:spTree>
    <p:extLst>
      <p:ext uri="{BB962C8B-B14F-4D97-AF65-F5344CB8AC3E}">
        <p14:creationId xmlns:p14="http://schemas.microsoft.com/office/powerpoint/2010/main" val="3958248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78EDC8-6A49-3140-83CF-C7FB8F57E483}"/>
              </a:ext>
            </a:extLst>
          </p:cNvPr>
          <p:cNvSpPr>
            <a:spLocks noGrp="1"/>
          </p:cNvSpPr>
          <p:nvPr>
            <p:ph type="title"/>
          </p:nvPr>
        </p:nvSpPr>
        <p:spPr>
          <a:xfrm>
            <a:off x="628650" y="957612"/>
            <a:ext cx="7886700" cy="1402673"/>
          </a:xfrm>
        </p:spPr>
        <p:txBody>
          <a:bodyPr>
            <a:normAutofit fontScale="90000"/>
          </a:bodyPr>
          <a:lstStyle/>
          <a:p>
            <a:pPr algn="ctr"/>
            <a:r>
              <a:rPr lang="ca-ES" dirty="0" err="1"/>
              <a:t>Recordando</a:t>
            </a:r>
            <a:r>
              <a:rPr lang="ca-ES" dirty="0"/>
              <a:t> a Rousseau...</a:t>
            </a:r>
            <a:br>
              <a:rPr lang="ca-ES" dirty="0"/>
            </a:br>
            <a:r>
              <a:rPr lang="ca-ES" sz="2700" i="1" dirty="0" err="1"/>
              <a:t>Discurso</a:t>
            </a:r>
            <a:r>
              <a:rPr lang="ca-ES" sz="2700" i="1" dirty="0"/>
              <a:t> sobre el origen </a:t>
            </a:r>
            <a:r>
              <a:rPr lang="ca-ES" sz="2700" i="1" dirty="0" err="1"/>
              <a:t>y</a:t>
            </a:r>
            <a:r>
              <a:rPr lang="ca-ES" sz="2700" i="1" dirty="0"/>
              <a:t> los </a:t>
            </a:r>
            <a:r>
              <a:rPr lang="ca-ES" sz="2700" i="1" dirty="0" err="1"/>
              <a:t>fundamentos</a:t>
            </a:r>
            <a:r>
              <a:rPr lang="ca-ES" sz="2700" i="1" dirty="0"/>
              <a:t> de la </a:t>
            </a:r>
            <a:r>
              <a:rPr lang="ca-ES" sz="2700" i="1" dirty="0" err="1"/>
              <a:t>desigualdad</a:t>
            </a:r>
            <a:r>
              <a:rPr lang="ca-ES" sz="2700" i="1" dirty="0"/>
              <a:t> entre los </a:t>
            </a:r>
            <a:r>
              <a:rPr lang="ca-ES" sz="2700" i="1" dirty="0" err="1"/>
              <a:t>hombres</a:t>
            </a:r>
            <a:r>
              <a:rPr lang="ca-ES" sz="2700" dirty="0"/>
              <a:t>, 1754</a:t>
            </a:r>
            <a:br>
              <a:rPr lang="ca-ES" dirty="0"/>
            </a:br>
            <a:r>
              <a:rPr lang="ca-ES" dirty="0"/>
              <a:t>(</a:t>
            </a:r>
            <a:r>
              <a:rPr lang="ca-ES" sz="3000" dirty="0" err="1"/>
              <a:t>citado</a:t>
            </a:r>
            <a:r>
              <a:rPr lang="ca-ES" sz="3000" dirty="0"/>
              <a:t> en </a:t>
            </a:r>
            <a:r>
              <a:rPr lang="ca-ES" sz="3000" dirty="0" err="1"/>
              <a:t>Piketty</a:t>
            </a:r>
            <a:r>
              <a:rPr lang="ca-ES" sz="3000" dirty="0"/>
              <a:t>/</a:t>
            </a:r>
            <a:r>
              <a:rPr lang="ca-ES" sz="3000" dirty="0" err="1"/>
              <a:t>Sandel</a:t>
            </a:r>
            <a:r>
              <a:rPr lang="ca-ES" sz="3000" dirty="0"/>
              <a:t>)</a:t>
            </a:r>
          </a:p>
        </p:txBody>
      </p:sp>
      <p:sp>
        <p:nvSpPr>
          <p:cNvPr id="3" name="Marcador de contenido 2">
            <a:extLst>
              <a:ext uri="{FF2B5EF4-FFF2-40B4-BE49-F238E27FC236}">
                <a16:creationId xmlns:a16="http://schemas.microsoft.com/office/drawing/2014/main" id="{509E64F1-CFB0-324D-B6D1-6487366AB2B5}"/>
              </a:ext>
            </a:extLst>
          </p:cNvPr>
          <p:cNvSpPr>
            <a:spLocks noGrp="1"/>
          </p:cNvSpPr>
          <p:nvPr>
            <p:ph sz="half" idx="1"/>
          </p:nvPr>
        </p:nvSpPr>
        <p:spPr>
          <a:xfrm>
            <a:off x="628650" y="2360284"/>
            <a:ext cx="3886200" cy="3263504"/>
          </a:xfrm>
        </p:spPr>
        <p:txBody>
          <a:bodyPr>
            <a:normAutofit fontScale="70000" lnSpcReduction="20000"/>
          </a:bodyPr>
          <a:lstStyle/>
          <a:p>
            <a:pPr algn="just"/>
            <a:endParaRPr lang="es-ES_tradnl" dirty="0"/>
          </a:p>
          <a:p>
            <a:pPr algn="just"/>
            <a:r>
              <a:rPr lang="es-ES_tradnl" dirty="0"/>
              <a:t>Orígenes de la desigualdad en la invención de la propiedad.</a:t>
            </a:r>
          </a:p>
          <a:p>
            <a:pPr algn="just"/>
            <a:r>
              <a:rPr lang="es-ES_tradnl" dirty="0"/>
              <a:t>La acumulación ilimitada de la propiedad.</a:t>
            </a:r>
          </a:p>
          <a:p>
            <a:pPr marL="0" indent="0" algn="just">
              <a:buNone/>
            </a:pPr>
            <a:r>
              <a:rPr lang="es-ES_tradnl" dirty="0"/>
              <a:t>El tema no es que una persona sea propietaria de una casa o de un coche. El problema es la enorme CONCENTRACIÓN DE PROPIEDAD en pocas manos, que desemboca en una CONCENTRACIÓN DEL PODER POLÍTICO Y ECONÓMICO. </a:t>
            </a:r>
          </a:p>
        </p:txBody>
      </p:sp>
      <p:sp>
        <p:nvSpPr>
          <p:cNvPr id="4" name="Marcador de contenido 3">
            <a:extLst>
              <a:ext uri="{FF2B5EF4-FFF2-40B4-BE49-F238E27FC236}">
                <a16:creationId xmlns:a16="http://schemas.microsoft.com/office/drawing/2014/main" id="{18C9F32E-C516-C945-A3B4-68F4457F0D30}"/>
              </a:ext>
            </a:extLst>
          </p:cNvPr>
          <p:cNvSpPr>
            <a:spLocks noGrp="1"/>
          </p:cNvSpPr>
          <p:nvPr>
            <p:ph sz="half" idx="2"/>
          </p:nvPr>
        </p:nvSpPr>
        <p:spPr>
          <a:xfrm>
            <a:off x="4629150" y="2360284"/>
            <a:ext cx="3886200" cy="3263504"/>
          </a:xfrm>
        </p:spPr>
        <p:txBody>
          <a:bodyPr>
            <a:normAutofit fontScale="70000" lnSpcReduction="20000"/>
          </a:bodyPr>
          <a:lstStyle/>
          <a:p>
            <a:endParaRPr lang="ca-ES" dirty="0"/>
          </a:p>
          <a:p>
            <a:pPr algn="just"/>
            <a:r>
              <a:rPr lang="es-ES_tradnl" sz="3600" dirty="0"/>
              <a:t>“Estáis perdidos si olvidáis que los frutos son de todos y que la tierra no es de nadie”.</a:t>
            </a:r>
          </a:p>
          <a:p>
            <a:pPr marL="0" indent="0" algn="ctr">
              <a:buNone/>
            </a:pPr>
            <a:r>
              <a:rPr lang="es-ES_tradnl" sz="2250" b="1" u="sng" dirty="0"/>
              <a:t>Socialdemocracia: </a:t>
            </a:r>
          </a:p>
          <a:p>
            <a:pPr marL="0" indent="0" algn="just">
              <a:buNone/>
            </a:pPr>
            <a:r>
              <a:rPr lang="es-ES_tradnl" sz="2250" b="1" dirty="0"/>
              <a:t>REINVENTARSE SOBRE FUNDAMENTOS YA CONOCIDOS, CON LA VALENTÍA DE NO ELUDIR LOS RETOS.</a:t>
            </a:r>
          </a:p>
        </p:txBody>
      </p:sp>
    </p:spTree>
    <p:extLst>
      <p:ext uri="{BB962C8B-B14F-4D97-AF65-F5344CB8AC3E}">
        <p14:creationId xmlns:p14="http://schemas.microsoft.com/office/powerpoint/2010/main" val="1552564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p:cNvSpPr>
            <a:spLocks noGrp="1"/>
          </p:cNvSpPr>
          <p:nvPr>
            <p:ph idx="1"/>
          </p:nvPr>
        </p:nvSpPr>
        <p:spPr>
          <a:xfrm>
            <a:off x="712481" y="1540932"/>
            <a:ext cx="7520940" cy="4778317"/>
          </a:xfrm>
        </p:spPr>
        <p:txBody>
          <a:bodyPr>
            <a:noAutofit/>
          </a:bodyPr>
          <a:lstStyle/>
          <a:p>
            <a:r>
              <a:rPr lang="es-ES" sz="1800" dirty="0"/>
              <a:t>1-La población mundial crecerá más en los países emergentes</a:t>
            </a:r>
          </a:p>
          <a:p>
            <a:r>
              <a:rPr lang="es-ES" sz="1800" dirty="0"/>
              <a:t>2-En estos países crecerá su PIB y, con ello, la demanda de más servicios</a:t>
            </a:r>
          </a:p>
          <a:p>
            <a:r>
              <a:rPr lang="es-ES" sz="1800" dirty="0"/>
              <a:t>3-La demanda será el producto del incremento del PIB por el incremento de la población</a:t>
            </a:r>
          </a:p>
          <a:p>
            <a:r>
              <a:rPr lang="es-ES" sz="1800" dirty="0"/>
              <a:t>4-La demanda de más servicios implicará mayor consumo de recursos</a:t>
            </a:r>
          </a:p>
          <a:p>
            <a:r>
              <a:rPr lang="es-ES" sz="1800" dirty="0"/>
              <a:t>5-Se incrementarán los problemas de volatilidad de los precios </a:t>
            </a:r>
          </a:p>
          <a:p>
            <a:r>
              <a:rPr lang="es-ES" sz="1800" dirty="0"/>
              <a:t>6-Se deberán buscar sustitutos para determinados elementos escasos necesarios</a:t>
            </a:r>
          </a:p>
          <a:p>
            <a:r>
              <a:rPr lang="es-ES" sz="1800" dirty="0"/>
              <a:t>7-De la globalización a la des-globalización si se mantienen las políticas arancelarias y de ruptura de la multilateralidad: inestabilidad, incertidumbre</a:t>
            </a:r>
          </a:p>
          <a:p>
            <a:r>
              <a:rPr lang="es-ES" sz="1800" dirty="0"/>
              <a:t>8-Se deberá alcanzar la reducción absoluta en el uso de los recursos en los países desarrollados y el relativo en las economías en desarrollo</a:t>
            </a:r>
          </a:p>
          <a:p>
            <a:endParaRPr lang="es-ES" sz="1800" dirty="0"/>
          </a:p>
          <a:p>
            <a:endParaRPr lang="es-ES" sz="1800" dirty="0"/>
          </a:p>
        </p:txBody>
      </p:sp>
      <p:sp>
        <p:nvSpPr>
          <p:cNvPr id="4" name="Título 3"/>
          <p:cNvSpPr>
            <a:spLocks noGrp="1"/>
          </p:cNvSpPr>
          <p:nvPr>
            <p:ph type="title"/>
          </p:nvPr>
        </p:nvSpPr>
        <p:spPr>
          <a:xfrm>
            <a:off x="1196589" y="260266"/>
            <a:ext cx="7400637" cy="1061884"/>
          </a:xfrm>
        </p:spPr>
        <p:txBody>
          <a:bodyPr>
            <a:noAutofit/>
          </a:bodyPr>
          <a:lstStyle/>
          <a:p>
            <a:r>
              <a:rPr lang="es-ES" sz="2800" dirty="0"/>
              <a:t>OCHO CONCLUSIONES DE LA SITUACIÓN ACTUAL Y DEL FUTURO PRÓXIMO</a:t>
            </a:r>
          </a:p>
        </p:txBody>
      </p:sp>
      <p:sp>
        <p:nvSpPr>
          <p:cNvPr id="2" name="Marcador de pie de página 1"/>
          <p:cNvSpPr>
            <a:spLocks noGrp="1"/>
          </p:cNvSpPr>
          <p:nvPr>
            <p:ph type="ftr" sz="quarter" idx="11"/>
          </p:nvPr>
        </p:nvSpPr>
        <p:spPr/>
        <p:txBody>
          <a:bodyPr/>
          <a:lstStyle/>
          <a:p>
            <a:r>
              <a:rPr lang="es-ES_tradnl"/>
              <a:t>Prof. Dr. Carles Manera</a:t>
            </a:r>
            <a:endParaRPr lang="es-ES"/>
          </a:p>
        </p:txBody>
      </p:sp>
      <p:sp>
        <p:nvSpPr>
          <p:cNvPr id="3" name="Marcador de número de diapositiva 2"/>
          <p:cNvSpPr>
            <a:spLocks noGrp="1"/>
          </p:cNvSpPr>
          <p:nvPr>
            <p:ph type="sldNum" sz="quarter" idx="12"/>
          </p:nvPr>
        </p:nvSpPr>
        <p:spPr/>
        <p:txBody>
          <a:bodyPr/>
          <a:lstStyle/>
          <a:p>
            <a:fld id="{937620BE-18DD-A445-8E00-A39AD524411E}" type="slidenum">
              <a:rPr lang="es-ES" smtClean="0"/>
              <a:t>44</a:t>
            </a:fld>
            <a:endParaRPr lang="es-ES"/>
          </a:p>
        </p:txBody>
      </p:sp>
    </p:spTree>
    <p:extLst>
      <p:ext uri="{BB962C8B-B14F-4D97-AF65-F5344CB8AC3E}">
        <p14:creationId xmlns:p14="http://schemas.microsoft.com/office/powerpoint/2010/main" val="1953268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linds(horizont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blinds(horizontal)">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blinds(horizontal)">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blinds(horizontal)">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94A76051-CE06-7444-9AD3-C844B0ED927C}"/>
              </a:ext>
            </a:extLst>
          </p:cNvPr>
          <p:cNvSpPr>
            <a:spLocks noGrp="1"/>
          </p:cNvSpPr>
          <p:nvPr>
            <p:ph type="title"/>
          </p:nvPr>
        </p:nvSpPr>
        <p:spPr>
          <a:xfrm>
            <a:off x="457200" y="274638"/>
            <a:ext cx="8229600" cy="1002397"/>
          </a:xfrm>
        </p:spPr>
        <p:txBody>
          <a:bodyPr>
            <a:noAutofit/>
          </a:bodyPr>
          <a:lstStyle/>
          <a:p>
            <a:br>
              <a:rPr lang="ca-ES" sz="6600" dirty="0"/>
            </a:br>
            <a:r>
              <a:rPr lang="ca-ES" sz="6600" dirty="0"/>
              <a:t>MUCHAS GRACIAS</a:t>
            </a:r>
            <a:br>
              <a:rPr lang="ca-ES" sz="6600" dirty="0"/>
            </a:br>
            <a:endParaRPr lang="ca-ES" sz="6600" dirty="0"/>
          </a:p>
        </p:txBody>
      </p:sp>
      <p:sp>
        <p:nvSpPr>
          <p:cNvPr id="3" name="Marcador de contenido 2">
            <a:extLst>
              <a:ext uri="{FF2B5EF4-FFF2-40B4-BE49-F238E27FC236}">
                <a16:creationId xmlns:a16="http://schemas.microsoft.com/office/drawing/2014/main" id="{4C930CA6-E168-D546-ADCD-C5EE7E412C4D}"/>
              </a:ext>
            </a:extLst>
          </p:cNvPr>
          <p:cNvSpPr>
            <a:spLocks noGrp="1"/>
          </p:cNvSpPr>
          <p:nvPr>
            <p:ph sz="half" idx="1"/>
          </p:nvPr>
        </p:nvSpPr>
        <p:spPr>
          <a:xfrm>
            <a:off x="404743" y="1600200"/>
            <a:ext cx="4105922" cy="4525963"/>
          </a:xfrm>
        </p:spPr>
        <p:txBody>
          <a:bodyPr>
            <a:normAutofit/>
          </a:bodyPr>
          <a:lstStyle/>
          <a:p>
            <a:pPr marL="0" indent="0" algn="ctr">
              <a:buNone/>
            </a:pPr>
            <a:endParaRPr lang="ca-ES" sz="5400" dirty="0"/>
          </a:p>
          <a:p>
            <a:pPr marL="0" indent="0" algn="ctr">
              <a:buNone/>
            </a:pPr>
            <a:r>
              <a:rPr lang="ca-ES" sz="3000" dirty="0">
                <a:hlinkClick r:id="rId2"/>
              </a:rPr>
              <a:t>carles.manera@uib.es</a:t>
            </a:r>
            <a:endParaRPr lang="ca-ES" sz="3000" dirty="0"/>
          </a:p>
          <a:p>
            <a:pPr marL="0" indent="0" algn="ctr">
              <a:buNone/>
            </a:pPr>
            <a:r>
              <a:rPr lang="ca-ES" sz="3000" dirty="0"/>
              <a:t>BLOG DE ECONOMÍA E HISTORIA ECONÓMICA:</a:t>
            </a:r>
          </a:p>
          <a:p>
            <a:pPr marL="0" indent="0" algn="ctr">
              <a:buNone/>
            </a:pPr>
            <a:r>
              <a:rPr lang="ca-ES" sz="3000" dirty="0" err="1"/>
              <a:t>carlesmanera.com</a:t>
            </a:r>
            <a:endParaRPr lang="ca-ES" sz="3000" dirty="0"/>
          </a:p>
          <a:p>
            <a:pPr marL="0" indent="0" algn="ctr">
              <a:buNone/>
            </a:pPr>
            <a:endParaRPr lang="ca-ES" sz="3000" dirty="0"/>
          </a:p>
        </p:txBody>
      </p:sp>
      <p:sp>
        <p:nvSpPr>
          <p:cNvPr id="7" name="Marcador de contenido 6">
            <a:extLst>
              <a:ext uri="{FF2B5EF4-FFF2-40B4-BE49-F238E27FC236}">
                <a16:creationId xmlns:a16="http://schemas.microsoft.com/office/drawing/2014/main" id="{614DF133-BE1C-E549-A603-055B9709255F}"/>
              </a:ext>
            </a:extLst>
          </p:cNvPr>
          <p:cNvSpPr>
            <a:spLocks noGrp="1"/>
          </p:cNvSpPr>
          <p:nvPr>
            <p:ph sz="half" idx="2"/>
          </p:nvPr>
        </p:nvSpPr>
        <p:spPr/>
        <p:txBody>
          <a:bodyPr>
            <a:normAutofit/>
          </a:bodyPr>
          <a:lstStyle/>
          <a:p>
            <a:endParaRPr lang="es-ES" b="1" dirty="0">
              <a:hlinkClick r:id="rId3"/>
            </a:endParaRPr>
          </a:p>
          <a:p>
            <a:endParaRPr lang="es-ES" b="1" dirty="0">
              <a:hlinkClick r:id="rId4"/>
            </a:endParaRPr>
          </a:p>
          <a:p>
            <a:endParaRPr lang="ca-ES" dirty="0"/>
          </a:p>
        </p:txBody>
      </p:sp>
      <p:sp>
        <p:nvSpPr>
          <p:cNvPr id="4" name="Marcador de pie de página 3">
            <a:extLst>
              <a:ext uri="{FF2B5EF4-FFF2-40B4-BE49-F238E27FC236}">
                <a16:creationId xmlns:a16="http://schemas.microsoft.com/office/drawing/2014/main" id="{D8CC6F45-450E-9A4F-BF80-C3B536509076}"/>
              </a:ext>
            </a:extLst>
          </p:cNvPr>
          <p:cNvSpPr>
            <a:spLocks noGrp="1"/>
          </p:cNvSpPr>
          <p:nvPr>
            <p:ph type="ftr" sz="quarter" idx="11"/>
          </p:nvPr>
        </p:nvSpPr>
        <p:spPr/>
        <p:txBody>
          <a:bodyPr/>
          <a:lstStyle/>
          <a:p>
            <a:r>
              <a:rPr lang="fr-FR"/>
              <a:t>Prof. Dr. Carles Manera</a:t>
            </a:r>
            <a:endParaRPr lang="es-ES"/>
          </a:p>
        </p:txBody>
      </p:sp>
      <p:sp>
        <p:nvSpPr>
          <p:cNvPr id="5" name="Marcador de número de diapositiva 4">
            <a:extLst>
              <a:ext uri="{FF2B5EF4-FFF2-40B4-BE49-F238E27FC236}">
                <a16:creationId xmlns:a16="http://schemas.microsoft.com/office/drawing/2014/main" id="{AA424559-CA13-374A-949E-AC6A95623C3D}"/>
              </a:ext>
            </a:extLst>
          </p:cNvPr>
          <p:cNvSpPr>
            <a:spLocks noGrp="1"/>
          </p:cNvSpPr>
          <p:nvPr>
            <p:ph type="sldNum" sz="quarter" idx="12"/>
          </p:nvPr>
        </p:nvSpPr>
        <p:spPr/>
        <p:txBody>
          <a:bodyPr/>
          <a:lstStyle/>
          <a:p>
            <a:fld id="{7237C7E6-071E-F745-BA65-D52A0C40F8C6}" type="slidenum">
              <a:rPr lang="es-ES" smtClean="0"/>
              <a:t>45</a:t>
            </a:fld>
            <a:endParaRPr lang="es-ES"/>
          </a:p>
        </p:txBody>
      </p:sp>
      <p:pic>
        <p:nvPicPr>
          <p:cNvPr id="9" name="Imagen 8">
            <a:extLst>
              <a:ext uri="{FF2B5EF4-FFF2-40B4-BE49-F238E27FC236}">
                <a16:creationId xmlns:a16="http://schemas.microsoft.com/office/drawing/2014/main" id="{A66A1F9F-2CED-364D-8338-5288098F2B78}"/>
              </a:ext>
            </a:extLst>
          </p:cNvPr>
          <p:cNvPicPr>
            <a:picLocks noChangeAspect="1"/>
          </p:cNvPicPr>
          <p:nvPr/>
        </p:nvPicPr>
        <p:blipFill>
          <a:blip r:embed="rId5"/>
          <a:stretch>
            <a:fillRect/>
          </a:stretch>
        </p:blipFill>
        <p:spPr>
          <a:xfrm>
            <a:off x="4563122" y="1313896"/>
            <a:ext cx="4519543" cy="4456589"/>
          </a:xfrm>
          <a:prstGeom prst="rect">
            <a:avLst/>
          </a:prstGeom>
        </p:spPr>
      </p:pic>
      <p:sp>
        <p:nvSpPr>
          <p:cNvPr id="10" name="Rectángulo 9">
            <a:extLst>
              <a:ext uri="{FF2B5EF4-FFF2-40B4-BE49-F238E27FC236}">
                <a16:creationId xmlns:a16="http://schemas.microsoft.com/office/drawing/2014/main" id="{4BC61C75-D365-6243-B82A-23CE00D55B4B}"/>
              </a:ext>
            </a:extLst>
          </p:cNvPr>
          <p:cNvSpPr/>
          <p:nvPr/>
        </p:nvSpPr>
        <p:spPr>
          <a:xfrm>
            <a:off x="4510665" y="5802997"/>
            <a:ext cx="4572000" cy="646331"/>
          </a:xfrm>
          <a:prstGeom prst="rect">
            <a:avLst/>
          </a:prstGeom>
        </p:spPr>
        <p:txBody>
          <a:bodyPr>
            <a:spAutoFit/>
          </a:bodyPr>
          <a:lstStyle/>
          <a:p>
            <a:pPr algn="ctr"/>
            <a:r>
              <a:rPr lang="ca-ES" dirty="0"/>
              <a:t>Editorial </a:t>
            </a:r>
            <a:r>
              <a:rPr lang="ca-ES" dirty="0" err="1"/>
              <a:t>Catarata</a:t>
            </a:r>
            <a:r>
              <a:rPr lang="ca-ES" dirty="0"/>
              <a:t>-UIB.</a:t>
            </a:r>
          </a:p>
          <a:p>
            <a:pPr algn="ctr"/>
            <a:r>
              <a:rPr lang="ca-ES" dirty="0" err="1"/>
              <a:t>Prólogo</a:t>
            </a:r>
            <a:r>
              <a:rPr lang="ca-ES" dirty="0"/>
              <a:t> de JOAQUÍN ESTEFANÍA</a:t>
            </a:r>
          </a:p>
        </p:txBody>
      </p:sp>
    </p:spTree>
    <p:extLst>
      <p:ext uri="{BB962C8B-B14F-4D97-AF65-F5344CB8AC3E}">
        <p14:creationId xmlns:p14="http://schemas.microsoft.com/office/powerpoint/2010/main" val="286766651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1478</TotalTime>
  <Words>3719</Words>
  <Application>Microsoft Macintosh PowerPoint</Application>
  <PresentationFormat>Presentación en pantalla (4:3)</PresentationFormat>
  <Paragraphs>313</Paragraphs>
  <Slides>45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45</vt:i4>
      </vt:variant>
    </vt:vector>
  </HeadingPairs>
  <TitlesOfParts>
    <vt:vector size="51" baseType="lpstr">
      <vt:lpstr>Arial</vt:lpstr>
      <vt:lpstr>Calibri</vt:lpstr>
      <vt:lpstr>Courier New</vt:lpstr>
      <vt:lpstr>Source Serif 4</vt:lpstr>
      <vt:lpstr>Times</vt:lpstr>
      <vt:lpstr>Tema de Office</vt:lpstr>
      <vt:lpstr>GRANDES DESAFÍOS ECONÓMICOS  EN EL CONTEXTO DE LA DESIGUALDAD  Carles Manera Universidad de las Islas Baleares Banco de España</vt:lpstr>
      <vt:lpstr>División geopolítica de un mundo en proceso de cambio: hipótesis de trabajo hacia UN NUEVO ORDEN ECONÓMICO</vt:lpstr>
      <vt:lpstr>Pero... ¿nos adentramos a una nueva etapa, otra globalización?</vt:lpstr>
      <vt:lpstr>Globalización: la apertura comercial Evolución del índice de apertura comercial (1870-2021), entendido como la suma de las exportaciones e importaciones mundiales, dividida por el PIB mundial. </vt:lpstr>
      <vt:lpstr>Los cambios de la Guerra Comercial, 2025</vt:lpstr>
      <vt:lpstr>–2–</vt:lpstr>
      <vt:lpstr>Las dos últimas Revoluciones Industriales</vt:lpstr>
      <vt:lpstr>La desindustrialización de Occidente</vt:lpstr>
      <vt:lpstr>–2–</vt:lpstr>
      <vt:lpstr>INCERTIDUMBRE</vt:lpstr>
      <vt:lpstr>Desestabilización de procesos ecológicos</vt:lpstr>
      <vt:lpstr>Consumo y producción van juntos: Vaclav Smil (2050. Por qué un mundo sin emisiones es casi imposible, Arpa, Madrid, 2025)</vt:lpstr>
      <vt:lpstr>Emisiones CO2: umbral de seguridad, 2 grados C</vt:lpstr>
      <vt:lpstr>Necesidad de nuevas métricas para la economía </vt:lpstr>
      <vt:lpstr>¿Límites al crecimiento? Donella Meadows et alter, The Limits of Growth, MIT, Boston, 1972. Con reediciones posteriores en 1992, 2004 y 2012.</vt:lpstr>
      <vt:lpstr>Tasas de crecimiento del PIB.  Proyecto MEDEAS</vt:lpstr>
      <vt:lpstr>La “economía Donut”: Kate Raworth: Doughnut Economics: Seven Ways to Think a 21st Century Economist, White River, Vermont, 2017 </vt:lpstr>
      <vt:lpstr>El dónut es el espacio delimitado por dos anillos concéntricos: uno exterior, que delimita el techo ecológico, es decir, aquellos procesos biofísicos fundamentales que no pueden superarse si queremos garantizar la estabilidad del planeta (cambio climático, pérdida de biodiversidad, etcétera); y otro interior, que delimita las necesidades esenciales para la vida que cualquier ser humano debe tener garantizadas (salud, educación, vivienda, etcétera).</vt:lpstr>
      <vt:lpstr>–2–</vt:lpstr>
      <vt:lpstr>La población mundial</vt:lpstr>
      <vt:lpstr>Desigual evolución demográfica (Fuente: romiroxer, “Macroeconomía. Teoría del crecimiento y el desarrollo económico”)</vt:lpstr>
      <vt:lpstr>El avance asiático…</vt:lpstr>
      <vt:lpstr>…y con necesidad de población activa joven en Europa y en Estados Unidos</vt:lpstr>
      <vt:lpstr>–2–</vt:lpstr>
      <vt:lpstr>El dominio chino sobre el litio</vt:lpstr>
      <vt:lpstr>Un tesoro bajo tierra (Fuente de las tres últimas diapositivas: Óscar Granados, El País. Negocios, abril 2025)</vt:lpstr>
      <vt:lpstr>Exportaciones mundiales de mercancías</vt:lpstr>
      <vt:lpstr>China, 2035: predominio en 10 sectores clave</vt:lpstr>
      <vt:lpstr>–2–</vt:lpstr>
      <vt:lpstr>Desigualdad global de la renta, según Branko Milanovic (2024) La curva de un elefante…</vt:lpstr>
      <vt:lpstr>…un elefante que desaparece desde 2008</vt:lpstr>
      <vt:lpstr>El “siglo asiático”, según Milanovic</vt:lpstr>
      <vt:lpstr> Homoploutia.   Neologismo creado a partir del griego (homo, igual; ploutia, riqueza) </vt:lpstr>
      <vt:lpstr>España</vt:lpstr>
      <vt:lpstr>Thomas Piketty, Michael Sandel (Fuente de las siguientes diapositivas: Igualdad, Debate, Madrid, 2025)</vt:lpstr>
      <vt:lpstr>Tres dimensiones de la desigualdad</vt:lpstr>
      <vt:lpstr>Desmercantilizar: importancia de los fondos públicos, de los sindicatos y de la progresividad fiscal</vt:lpstr>
      <vt:lpstr>Incrementar los recursos públicos...</vt:lpstr>
      <vt:lpstr>...y reducir brechas salariales y de renta</vt:lpstr>
      <vt:lpstr>Otro proteccionismo es factible (Piketty, Zucman)</vt:lpstr>
      <vt:lpstr>¿Repensando la socialdemocracia? ¿Es necesario un planteamiento más radical?</vt:lpstr>
      <vt:lpstr>Retos para la socialdemocracia</vt:lpstr>
      <vt:lpstr>Recordando a Rousseau... Discurso sobre el origen y los fundamentos de la desigualdad entre los hombres, 1754 (citado en Piketty/Sandel)</vt:lpstr>
      <vt:lpstr>OCHO CONCLUSIONES DE LA SITUACIÓN ACTUAL Y DEL FUTURO PRÓXIMO</vt:lpstr>
      <vt:lpstr> MUCHAS GRACIAS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ELS REPTES DE L’ECONOMIA</dc:title>
  <dc:creator>Carlos Manera</dc:creator>
  <cp:lastModifiedBy>Carles Pau Manera Erbina</cp:lastModifiedBy>
  <cp:revision>282</cp:revision>
  <cp:lastPrinted>2022-09-19T11:12:43Z</cp:lastPrinted>
  <dcterms:created xsi:type="dcterms:W3CDTF">2018-08-07T20:09:04Z</dcterms:created>
  <dcterms:modified xsi:type="dcterms:W3CDTF">2025-05-14T09:33:14Z</dcterms:modified>
</cp:coreProperties>
</file>