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8" r:id="rId3"/>
    <p:sldId id="264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28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Estados Unidos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Hoja1!$A$2:$A$122</c:f>
              <c:numCache>
                <c:formatCode>General</c:formatCode>
                <c:ptCount val="121"/>
                <c:pt idx="0">
                  <c:v>1900.0</c:v>
                </c:pt>
                <c:pt idx="1">
                  <c:v>1901.0</c:v>
                </c:pt>
                <c:pt idx="2">
                  <c:v>1902.0</c:v>
                </c:pt>
                <c:pt idx="3">
                  <c:v>1903.0</c:v>
                </c:pt>
                <c:pt idx="4">
                  <c:v>1904.0</c:v>
                </c:pt>
                <c:pt idx="5">
                  <c:v>1905.0</c:v>
                </c:pt>
                <c:pt idx="6">
                  <c:v>1906.0</c:v>
                </c:pt>
                <c:pt idx="7">
                  <c:v>1907.0</c:v>
                </c:pt>
                <c:pt idx="8">
                  <c:v>1908.0</c:v>
                </c:pt>
                <c:pt idx="9">
                  <c:v>1909.0</c:v>
                </c:pt>
                <c:pt idx="10">
                  <c:v>1910.0</c:v>
                </c:pt>
                <c:pt idx="11">
                  <c:v>1911.0</c:v>
                </c:pt>
                <c:pt idx="12">
                  <c:v>1912.0</c:v>
                </c:pt>
                <c:pt idx="13">
                  <c:v>1913.0</c:v>
                </c:pt>
                <c:pt idx="14">
                  <c:v>1914.0</c:v>
                </c:pt>
                <c:pt idx="15">
                  <c:v>1915.0</c:v>
                </c:pt>
                <c:pt idx="16">
                  <c:v>1916.0</c:v>
                </c:pt>
                <c:pt idx="17">
                  <c:v>1917.0</c:v>
                </c:pt>
                <c:pt idx="18">
                  <c:v>1918.0</c:v>
                </c:pt>
                <c:pt idx="19">
                  <c:v>1919.0</c:v>
                </c:pt>
                <c:pt idx="20">
                  <c:v>1920.0</c:v>
                </c:pt>
                <c:pt idx="21">
                  <c:v>1921.0</c:v>
                </c:pt>
                <c:pt idx="22">
                  <c:v>1922.0</c:v>
                </c:pt>
                <c:pt idx="23">
                  <c:v>1923.0</c:v>
                </c:pt>
                <c:pt idx="24">
                  <c:v>1924.0</c:v>
                </c:pt>
                <c:pt idx="25">
                  <c:v>1925.0</c:v>
                </c:pt>
                <c:pt idx="26">
                  <c:v>1926.0</c:v>
                </c:pt>
                <c:pt idx="27">
                  <c:v>1927.0</c:v>
                </c:pt>
                <c:pt idx="28">
                  <c:v>1928.0</c:v>
                </c:pt>
                <c:pt idx="29">
                  <c:v>1929.0</c:v>
                </c:pt>
                <c:pt idx="30">
                  <c:v>1930.0</c:v>
                </c:pt>
                <c:pt idx="31">
                  <c:v>1931.0</c:v>
                </c:pt>
                <c:pt idx="32">
                  <c:v>1932.0</c:v>
                </c:pt>
                <c:pt idx="33">
                  <c:v>1933.0</c:v>
                </c:pt>
                <c:pt idx="34">
                  <c:v>1934.0</c:v>
                </c:pt>
                <c:pt idx="35">
                  <c:v>1935.0</c:v>
                </c:pt>
                <c:pt idx="36">
                  <c:v>1936.0</c:v>
                </c:pt>
                <c:pt idx="37">
                  <c:v>1937.0</c:v>
                </c:pt>
                <c:pt idx="38">
                  <c:v>1938.0</c:v>
                </c:pt>
                <c:pt idx="39">
                  <c:v>1939.0</c:v>
                </c:pt>
                <c:pt idx="40">
                  <c:v>1940.0</c:v>
                </c:pt>
                <c:pt idx="41">
                  <c:v>1941.0</c:v>
                </c:pt>
                <c:pt idx="42">
                  <c:v>1942.0</c:v>
                </c:pt>
                <c:pt idx="43">
                  <c:v>1943.0</c:v>
                </c:pt>
                <c:pt idx="44">
                  <c:v>1944.0</c:v>
                </c:pt>
                <c:pt idx="45">
                  <c:v>1945.0</c:v>
                </c:pt>
                <c:pt idx="46">
                  <c:v>1946.0</c:v>
                </c:pt>
                <c:pt idx="47">
                  <c:v>1947.0</c:v>
                </c:pt>
                <c:pt idx="48">
                  <c:v>1948.0</c:v>
                </c:pt>
                <c:pt idx="49">
                  <c:v>1949.0</c:v>
                </c:pt>
                <c:pt idx="50">
                  <c:v>1950.0</c:v>
                </c:pt>
                <c:pt idx="51">
                  <c:v>1951.0</c:v>
                </c:pt>
                <c:pt idx="52">
                  <c:v>1952.0</c:v>
                </c:pt>
                <c:pt idx="53">
                  <c:v>1953.0</c:v>
                </c:pt>
                <c:pt idx="54">
                  <c:v>1954.0</c:v>
                </c:pt>
                <c:pt idx="55">
                  <c:v>1955.0</c:v>
                </c:pt>
                <c:pt idx="56">
                  <c:v>1956.0</c:v>
                </c:pt>
                <c:pt idx="57">
                  <c:v>1957.0</c:v>
                </c:pt>
                <c:pt idx="58">
                  <c:v>1958.0</c:v>
                </c:pt>
                <c:pt idx="59">
                  <c:v>1959.0</c:v>
                </c:pt>
                <c:pt idx="60">
                  <c:v>1960.0</c:v>
                </c:pt>
                <c:pt idx="61">
                  <c:v>1961.0</c:v>
                </c:pt>
                <c:pt idx="62">
                  <c:v>1962.0</c:v>
                </c:pt>
                <c:pt idx="63">
                  <c:v>1963.0</c:v>
                </c:pt>
                <c:pt idx="64">
                  <c:v>1964.0</c:v>
                </c:pt>
                <c:pt idx="65">
                  <c:v>1965.0</c:v>
                </c:pt>
                <c:pt idx="66">
                  <c:v>1966.0</c:v>
                </c:pt>
                <c:pt idx="67">
                  <c:v>1967.0</c:v>
                </c:pt>
                <c:pt idx="68">
                  <c:v>1968.0</c:v>
                </c:pt>
                <c:pt idx="69">
                  <c:v>1969.0</c:v>
                </c:pt>
                <c:pt idx="70">
                  <c:v>1970.0</c:v>
                </c:pt>
                <c:pt idx="71">
                  <c:v>1971.0</c:v>
                </c:pt>
                <c:pt idx="72">
                  <c:v>1972.0</c:v>
                </c:pt>
                <c:pt idx="73">
                  <c:v>1973.0</c:v>
                </c:pt>
                <c:pt idx="74">
                  <c:v>1974.0</c:v>
                </c:pt>
                <c:pt idx="75">
                  <c:v>1975.0</c:v>
                </c:pt>
                <c:pt idx="76">
                  <c:v>1976.0</c:v>
                </c:pt>
                <c:pt idx="77">
                  <c:v>1977.0</c:v>
                </c:pt>
                <c:pt idx="78">
                  <c:v>1978.0</c:v>
                </c:pt>
                <c:pt idx="79">
                  <c:v>1979.0</c:v>
                </c:pt>
                <c:pt idx="80">
                  <c:v>1980.0</c:v>
                </c:pt>
                <c:pt idx="81">
                  <c:v>1981.0</c:v>
                </c:pt>
                <c:pt idx="82">
                  <c:v>1982.0</c:v>
                </c:pt>
                <c:pt idx="83">
                  <c:v>1983.0</c:v>
                </c:pt>
                <c:pt idx="84">
                  <c:v>1984.0</c:v>
                </c:pt>
                <c:pt idx="85">
                  <c:v>1985.0</c:v>
                </c:pt>
                <c:pt idx="86">
                  <c:v>1986.0</c:v>
                </c:pt>
                <c:pt idx="87">
                  <c:v>1987.0</c:v>
                </c:pt>
                <c:pt idx="88">
                  <c:v>1988.0</c:v>
                </c:pt>
                <c:pt idx="89">
                  <c:v>1989.0</c:v>
                </c:pt>
                <c:pt idx="90">
                  <c:v>1990.0</c:v>
                </c:pt>
                <c:pt idx="91">
                  <c:v>1991.0</c:v>
                </c:pt>
                <c:pt idx="92">
                  <c:v>1992.0</c:v>
                </c:pt>
                <c:pt idx="93">
                  <c:v>1993.0</c:v>
                </c:pt>
                <c:pt idx="94">
                  <c:v>1994.0</c:v>
                </c:pt>
                <c:pt idx="95">
                  <c:v>1995.0</c:v>
                </c:pt>
                <c:pt idx="96">
                  <c:v>1996.0</c:v>
                </c:pt>
                <c:pt idx="97">
                  <c:v>1997.0</c:v>
                </c:pt>
                <c:pt idx="98">
                  <c:v>1998.0</c:v>
                </c:pt>
                <c:pt idx="99">
                  <c:v>1999.0</c:v>
                </c:pt>
                <c:pt idx="100">
                  <c:v>2000.0</c:v>
                </c:pt>
                <c:pt idx="101">
                  <c:v>2001.0</c:v>
                </c:pt>
                <c:pt idx="102">
                  <c:v>2002.0</c:v>
                </c:pt>
                <c:pt idx="103">
                  <c:v>2003.0</c:v>
                </c:pt>
                <c:pt idx="104">
                  <c:v>2004.0</c:v>
                </c:pt>
                <c:pt idx="105">
                  <c:v>2005.0</c:v>
                </c:pt>
                <c:pt idx="106">
                  <c:v>2006.0</c:v>
                </c:pt>
                <c:pt idx="107">
                  <c:v>2007.0</c:v>
                </c:pt>
                <c:pt idx="108">
                  <c:v>2008.0</c:v>
                </c:pt>
                <c:pt idx="109">
                  <c:v>2009.0</c:v>
                </c:pt>
                <c:pt idx="110">
                  <c:v>2010.0</c:v>
                </c:pt>
                <c:pt idx="111">
                  <c:v>2011.0</c:v>
                </c:pt>
                <c:pt idx="112">
                  <c:v>2012.0</c:v>
                </c:pt>
                <c:pt idx="113">
                  <c:v>2013.0</c:v>
                </c:pt>
                <c:pt idx="114">
                  <c:v>2014.0</c:v>
                </c:pt>
                <c:pt idx="115">
                  <c:v>2015.0</c:v>
                </c:pt>
                <c:pt idx="116">
                  <c:v>2016.0</c:v>
                </c:pt>
                <c:pt idx="117">
                  <c:v>2017.0</c:v>
                </c:pt>
                <c:pt idx="118">
                  <c:v>2018.0</c:v>
                </c:pt>
                <c:pt idx="119">
                  <c:v>2019.0</c:v>
                </c:pt>
                <c:pt idx="120">
                  <c:v>2020.0</c:v>
                </c:pt>
              </c:numCache>
            </c:numRef>
          </c:cat>
          <c:val>
            <c:numRef>
              <c:f>Hoja1!$B$2:$B$122</c:f>
              <c:numCache>
                <c:formatCode>0%</c:formatCode>
                <c:ptCount val="121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0.07</c:v>
                </c:pt>
                <c:pt idx="14">
                  <c:v>0.07</c:v>
                </c:pt>
                <c:pt idx="15">
                  <c:v>0.07</c:v>
                </c:pt>
                <c:pt idx="16">
                  <c:v>0.15</c:v>
                </c:pt>
                <c:pt idx="17">
                  <c:v>0.67</c:v>
                </c:pt>
                <c:pt idx="18">
                  <c:v>0.77</c:v>
                </c:pt>
                <c:pt idx="19">
                  <c:v>0.73</c:v>
                </c:pt>
                <c:pt idx="20">
                  <c:v>0.73</c:v>
                </c:pt>
                <c:pt idx="21">
                  <c:v>0.73</c:v>
                </c:pt>
                <c:pt idx="22">
                  <c:v>0.58</c:v>
                </c:pt>
                <c:pt idx="23">
                  <c:v>0.435</c:v>
                </c:pt>
                <c:pt idx="24">
                  <c:v>0.46</c:v>
                </c:pt>
                <c:pt idx="25">
                  <c:v>0.25</c:v>
                </c:pt>
                <c:pt idx="26">
                  <c:v>0.25</c:v>
                </c:pt>
                <c:pt idx="27">
                  <c:v>0.25</c:v>
                </c:pt>
                <c:pt idx="28">
                  <c:v>0.25</c:v>
                </c:pt>
                <c:pt idx="29">
                  <c:v>0.24</c:v>
                </c:pt>
                <c:pt idx="30">
                  <c:v>0.25</c:v>
                </c:pt>
                <c:pt idx="31">
                  <c:v>0.25</c:v>
                </c:pt>
                <c:pt idx="32">
                  <c:v>0.63</c:v>
                </c:pt>
                <c:pt idx="33">
                  <c:v>0.63</c:v>
                </c:pt>
                <c:pt idx="34">
                  <c:v>0.63</c:v>
                </c:pt>
                <c:pt idx="35">
                  <c:v>0.63</c:v>
                </c:pt>
                <c:pt idx="36">
                  <c:v>0.79</c:v>
                </c:pt>
                <c:pt idx="37">
                  <c:v>0.79</c:v>
                </c:pt>
                <c:pt idx="38">
                  <c:v>0.79</c:v>
                </c:pt>
                <c:pt idx="39">
                  <c:v>0.79</c:v>
                </c:pt>
                <c:pt idx="40">
                  <c:v>0.811</c:v>
                </c:pt>
                <c:pt idx="41">
                  <c:v>0.81</c:v>
                </c:pt>
                <c:pt idx="42">
                  <c:v>0.88</c:v>
                </c:pt>
                <c:pt idx="43">
                  <c:v>0.88</c:v>
                </c:pt>
                <c:pt idx="44">
                  <c:v>0.94</c:v>
                </c:pt>
                <c:pt idx="45">
                  <c:v>0.94</c:v>
                </c:pt>
                <c:pt idx="46">
                  <c:v>0.8645</c:v>
                </c:pt>
                <c:pt idx="47">
                  <c:v>0.8645</c:v>
                </c:pt>
                <c:pt idx="48">
                  <c:v>0.8213</c:v>
                </c:pt>
                <c:pt idx="49">
                  <c:v>0.8213</c:v>
                </c:pt>
                <c:pt idx="50">
                  <c:v>0.8436</c:v>
                </c:pt>
                <c:pt idx="51">
                  <c:v>0.91</c:v>
                </c:pt>
                <c:pt idx="52">
                  <c:v>0.92</c:v>
                </c:pt>
                <c:pt idx="53">
                  <c:v>0.92</c:v>
                </c:pt>
                <c:pt idx="54">
                  <c:v>0.91</c:v>
                </c:pt>
                <c:pt idx="55">
                  <c:v>0.91</c:v>
                </c:pt>
                <c:pt idx="56">
                  <c:v>0.91</c:v>
                </c:pt>
                <c:pt idx="57">
                  <c:v>0.91</c:v>
                </c:pt>
                <c:pt idx="58">
                  <c:v>0.91</c:v>
                </c:pt>
                <c:pt idx="59">
                  <c:v>0.91</c:v>
                </c:pt>
                <c:pt idx="60">
                  <c:v>0.91</c:v>
                </c:pt>
                <c:pt idx="61">
                  <c:v>0.91</c:v>
                </c:pt>
                <c:pt idx="62">
                  <c:v>0.91</c:v>
                </c:pt>
                <c:pt idx="63">
                  <c:v>0.91</c:v>
                </c:pt>
                <c:pt idx="64">
                  <c:v>0.77</c:v>
                </c:pt>
                <c:pt idx="65">
                  <c:v>0.7</c:v>
                </c:pt>
                <c:pt idx="66">
                  <c:v>0.7</c:v>
                </c:pt>
                <c:pt idx="67">
                  <c:v>0.7</c:v>
                </c:pt>
                <c:pt idx="68">
                  <c:v>0.7525</c:v>
                </c:pt>
                <c:pt idx="69">
                  <c:v>0.77</c:v>
                </c:pt>
                <c:pt idx="70">
                  <c:v>0.7175</c:v>
                </c:pt>
                <c:pt idx="71">
                  <c:v>0.7</c:v>
                </c:pt>
                <c:pt idx="72">
                  <c:v>0.7</c:v>
                </c:pt>
                <c:pt idx="73">
                  <c:v>0.7</c:v>
                </c:pt>
                <c:pt idx="74">
                  <c:v>0.7</c:v>
                </c:pt>
                <c:pt idx="75">
                  <c:v>0.7</c:v>
                </c:pt>
                <c:pt idx="76">
                  <c:v>0.7</c:v>
                </c:pt>
                <c:pt idx="77">
                  <c:v>0.7</c:v>
                </c:pt>
                <c:pt idx="78">
                  <c:v>0.7</c:v>
                </c:pt>
                <c:pt idx="79">
                  <c:v>0.7</c:v>
                </c:pt>
                <c:pt idx="80">
                  <c:v>0.7</c:v>
                </c:pt>
                <c:pt idx="81">
                  <c:v>0.6913</c:v>
                </c:pt>
                <c:pt idx="82">
                  <c:v>0.5</c:v>
                </c:pt>
                <c:pt idx="83">
                  <c:v>0.5</c:v>
                </c:pt>
                <c:pt idx="84">
                  <c:v>0.5</c:v>
                </c:pt>
                <c:pt idx="85">
                  <c:v>0.5</c:v>
                </c:pt>
                <c:pt idx="86">
                  <c:v>0.5</c:v>
                </c:pt>
                <c:pt idx="87">
                  <c:v>0.385</c:v>
                </c:pt>
                <c:pt idx="88">
                  <c:v>0.28</c:v>
                </c:pt>
                <c:pt idx="89">
                  <c:v>0.28</c:v>
                </c:pt>
                <c:pt idx="90">
                  <c:v>0.28</c:v>
                </c:pt>
                <c:pt idx="91">
                  <c:v>0.31</c:v>
                </c:pt>
                <c:pt idx="92">
                  <c:v>0.31</c:v>
                </c:pt>
                <c:pt idx="93">
                  <c:v>0.396</c:v>
                </c:pt>
                <c:pt idx="94">
                  <c:v>0.396</c:v>
                </c:pt>
                <c:pt idx="95">
                  <c:v>0.396</c:v>
                </c:pt>
                <c:pt idx="96">
                  <c:v>0.396</c:v>
                </c:pt>
                <c:pt idx="97">
                  <c:v>0.396</c:v>
                </c:pt>
                <c:pt idx="98">
                  <c:v>0.396</c:v>
                </c:pt>
                <c:pt idx="99">
                  <c:v>0.396</c:v>
                </c:pt>
                <c:pt idx="100">
                  <c:v>0.396</c:v>
                </c:pt>
                <c:pt idx="101">
                  <c:v>0.386</c:v>
                </c:pt>
                <c:pt idx="102">
                  <c:v>0.386</c:v>
                </c:pt>
                <c:pt idx="103">
                  <c:v>0.35</c:v>
                </c:pt>
                <c:pt idx="104">
                  <c:v>0.35</c:v>
                </c:pt>
                <c:pt idx="105">
                  <c:v>0.35</c:v>
                </c:pt>
                <c:pt idx="106">
                  <c:v>0.35</c:v>
                </c:pt>
                <c:pt idx="107">
                  <c:v>0.35</c:v>
                </c:pt>
                <c:pt idx="108">
                  <c:v>0.35</c:v>
                </c:pt>
                <c:pt idx="109">
                  <c:v>0.35</c:v>
                </c:pt>
                <c:pt idx="110">
                  <c:v>0.35</c:v>
                </c:pt>
                <c:pt idx="111">
                  <c:v>0.35</c:v>
                </c:pt>
                <c:pt idx="112">
                  <c:v>0.35</c:v>
                </c:pt>
                <c:pt idx="113">
                  <c:v>0.396</c:v>
                </c:pt>
                <c:pt idx="114">
                  <c:v>0.396</c:v>
                </c:pt>
                <c:pt idx="115">
                  <c:v>0.396</c:v>
                </c:pt>
                <c:pt idx="116">
                  <c:v>0.396</c:v>
                </c:pt>
                <c:pt idx="117">
                  <c:v>0.396</c:v>
                </c:pt>
                <c:pt idx="118">
                  <c:v>0.37</c:v>
                </c:pt>
                <c:pt idx="119">
                  <c:v>0.37</c:v>
                </c:pt>
                <c:pt idx="120">
                  <c:v>0.37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080-47AC-A13E-F485B50643FA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Reino Unido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Hoja1!$A$2:$A$122</c:f>
              <c:numCache>
                <c:formatCode>General</c:formatCode>
                <c:ptCount val="121"/>
                <c:pt idx="0">
                  <c:v>1900.0</c:v>
                </c:pt>
                <c:pt idx="1">
                  <c:v>1901.0</c:v>
                </c:pt>
                <c:pt idx="2">
                  <c:v>1902.0</c:v>
                </c:pt>
                <c:pt idx="3">
                  <c:v>1903.0</c:v>
                </c:pt>
                <c:pt idx="4">
                  <c:v>1904.0</c:v>
                </c:pt>
                <c:pt idx="5">
                  <c:v>1905.0</c:v>
                </c:pt>
                <c:pt idx="6">
                  <c:v>1906.0</c:v>
                </c:pt>
                <c:pt idx="7">
                  <c:v>1907.0</c:v>
                </c:pt>
                <c:pt idx="8">
                  <c:v>1908.0</c:v>
                </c:pt>
                <c:pt idx="9">
                  <c:v>1909.0</c:v>
                </c:pt>
                <c:pt idx="10">
                  <c:v>1910.0</c:v>
                </c:pt>
                <c:pt idx="11">
                  <c:v>1911.0</c:v>
                </c:pt>
                <c:pt idx="12">
                  <c:v>1912.0</c:v>
                </c:pt>
                <c:pt idx="13">
                  <c:v>1913.0</c:v>
                </c:pt>
                <c:pt idx="14">
                  <c:v>1914.0</c:v>
                </c:pt>
                <c:pt idx="15">
                  <c:v>1915.0</c:v>
                </c:pt>
                <c:pt idx="16">
                  <c:v>1916.0</c:v>
                </c:pt>
                <c:pt idx="17">
                  <c:v>1917.0</c:v>
                </c:pt>
                <c:pt idx="18">
                  <c:v>1918.0</c:v>
                </c:pt>
                <c:pt idx="19">
                  <c:v>1919.0</c:v>
                </c:pt>
                <c:pt idx="20">
                  <c:v>1920.0</c:v>
                </c:pt>
                <c:pt idx="21">
                  <c:v>1921.0</c:v>
                </c:pt>
                <c:pt idx="22">
                  <c:v>1922.0</c:v>
                </c:pt>
                <c:pt idx="23">
                  <c:v>1923.0</c:v>
                </c:pt>
                <c:pt idx="24">
                  <c:v>1924.0</c:v>
                </c:pt>
                <c:pt idx="25">
                  <c:v>1925.0</c:v>
                </c:pt>
                <c:pt idx="26">
                  <c:v>1926.0</c:v>
                </c:pt>
                <c:pt idx="27">
                  <c:v>1927.0</c:v>
                </c:pt>
                <c:pt idx="28">
                  <c:v>1928.0</c:v>
                </c:pt>
                <c:pt idx="29">
                  <c:v>1929.0</c:v>
                </c:pt>
                <c:pt idx="30">
                  <c:v>1930.0</c:v>
                </c:pt>
                <c:pt idx="31">
                  <c:v>1931.0</c:v>
                </c:pt>
                <c:pt idx="32">
                  <c:v>1932.0</c:v>
                </c:pt>
                <c:pt idx="33">
                  <c:v>1933.0</c:v>
                </c:pt>
                <c:pt idx="34">
                  <c:v>1934.0</c:v>
                </c:pt>
                <c:pt idx="35">
                  <c:v>1935.0</c:v>
                </c:pt>
                <c:pt idx="36">
                  <c:v>1936.0</c:v>
                </c:pt>
                <c:pt idx="37">
                  <c:v>1937.0</c:v>
                </c:pt>
                <c:pt idx="38">
                  <c:v>1938.0</c:v>
                </c:pt>
                <c:pt idx="39">
                  <c:v>1939.0</c:v>
                </c:pt>
                <c:pt idx="40">
                  <c:v>1940.0</c:v>
                </c:pt>
                <c:pt idx="41">
                  <c:v>1941.0</c:v>
                </c:pt>
                <c:pt idx="42">
                  <c:v>1942.0</c:v>
                </c:pt>
                <c:pt idx="43">
                  <c:v>1943.0</c:v>
                </c:pt>
                <c:pt idx="44">
                  <c:v>1944.0</c:v>
                </c:pt>
                <c:pt idx="45">
                  <c:v>1945.0</c:v>
                </c:pt>
                <c:pt idx="46">
                  <c:v>1946.0</c:v>
                </c:pt>
                <c:pt idx="47">
                  <c:v>1947.0</c:v>
                </c:pt>
                <c:pt idx="48">
                  <c:v>1948.0</c:v>
                </c:pt>
                <c:pt idx="49">
                  <c:v>1949.0</c:v>
                </c:pt>
                <c:pt idx="50">
                  <c:v>1950.0</c:v>
                </c:pt>
                <c:pt idx="51">
                  <c:v>1951.0</c:v>
                </c:pt>
                <c:pt idx="52">
                  <c:v>1952.0</c:v>
                </c:pt>
                <c:pt idx="53">
                  <c:v>1953.0</c:v>
                </c:pt>
                <c:pt idx="54">
                  <c:v>1954.0</c:v>
                </c:pt>
                <c:pt idx="55">
                  <c:v>1955.0</c:v>
                </c:pt>
                <c:pt idx="56">
                  <c:v>1956.0</c:v>
                </c:pt>
                <c:pt idx="57">
                  <c:v>1957.0</c:v>
                </c:pt>
                <c:pt idx="58">
                  <c:v>1958.0</c:v>
                </c:pt>
                <c:pt idx="59">
                  <c:v>1959.0</c:v>
                </c:pt>
                <c:pt idx="60">
                  <c:v>1960.0</c:v>
                </c:pt>
                <c:pt idx="61">
                  <c:v>1961.0</c:v>
                </c:pt>
                <c:pt idx="62">
                  <c:v>1962.0</c:v>
                </c:pt>
                <c:pt idx="63">
                  <c:v>1963.0</c:v>
                </c:pt>
                <c:pt idx="64">
                  <c:v>1964.0</c:v>
                </c:pt>
                <c:pt idx="65">
                  <c:v>1965.0</c:v>
                </c:pt>
                <c:pt idx="66">
                  <c:v>1966.0</c:v>
                </c:pt>
                <c:pt idx="67">
                  <c:v>1967.0</c:v>
                </c:pt>
                <c:pt idx="68">
                  <c:v>1968.0</c:v>
                </c:pt>
                <c:pt idx="69">
                  <c:v>1969.0</c:v>
                </c:pt>
                <c:pt idx="70">
                  <c:v>1970.0</c:v>
                </c:pt>
                <c:pt idx="71">
                  <c:v>1971.0</c:v>
                </c:pt>
                <c:pt idx="72">
                  <c:v>1972.0</c:v>
                </c:pt>
                <c:pt idx="73">
                  <c:v>1973.0</c:v>
                </c:pt>
                <c:pt idx="74">
                  <c:v>1974.0</c:v>
                </c:pt>
                <c:pt idx="75">
                  <c:v>1975.0</c:v>
                </c:pt>
                <c:pt idx="76">
                  <c:v>1976.0</c:v>
                </c:pt>
                <c:pt idx="77">
                  <c:v>1977.0</c:v>
                </c:pt>
                <c:pt idx="78">
                  <c:v>1978.0</c:v>
                </c:pt>
                <c:pt idx="79">
                  <c:v>1979.0</c:v>
                </c:pt>
                <c:pt idx="80">
                  <c:v>1980.0</c:v>
                </c:pt>
                <c:pt idx="81">
                  <c:v>1981.0</c:v>
                </c:pt>
                <c:pt idx="82">
                  <c:v>1982.0</c:v>
                </c:pt>
                <c:pt idx="83">
                  <c:v>1983.0</c:v>
                </c:pt>
                <c:pt idx="84">
                  <c:v>1984.0</c:v>
                </c:pt>
                <c:pt idx="85">
                  <c:v>1985.0</c:v>
                </c:pt>
                <c:pt idx="86">
                  <c:v>1986.0</c:v>
                </c:pt>
                <c:pt idx="87">
                  <c:v>1987.0</c:v>
                </c:pt>
                <c:pt idx="88">
                  <c:v>1988.0</c:v>
                </c:pt>
                <c:pt idx="89">
                  <c:v>1989.0</c:v>
                </c:pt>
                <c:pt idx="90">
                  <c:v>1990.0</c:v>
                </c:pt>
                <c:pt idx="91">
                  <c:v>1991.0</c:v>
                </c:pt>
                <c:pt idx="92">
                  <c:v>1992.0</c:v>
                </c:pt>
                <c:pt idx="93">
                  <c:v>1993.0</c:v>
                </c:pt>
                <c:pt idx="94">
                  <c:v>1994.0</c:v>
                </c:pt>
                <c:pt idx="95">
                  <c:v>1995.0</c:v>
                </c:pt>
                <c:pt idx="96">
                  <c:v>1996.0</c:v>
                </c:pt>
                <c:pt idx="97">
                  <c:v>1997.0</c:v>
                </c:pt>
                <c:pt idx="98">
                  <c:v>1998.0</c:v>
                </c:pt>
                <c:pt idx="99">
                  <c:v>1999.0</c:v>
                </c:pt>
                <c:pt idx="100">
                  <c:v>2000.0</c:v>
                </c:pt>
                <c:pt idx="101">
                  <c:v>2001.0</c:v>
                </c:pt>
                <c:pt idx="102">
                  <c:v>2002.0</c:v>
                </c:pt>
                <c:pt idx="103">
                  <c:v>2003.0</c:v>
                </c:pt>
                <c:pt idx="104">
                  <c:v>2004.0</c:v>
                </c:pt>
                <c:pt idx="105">
                  <c:v>2005.0</c:v>
                </c:pt>
                <c:pt idx="106">
                  <c:v>2006.0</c:v>
                </c:pt>
                <c:pt idx="107">
                  <c:v>2007.0</c:v>
                </c:pt>
                <c:pt idx="108">
                  <c:v>2008.0</c:v>
                </c:pt>
                <c:pt idx="109">
                  <c:v>2009.0</c:v>
                </c:pt>
                <c:pt idx="110">
                  <c:v>2010.0</c:v>
                </c:pt>
                <c:pt idx="111">
                  <c:v>2011.0</c:v>
                </c:pt>
                <c:pt idx="112">
                  <c:v>2012.0</c:v>
                </c:pt>
                <c:pt idx="113">
                  <c:v>2013.0</c:v>
                </c:pt>
                <c:pt idx="114">
                  <c:v>2014.0</c:v>
                </c:pt>
                <c:pt idx="115">
                  <c:v>2015.0</c:v>
                </c:pt>
                <c:pt idx="116">
                  <c:v>2016.0</c:v>
                </c:pt>
                <c:pt idx="117">
                  <c:v>2017.0</c:v>
                </c:pt>
                <c:pt idx="118">
                  <c:v>2018.0</c:v>
                </c:pt>
                <c:pt idx="119">
                  <c:v>2019.0</c:v>
                </c:pt>
                <c:pt idx="120">
                  <c:v>2020.0</c:v>
                </c:pt>
              </c:numCache>
            </c:numRef>
          </c:cat>
          <c:val>
            <c:numRef>
              <c:f>Hoja1!$C$2:$C$122</c:f>
              <c:numCache>
                <c:formatCode>0%</c:formatCode>
                <c:ptCount val="121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0.0833333333333333</c:v>
                </c:pt>
                <c:pt idx="10">
                  <c:v>0.0833333333333333</c:v>
                </c:pt>
                <c:pt idx="11">
                  <c:v>0.0833333333333333</c:v>
                </c:pt>
                <c:pt idx="12">
                  <c:v>0.0833333333333333</c:v>
                </c:pt>
                <c:pt idx="13">
                  <c:v>0.0833333333333333</c:v>
                </c:pt>
                <c:pt idx="14">
                  <c:v>0.172222208333333</c:v>
                </c:pt>
                <c:pt idx="15">
                  <c:v>0.325</c:v>
                </c:pt>
                <c:pt idx="16">
                  <c:v>0.425</c:v>
                </c:pt>
                <c:pt idx="17">
                  <c:v>0.425</c:v>
                </c:pt>
                <c:pt idx="18">
                  <c:v>0.525</c:v>
                </c:pt>
                <c:pt idx="19">
                  <c:v>0.525</c:v>
                </c:pt>
                <c:pt idx="20">
                  <c:v>0.6</c:v>
                </c:pt>
                <c:pt idx="21">
                  <c:v>0.6</c:v>
                </c:pt>
                <c:pt idx="22">
                  <c:v>0.55</c:v>
                </c:pt>
                <c:pt idx="23">
                  <c:v>0.525</c:v>
                </c:pt>
                <c:pt idx="24">
                  <c:v>0.525</c:v>
                </c:pt>
                <c:pt idx="25">
                  <c:v>0.5</c:v>
                </c:pt>
                <c:pt idx="26">
                  <c:v>0.5</c:v>
                </c:pt>
                <c:pt idx="27">
                  <c:v>0.5</c:v>
                </c:pt>
                <c:pt idx="28">
                  <c:v>0.5</c:v>
                </c:pt>
                <c:pt idx="29">
                  <c:v>0.575</c:v>
                </c:pt>
                <c:pt idx="30">
                  <c:v>0.6375</c:v>
                </c:pt>
                <c:pt idx="31">
                  <c:v>0.6625</c:v>
                </c:pt>
                <c:pt idx="32">
                  <c:v>0.6625</c:v>
                </c:pt>
                <c:pt idx="33">
                  <c:v>0.6625</c:v>
                </c:pt>
                <c:pt idx="34">
                  <c:v>0.6375</c:v>
                </c:pt>
                <c:pt idx="35">
                  <c:v>0.6375</c:v>
                </c:pt>
                <c:pt idx="36">
                  <c:v>0.65</c:v>
                </c:pt>
                <c:pt idx="37">
                  <c:v>0.6625</c:v>
                </c:pt>
                <c:pt idx="38">
                  <c:v>0.75</c:v>
                </c:pt>
                <c:pt idx="39">
                  <c:v>0.825</c:v>
                </c:pt>
                <c:pt idx="40">
                  <c:v>0.9</c:v>
                </c:pt>
                <c:pt idx="41">
                  <c:v>0.975</c:v>
                </c:pt>
                <c:pt idx="42">
                  <c:v>0.975</c:v>
                </c:pt>
                <c:pt idx="43">
                  <c:v>0.975</c:v>
                </c:pt>
                <c:pt idx="44">
                  <c:v>0.975</c:v>
                </c:pt>
                <c:pt idx="45">
                  <c:v>0.975</c:v>
                </c:pt>
                <c:pt idx="46">
                  <c:v>0.975</c:v>
                </c:pt>
                <c:pt idx="47">
                  <c:v>0.975</c:v>
                </c:pt>
                <c:pt idx="48">
                  <c:v>0.975</c:v>
                </c:pt>
                <c:pt idx="49">
                  <c:v>0.975</c:v>
                </c:pt>
                <c:pt idx="50">
                  <c:v>0.975</c:v>
                </c:pt>
                <c:pt idx="51">
                  <c:v>0.975</c:v>
                </c:pt>
                <c:pt idx="52">
                  <c:v>0.975</c:v>
                </c:pt>
                <c:pt idx="53">
                  <c:v>0.95</c:v>
                </c:pt>
                <c:pt idx="54">
                  <c:v>0.95</c:v>
                </c:pt>
                <c:pt idx="55">
                  <c:v>0.925</c:v>
                </c:pt>
                <c:pt idx="56">
                  <c:v>0.925</c:v>
                </c:pt>
                <c:pt idx="57">
                  <c:v>0.925</c:v>
                </c:pt>
                <c:pt idx="58">
                  <c:v>0.925</c:v>
                </c:pt>
                <c:pt idx="59">
                  <c:v>0.8875</c:v>
                </c:pt>
                <c:pt idx="60">
                  <c:v>0.8875</c:v>
                </c:pt>
                <c:pt idx="61">
                  <c:v>0.8875</c:v>
                </c:pt>
                <c:pt idx="62">
                  <c:v>0.8875</c:v>
                </c:pt>
                <c:pt idx="63">
                  <c:v>0.8875</c:v>
                </c:pt>
                <c:pt idx="64">
                  <c:v>0.8875</c:v>
                </c:pt>
                <c:pt idx="65">
                  <c:v>0.9125</c:v>
                </c:pt>
                <c:pt idx="66">
                  <c:v>0.9125</c:v>
                </c:pt>
                <c:pt idx="67">
                  <c:v>0.9125</c:v>
                </c:pt>
                <c:pt idx="68">
                  <c:v>0.9125</c:v>
                </c:pt>
                <c:pt idx="69">
                  <c:v>0.9125</c:v>
                </c:pt>
                <c:pt idx="70">
                  <c:v>0.9125</c:v>
                </c:pt>
                <c:pt idx="71">
                  <c:v>0.8875</c:v>
                </c:pt>
                <c:pt idx="72">
                  <c:v>0.8875</c:v>
                </c:pt>
                <c:pt idx="73">
                  <c:v>0.9</c:v>
                </c:pt>
                <c:pt idx="74">
                  <c:v>0.98</c:v>
                </c:pt>
                <c:pt idx="75">
                  <c:v>0.98</c:v>
                </c:pt>
                <c:pt idx="76">
                  <c:v>0.98</c:v>
                </c:pt>
                <c:pt idx="77">
                  <c:v>0.98</c:v>
                </c:pt>
                <c:pt idx="78">
                  <c:v>0.98</c:v>
                </c:pt>
                <c:pt idx="79">
                  <c:v>0.75</c:v>
                </c:pt>
                <c:pt idx="80">
                  <c:v>0.75</c:v>
                </c:pt>
                <c:pt idx="81">
                  <c:v>0.75</c:v>
                </c:pt>
                <c:pt idx="82">
                  <c:v>0.75</c:v>
                </c:pt>
                <c:pt idx="83">
                  <c:v>0.75</c:v>
                </c:pt>
                <c:pt idx="84">
                  <c:v>0.6</c:v>
                </c:pt>
                <c:pt idx="85">
                  <c:v>0.6</c:v>
                </c:pt>
                <c:pt idx="86">
                  <c:v>0.6</c:v>
                </c:pt>
                <c:pt idx="87">
                  <c:v>0.6</c:v>
                </c:pt>
                <c:pt idx="88">
                  <c:v>0.4</c:v>
                </c:pt>
                <c:pt idx="89">
                  <c:v>0.4</c:v>
                </c:pt>
                <c:pt idx="90">
                  <c:v>0.4</c:v>
                </c:pt>
                <c:pt idx="91">
                  <c:v>0.4</c:v>
                </c:pt>
                <c:pt idx="92">
                  <c:v>0.4</c:v>
                </c:pt>
                <c:pt idx="93">
                  <c:v>0.4</c:v>
                </c:pt>
                <c:pt idx="94">
                  <c:v>0.4</c:v>
                </c:pt>
                <c:pt idx="95">
                  <c:v>0.4</c:v>
                </c:pt>
                <c:pt idx="96">
                  <c:v>0.4</c:v>
                </c:pt>
                <c:pt idx="97">
                  <c:v>0.4</c:v>
                </c:pt>
                <c:pt idx="98">
                  <c:v>0.4</c:v>
                </c:pt>
                <c:pt idx="99">
                  <c:v>0.4</c:v>
                </c:pt>
                <c:pt idx="100">
                  <c:v>0.4</c:v>
                </c:pt>
                <c:pt idx="101">
                  <c:v>0.4</c:v>
                </c:pt>
                <c:pt idx="102">
                  <c:v>0.4</c:v>
                </c:pt>
                <c:pt idx="103">
                  <c:v>0.4</c:v>
                </c:pt>
                <c:pt idx="104">
                  <c:v>0.4</c:v>
                </c:pt>
                <c:pt idx="105">
                  <c:v>0.4</c:v>
                </c:pt>
                <c:pt idx="106">
                  <c:v>0.4</c:v>
                </c:pt>
                <c:pt idx="107">
                  <c:v>0.4</c:v>
                </c:pt>
                <c:pt idx="108">
                  <c:v>0.4</c:v>
                </c:pt>
                <c:pt idx="109">
                  <c:v>0.4</c:v>
                </c:pt>
                <c:pt idx="110">
                  <c:v>0.5</c:v>
                </c:pt>
                <c:pt idx="111">
                  <c:v>0.5</c:v>
                </c:pt>
                <c:pt idx="112">
                  <c:v>0.5</c:v>
                </c:pt>
                <c:pt idx="113">
                  <c:v>0.45</c:v>
                </c:pt>
                <c:pt idx="114">
                  <c:v>0.45</c:v>
                </c:pt>
                <c:pt idx="115">
                  <c:v>0.45</c:v>
                </c:pt>
                <c:pt idx="116">
                  <c:v>0.45</c:v>
                </c:pt>
                <c:pt idx="117">
                  <c:v>0.45</c:v>
                </c:pt>
                <c:pt idx="118">
                  <c:v>0.45</c:v>
                </c:pt>
                <c:pt idx="119">
                  <c:v>0.45</c:v>
                </c:pt>
                <c:pt idx="120">
                  <c:v>0.45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080-47AC-A13E-F485B50643FA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Alemania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Hoja1!$A$2:$A$122</c:f>
              <c:numCache>
                <c:formatCode>General</c:formatCode>
                <c:ptCount val="121"/>
                <c:pt idx="0">
                  <c:v>1900.0</c:v>
                </c:pt>
                <c:pt idx="1">
                  <c:v>1901.0</c:v>
                </c:pt>
                <c:pt idx="2">
                  <c:v>1902.0</c:v>
                </c:pt>
                <c:pt idx="3">
                  <c:v>1903.0</c:v>
                </c:pt>
                <c:pt idx="4">
                  <c:v>1904.0</c:v>
                </c:pt>
                <c:pt idx="5">
                  <c:v>1905.0</c:v>
                </c:pt>
                <c:pt idx="6">
                  <c:v>1906.0</c:v>
                </c:pt>
                <c:pt idx="7">
                  <c:v>1907.0</c:v>
                </c:pt>
                <c:pt idx="8">
                  <c:v>1908.0</c:v>
                </c:pt>
                <c:pt idx="9">
                  <c:v>1909.0</c:v>
                </c:pt>
                <c:pt idx="10">
                  <c:v>1910.0</c:v>
                </c:pt>
                <c:pt idx="11">
                  <c:v>1911.0</c:v>
                </c:pt>
                <c:pt idx="12">
                  <c:v>1912.0</c:v>
                </c:pt>
                <c:pt idx="13">
                  <c:v>1913.0</c:v>
                </c:pt>
                <c:pt idx="14">
                  <c:v>1914.0</c:v>
                </c:pt>
                <c:pt idx="15">
                  <c:v>1915.0</c:v>
                </c:pt>
                <c:pt idx="16">
                  <c:v>1916.0</c:v>
                </c:pt>
                <c:pt idx="17">
                  <c:v>1917.0</c:v>
                </c:pt>
                <c:pt idx="18">
                  <c:v>1918.0</c:v>
                </c:pt>
                <c:pt idx="19">
                  <c:v>1919.0</c:v>
                </c:pt>
                <c:pt idx="20">
                  <c:v>1920.0</c:v>
                </c:pt>
                <c:pt idx="21">
                  <c:v>1921.0</c:v>
                </c:pt>
                <c:pt idx="22">
                  <c:v>1922.0</c:v>
                </c:pt>
                <c:pt idx="23">
                  <c:v>1923.0</c:v>
                </c:pt>
                <c:pt idx="24">
                  <c:v>1924.0</c:v>
                </c:pt>
                <c:pt idx="25">
                  <c:v>1925.0</c:v>
                </c:pt>
                <c:pt idx="26">
                  <c:v>1926.0</c:v>
                </c:pt>
                <c:pt idx="27">
                  <c:v>1927.0</c:v>
                </c:pt>
                <c:pt idx="28">
                  <c:v>1928.0</c:v>
                </c:pt>
                <c:pt idx="29">
                  <c:v>1929.0</c:v>
                </c:pt>
                <c:pt idx="30">
                  <c:v>1930.0</c:v>
                </c:pt>
                <c:pt idx="31">
                  <c:v>1931.0</c:v>
                </c:pt>
                <c:pt idx="32">
                  <c:v>1932.0</c:v>
                </c:pt>
                <c:pt idx="33">
                  <c:v>1933.0</c:v>
                </c:pt>
                <c:pt idx="34">
                  <c:v>1934.0</c:v>
                </c:pt>
                <c:pt idx="35">
                  <c:v>1935.0</c:v>
                </c:pt>
                <c:pt idx="36">
                  <c:v>1936.0</c:v>
                </c:pt>
                <c:pt idx="37">
                  <c:v>1937.0</c:v>
                </c:pt>
                <c:pt idx="38">
                  <c:v>1938.0</c:v>
                </c:pt>
                <c:pt idx="39">
                  <c:v>1939.0</c:v>
                </c:pt>
                <c:pt idx="40">
                  <c:v>1940.0</c:v>
                </c:pt>
                <c:pt idx="41">
                  <c:v>1941.0</c:v>
                </c:pt>
                <c:pt idx="42">
                  <c:v>1942.0</c:v>
                </c:pt>
                <c:pt idx="43">
                  <c:v>1943.0</c:v>
                </c:pt>
                <c:pt idx="44">
                  <c:v>1944.0</c:v>
                </c:pt>
                <c:pt idx="45">
                  <c:v>1945.0</c:v>
                </c:pt>
                <c:pt idx="46">
                  <c:v>1946.0</c:v>
                </c:pt>
                <c:pt idx="47">
                  <c:v>1947.0</c:v>
                </c:pt>
                <c:pt idx="48">
                  <c:v>1948.0</c:v>
                </c:pt>
                <c:pt idx="49">
                  <c:v>1949.0</c:v>
                </c:pt>
                <c:pt idx="50">
                  <c:v>1950.0</c:v>
                </c:pt>
                <c:pt idx="51">
                  <c:v>1951.0</c:v>
                </c:pt>
                <c:pt idx="52">
                  <c:v>1952.0</c:v>
                </c:pt>
                <c:pt idx="53">
                  <c:v>1953.0</c:v>
                </c:pt>
                <c:pt idx="54">
                  <c:v>1954.0</c:v>
                </c:pt>
                <c:pt idx="55">
                  <c:v>1955.0</c:v>
                </c:pt>
                <c:pt idx="56">
                  <c:v>1956.0</c:v>
                </c:pt>
                <c:pt idx="57">
                  <c:v>1957.0</c:v>
                </c:pt>
                <c:pt idx="58">
                  <c:v>1958.0</c:v>
                </c:pt>
                <c:pt idx="59">
                  <c:v>1959.0</c:v>
                </c:pt>
                <c:pt idx="60">
                  <c:v>1960.0</c:v>
                </c:pt>
                <c:pt idx="61">
                  <c:v>1961.0</c:v>
                </c:pt>
                <c:pt idx="62">
                  <c:v>1962.0</c:v>
                </c:pt>
                <c:pt idx="63">
                  <c:v>1963.0</c:v>
                </c:pt>
                <c:pt idx="64">
                  <c:v>1964.0</c:v>
                </c:pt>
                <c:pt idx="65">
                  <c:v>1965.0</c:v>
                </c:pt>
                <c:pt idx="66">
                  <c:v>1966.0</c:v>
                </c:pt>
                <c:pt idx="67">
                  <c:v>1967.0</c:v>
                </c:pt>
                <c:pt idx="68">
                  <c:v>1968.0</c:v>
                </c:pt>
                <c:pt idx="69">
                  <c:v>1969.0</c:v>
                </c:pt>
                <c:pt idx="70">
                  <c:v>1970.0</c:v>
                </c:pt>
                <c:pt idx="71">
                  <c:v>1971.0</c:v>
                </c:pt>
                <c:pt idx="72">
                  <c:v>1972.0</c:v>
                </c:pt>
                <c:pt idx="73">
                  <c:v>1973.0</c:v>
                </c:pt>
                <c:pt idx="74">
                  <c:v>1974.0</c:v>
                </c:pt>
                <c:pt idx="75">
                  <c:v>1975.0</c:v>
                </c:pt>
                <c:pt idx="76">
                  <c:v>1976.0</c:v>
                </c:pt>
                <c:pt idx="77">
                  <c:v>1977.0</c:v>
                </c:pt>
                <c:pt idx="78">
                  <c:v>1978.0</c:v>
                </c:pt>
                <c:pt idx="79">
                  <c:v>1979.0</c:v>
                </c:pt>
                <c:pt idx="80">
                  <c:v>1980.0</c:v>
                </c:pt>
                <c:pt idx="81">
                  <c:v>1981.0</c:v>
                </c:pt>
                <c:pt idx="82">
                  <c:v>1982.0</c:v>
                </c:pt>
                <c:pt idx="83">
                  <c:v>1983.0</c:v>
                </c:pt>
                <c:pt idx="84">
                  <c:v>1984.0</c:v>
                </c:pt>
                <c:pt idx="85">
                  <c:v>1985.0</c:v>
                </c:pt>
                <c:pt idx="86">
                  <c:v>1986.0</c:v>
                </c:pt>
                <c:pt idx="87">
                  <c:v>1987.0</c:v>
                </c:pt>
                <c:pt idx="88">
                  <c:v>1988.0</c:v>
                </c:pt>
                <c:pt idx="89">
                  <c:v>1989.0</c:v>
                </c:pt>
                <c:pt idx="90">
                  <c:v>1990.0</c:v>
                </c:pt>
                <c:pt idx="91">
                  <c:v>1991.0</c:v>
                </c:pt>
                <c:pt idx="92">
                  <c:v>1992.0</c:v>
                </c:pt>
                <c:pt idx="93">
                  <c:v>1993.0</c:v>
                </c:pt>
                <c:pt idx="94">
                  <c:v>1994.0</c:v>
                </c:pt>
                <c:pt idx="95">
                  <c:v>1995.0</c:v>
                </c:pt>
                <c:pt idx="96">
                  <c:v>1996.0</c:v>
                </c:pt>
                <c:pt idx="97">
                  <c:v>1997.0</c:v>
                </c:pt>
                <c:pt idx="98">
                  <c:v>1998.0</c:v>
                </c:pt>
                <c:pt idx="99">
                  <c:v>1999.0</c:v>
                </c:pt>
                <c:pt idx="100">
                  <c:v>2000.0</c:v>
                </c:pt>
                <c:pt idx="101">
                  <c:v>2001.0</c:v>
                </c:pt>
                <c:pt idx="102">
                  <c:v>2002.0</c:v>
                </c:pt>
                <c:pt idx="103">
                  <c:v>2003.0</c:v>
                </c:pt>
                <c:pt idx="104">
                  <c:v>2004.0</c:v>
                </c:pt>
                <c:pt idx="105">
                  <c:v>2005.0</c:v>
                </c:pt>
                <c:pt idx="106">
                  <c:v>2006.0</c:v>
                </c:pt>
                <c:pt idx="107">
                  <c:v>2007.0</c:v>
                </c:pt>
                <c:pt idx="108">
                  <c:v>2008.0</c:v>
                </c:pt>
                <c:pt idx="109">
                  <c:v>2009.0</c:v>
                </c:pt>
                <c:pt idx="110">
                  <c:v>2010.0</c:v>
                </c:pt>
                <c:pt idx="111">
                  <c:v>2011.0</c:v>
                </c:pt>
                <c:pt idx="112">
                  <c:v>2012.0</c:v>
                </c:pt>
                <c:pt idx="113">
                  <c:v>2013.0</c:v>
                </c:pt>
                <c:pt idx="114">
                  <c:v>2014.0</c:v>
                </c:pt>
                <c:pt idx="115">
                  <c:v>2015.0</c:v>
                </c:pt>
                <c:pt idx="116">
                  <c:v>2016.0</c:v>
                </c:pt>
                <c:pt idx="117">
                  <c:v>2017.0</c:v>
                </c:pt>
                <c:pt idx="118">
                  <c:v>2018.0</c:v>
                </c:pt>
                <c:pt idx="119">
                  <c:v>2019.0</c:v>
                </c:pt>
                <c:pt idx="120">
                  <c:v>2020.0</c:v>
                </c:pt>
              </c:numCache>
            </c:numRef>
          </c:cat>
          <c:val>
            <c:numRef>
              <c:f>Hoja1!$D$2:$D$122</c:f>
              <c:numCache>
                <c:formatCode>0%</c:formatCode>
                <c:ptCount val="121"/>
                <c:pt idx="0">
                  <c:v>0.03</c:v>
                </c:pt>
                <c:pt idx="1">
                  <c:v>0.03</c:v>
                </c:pt>
                <c:pt idx="2">
                  <c:v>0.03</c:v>
                </c:pt>
                <c:pt idx="3">
                  <c:v>0.03</c:v>
                </c:pt>
                <c:pt idx="4">
                  <c:v>0.03</c:v>
                </c:pt>
                <c:pt idx="5">
                  <c:v>0.03</c:v>
                </c:pt>
                <c:pt idx="6">
                  <c:v>0.03</c:v>
                </c:pt>
                <c:pt idx="7">
                  <c:v>0.03</c:v>
                </c:pt>
                <c:pt idx="8">
                  <c:v>0.03</c:v>
                </c:pt>
                <c:pt idx="9">
                  <c:v>0.03</c:v>
                </c:pt>
                <c:pt idx="10">
                  <c:v>0.03</c:v>
                </c:pt>
                <c:pt idx="11">
                  <c:v>0.03</c:v>
                </c:pt>
                <c:pt idx="12">
                  <c:v>0.03</c:v>
                </c:pt>
                <c:pt idx="13">
                  <c:v>0.03</c:v>
                </c:pt>
                <c:pt idx="14">
                  <c:v>0.04</c:v>
                </c:pt>
                <c:pt idx="15">
                  <c:v>0.04</c:v>
                </c:pt>
                <c:pt idx="16">
                  <c:v>0.04</c:v>
                </c:pt>
                <c:pt idx="17">
                  <c:v>0.04</c:v>
                </c:pt>
                <c:pt idx="18">
                  <c:v>0.2</c:v>
                </c:pt>
                <c:pt idx="19">
                  <c:v>0.3</c:v>
                </c:pt>
                <c:pt idx="20">
                  <c:v>0.4</c:v>
                </c:pt>
                <c:pt idx="21">
                  <c:v>0.4</c:v>
                </c:pt>
                <c:pt idx="22">
                  <c:v>0.4</c:v>
                </c:pt>
                <c:pt idx="23">
                  <c:v>0.4</c:v>
                </c:pt>
                <c:pt idx="24">
                  <c:v>0.4</c:v>
                </c:pt>
                <c:pt idx="25">
                  <c:v>0.4</c:v>
                </c:pt>
                <c:pt idx="26">
                  <c:v>0.4</c:v>
                </c:pt>
                <c:pt idx="27">
                  <c:v>0.4</c:v>
                </c:pt>
                <c:pt idx="28">
                  <c:v>0.4</c:v>
                </c:pt>
                <c:pt idx="29">
                  <c:v>0.4</c:v>
                </c:pt>
                <c:pt idx="30">
                  <c:v>0.4</c:v>
                </c:pt>
                <c:pt idx="31">
                  <c:v>0.4</c:v>
                </c:pt>
                <c:pt idx="32">
                  <c:v>0.4</c:v>
                </c:pt>
                <c:pt idx="33">
                  <c:v>0.4</c:v>
                </c:pt>
                <c:pt idx="34">
                  <c:v>0.5</c:v>
                </c:pt>
                <c:pt idx="35">
                  <c:v>0.5</c:v>
                </c:pt>
                <c:pt idx="36">
                  <c:v>0.5</c:v>
                </c:pt>
                <c:pt idx="37">
                  <c:v>0.5</c:v>
                </c:pt>
                <c:pt idx="38">
                  <c:v>0.5</c:v>
                </c:pt>
                <c:pt idx="39">
                  <c:v>0.6</c:v>
                </c:pt>
                <c:pt idx="40">
                  <c:v>0.6</c:v>
                </c:pt>
                <c:pt idx="41">
                  <c:v>0.6</c:v>
                </c:pt>
                <c:pt idx="42">
                  <c:v>0.6</c:v>
                </c:pt>
                <c:pt idx="43">
                  <c:v>0.6</c:v>
                </c:pt>
                <c:pt idx="44">
                  <c:v>0.6</c:v>
                </c:pt>
                <c:pt idx="45">
                  <c:v>0.6</c:v>
                </c:pt>
                <c:pt idx="46">
                  <c:v>0.9</c:v>
                </c:pt>
                <c:pt idx="47">
                  <c:v>0.9</c:v>
                </c:pt>
                <c:pt idx="48">
                  <c:v>0.9</c:v>
                </c:pt>
                <c:pt idx="49">
                  <c:v>0.75</c:v>
                </c:pt>
                <c:pt idx="50">
                  <c:v>0.75</c:v>
                </c:pt>
                <c:pt idx="51">
                  <c:v>0.75</c:v>
                </c:pt>
                <c:pt idx="52">
                  <c:v>0.75</c:v>
                </c:pt>
                <c:pt idx="53">
                  <c:v>0.66</c:v>
                </c:pt>
                <c:pt idx="54">
                  <c:v>0.6</c:v>
                </c:pt>
                <c:pt idx="55">
                  <c:v>0.53</c:v>
                </c:pt>
                <c:pt idx="56">
                  <c:v>0.53</c:v>
                </c:pt>
                <c:pt idx="57">
                  <c:v>0.53</c:v>
                </c:pt>
                <c:pt idx="58">
                  <c:v>0.53</c:v>
                </c:pt>
                <c:pt idx="59">
                  <c:v>0.53</c:v>
                </c:pt>
                <c:pt idx="60">
                  <c:v>0.53</c:v>
                </c:pt>
                <c:pt idx="61">
                  <c:v>0.53</c:v>
                </c:pt>
                <c:pt idx="62">
                  <c:v>0.53</c:v>
                </c:pt>
                <c:pt idx="63">
                  <c:v>0.53</c:v>
                </c:pt>
                <c:pt idx="64">
                  <c:v>0.53</c:v>
                </c:pt>
                <c:pt idx="65">
                  <c:v>0.53</c:v>
                </c:pt>
                <c:pt idx="66">
                  <c:v>0.53</c:v>
                </c:pt>
                <c:pt idx="67">
                  <c:v>0.53</c:v>
                </c:pt>
                <c:pt idx="68">
                  <c:v>0.53</c:v>
                </c:pt>
                <c:pt idx="69">
                  <c:v>0.53</c:v>
                </c:pt>
                <c:pt idx="70">
                  <c:v>0.53</c:v>
                </c:pt>
                <c:pt idx="71">
                  <c:v>0.53</c:v>
                </c:pt>
                <c:pt idx="72">
                  <c:v>0.53</c:v>
                </c:pt>
                <c:pt idx="73">
                  <c:v>0.53</c:v>
                </c:pt>
                <c:pt idx="74">
                  <c:v>0.53</c:v>
                </c:pt>
                <c:pt idx="75">
                  <c:v>0.56</c:v>
                </c:pt>
                <c:pt idx="76">
                  <c:v>0.56</c:v>
                </c:pt>
                <c:pt idx="77">
                  <c:v>0.56</c:v>
                </c:pt>
                <c:pt idx="78">
                  <c:v>0.56</c:v>
                </c:pt>
                <c:pt idx="79">
                  <c:v>0.56</c:v>
                </c:pt>
                <c:pt idx="80">
                  <c:v>0.56</c:v>
                </c:pt>
                <c:pt idx="81">
                  <c:v>0.56</c:v>
                </c:pt>
                <c:pt idx="82">
                  <c:v>0.56</c:v>
                </c:pt>
                <c:pt idx="83">
                  <c:v>0.56</c:v>
                </c:pt>
                <c:pt idx="84">
                  <c:v>0.56</c:v>
                </c:pt>
                <c:pt idx="85">
                  <c:v>0.56</c:v>
                </c:pt>
                <c:pt idx="86">
                  <c:v>0.56</c:v>
                </c:pt>
                <c:pt idx="87">
                  <c:v>0.56</c:v>
                </c:pt>
                <c:pt idx="88">
                  <c:v>0.56</c:v>
                </c:pt>
                <c:pt idx="89">
                  <c:v>0.56</c:v>
                </c:pt>
                <c:pt idx="90">
                  <c:v>0.53</c:v>
                </c:pt>
                <c:pt idx="91">
                  <c:v>0.53</c:v>
                </c:pt>
                <c:pt idx="92">
                  <c:v>0.53</c:v>
                </c:pt>
                <c:pt idx="93">
                  <c:v>0.53</c:v>
                </c:pt>
                <c:pt idx="94">
                  <c:v>0.53</c:v>
                </c:pt>
                <c:pt idx="95">
                  <c:v>0.53</c:v>
                </c:pt>
                <c:pt idx="96">
                  <c:v>0.53</c:v>
                </c:pt>
                <c:pt idx="97">
                  <c:v>0.53</c:v>
                </c:pt>
                <c:pt idx="98">
                  <c:v>0.53</c:v>
                </c:pt>
                <c:pt idx="99">
                  <c:v>0.53</c:v>
                </c:pt>
                <c:pt idx="100">
                  <c:v>0.51</c:v>
                </c:pt>
                <c:pt idx="101">
                  <c:v>0.485</c:v>
                </c:pt>
                <c:pt idx="102">
                  <c:v>0.485</c:v>
                </c:pt>
                <c:pt idx="103">
                  <c:v>0.485</c:v>
                </c:pt>
                <c:pt idx="104">
                  <c:v>0.45</c:v>
                </c:pt>
                <c:pt idx="105">
                  <c:v>0.42</c:v>
                </c:pt>
                <c:pt idx="106">
                  <c:v>0.42</c:v>
                </c:pt>
                <c:pt idx="107">
                  <c:v>0.46</c:v>
                </c:pt>
                <c:pt idx="108">
                  <c:v>0.46</c:v>
                </c:pt>
                <c:pt idx="109">
                  <c:v>0.46</c:v>
                </c:pt>
                <c:pt idx="110">
                  <c:v>0.46</c:v>
                </c:pt>
                <c:pt idx="111">
                  <c:v>0.46</c:v>
                </c:pt>
                <c:pt idx="112">
                  <c:v>0.46</c:v>
                </c:pt>
                <c:pt idx="113">
                  <c:v>0.46</c:v>
                </c:pt>
                <c:pt idx="114">
                  <c:v>0.46</c:v>
                </c:pt>
                <c:pt idx="115">
                  <c:v>0.46</c:v>
                </c:pt>
                <c:pt idx="116">
                  <c:v>0.46</c:v>
                </c:pt>
                <c:pt idx="117">
                  <c:v>0.46</c:v>
                </c:pt>
                <c:pt idx="118">
                  <c:v>0.46</c:v>
                </c:pt>
                <c:pt idx="119">
                  <c:v>0.46</c:v>
                </c:pt>
                <c:pt idx="120">
                  <c:v>0.46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080-47AC-A13E-F485B50643FA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Francia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Hoja1!$A$2:$A$122</c:f>
              <c:numCache>
                <c:formatCode>General</c:formatCode>
                <c:ptCount val="121"/>
                <c:pt idx="0">
                  <c:v>1900.0</c:v>
                </c:pt>
                <c:pt idx="1">
                  <c:v>1901.0</c:v>
                </c:pt>
                <c:pt idx="2">
                  <c:v>1902.0</c:v>
                </c:pt>
                <c:pt idx="3">
                  <c:v>1903.0</c:v>
                </c:pt>
                <c:pt idx="4">
                  <c:v>1904.0</c:v>
                </c:pt>
                <c:pt idx="5">
                  <c:v>1905.0</c:v>
                </c:pt>
                <c:pt idx="6">
                  <c:v>1906.0</c:v>
                </c:pt>
                <c:pt idx="7">
                  <c:v>1907.0</c:v>
                </c:pt>
                <c:pt idx="8">
                  <c:v>1908.0</c:v>
                </c:pt>
                <c:pt idx="9">
                  <c:v>1909.0</c:v>
                </c:pt>
                <c:pt idx="10">
                  <c:v>1910.0</c:v>
                </c:pt>
                <c:pt idx="11">
                  <c:v>1911.0</c:v>
                </c:pt>
                <c:pt idx="12">
                  <c:v>1912.0</c:v>
                </c:pt>
                <c:pt idx="13">
                  <c:v>1913.0</c:v>
                </c:pt>
                <c:pt idx="14">
                  <c:v>1914.0</c:v>
                </c:pt>
                <c:pt idx="15">
                  <c:v>1915.0</c:v>
                </c:pt>
                <c:pt idx="16">
                  <c:v>1916.0</c:v>
                </c:pt>
                <c:pt idx="17">
                  <c:v>1917.0</c:v>
                </c:pt>
                <c:pt idx="18">
                  <c:v>1918.0</c:v>
                </c:pt>
                <c:pt idx="19">
                  <c:v>1919.0</c:v>
                </c:pt>
                <c:pt idx="20">
                  <c:v>1920.0</c:v>
                </c:pt>
                <c:pt idx="21">
                  <c:v>1921.0</c:v>
                </c:pt>
                <c:pt idx="22">
                  <c:v>1922.0</c:v>
                </c:pt>
                <c:pt idx="23">
                  <c:v>1923.0</c:v>
                </c:pt>
                <c:pt idx="24">
                  <c:v>1924.0</c:v>
                </c:pt>
                <c:pt idx="25">
                  <c:v>1925.0</c:v>
                </c:pt>
                <c:pt idx="26">
                  <c:v>1926.0</c:v>
                </c:pt>
                <c:pt idx="27">
                  <c:v>1927.0</c:v>
                </c:pt>
                <c:pt idx="28">
                  <c:v>1928.0</c:v>
                </c:pt>
                <c:pt idx="29">
                  <c:v>1929.0</c:v>
                </c:pt>
                <c:pt idx="30">
                  <c:v>1930.0</c:v>
                </c:pt>
                <c:pt idx="31">
                  <c:v>1931.0</c:v>
                </c:pt>
                <c:pt idx="32">
                  <c:v>1932.0</c:v>
                </c:pt>
                <c:pt idx="33">
                  <c:v>1933.0</c:v>
                </c:pt>
                <c:pt idx="34">
                  <c:v>1934.0</c:v>
                </c:pt>
                <c:pt idx="35">
                  <c:v>1935.0</c:v>
                </c:pt>
                <c:pt idx="36">
                  <c:v>1936.0</c:v>
                </c:pt>
                <c:pt idx="37">
                  <c:v>1937.0</c:v>
                </c:pt>
                <c:pt idx="38">
                  <c:v>1938.0</c:v>
                </c:pt>
                <c:pt idx="39">
                  <c:v>1939.0</c:v>
                </c:pt>
                <c:pt idx="40">
                  <c:v>1940.0</c:v>
                </c:pt>
                <c:pt idx="41">
                  <c:v>1941.0</c:v>
                </c:pt>
                <c:pt idx="42">
                  <c:v>1942.0</c:v>
                </c:pt>
                <c:pt idx="43">
                  <c:v>1943.0</c:v>
                </c:pt>
                <c:pt idx="44">
                  <c:v>1944.0</c:v>
                </c:pt>
                <c:pt idx="45">
                  <c:v>1945.0</c:v>
                </c:pt>
                <c:pt idx="46">
                  <c:v>1946.0</c:v>
                </c:pt>
                <c:pt idx="47">
                  <c:v>1947.0</c:v>
                </c:pt>
                <c:pt idx="48">
                  <c:v>1948.0</c:v>
                </c:pt>
                <c:pt idx="49">
                  <c:v>1949.0</c:v>
                </c:pt>
                <c:pt idx="50">
                  <c:v>1950.0</c:v>
                </c:pt>
                <c:pt idx="51">
                  <c:v>1951.0</c:v>
                </c:pt>
                <c:pt idx="52">
                  <c:v>1952.0</c:v>
                </c:pt>
                <c:pt idx="53">
                  <c:v>1953.0</c:v>
                </c:pt>
                <c:pt idx="54">
                  <c:v>1954.0</c:v>
                </c:pt>
                <c:pt idx="55">
                  <c:v>1955.0</c:v>
                </c:pt>
                <c:pt idx="56">
                  <c:v>1956.0</c:v>
                </c:pt>
                <c:pt idx="57">
                  <c:v>1957.0</c:v>
                </c:pt>
                <c:pt idx="58">
                  <c:v>1958.0</c:v>
                </c:pt>
                <c:pt idx="59">
                  <c:v>1959.0</c:v>
                </c:pt>
                <c:pt idx="60">
                  <c:v>1960.0</c:v>
                </c:pt>
                <c:pt idx="61">
                  <c:v>1961.0</c:v>
                </c:pt>
                <c:pt idx="62">
                  <c:v>1962.0</c:v>
                </c:pt>
                <c:pt idx="63">
                  <c:v>1963.0</c:v>
                </c:pt>
                <c:pt idx="64">
                  <c:v>1964.0</c:v>
                </c:pt>
                <c:pt idx="65">
                  <c:v>1965.0</c:v>
                </c:pt>
                <c:pt idx="66">
                  <c:v>1966.0</c:v>
                </c:pt>
                <c:pt idx="67">
                  <c:v>1967.0</c:v>
                </c:pt>
                <c:pt idx="68">
                  <c:v>1968.0</c:v>
                </c:pt>
                <c:pt idx="69">
                  <c:v>1969.0</c:v>
                </c:pt>
                <c:pt idx="70">
                  <c:v>1970.0</c:v>
                </c:pt>
                <c:pt idx="71">
                  <c:v>1971.0</c:v>
                </c:pt>
                <c:pt idx="72">
                  <c:v>1972.0</c:v>
                </c:pt>
                <c:pt idx="73">
                  <c:v>1973.0</c:v>
                </c:pt>
                <c:pt idx="74">
                  <c:v>1974.0</c:v>
                </c:pt>
                <c:pt idx="75">
                  <c:v>1975.0</c:v>
                </c:pt>
                <c:pt idx="76">
                  <c:v>1976.0</c:v>
                </c:pt>
                <c:pt idx="77">
                  <c:v>1977.0</c:v>
                </c:pt>
                <c:pt idx="78">
                  <c:v>1978.0</c:v>
                </c:pt>
                <c:pt idx="79">
                  <c:v>1979.0</c:v>
                </c:pt>
                <c:pt idx="80">
                  <c:v>1980.0</c:v>
                </c:pt>
                <c:pt idx="81">
                  <c:v>1981.0</c:v>
                </c:pt>
                <c:pt idx="82">
                  <c:v>1982.0</c:v>
                </c:pt>
                <c:pt idx="83">
                  <c:v>1983.0</c:v>
                </c:pt>
                <c:pt idx="84">
                  <c:v>1984.0</c:v>
                </c:pt>
                <c:pt idx="85">
                  <c:v>1985.0</c:v>
                </c:pt>
                <c:pt idx="86">
                  <c:v>1986.0</c:v>
                </c:pt>
                <c:pt idx="87">
                  <c:v>1987.0</c:v>
                </c:pt>
                <c:pt idx="88">
                  <c:v>1988.0</c:v>
                </c:pt>
                <c:pt idx="89">
                  <c:v>1989.0</c:v>
                </c:pt>
                <c:pt idx="90">
                  <c:v>1990.0</c:v>
                </c:pt>
                <c:pt idx="91">
                  <c:v>1991.0</c:v>
                </c:pt>
                <c:pt idx="92">
                  <c:v>1992.0</c:v>
                </c:pt>
                <c:pt idx="93">
                  <c:v>1993.0</c:v>
                </c:pt>
                <c:pt idx="94">
                  <c:v>1994.0</c:v>
                </c:pt>
                <c:pt idx="95">
                  <c:v>1995.0</c:v>
                </c:pt>
                <c:pt idx="96">
                  <c:v>1996.0</c:v>
                </c:pt>
                <c:pt idx="97">
                  <c:v>1997.0</c:v>
                </c:pt>
                <c:pt idx="98">
                  <c:v>1998.0</c:v>
                </c:pt>
                <c:pt idx="99">
                  <c:v>1999.0</c:v>
                </c:pt>
                <c:pt idx="100">
                  <c:v>2000.0</c:v>
                </c:pt>
                <c:pt idx="101">
                  <c:v>2001.0</c:v>
                </c:pt>
                <c:pt idx="102">
                  <c:v>2002.0</c:v>
                </c:pt>
                <c:pt idx="103">
                  <c:v>2003.0</c:v>
                </c:pt>
                <c:pt idx="104">
                  <c:v>2004.0</c:v>
                </c:pt>
                <c:pt idx="105">
                  <c:v>2005.0</c:v>
                </c:pt>
                <c:pt idx="106">
                  <c:v>2006.0</c:v>
                </c:pt>
                <c:pt idx="107">
                  <c:v>2007.0</c:v>
                </c:pt>
                <c:pt idx="108">
                  <c:v>2008.0</c:v>
                </c:pt>
                <c:pt idx="109">
                  <c:v>2009.0</c:v>
                </c:pt>
                <c:pt idx="110">
                  <c:v>2010.0</c:v>
                </c:pt>
                <c:pt idx="111">
                  <c:v>2011.0</c:v>
                </c:pt>
                <c:pt idx="112">
                  <c:v>2012.0</c:v>
                </c:pt>
                <c:pt idx="113">
                  <c:v>2013.0</c:v>
                </c:pt>
                <c:pt idx="114">
                  <c:v>2014.0</c:v>
                </c:pt>
                <c:pt idx="115">
                  <c:v>2015.0</c:v>
                </c:pt>
                <c:pt idx="116">
                  <c:v>2016.0</c:v>
                </c:pt>
                <c:pt idx="117">
                  <c:v>2017.0</c:v>
                </c:pt>
                <c:pt idx="118">
                  <c:v>2018.0</c:v>
                </c:pt>
                <c:pt idx="119">
                  <c:v>2019.0</c:v>
                </c:pt>
                <c:pt idx="120">
                  <c:v>2020.0</c:v>
                </c:pt>
              </c:numCache>
            </c:numRef>
          </c:cat>
          <c:val>
            <c:numRef>
              <c:f>Hoja1!$E$2:$E$122</c:f>
              <c:numCache>
                <c:formatCode>0%</c:formatCode>
                <c:ptCount val="121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0.0</c:v>
                </c:pt>
                <c:pt idx="15">
                  <c:v>0.02</c:v>
                </c:pt>
                <c:pt idx="16">
                  <c:v>0.1</c:v>
                </c:pt>
                <c:pt idx="17">
                  <c:v>0.2</c:v>
                </c:pt>
                <c:pt idx="18">
                  <c:v>0.2</c:v>
                </c:pt>
                <c:pt idx="19">
                  <c:v>0.5</c:v>
                </c:pt>
                <c:pt idx="20">
                  <c:v>0.5</c:v>
                </c:pt>
                <c:pt idx="21">
                  <c:v>0.5</c:v>
                </c:pt>
                <c:pt idx="22">
                  <c:v>0.5</c:v>
                </c:pt>
                <c:pt idx="23">
                  <c:v>0.6</c:v>
                </c:pt>
                <c:pt idx="24">
                  <c:v>0.72</c:v>
                </c:pt>
                <c:pt idx="25">
                  <c:v>0.6</c:v>
                </c:pt>
                <c:pt idx="26">
                  <c:v>0.3</c:v>
                </c:pt>
                <c:pt idx="27">
                  <c:v>0.3</c:v>
                </c:pt>
                <c:pt idx="28">
                  <c:v>0.3333</c:v>
                </c:pt>
                <c:pt idx="29">
                  <c:v>0.3333</c:v>
                </c:pt>
                <c:pt idx="30">
                  <c:v>0.3333</c:v>
                </c:pt>
                <c:pt idx="31">
                  <c:v>0.3333</c:v>
                </c:pt>
                <c:pt idx="32">
                  <c:v>0.3667</c:v>
                </c:pt>
                <c:pt idx="33">
                  <c:v>0.3667</c:v>
                </c:pt>
                <c:pt idx="34">
                  <c:v>0.3</c:v>
                </c:pt>
                <c:pt idx="35">
                  <c:v>0.36</c:v>
                </c:pt>
                <c:pt idx="36">
                  <c:v>0.48</c:v>
                </c:pt>
                <c:pt idx="37">
                  <c:v>0.5184</c:v>
                </c:pt>
                <c:pt idx="38">
                  <c:v>0.53332</c:v>
                </c:pt>
                <c:pt idx="39">
                  <c:v>0.53332</c:v>
                </c:pt>
                <c:pt idx="40">
                  <c:v>0.53332</c:v>
                </c:pt>
                <c:pt idx="41">
                  <c:v>0.6</c:v>
                </c:pt>
                <c:pt idx="42">
                  <c:v>0.7</c:v>
                </c:pt>
                <c:pt idx="43">
                  <c:v>0.7</c:v>
                </c:pt>
                <c:pt idx="44">
                  <c:v>0.7</c:v>
                </c:pt>
                <c:pt idx="45">
                  <c:v>0.6</c:v>
                </c:pt>
                <c:pt idx="46">
                  <c:v>0.6</c:v>
                </c:pt>
                <c:pt idx="47">
                  <c:v>0.72</c:v>
                </c:pt>
                <c:pt idx="48">
                  <c:v>0.6</c:v>
                </c:pt>
                <c:pt idx="49">
                  <c:v>0.6</c:v>
                </c:pt>
                <c:pt idx="50">
                  <c:v>0.6</c:v>
                </c:pt>
                <c:pt idx="51">
                  <c:v>0.6</c:v>
                </c:pt>
                <c:pt idx="52">
                  <c:v>0.6</c:v>
                </c:pt>
                <c:pt idx="53">
                  <c:v>0.6</c:v>
                </c:pt>
                <c:pt idx="54">
                  <c:v>0.6</c:v>
                </c:pt>
                <c:pt idx="55">
                  <c:v>0.66</c:v>
                </c:pt>
                <c:pt idx="56">
                  <c:v>0.66</c:v>
                </c:pt>
                <c:pt idx="57">
                  <c:v>0.66</c:v>
                </c:pt>
                <c:pt idx="58">
                  <c:v>0.66</c:v>
                </c:pt>
                <c:pt idx="59">
                  <c:v>0.66</c:v>
                </c:pt>
                <c:pt idx="60">
                  <c:v>0.66</c:v>
                </c:pt>
                <c:pt idx="61">
                  <c:v>0.63</c:v>
                </c:pt>
                <c:pt idx="62">
                  <c:v>0.63</c:v>
                </c:pt>
                <c:pt idx="63">
                  <c:v>0.64575</c:v>
                </c:pt>
                <c:pt idx="64">
                  <c:v>0.63</c:v>
                </c:pt>
                <c:pt idx="65">
                  <c:v>0.63</c:v>
                </c:pt>
                <c:pt idx="66">
                  <c:v>0.65</c:v>
                </c:pt>
                <c:pt idx="67">
                  <c:v>0.66</c:v>
                </c:pt>
                <c:pt idx="68">
                  <c:v>0.66</c:v>
                </c:pt>
                <c:pt idx="69">
                  <c:v>0.645</c:v>
                </c:pt>
                <c:pt idx="70">
                  <c:v>0.618</c:v>
                </c:pt>
                <c:pt idx="71">
                  <c:v>0.612</c:v>
                </c:pt>
                <c:pt idx="72">
                  <c:v>0.6</c:v>
                </c:pt>
                <c:pt idx="73">
                  <c:v>0.6</c:v>
                </c:pt>
                <c:pt idx="74">
                  <c:v>0.6</c:v>
                </c:pt>
                <c:pt idx="75">
                  <c:v>0.6</c:v>
                </c:pt>
                <c:pt idx="76">
                  <c:v>0.6</c:v>
                </c:pt>
                <c:pt idx="77">
                  <c:v>0.6</c:v>
                </c:pt>
                <c:pt idx="78">
                  <c:v>0.6</c:v>
                </c:pt>
                <c:pt idx="79">
                  <c:v>0.6</c:v>
                </c:pt>
                <c:pt idx="80">
                  <c:v>0.66</c:v>
                </c:pt>
                <c:pt idx="81">
                  <c:v>0.66</c:v>
                </c:pt>
                <c:pt idx="82">
                  <c:v>0.6955</c:v>
                </c:pt>
                <c:pt idx="83">
                  <c:v>0.702</c:v>
                </c:pt>
                <c:pt idx="84">
                  <c:v>0.6695</c:v>
                </c:pt>
                <c:pt idx="85">
                  <c:v>0.65</c:v>
                </c:pt>
                <c:pt idx="86">
                  <c:v>0.58</c:v>
                </c:pt>
                <c:pt idx="87">
                  <c:v>0.568</c:v>
                </c:pt>
                <c:pt idx="88">
                  <c:v>0.568</c:v>
                </c:pt>
                <c:pt idx="89">
                  <c:v>0.568</c:v>
                </c:pt>
                <c:pt idx="90">
                  <c:v>0.568</c:v>
                </c:pt>
                <c:pt idx="91">
                  <c:v>0.579</c:v>
                </c:pt>
                <c:pt idx="92">
                  <c:v>0.579</c:v>
                </c:pt>
                <c:pt idx="93">
                  <c:v>0.592</c:v>
                </c:pt>
                <c:pt idx="94">
                  <c:v>0.592</c:v>
                </c:pt>
                <c:pt idx="95">
                  <c:v>0.592</c:v>
                </c:pt>
                <c:pt idx="96">
                  <c:v>0.579</c:v>
                </c:pt>
                <c:pt idx="97">
                  <c:v>0.579</c:v>
                </c:pt>
                <c:pt idx="98">
                  <c:v>0.62</c:v>
                </c:pt>
                <c:pt idx="99">
                  <c:v>0.62</c:v>
                </c:pt>
                <c:pt idx="100">
                  <c:v>0.6125</c:v>
                </c:pt>
                <c:pt idx="101">
                  <c:v>0.6075</c:v>
                </c:pt>
                <c:pt idx="102">
                  <c:v>0.5758</c:v>
                </c:pt>
                <c:pt idx="103">
                  <c:v>0.5609</c:v>
                </c:pt>
                <c:pt idx="104">
                  <c:v>0.5609</c:v>
                </c:pt>
                <c:pt idx="105">
                  <c:v>0.5609</c:v>
                </c:pt>
                <c:pt idx="106">
                  <c:v>0.48</c:v>
                </c:pt>
                <c:pt idx="107">
                  <c:v>0.48</c:v>
                </c:pt>
                <c:pt idx="108">
                  <c:v>0.48</c:v>
                </c:pt>
                <c:pt idx="109">
                  <c:v>0.48</c:v>
                </c:pt>
                <c:pt idx="110">
                  <c:v>0.49</c:v>
                </c:pt>
                <c:pt idx="111">
                  <c:v>0.49</c:v>
                </c:pt>
                <c:pt idx="112">
                  <c:v>0.53</c:v>
                </c:pt>
                <c:pt idx="113">
                  <c:v>0.53</c:v>
                </c:pt>
                <c:pt idx="114">
                  <c:v>0.53</c:v>
                </c:pt>
                <c:pt idx="115">
                  <c:v>0.53</c:v>
                </c:pt>
                <c:pt idx="116">
                  <c:v>0.53</c:v>
                </c:pt>
                <c:pt idx="117">
                  <c:v>0.53</c:v>
                </c:pt>
                <c:pt idx="118">
                  <c:v>0.53</c:v>
                </c:pt>
                <c:pt idx="119">
                  <c:v>0.53</c:v>
                </c:pt>
                <c:pt idx="120">
                  <c:v>0.53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080-47AC-A13E-F485B50643FA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Japón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Hoja1!$A$2:$A$122</c:f>
              <c:numCache>
                <c:formatCode>General</c:formatCode>
                <c:ptCount val="121"/>
                <c:pt idx="0">
                  <c:v>1900.0</c:v>
                </c:pt>
                <c:pt idx="1">
                  <c:v>1901.0</c:v>
                </c:pt>
                <c:pt idx="2">
                  <c:v>1902.0</c:v>
                </c:pt>
                <c:pt idx="3">
                  <c:v>1903.0</c:v>
                </c:pt>
                <c:pt idx="4">
                  <c:v>1904.0</c:v>
                </c:pt>
                <c:pt idx="5">
                  <c:v>1905.0</c:v>
                </c:pt>
                <c:pt idx="6">
                  <c:v>1906.0</c:v>
                </c:pt>
                <c:pt idx="7">
                  <c:v>1907.0</c:v>
                </c:pt>
                <c:pt idx="8">
                  <c:v>1908.0</c:v>
                </c:pt>
                <c:pt idx="9">
                  <c:v>1909.0</c:v>
                </c:pt>
                <c:pt idx="10">
                  <c:v>1910.0</c:v>
                </c:pt>
                <c:pt idx="11">
                  <c:v>1911.0</c:v>
                </c:pt>
                <c:pt idx="12">
                  <c:v>1912.0</c:v>
                </c:pt>
                <c:pt idx="13">
                  <c:v>1913.0</c:v>
                </c:pt>
                <c:pt idx="14">
                  <c:v>1914.0</c:v>
                </c:pt>
                <c:pt idx="15">
                  <c:v>1915.0</c:v>
                </c:pt>
                <c:pt idx="16">
                  <c:v>1916.0</c:v>
                </c:pt>
                <c:pt idx="17">
                  <c:v>1917.0</c:v>
                </c:pt>
                <c:pt idx="18">
                  <c:v>1918.0</c:v>
                </c:pt>
                <c:pt idx="19">
                  <c:v>1919.0</c:v>
                </c:pt>
                <c:pt idx="20">
                  <c:v>1920.0</c:v>
                </c:pt>
                <c:pt idx="21">
                  <c:v>1921.0</c:v>
                </c:pt>
                <c:pt idx="22">
                  <c:v>1922.0</c:v>
                </c:pt>
                <c:pt idx="23">
                  <c:v>1923.0</c:v>
                </c:pt>
                <c:pt idx="24">
                  <c:v>1924.0</c:v>
                </c:pt>
                <c:pt idx="25">
                  <c:v>1925.0</c:v>
                </c:pt>
                <c:pt idx="26">
                  <c:v>1926.0</c:v>
                </c:pt>
                <c:pt idx="27">
                  <c:v>1927.0</c:v>
                </c:pt>
                <c:pt idx="28">
                  <c:v>1928.0</c:v>
                </c:pt>
                <c:pt idx="29">
                  <c:v>1929.0</c:v>
                </c:pt>
                <c:pt idx="30">
                  <c:v>1930.0</c:v>
                </c:pt>
                <c:pt idx="31">
                  <c:v>1931.0</c:v>
                </c:pt>
                <c:pt idx="32">
                  <c:v>1932.0</c:v>
                </c:pt>
                <c:pt idx="33">
                  <c:v>1933.0</c:v>
                </c:pt>
                <c:pt idx="34">
                  <c:v>1934.0</c:v>
                </c:pt>
                <c:pt idx="35">
                  <c:v>1935.0</c:v>
                </c:pt>
                <c:pt idx="36">
                  <c:v>1936.0</c:v>
                </c:pt>
                <c:pt idx="37">
                  <c:v>1937.0</c:v>
                </c:pt>
                <c:pt idx="38">
                  <c:v>1938.0</c:v>
                </c:pt>
                <c:pt idx="39">
                  <c:v>1939.0</c:v>
                </c:pt>
                <c:pt idx="40">
                  <c:v>1940.0</c:v>
                </c:pt>
                <c:pt idx="41">
                  <c:v>1941.0</c:v>
                </c:pt>
                <c:pt idx="42">
                  <c:v>1942.0</c:v>
                </c:pt>
                <c:pt idx="43">
                  <c:v>1943.0</c:v>
                </c:pt>
                <c:pt idx="44">
                  <c:v>1944.0</c:v>
                </c:pt>
                <c:pt idx="45">
                  <c:v>1945.0</c:v>
                </c:pt>
                <c:pt idx="46">
                  <c:v>1946.0</c:v>
                </c:pt>
                <c:pt idx="47">
                  <c:v>1947.0</c:v>
                </c:pt>
                <c:pt idx="48">
                  <c:v>1948.0</c:v>
                </c:pt>
                <c:pt idx="49">
                  <c:v>1949.0</c:v>
                </c:pt>
                <c:pt idx="50">
                  <c:v>1950.0</c:v>
                </c:pt>
                <c:pt idx="51">
                  <c:v>1951.0</c:v>
                </c:pt>
                <c:pt idx="52">
                  <c:v>1952.0</c:v>
                </c:pt>
                <c:pt idx="53">
                  <c:v>1953.0</c:v>
                </c:pt>
                <c:pt idx="54">
                  <c:v>1954.0</c:v>
                </c:pt>
                <c:pt idx="55">
                  <c:v>1955.0</c:v>
                </c:pt>
                <c:pt idx="56">
                  <c:v>1956.0</c:v>
                </c:pt>
                <c:pt idx="57">
                  <c:v>1957.0</c:v>
                </c:pt>
                <c:pt idx="58">
                  <c:v>1958.0</c:v>
                </c:pt>
                <c:pt idx="59">
                  <c:v>1959.0</c:v>
                </c:pt>
                <c:pt idx="60">
                  <c:v>1960.0</c:v>
                </c:pt>
                <c:pt idx="61">
                  <c:v>1961.0</c:v>
                </c:pt>
                <c:pt idx="62">
                  <c:v>1962.0</c:v>
                </c:pt>
                <c:pt idx="63">
                  <c:v>1963.0</c:v>
                </c:pt>
                <c:pt idx="64">
                  <c:v>1964.0</c:v>
                </c:pt>
                <c:pt idx="65">
                  <c:v>1965.0</c:v>
                </c:pt>
                <c:pt idx="66">
                  <c:v>1966.0</c:v>
                </c:pt>
                <c:pt idx="67">
                  <c:v>1967.0</c:v>
                </c:pt>
                <c:pt idx="68">
                  <c:v>1968.0</c:v>
                </c:pt>
                <c:pt idx="69">
                  <c:v>1969.0</c:v>
                </c:pt>
                <c:pt idx="70">
                  <c:v>1970.0</c:v>
                </c:pt>
                <c:pt idx="71">
                  <c:v>1971.0</c:v>
                </c:pt>
                <c:pt idx="72">
                  <c:v>1972.0</c:v>
                </c:pt>
                <c:pt idx="73">
                  <c:v>1973.0</c:v>
                </c:pt>
                <c:pt idx="74">
                  <c:v>1974.0</c:v>
                </c:pt>
                <c:pt idx="75">
                  <c:v>1975.0</c:v>
                </c:pt>
                <c:pt idx="76">
                  <c:v>1976.0</c:v>
                </c:pt>
                <c:pt idx="77">
                  <c:v>1977.0</c:v>
                </c:pt>
                <c:pt idx="78">
                  <c:v>1978.0</c:v>
                </c:pt>
                <c:pt idx="79">
                  <c:v>1979.0</c:v>
                </c:pt>
                <c:pt idx="80">
                  <c:v>1980.0</c:v>
                </c:pt>
                <c:pt idx="81">
                  <c:v>1981.0</c:v>
                </c:pt>
                <c:pt idx="82">
                  <c:v>1982.0</c:v>
                </c:pt>
                <c:pt idx="83">
                  <c:v>1983.0</c:v>
                </c:pt>
                <c:pt idx="84">
                  <c:v>1984.0</c:v>
                </c:pt>
                <c:pt idx="85">
                  <c:v>1985.0</c:v>
                </c:pt>
                <c:pt idx="86">
                  <c:v>1986.0</c:v>
                </c:pt>
                <c:pt idx="87">
                  <c:v>1987.0</c:v>
                </c:pt>
                <c:pt idx="88">
                  <c:v>1988.0</c:v>
                </c:pt>
                <c:pt idx="89">
                  <c:v>1989.0</c:v>
                </c:pt>
                <c:pt idx="90">
                  <c:v>1990.0</c:v>
                </c:pt>
                <c:pt idx="91">
                  <c:v>1991.0</c:v>
                </c:pt>
                <c:pt idx="92">
                  <c:v>1992.0</c:v>
                </c:pt>
                <c:pt idx="93">
                  <c:v>1993.0</c:v>
                </c:pt>
                <c:pt idx="94">
                  <c:v>1994.0</c:v>
                </c:pt>
                <c:pt idx="95">
                  <c:v>1995.0</c:v>
                </c:pt>
                <c:pt idx="96">
                  <c:v>1996.0</c:v>
                </c:pt>
                <c:pt idx="97">
                  <c:v>1997.0</c:v>
                </c:pt>
                <c:pt idx="98">
                  <c:v>1998.0</c:v>
                </c:pt>
                <c:pt idx="99">
                  <c:v>1999.0</c:v>
                </c:pt>
                <c:pt idx="100">
                  <c:v>2000.0</c:v>
                </c:pt>
                <c:pt idx="101">
                  <c:v>2001.0</c:v>
                </c:pt>
                <c:pt idx="102">
                  <c:v>2002.0</c:v>
                </c:pt>
                <c:pt idx="103">
                  <c:v>2003.0</c:v>
                </c:pt>
                <c:pt idx="104">
                  <c:v>2004.0</c:v>
                </c:pt>
                <c:pt idx="105">
                  <c:v>2005.0</c:v>
                </c:pt>
                <c:pt idx="106">
                  <c:v>2006.0</c:v>
                </c:pt>
                <c:pt idx="107">
                  <c:v>2007.0</c:v>
                </c:pt>
                <c:pt idx="108">
                  <c:v>2008.0</c:v>
                </c:pt>
                <c:pt idx="109">
                  <c:v>2009.0</c:v>
                </c:pt>
                <c:pt idx="110">
                  <c:v>2010.0</c:v>
                </c:pt>
                <c:pt idx="111">
                  <c:v>2011.0</c:v>
                </c:pt>
                <c:pt idx="112">
                  <c:v>2012.0</c:v>
                </c:pt>
                <c:pt idx="113">
                  <c:v>2013.0</c:v>
                </c:pt>
                <c:pt idx="114">
                  <c:v>2014.0</c:v>
                </c:pt>
                <c:pt idx="115">
                  <c:v>2015.0</c:v>
                </c:pt>
                <c:pt idx="116">
                  <c:v>2016.0</c:v>
                </c:pt>
                <c:pt idx="117">
                  <c:v>2017.0</c:v>
                </c:pt>
                <c:pt idx="118">
                  <c:v>2018.0</c:v>
                </c:pt>
                <c:pt idx="119">
                  <c:v>2019.0</c:v>
                </c:pt>
                <c:pt idx="120">
                  <c:v>2020.0</c:v>
                </c:pt>
              </c:numCache>
            </c:numRef>
          </c:cat>
          <c:val>
            <c:numRef>
              <c:f>Hoja1!$F$2:$F$122</c:f>
              <c:numCache>
                <c:formatCode>0%</c:formatCode>
                <c:ptCount val="121"/>
                <c:pt idx="0">
                  <c:v>0.055</c:v>
                </c:pt>
                <c:pt idx="1">
                  <c:v>0.055</c:v>
                </c:pt>
                <c:pt idx="2">
                  <c:v>0.055</c:v>
                </c:pt>
                <c:pt idx="3">
                  <c:v>0.0935</c:v>
                </c:pt>
                <c:pt idx="4">
                  <c:v>0.2035</c:v>
                </c:pt>
                <c:pt idx="5">
                  <c:v>0.2035</c:v>
                </c:pt>
                <c:pt idx="6">
                  <c:v>0.2035</c:v>
                </c:pt>
                <c:pt idx="7">
                  <c:v>0.2035</c:v>
                </c:pt>
                <c:pt idx="8">
                  <c:v>0.2035</c:v>
                </c:pt>
                <c:pt idx="9">
                  <c:v>0.2035</c:v>
                </c:pt>
                <c:pt idx="10">
                  <c:v>0.2035</c:v>
                </c:pt>
                <c:pt idx="11">
                  <c:v>0.2035</c:v>
                </c:pt>
                <c:pt idx="12">
                  <c:v>0.22</c:v>
                </c:pt>
                <c:pt idx="13">
                  <c:v>0.22</c:v>
                </c:pt>
                <c:pt idx="14">
                  <c:v>0.22</c:v>
                </c:pt>
                <c:pt idx="15">
                  <c:v>0.22</c:v>
                </c:pt>
                <c:pt idx="16">
                  <c:v>0.22</c:v>
                </c:pt>
                <c:pt idx="17">
                  <c:v>0.3</c:v>
                </c:pt>
                <c:pt idx="18">
                  <c:v>0.3</c:v>
                </c:pt>
                <c:pt idx="19">
                  <c:v>0.36</c:v>
                </c:pt>
                <c:pt idx="20">
                  <c:v>0.36</c:v>
                </c:pt>
                <c:pt idx="21">
                  <c:v>0.36</c:v>
                </c:pt>
                <c:pt idx="22">
                  <c:v>0.36</c:v>
                </c:pt>
                <c:pt idx="23">
                  <c:v>0.36</c:v>
                </c:pt>
                <c:pt idx="24">
                  <c:v>0.36</c:v>
                </c:pt>
                <c:pt idx="25">
                  <c:v>0.36</c:v>
                </c:pt>
                <c:pt idx="26">
                  <c:v>0.36</c:v>
                </c:pt>
                <c:pt idx="27">
                  <c:v>0.36</c:v>
                </c:pt>
                <c:pt idx="28">
                  <c:v>0.36</c:v>
                </c:pt>
                <c:pt idx="29">
                  <c:v>0.36</c:v>
                </c:pt>
                <c:pt idx="30">
                  <c:v>0.36</c:v>
                </c:pt>
                <c:pt idx="31">
                  <c:v>0.36</c:v>
                </c:pt>
                <c:pt idx="32">
                  <c:v>0.36</c:v>
                </c:pt>
                <c:pt idx="33">
                  <c:v>0.36</c:v>
                </c:pt>
                <c:pt idx="34">
                  <c:v>0.36</c:v>
                </c:pt>
                <c:pt idx="35">
                  <c:v>0.36</c:v>
                </c:pt>
                <c:pt idx="36">
                  <c:v>0.6579</c:v>
                </c:pt>
                <c:pt idx="37">
                  <c:v>0.55</c:v>
                </c:pt>
                <c:pt idx="38">
                  <c:v>0.55</c:v>
                </c:pt>
                <c:pt idx="39">
                  <c:v>0.65</c:v>
                </c:pt>
                <c:pt idx="40">
                  <c:v>0.65</c:v>
                </c:pt>
                <c:pt idx="41">
                  <c:v>0.72</c:v>
                </c:pt>
                <c:pt idx="42">
                  <c:v>0.72</c:v>
                </c:pt>
                <c:pt idx="43">
                  <c:v>0.74</c:v>
                </c:pt>
                <c:pt idx="44">
                  <c:v>0.74</c:v>
                </c:pt>
                <c:pt idx="45">
                  <c:v>0.67</c:v>
                </c:pt>
                <c:pt idx="46">
                  <c:v>0.67</c:v>
                </c:pt>
                <c:pt idx="47">
                  <c:v>0.75</c:v>
                </c:pt>
                <c:pt idx="48">
                  <c:v>0.85</c:v>
                </c:pt>
                <c:pt idx="49">
                  <c:v>0.85</c:v>
                </c:pt>
                <c:pt idx="50">
                  <c:v>0.55</c:v>
                </c:pt>
                <c:pt idx="51">
                  <c:v>0.55</c:v>
                </c:pt>
                <c:pt idx="52">
                  <c:v>0.55</c:v>
                </c:pt>
                <c:pt idx="53">
                  <c:v>0.65</c:v>
                </c:pt>
                <c:pt idx="54">
                  <c:v>0.65</c:v>
                </c:pt>
                <c:pt idx="55">
                  <c:v>0.65</c:v>
                </c:pt>
                <c:pt idx="56">
                  <c:v>0.65</c:v>
                </c:pt>
                <c:pt idx="57">
                  <c:v>0.7</c:v>
                </c:pt>
                <c:pt idx="58">
                  <c:v>0.7</c:v>
                </c:pt>
                <c:pt idx="59">
                  <c:v>0.7</c:v>
                </c:pt>
                <c:pt idx="60">
                  <c:v>0.7</c:v>
                </c:pt>
                <c:pt idx="61">
                  <c:v>0.7</c:v>
                </c:pt>
                <c:pt idx="62">
                  <c:v>0.75</c:v>
                </c:pt>
                <c:pt idx="63">
                  <c:v>0.75</c:v>
                </c:pt>
                <c:pt idx="64">
                  <c:v>0.75</c:v>
                </c:pt>
                <c:pt idx="65">
                  <c:v>0.75</c:v>
                </c:pt>
                <c:pt idx="66">
                  <c:v>0.75</c:v>
                </c:pt>
                <c:pt idx="67">
                  <c:v>0.75</c:v>
                </c:pt>
                <c:pt idx="68">
                  <c:v>0.75</c:v>
                </c:pt>
                <c:pt idx="69">
                  <c:v>0.75</c:v>
                </c:pt>
                <c:pt idx="70">
                  <c:v>0.75</c:v>
                </c:pt>
                <c:pt idx="71">
                  <c:v>0.75</c:v>
                </c:pt>
                <c:pt idx="72">
                  <c:v>0.75</c:v>
                </c:pt>
                <c:pt idx="73">
                  <c:v>0.75</c:v>
                </c:pt>
                <c:pt idx="74">
                  <c:v>0.75</c:v>
                </c:pt>
                <c:pt idx="75">
                  <c:v>0.75</c:v>
                </c:pt>
                <c:pt idx="76">
                  <c:v>0.75</c:v>
                </c:pt>
                <c:pt idx="77">
                  <c:v>0.75</c:v>
                </c:pt>
                <c:pt idx="78">
                  <c:v>0.75</c:v>
                </c:pt>
                <c:pt idx="79">
                  <c:v>0.75</c:v>
                </c:pt>
                <c:pt idx="80">
                  <c:v>0.75</c:v>
                </c:pt>
                <c:pt idx="81">
                  <c:v>0.75</c:v>
                </c:pt>
                <c:pt idx="82">
                  <c:v>0.75</c:v>
                </c:pt>
                <c:pt idx="83">
                  <c:v>0.75</c:v>
                </c:pt>
                <c:pt idx="84">
                  <c:v>0.7</c:v>
                </c:pt>
                <c:pt idx="85">
                  <c:v>0.7</c:v>
                </c:pt>
                <c:pt idx="86">
                  <c:v>0.7</c:v>
                </c:pt>
                <c:pt idx="87">
                  <c:v>0.6</c:v>
                </c:pt>
                <c:pt idx="88">
                  <c:v>0.6</c:v>
                </c:pt>
                <c:pt idx="89">
                  <c:v>0.6</c:v>
                </c:pt>
                <c:pt idx="90">
                  <c:v>0.5</c:v>
                </c:pt>
                <c:pt idx="91">
                  <c:v>0.5</c:v>
                </c:pt>
                <c:pt idx="92">
                  <c:v>0.5</c:v>
                </c:pt>
                <c:pt idx="93">
                  <c:v>0.5</c:v>
                </c:pt>
                <c:pt idx="94">
                  <c:v>0.5</c:v>
                </c:pt>
                <c:pt idx="95">
                  <c:v>0.5</c:v>
                </c:pt>
                <c:pt idx="96">
                  <c:v>0.5</c:v>
                </c:pt>
                <c:pt idx="97">
                  <c:v>0.5</c:v>
                </c:pt>
                <c:pt idx="98">
                  <c:v>0.5</c:v>
                </c:pt>
                <c:pt idx="99">
                  <c:v>0.37</c:v>
                </c:pt>
                <c:pt idx="100">
                  <c:v>0.37</c:v>
                </c:pt>
                <c:pt idx="101">
                  <c:v>0.37</c:v>
                </c:pt>
                <c:pt idx="102">
                  <c:v>0.37</c:v>
                </c:pt>
                <c:pt idx="103">
                  <c:v>0.37</c:v>
                </c:pt>
                <c:pt idx="104">
                  <c:v>0.37</c:v>
                </c:pt>
                <c:pt idx="105">
                  <c:v>0.37</c:v>
                </c:pt>
                <c:pt idx="106">
                  <c:v>0.5</c:v>
                </c:pt>
                <c:pt idx="107">
                  <c:v>0.5</c:v>
                </c:pt>
                <c:pt idx="108">
                  <c:v>0.5</c:v>
                </c:pt>
                <c:pt idx="109">
                  <c:v>0.5</c:v>
                </c:pt>
                <c:pt idx="110">
                  <c:v>0.5</c:v>
                </c:pt>
                <c:pt idx="111">
                  <c:v>0.5</c:v>
                </c:pt>
                <c:pt idx="112">
                  <c:v>0.5</c:v>
                </c:pt>
                <c:pt idx="113">
                  <c:v>0.51</c:v>
                </c:pt>
                <c:pt idx="114">
                  <c:v>0.56</c:v>
                </c:pt>
                <c:pt idx="115">
                  <c:v>0.56</c:v>
                </c:pt>
                <c:pt idx="116">
                  <c:v>0.56</c:v>
                </c:pt>
                <c:pt idx="117">
                  <c:v>0.56</c:v>
                </c:pt>
                <c:pt idx="118">
                  <c:v>0.56</c:v>
                </c:pt>
                <c:pt idx="119">
                  <c:v>0.56</c:v>
                </c:pt>
                <c:pt idx="120">
                  <c:v>0.56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8080-47AC-A13E-F485B50643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65313288"/>
        <c:axId val="2119940312"/>
      </c:lineChart>
      <c:catAx>
        <c:axId val="-2065313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19940312"/>
        <c:crosses val="autoZero"/>
        <c:auto val="1"/>
        <c:lblAlgn val="ctr"/>
        <c:lblOffset val="100"/>
        <c:tickLblSkip val="10"/>
        <c:noMultiLvlLbl val="0"/>
      </c:catAx>
      <c:valAx>
        <c:axId val="2119940312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/>
                  <a:t>Tipo</a:t>
                </a:r>
                <a:r>
                  <a:rPr lang="es-ES" baseline="0" dirty="0"/>
                  <a:t> aplicable a las rentas más elevadas</a:t>
                </a:r>
                <a:endParaRPr lang="es-E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206531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DAC948-5C25-294A-86E9-10B291541069}" type="datetimeFigureOut">
              <a:rPr lang="es-ES" smtClean="0"/>
              <a:t>5/1/26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888FF-8788-8C43-B581-5FF0EA4DFC8B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19029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3653D0-FF27-5C49-A324-17C3C18E1142}" type="datetimeFigureOut">
              <a:rPr lang="es-ES" smtClean="0"/>
              <a:t>5/1/26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E4959-DC68-F04A-B332-9E1D4808753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30532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E4959-DC68-F04A-B332-9E1D4808753C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423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DF475-032B-C24E-AFA0-9ED911B0E2C8}" type="datetime1">
              <a:rPr lang="es-ES" smtClean="0"/>
              <a:t>5/1/26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3671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10A5E-963C-CA41-A315-1515C7E6134C}" type="datetime1">
              <a:rPr lang="es-ES" smtClean="0"/>
              <a:t>5/1/26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7999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0371B-0C60-F64C-90AC-09D77900E254}" type="datetime1">
              <a:rPr lang="es-ES" smtClean="0"/>
              <a:t>5/1/26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697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0262-802D-C248-BE3E-7FF4302C2E74}" type="datetime1">
              <a:rPr lang="es-ES" smtClean="0"/>
              <a:t>5/1/26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5823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B53E2-0BD5-7348-AB43-F3535E250052}" type="datetime1">
              <a:rPr lang="es-ES" smtClean="0"/>
              <a:t>5/1/26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8785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320F4-81EB-BC4C-8D58-021E8D6BFAA6}" type="datetime1">
              <a:rPr lang="es-ES" smtClean="0"/>
              <a:t>5/1/26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435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9B9AA-99D4-ED47-B557-80F9A413D417}" type="datetime1">
              <a:rPr lang="es-ES" smtClean="0"/>
              <a:t>5/1/26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4535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3DB32-3A9E-E84C-9D0C-FDAC5C30A2E6}" type="datetime1">
              <a:rPr lang="es-ES" smtClean="0"/>
              <a:t>5/1/26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869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22CFA-4220-EC46-9B57-276802253378}" type="datetime1">
              <a:rPr lang="es-ES" smtClean="0"/>
              <a:t>5/1/26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2539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03B5D-43FB-8849-BFBC-F40B39E56629}" type="datetime1">
              <a:rPr lang="es-ES" smtClean="0"/>
              <a:t>5/1/26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3162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EA9C4-B02E-6546-8943-EC08E3708AA3}" type="datetime1">
              <a:rPr lang="es-ES" smtClean="0"/>
              <a:t>5/1/26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174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8372E-6D11-D94A-A54D-AF64CF4A3BD5}" type="datetime1">
              <a:rPr lang="es-ES" smtClean="0"/>
              <a:t>5/1/26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83C3E-8DD5-3744-B35C-76A0B026FFA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087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491527"/>
            <a:ext cx="7772400" cy="2108923"/>
          </a:xfrm>
        </p:spPr>
        <p:txBody>
          <a:bodyPr>
            <a:noAutofit/>
          </a:bodyPr>
          <a:lstStyle/>
          <a:p>
            <a:r>
              <a:rPr lang="es-ES" sz="6000" dirty="0" smtClean="0"/>
              <a:t>La nova </a:t>
            </a:r>
            <a:r>
              <a:rPr lang="es-ES" sz="6000" dirty="0" err="1" smtClean="0"/>
              <a:t>economia</a:t>
            </a:r>
            <a:r>
              <a:rPr lang="es-ES" sz="6000" dirty="0" smtClean="0"/>
              <a:t> neoliberal</a:t>
            </a:r>
            <a:endParaRPr lang="es-ES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 smtClean="0"/>
              <a:t>Prof. Carles Manera</a:t>
            </a:r>
          </a:p>
          <a:p>
            <a:r>
              <a:rPr lang="es-ES" dirty="0" err="1" smtClean="0"/>
              <a:t>Universitat</a:t>
            </a:r>
            <a:r>
              <a:rPr lang="es-ES" dirty="0" smtClean="0"/>
              <a:t> de les Illes Balears</a:t>
            </a:r>
          </a:p>
          <a:p>
            <a:r>
              <a:rPr lang="es-ES" dirty="0" err="1" smtClean="0"/>
              <a:t>Economistes</a:t>
            </a:r>
            <a:r>
              <a:rPr lang="es-ES" dirty="0" smtClean="0"/>
              <a:t> Front a </a:t>
            </a:r>
            <a:r>
              <a:rPr lang="es-ES" dirty="0" smtClean="0"/>
              <a:t>la </a:t>
            </a:r>
            <a:r>
              <a:rPr lang="es-ES" dirty="0" err="1" smtClean="0"/>
              <a:t>Crisi</a:t>
            </a:r>
            <a:endParaRPr lang="es-ES" dirty="0" smtClean="0"/>
          </a:p>
          <a:p>
            <a:r>
              <a:rPr lang="es-ES" dirty="0" smtClean="0"/>
              <a:t>Barcelona, </a:t>
            </a:r>
            <a:r>
              <a:rPr lang="es-ES" dirty="0" err="1" smtClean="0"/>
              <a:t>gener</a:t>
            </a:r>
            <a:r>
              <a:rPr lang="es-ES" dirty="0" smtClean="0"/>
              <a:t> de 2026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159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Una nova ortodoxia que </a:t>
            </a:r>
            <a:r>
              <a:rPr lang="es-ES" dirty="0" err="1" smtClean="0"/>
              <a:t>suposa</a:t>
            </a:r>
            <a:r>
              <a:rPr lang="es-ES" dirty="0" smtClean="0"/>
              <a:t>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fr-FR" dirty="0" smtClean="0"/>
              <a:t>La nova </a:t>
            </a:r>
            <a:r>
              <a:rPr lang="fr-FR" dirty="0" err="1" smtClean="0"/>
              <a:t>ortodòxia</a:t>
            </a:r>
            <a:r>
              <a:rPr lang="fr-FR" dirty="0" smtClean="0"/>
              <a:t> es </a:t>
            </a:r>
            <a:r>
              <a:rPr lang="fr-FR" dirty="0" err="1" smtClean="0"/>
              <a:t>recolza</a:t>
            </a:r>
            <a:r>
              <a:rPr lang="fr-FR" dirty="0" smtClean="0"/>
              <a:t> en un </a:t>
            </a:r>
            <a:r>
              <a:rPr lang="fr-FR" dirty="0" err="1" smtClean="0"/>
              <a:t>pilar</a:t>
            </a:r>
            <a:r>
              <a:rPr lang="fr-FR" dirty="0" smtClean="0"/>
              <a:t> </a:t>
            </a:r>
            <a:r>
              <a:rPr lang="fr-FR" dirty="0" err="1" smtClean="0"/>
              <a:t>bàsic</a:t>
            </a:r>
            <a:r>
              <a:rPr lang="fr-FR" dirty="0" smtClean="0"/>
              <a:t>: la </a:t>
            </a:r>
            <a:r>
              <a:rPr lang="fr-FR" dirty="0" err="1" smtClean="0"/>
              <a:t>persecució</a:t>
            </a:r>
            <a:r>
              <a:rPr lang="fr-FR" dirty="0" smtClean="0"/>
              <a:t> de l'</a:t>
            </a:r>
            <a:r>
              <a:rPr lang="fr-FR" dirty="0" err="1" smtClean="0"/>
              <a:t>estabilitat</a:t>
            </a:r>
            <a:r>
              <a:rPr lang="fr-FR" dirty="0" smtClean="0"/>
              <a:t>, </a:t>
            </a:r>
            <a:r>
              <a:rPr lang="fr-FR" dirty="0" err="1" smtClean="0"/>
              <a:t>amb</a:t>
            </a:r>
            <a:r>
              <a:rPr lang="fr-FR" dirty="0" smtClean="0"/>
              <a:t> </a:t>
            </a:r>
            <a:r>
              <a:rPr lang="fr-FR" dirty="0" err="1" smtClean="0"/>
              <a:t>regles</a:t>
            </a:r>
            <a:r>
              <a:rPr lang="fr-FR" dirty="0" smtClean="0"/>
              <a:t> de </a:t>
            </a:r>
            <a:r>
              <a:rPr lang="fr-FR" dirty="0" err="1" smtClean="0"/>
              <a:t>comportament</a:t>
            </a:r>
            <a:r>
              <a:rPr lang="fr-FR" dirty="0" smtClean="0"/>
              <a:t> </a:t>
            </a:r>
            <a:r>
              <a:rPr lang="fr-FR" dirty="0" err="1" smtClean="0"/>
              <a:t>estricte</a:t>
            </a:r>
            <a:r>
              <a:rPr lang="fr-FR" dirty="0" smtClean="0"/>
              <a:t>; </a:t>
            </a:r>
            <a:r>
              <a:rPr lang="fr-FR" b="1" u="sng" dirty="0" err="1" smtClean="0"/>
              <a:t>donar</a:t>
            </a:r>
            <a:r>
              <a:rPr lang="fr-FR" b="1" u="sng" dirty="0" smtClean="0"/>
              <a:t> </a:t>
            </a:r>
            <a:r>
              <a:rPr lang="fr-FR" b="1" u="sng" dirty="0" err="1" smtClean="0"/>
              <a:t>més</a:t>
            </a:r>
            <a:r>
              <a:rPr lang="fr-FR" b="1" u="sng" dirty="0" smtClean="0"/>
              <a:t> </a:t>
            </a:r>
            <a:r>
              <a:rPr lang="fr-FR" b="1" u="sng" dirty="0" err="1" smtClean="0"/>
              <a:t>pes</a:t>
            </a:r>
            <a:r>
              <a:rPr lang="fr-FR" b="1" u="sng" dirty="0" smtClean="0"/>
              <a:t> al </a:t>
            </a:r>
            <a:r>
              <a:rPr lang="fr-FR" b="1" u="sng" dirty="0" err="1" smtClean="0"/>
              <a:t>mercat</a:t>
            </a:r>
            <a:r>
              <a:rPr lang="fr-FR" b="1" u="sng" dirty="0" smtClean="0"/>
              <a:t> </a:t>
            </a:r>
            <a:r>
              <a:rPr lang="fr-FR" b="1" u="sng" dirty="0" err="1" smtClean="0"/>
              <a:t>eliminant</a:t>
            </a:r>
            <a:r>
              <a:rPr lang="fr-FR" b="1" u="sng" dirty="0" smtClean="0"/>
              <a:t> les traves possibles</a:t>
            </a:r>
            <a:r>
              <a:rPr lang="fr-FR" dirty="0" smtClean="0"/>
              <a:t>.</a:t>
            </a:r>
          </a:p>
          <a:p>
            <a:pPr algn="just"/>
            <a:r>
              <a:rPr lang="fr-FR" dirty="0" smtClean="0"/>
              <a:t>La </a:t>
            </a:r>
            <a:r>
              <a:rPr lang="fr-FR" b="1" u="sng" dirty="0" err="1" smtClean="0"/>
              <a:t>liberalització</a:t>
            </a:r>
            <a:r>
              <a:rPr lang="fr-FR" b="1" u="sng" dirty="0" smtClean="0"/>
              <a:t> </a:t>
            </a:r>
            <a:r>
              <a:rPr lang="fr-FR" b="1" u="sng" dirty="0" err="1" smtClean="0"/>
              <a:t>dels</a:t>
            </a:r>
            <a:r>
              <a:rPr lang="fr-FR" b="1" u="sng" dirty="0" smtClean="0"/>
              <a:t> </a:t>
            </a:r>
            <a:r>
              <a:rPr lang="fr-FR" b="1" u="sng" dirty="0" err="1" smtClean="0"/>
              <a:t>mercats</a:t>
            </a:r>
            <a:r>
              <a:rPr lang="fr-FR" b="1" u="sng" dirty="0" smtClean="0"/>
              <a:t> de capital </a:t>
            </a:r>
            <a:r>
              <a:rPr lang="fr-FR" dirty="0" smtClean="0"/>
              <a:t>i l'</a:t>
            </a:r>
            <a:r>
              <a:rPr lang="fr-FR" dirty="0" err="1" smtClean="0"/>
              <a:t>aplicació</a:t>
            </a:r>
            <a:r>
              <a:rPr lang="fr-FR" dirty="0" smtClean="0"/>
              <a:t> de les noves </a:t>
            </a:r>
            <a:r>
              <a:rPr lang="fr-FR" dirty="0" err="1" smtClean="0"/>
              <a:t>tecnologies</a:t>
            </a:r>
            <a:r>
              <a:rPr lang="fr-FR" dirty="0" smtClean="0"/>
              <a:t> de la </a:t>
            </a:r>
            <a:r>
              <a:rPr lang="fr-FR" dirty="0" err="1" smtClean="0"/>
              <a:t>informació</a:t>
            </a:r>
            <a:r>
              <a:rPr lang="fr-FR" dirty="0" smtClean="0"/>
              <a:t> van </a:t>
            </a:r>
            <a:r>
              <a:rPr lang="fr-FR" dirty="0" err="1" smtClean="0"/>
              <a:t>ampliar</a:t>
            </a:r>
            <a:r>
              <a:rPr lang="fr-FR" dirty="0" smtClean="0"/>
              <a:t> la gamma d'</a:t>
            </a:r>
            <a:r>
              <a:rPr lang="fr-FR" dirty="0" err="1" smtClean="0"/>
              <a:t>actius</a:t>
            </a:r>
            <a:r>
              <a:rPr lang="fr-FR" dirty="0" smtClean="0"/>
              <a:t> substituts </a:t>
            </a:r>
            <a:r>
              <a:rPr lang="fr-FR" dirty="0" err="1" smtClean="0"/>
              <a:t>als</a:t>
            </a:r>
            <a:r>
              <a:rPr lang="fr-FR" dirty="0" smtClean="0"/>
              <a:t> diners.</a:t>
            </a:r>
          </a:p>
          <a:p>
            <a:pPr algn="just"/>
            <a:r>
              <a:rPr lang="fr-FR" b="1" u="sng" dirty="0" err="1" smtClean="0"/>
              <a:t>Privatització</a:t>
            </a:r>
            <a:r>
              <a:rPr lang="fr-FR" b="1" u="sng" dirty="0" smtClean="0"/>
              <a:t> d'</a:t>
            </a:r>
            <a:r>
              <a:rPr lang="fr-FR" b="1" u="sng" dirty="0" err="1" smtClean="0"/>
              <a:t>empreses</a:t>
            </a:r>
            <a:r>
              <a:rPr lang="fr-FR" b="1" u="sng" dirty="0" smtClean="0"/>
              <a:t> </a:t>
            </a:r>
            <a:r>
              <a:rPr lang="fr-FR" b="1" u="sng" dirty="0" err="1" smtClean="0"/>
              <a:t>públiques</a:t>
            </a:r>
            <a:r>
              <a:rPr lang="fr-FR" dirty="0" smtClean="0"/>
              <a:t>. </a:t>
            </a:r>
            <a:r>
              <a:rPr lang="fr-FR" dirty="0" err="1" smtClean="0"/>
              <a:t>Això</a:t>
            </a:r>
            <a:r>
              <a:rPr lang="fr-FR" dirty="0" smtClean="0"/>
              <a:t> va </a:t>
            </a:r>
            <a:r>
              <a:rPr lang="fr-FR" dirty="0" err="1" smtClean="0"/>
              <a:t>comportar</a:t>
            </a:r>
            <a:r>
              <a:rPr lang="fr-FR" dirty="0" smtClean="0"/>
              <a:t>, </a:t>
            </a:r>
            <a:r>
              <a:rPr lang="fr-FR" dirty="0" err="1" smtClean="0"/>
              <a:t>com</a:t>
            </a:r>
            <a:r>
              <a:rPr lang="fr-FR" dirty="0" smtClean="0"/>
              <a:t> </a:t>
            </a:r>
            <a:r>
              <a:rPr lang="fr-FR" dirty="0" err="1" smtClean="0"/>
              <a:t>una</a:t>
            </a:r>
            <a:r>
              <a:rPr lang="fr-FR" dirty="0" smtClean="0"/>
              <a:t> de les </a:t>
            </a:r>
            <a:r>
              <a:rPr lang="fr-FR" dirty="0" err="1" smtClean="0"/>
              <a:t>derivades</a:t>
            </a:r>
            <a:r>
              <a:rPr lang="fr-FR" dirty="0" smtClean="0"/>
              <a:t>, </a:t>
            </a:r>
            <a:r>
              <a:rPr lang="fr-FR" dirty="0" err="1" smtClean="0"/>
              <a:t>processos</a:t>
            </a:r>
            <a:r>
              <a:rPr lang="fr-FR" dirty="0" smtClean="0"/>
              <a:t> de </a:t>
            </a:r>
            <a:r>
              <a:rPr lang="fr-FR" dirty="0" err="1" smtClean="0"/>
              <a:t>concentració</a:t>
            </a:r>
            <a:r>
              <a:rPr lang="fr-FR" dirty="0" smtClean="0"/>
              <a:t> </a:t>
            </a:r>
            <a:r>
              <a:rPr lang="fr-FR" dirty="0" err="1" smtClean="0"/>
              <a:t>empresarial</a:t>
            </a:r>
            <a:r>
              <a:rPr lang="fr-FR" dirty="0" smtClean="0"/>
              <a:t> que, en la </a:t>
            </a:r>
            <a:r>
              <a:rPr lang="fr-FR" dirty="0" err="1" smtClean="0"/>
              <a:t>pràctica</a:t>
            </a:r>
            <a:r>
              <a:rPr lang="fr-FR" dirty="0" smtClean="0"/>
              <a:t>, </a:t>
            </a:r>
            <a:r>
              <a:rPr lang="fr-FR" dirty="0" err="1" smtClean="0"/>
              <a:t>conduïen</a:t>
            </a:r>
            <a:r>
              <a:rPr lang="fr-FR" dirty="0" smtClean="0"/>
              <a:t> a </a:t>
            </a:r>
            <a:r>
              <a:rPr lang="fr-FR" dirty="0" err="1" smtClean="0"/>
              <a:t>pràctiques</a:t>
            </a:r>
            <a:r>
              <a:rPr lang="fr-FR" dirty="0" smtClean="0"/>
              <a:t> restrictives de la </a:t>
            </a:r>
            <a:r>
              <a:rPr lang="fr-FR" dirty="0" err="1" smtClean="0"/>
              <a:t>competència</a:t>
            </a:r>
            <a:r>
              <a:rPr lang="fr-FR" dirty="0" smtClean="0"/>
              <a:t>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7288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…la </a:t>
            </a:r>
            <a:r>
              <a:rPr lang="es-ES" dirty="0" err="1" smtClean="0"/>
              <a:t>reducció</a:t>
            </a:r>
            <a:r>
              <a:rPr lang="es-ES" dirty="0" smtClean="0"/>
              <a:t> de la </a:t>
            </a:r>
            <a:r>
              <a:rPr lang="es-ES" dirty="0" err="1" smtClean="0"/>
              <a:t>inversió</a:t>
            </a:r>
            <a:r>
              <a:rPr lang="es-ES" dirty="0" smtClean="0"/>
              <a:t> pública…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3</a:t>
            </a:fld>
            <a:endParaRPr lang="es-ES"/>
          </a:p>
        </p:txBody>
      </p:sp>
      <p:pic>
        <p:nvPicPr>
          <p:cNvPr id="6" name="Picture 2" descr="Imagen">
            <a:extLst>
              <a:ext uri="{FF2B5EF4-FFF2-40B4-BE49-F238E27FC236}">
                <a16:creationId xmlns="" xmlns:a16="http://schemas.microsoft.com/office/drawing/2014/main" id="{A52272DD-B387-7AF5-B6AE-5E5BF4EB844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" r="30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534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…i </a:t>
            </a:r>
            <a:r>
              <a:rPr lang="es-ES" dirty="0" err="1" smtClean="0"/>
              <a:t>baixar</a:t>
            </a:r>
            <a:r>
              <a:rPr lang="es-ES" dirty="0" smtClean="0"/>
              <a:t>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impostos</a:t>
            </a:r>
            <a:r>
              <a:rPr lang="es-ES" dirty="0" smtClean="0"/>
              <a:t> </a:t>
            </a:r>
            <a:r>
              <a:rPr lang="es-ES" dirty="0" err="1" smtClean="0"/>
              <a:t>als</a:t>
            </a:r>
            <a:r>
              <a:rPr lang="es-ES" dirty="0" smtClean="0"/>
              <a:t> </a:t>
            </a:r>
            <a:r>
              <a:rPr lang="es-ES" dirty="0" err="1" smtClean="0"/>
              <a:t>més</a:t>
            </a:r>
            <a:r>
              <a:rPr lang="es-ES" dirty="0" smtClean="0"/>
              <a:t> </a:t>
            </a:r>
            <a:r>
              <a:rPr lang="es-ES" dirty="0" err="1" smtClean="0"/>
              <a:t>rics</a:t>
            </a:r>
            <a:r>
              <a:rPr lang="es-ES" dirty="0" smtClean="0"/>
              <a:t>…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4</a:t>
            </a:fld>
            <a:endParaRPr lang="es-ES"/>
          </a:p>
        </p:txBody>
      </p:sp>
      <p:graphicFrame>
        <p:nvGraphicFramePr>
          <p:cNvPr id="6" name="Marcador de contenido 6">
            <a:extLst>
              <a:ext uri="{FF2B5EF4-FFF2-40B4-BE49-F238E27FC236}">
                <a16:creationId xmlns="" xmlns:a16="http://schemas.microsoft.com/office/drawing/2014/main" id="{EA1B6FAD-A4BC-A19C-93A7-714243CB8D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325302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304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19C8561D-519A-41BA-661B-BB1F43D03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…</a:t>
            </a:r>
            <a:r>
              <a:rPr lang="es-ES" dirty="0" err="1" smtClean="0"/>
              <a:t>amb</a:t>
            </a:r>
            <a:r>
              <a:rPr lang="es-ES" dirty="0" smtClean="0"/>
              <a:t> </a:t>
            </a:r>
            <a:r>
              <a:rPr lang="es-ES" dirty="0" err="1" smtClean="0"/>
              <a:t>resultats</a:t>
            </a:r>
            <a:r>
              <a:rPr lang="es-ES" dirty="0" smtClean="0"/>
              <a:t> </a:t>
            </a:r>
            <a:r>
              <a:rPr lang="es-ES" dirty="0" err="1" smtClean="0"/>
              <a:t>econòmics</a:t>
            </a:r>
            <a:r>
              <a:rPr lang="es-ES" dirty="0" smtClean="0"/>
              <a:t> </a:t>
            </a:r>
            <a:r>
              <a:rPr lang="es-ES" dirty="0" err="1" smtClean="0"/>
              <a:t>inferiors</a:t>
            </a:r>
            <a:r>
              <a:rPr lang="es-ES" dirty="0" smtClean="0"/>
              <a:t> en el PIB…</a:t>
            </a:r>
            <a:endParaRPr lang="es-ES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="" xmlns:a16="http://schemas.microsoft.com/office/drawing/2014/main" id="{14BC2659-608D-095C-9FCE-E2B43A3398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7077838"/>
              </p:ext>
            </p:extLst>
          </p:nvPr>
        </p:nvGraphicFramePr>
        <p:xfrm>
          <a:off x="826461" y="1283730"/>
          <a:ext cx="787917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1869">
                  <a:extLst>
                    <a:ext uri="{9D8B030D-6E8A-4147-A177-3AD203B41FA5}">
                      <a16:colId xmlns="" xmlns:a16="http://schemas.microsoft.com/office/drawing/2014/main" val="1464746701"/>
                    </a:ext>
                  </a:extLst>
                </a:gridCol>
                <a:gridCol w="1725767">
                  <a:extLst>
                    <a:ext uri="{9D8B030D-6E8A-4147-A177-3AD203B41FA5}">
                      <a16:colId xmlns="" xmlns:a16="http://schemas.microsoft.com/office/drawing/2014/main" val="4040050226"/>
                    </a:ext>
                  </a:extLst>
                </a:gridCol>
                <a:gridCol w="1725767">
                  <a:extLst>
                    <a:ext uri="{9D8B030D-6E8A-4147-A177-3AD203B41FA5}">
                      <a16:colId xmlns="" xmlns:a16="http://schemas.microsoft.com/office/drawing/2014/main" val="2862686200"/>
                    </a:ext>
                  </a:extLst>
                </a:gridCol>
                <a:gridCol w="1725767">
                  <a:extLst>
                    <a:ext uri="{9D8B030D-6E8A-4147-A177-3AD203B41FA5}">
                      <a16:colId xmlns="" xmlns:a16="http://schemas.microsoft.com/office/drawing/2014/main" val="31348022"/>
                    </a:ext>
                  </a:extLst>
                </a:gridCol>
              </a:tblGrid>
              <a:tr h="435884">
                <a:tc>
                  <a:txBody>
                    <a:bodyPr/>
                    <a:lstStyle/>
                    <a:p>
                      <a:r>
                        <a:rPr lang="es-ES" sz="2400" dirty="0"/>
                        <a:t>País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1913-1950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1950-1973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1973-2008</a:t>
                      </a:r>
                    </a:p>
                  </a:txBody>
                  <a:tcPr marL="104534" marR="104534"/>
                </a:tc>
                <a:extLst>
                  <a:ext uri="{0D108BD9-81ED-4DB2-BD59-A6C34878D82A}">
                    <a16:rowId xmlns="" xmlns:a16="http://schemas.microsoft.com/office/drawing/2014/main" val="3955355291"/>
                  </a:ext>
                </a:extLst>
              </a:tr>
              <a:tr h="435884">
                <a:tc>
                  <a:txBody>
                    <a:bodyPr/>
                    <a:lstStyle/>
                    <a:p>
                      <a:r>
                        <a:rPr lang="es-ES" sz="2400" dirty="0"/>
                        <a:t>Alemania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0,2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5,0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1,6</a:t>
                      </a:r>
                    </a:p>
                  </a:txBody>
                  <a:tcPr marL="104534" marR="104534"/>
                </a:tc>
                <a:extLst>
                  <a:ext uri="{0D108BD9-81ED-4DB2-BD59-A6C34878D82A}">
                    <a16:rowId xmlns="" xmlns:a16="http://schemas.microsoft.com/office/drawing/2014/main" val="1030452060"/>
                  </a:ext>
                </a:extLst>
              </a:tr>
              <a:tr h="435884">
                <a:tc>
                  <a:txBody>
                    <a:bodyPr/>
                    <a:lstStyle/>
                    <a:p>
                      <a:r>
                        <a:rPr lang="es-ES" sz="2400" dirty="0"/>
                        <a:t>España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-0,7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5,6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2,7</a:t>
                      </a:r>
                    </a:p>
                  </a:txBody>
                  <a:tcPr marL="104534" marR="104534"/>
                </a:tc>
                <a:extLst>
                  <a:ext uri="{0D108BD9-81ED-4DB2-BD59-A6C34878D82A}">
                    <a16:rowId xmlns="" xmlns:a16="http://schemas.microsoft.com/office/drawing/2014/main" val="3094255219"/>
                  </a:ext>
                </a:extLst>
              </a:tr>
              <a:tr h="435884">
                <a:tc>
                  <a:txBody>
                    <a:bodyPr/>
                    <a:lstStyle/>
                    <a:p>
                      <a:r>
                        <a:rPr lang="es-ES" sz="2400" dirty="0"/>
                        <a:t>Estados Unidos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1,6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2,5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1,8</a:t>
                      </a:r>
                    </a:p>
                  </a:txBody>
                  <a:tcPr marL="104534" marR="104534"/>
                </a:tc>
                <a:extLst>
                  <a:ext uri="{0D108BD9-81ED-4DB2-BD59-A6C34878D82A}">
                    <a16:rowId xmlns="" xmlns:a16="http://schemas.microsoft.com/office/drawing/2014/main" val="2600212679"/>
                  </a:ext>
                </a:extLst>
              </a:tr>
              <a:tr h="435884">
                <a:tc>
                  <a:txBody>
                    <a:bodyPr/>
                    <a:lstStyle/>
                    <a:p>
                      <a:r>
                        <a:rPr lang="es-ES" sz="2400" b="1" dirty="0"/>
                        <a:t>Europa occidental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b="1" dirty="0"/>
                        <a:t>0,8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b="1" dirty="0"/>
                        <a:t>4,1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b="1" dirty="0"/>
                        <a:t>1,9</a:t>
                      </a:r>
                    </a:p>
                  </a:txBody>
                  <a:tcPr marL="104534" marR="104534"/>
                </a:tc>
                <a:extLst>
                  <a:ext uri="{0D108BD9-81ED-4DB2-BD59-A6C34878D82A}">
                    <a16:rowId xmlns="" xmlns:a16="http://schemas.microsoft.com/office/drawing/2014/main" val="3576086050"/>
                  </a:ext>
                </a:extLst>
              </a:tr>
              <a:tr h="435884">
                <a:tc>
                  <a:txBody>
                    <a:bodyPr/>
                    <a:lstStyle/>
                    <a:p>
                      <a:r>
                        <a:rPr lang="es-ES" sz="2400" dirty="0"/>
                        <a:t>Francia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1,1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4,0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1,6</a:t>
                      </a:r>
                    </a:p>
                  </a:txBody>
                  <a:tcPr marL="104534" marR="104534"/>
                </a:tc>
                <a:extLst>
                  <a:ext uri="{0D108BD9-81ED-4DB2-BD59-A6C34878D82A}">
                    <a16:rowId xmlns="" xmlns:a16="http://schemas.microsoft.com/office/drawing/2014/main" val="1822702444"/>
                  </a:ext>
                </a:extLst>
              </a:tr>
              <a:tr h="435884">
                <a:tc>
                  <a:txBody>
                    <a:bodyPr/>
                    <a:lstStyle/>
                    <a:p>
                      <a:r>
                        <a:rPr lang="es-ES" sz="2400" dirty="0"/>
                        <a:t>Holanda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1,1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3,4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1,8</a:t>
                      </a:r>
                    </a:p>
                  </a:txBody>
                  <a:tcPr marL="104534" marR="104534"/>
                </a:tc>
                <a:extLst>
                  <a:ext uri="{0D108BD9-81ED-4DB2-BD59-A6C34878D82A}">
                    <a16:rowId xmlns="" xmlns:a16="http://schemas.microsoft.com/office/drawing/2014/main" val="219645947"/>
                  </a:ext>
                </a:extLst>
              </a:tr>
              <a:tr h="435884">
                <a:tc>
                  <a:txBody>
                    <a:bodyPr/>
                    <a:lstStyle/>
                    <a:p>
                      <a:r>
                        <a:rPr lang="es-ES" sz="2400" dirty="0"/>
                        <a:t>Italia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0,8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4,9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1,8</a:t>
                      </a:r>
                    </a:p>
                  </a:txBody>
                  <a:tcPr marL="104534" marR="104534"/>
                </a:tc>
                <a:extLst>
                  <a:ext uri="{0D108BD9-81ED-4DB2-BD59-A6C34878D82A}">
                    <a16:rowId xmlns="" xmlns:a16="http://schemas.microsoft.com/office/drawing/2014/main" val="626860187"/>
                  </a:ext>
                </a:extLst>
              </a:tr>
              <a:tr h="435884">
                <a:tc>
                  <a:txBody>
                    <a:bodyPr/>
                    <a:lstStyle/>
                    <a:p>
                      <a:r>
                        <a:rPr lang="es-ES" sz="2400" dirty="0"/>
                        <a:t>Japón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0,9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8,1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2,0</a:t>
                      </a:r>
                    </a:p>
                  </a:txBody>
                  <a:tcPr marL="104534" marR="104534"/>
                </a:tc>
                <a:extLst>
                  <a:ext uri="{0D108BD9-81ED-4DB2-BD59-A6C34878D82A}">
                    <a16:rowId xmlns="" xmlns:a16="http://schemas.microsoft.com/office/drawing/2014/main" val="2608869339"/>
                  </a:ext>
                </a:extLst>
              </a:tr>
              <a:tr h="435884">
                <a:tc>
                  <a:txBody>
                    <a:bodyPr/>
                    <a:lstStyle/>
                    <a:p>
                      <a:r>
                        <a:rPr lang="es-ES" sz="2400" b="1" dirty="0"/>
                        <a:t>Media mundial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b="1" dirty="0"/>
                        <a:t>0,9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b="1" dirty="0"/>
                        <a:t>2,9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b="1" dirty="0"/>
                        <a:t>1,8</a:t>
                      </a:r>
                    </a:p>
                  </a:txBody>
                  <a:tcPr marL="104534" marR="104534"/>
                </a:tc>
                <a:extLst>
                  <a:ext uri="{0D108BD9-81ED-4DB2-BD59-A6C34878D82A}">
                    <a16:rowId xmlns="" xmlns:a16="http://schemas.microsoft.com/office/drawing/2014/main" val="1746698037"/>
                  </a:ext>
                </a:extLst>
              </a:tr>
              <a:tr h="435884">
                <a:tc>
                  <a:txBody>
                    <a:bodyPr/>
                    <a:lstStyle/>
                    <a:p>
                      <a:r>
                        <a:rPr lang="es-ES" sz="2400" dirty="0"/>
                        <a:t>Reino Unido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0,9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2,4</a:t>
                      </a:r>
                    </a:p>
                  </a:txBody>
                  <a:tcPr marL="104534" marR="10453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400" dirty="0"/>
                        <a:t>2,0</a:t>
                      </a:r>
                    </a:p>
                  </a:txBody>
                  <a:tcPr marL="104534" marR="104534"/>
                </a:tc>
                <a:extLst>
                  <a:ext uri="{0D108BD9-81ED-4DB2-BD59-A6C34878D82A}">
                    <a16:rowId xmlns="" xmlns:a16="http://schemas.microsoft.com/office/drawing/2014/main" val="2501166375"/>
                  </a:ext>
                </a:extLst>
              </a:tr>
            </a:tbl>
          </a:graphicData>
        </a:graphic>
      </p:graphicFrame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7C12AEFF-D7ED-359E-4C94-6B7AC9542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F8BEEF64-8F87-6906-EC26-883687289A4A}"/>
              </a:ext>
            </a:extLst>
          </p:cNvPr>
          <p:cNvSpPr txBox="1"/>
          <p:nvPr/>
        </p:nvSpPr>
        <p:spPr>
          <a:xfrm>
            <a:off x="4089400" y="5943598"/>
            <a:ext cx="339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2444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…i a la </a:t>
            </a:r>
            <a:r>
              <a:rPr lang="es-ES" dirty="0" err="1" smtClean="0"/>
              <a:t>productivitat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t="-6494" b="-6494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606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 err="1" smtClean="0"/>
              <a:t>Passam</a:t>
            </a:r>
            <a:r>
              <a:rPr lang="es-ES" sz="3200" dirty="0" smtClean="0"/>
              <a:t> de la </a:t>
            </a:r>
            <a:r>
              <a:rPr lang="es-ES" sz="3200" dirty="0" err="1" smtClean="0"/>
              <a:t>inversió</a:t>
            </a:r>
            <a:r>
              <a:rPr lang="es-ES" sz="3200" dirty="0" smtClean="0"/>
              <a:t> productiva a la </a:t>
            </a:r>
            <a:r>
              <a:rPr lang="es-ES" sz="3200" dirty="0" err="1" smtClean="0"/>
              <a:t>especulació</a:t>
            </a:r>
            <a:r>
              <a:rPr lang="es-ES" sz="3200" dirty="0" smtClean="0"/>
              <a:t> </a:t>
            </a:r>
            <a:r>
              <a:rPr lang="es-ES" sz="3200" dirty="0" err="1" smtClean="0"/>
              <a:t>financera</a:t>
            </a:r>
            <a:r>
              <a:rPr lang="es-ES" sz="3200" dirty="0" smtClean="0"/>
              <a:t>: des-</a:t>
            </a:r>
            <a:r>
              <a:rPr lang="es-ES" sz="3200" dirty="0" err="1" smtClean="0"/>
              <a:t>regulació</a:t>
            </a:r>
            <a:r>
              <a:rPr lang="es-ES" sz="3200" dirty="0" smtClean="0"/>
              <a:t>.</a:t>
            </a:r>
            <a:br>
              <a:rPr lang="es-ES" sz="3200" dirty="0" smtClean="0"/>
            </a:br>
            <a:r>
              <a:rPr lang="es-ES" sz="3200" dirty="0" err="1" smtClean="0"/>
              <a:t>Increment</a:t>
            </a:r>
            <a:r>
              <a:rPr lang="es-ES" sz="3200" dirty="0" smtClean="0"/>
              <a:t> de </a:t>
            </a:r>
            <a:r>
              <a:rPr lang="es-ES" sz="3200" dirty="0" err="1" smtClean="0"/>
              <a:t>beneficis</a:t>
            </a:r>
            <a:r>
              <a:rPr lang="es-ES" sz="3200" dirty="0" smtClean="0"/>
              <a:t> </a:t>
            </a:r>
            <a:r>
              <a:rPr lang="es-ES" sz="3200" dirty="0" err="1" smtClean="0"/>
              <a:t>empresarials</a:t>
            </a:r>
            <a:r>
              <a:rPr lang="es-ES" sz="3200" dirty="0" smtClean="0"/>
              <a:t> </a:t>
            </a:r>
            <a:endParaRPr lang="es-ES" sz="32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7</a:t>
            </a:fld>
            <a:endParaRPr lang="es-ES"/>
          </a:p>
        </p:txBody>
      </p:sp>
      <p:pic>
        <p:nvPicPr>
          <p:cNvPr id="6" name="Picture 2" descr="https://i.huffpost.com/gen/157444/KWAK.jpg">
            <a:extLst>
              <a:ext uri="{FF2B5EF4-FFF2-40B4-BE49-F238E27FC236}">
                <a16:creationId xmlns="" xmlns:a16="http://schemas.microsoft.com/office/drawing/2014/main" id="{C4858813-DF7E-4B89-BAF1-CA0B1C6B58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103" r="-16103"/>
          <a:stretch>
            <a:fillRect/>
          </a:stretch>
        </p:blipFill>
        <p:spPr bwMode="auto">
          <a:xfrm>
            <a:off x="457200" y="1600200"/>
            <a:ext cx="86868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473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…i </a:t>
            </a:r>
            <a:r>
              <a:rPr lang="es-ES" dirty="0" err="1" smtClean="0"/>
              <a:t>caiguda</a:t>
            </a:r>
            <a:r>
              <a:rPr lang="es-ES" dirty="0" smtClean="0"/>
              <a:t> </a:t>
            </a:r>
            <a:r>
              <a:rPr lang="es-ES" dirty="0" err="1" smtClean="0"/>
              <a:t>dels</a:t>
            </a:r>
            <a:r>
              <a:rPr lang="es-ES" dirty="0" smtClean="0"/>
              <a:t> </a:t>
            </a:r>
            <a:r>
              <a:rPr lang="es-ES" dirty="0" err="1" smtClean="0"/>
              <a:t>salaris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8</a:t>
            </a:fld>
            <a:endParaRPr lang="es-ES"/>
          </a:p>
        </p:txBody>
      </p:sp>
      <p:pic>
        <p:nvPicPr>
          <p:cNvPr id="6" name="Marcador de contenido 5">
            <a:extLst>
              <a:ext uri="{FF2B5EF4-FFF2-40B4-BE49-F238E27FC236}">
                <a16:creationId xmlns="" xmlns:a16="http://schemas.microsoft.com/office/drawing/2014/main" id="{2231A6B5-AE99-4D11-B4AD-638210637E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77" r="-2807"/>
          <a:stretch/>
        </p:blipFill>
        <p:spPr/>
      </p:pic>
    </p:spTree>
    <p:extLst>
      <p:ext uri="{BB962C8B-B14F-4D97-AF65-F5344CB8AC3E}">
        <p14:creationId xmlns:p14="http://schemas.microsoft.com/office/powerpoint/2010/main" val="2812155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La </a:t>
            </a:r>
            <a:r>
              <a:rPr lang="es-ES" dirty="0" err="1" smtClean="0"/>
              <a:t>irrupció</a:t>
            </a:r>
            <a:r>
              <a:rPr lang="es-ES" dirty="0" smtClean="0"/>
              <a:t> de </a:t>
            </a:r>
            <a:r>
              <a:rPr lang="es-ES" dirty="0" err="1" smtClean="0"/>
              <a:t>Trump</a:t>
            </a:r>
            <a:r>
              <a:rPr lang="es-ES" dirty="0" smtClean="0"/>
              <a:t>: </a:t>
            </a:r>
            <a:r>
              <a:rPr lang="es-ES" dirty="0" err="1" smtClean="0"/>
              <a:t>tecnomagnats</a:t>
            </a:r>
            <a:r>
              <a:rPr lang="es-ES" dirty="0" smtClean="0"/>
              <a:t>, </a:t>
            </a:r>
            <a:r>
              <a:rPr lang="es-ES" dirty="0" err="1" smtClean="0"/>
              <a:t>tecnofeudals</a:t>
            </a:r>
            <a:r>
              <a:rPr lang="es-ES" dirty="0" smtClean="0"/>
              <a:t>. La mentida </a:t>
            </a:r>
            <a:r>
              <a:rPr lang="es-ES" dirty="0" err="1" smtClean="0"/>
              <a:t>com</a:t>
            </a:r>
            <a:r>
              <a:rPr lang="es-ES" dirty="0" smtClean="0"/>
              <a:t> a divisa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9</a:t>
            </a:fld>
            <a:endParaRPr lang="es-ES"/>
          </a:p>
        </p:txBody>
      </p:sp>
      <p:pic>
        <p:nvPicPr>
          <p:cNvPr id="8" name="Marcador de contenido 6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1723" b="-21723"/>
          <a:stretch>
            <a:fillRect/>
          </a:stretch>
        </p:blipFill>
        <p:spPr/>
      </p:pic>
      <p:pic>
        <p:nvPicPr>
          <p:cNvPr id="9" name="Marcador de contenido 7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21723" b="-217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46162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Tergiversant</a:t>
            </a:r>
            <a:r>
              <a:rPr lang="es-ES" dirty="0" smtClean="0"/>
              <a:t> les </a:t>
            </a:r>
            <a:r>
              <a:rPr lang="es-ES" dirty="0" err="1" smtClean="0"/>
              <a:t>dades</a:t>
            </a: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10</a:t>
            </a:fld>
            <a:endParaRPr lang="es-ES"/>
          </a:p>
        </p:txBody>
      </p:sp>
      <p:pic>
        <p:nvPicPr>
          <p:cNvPr id="7" name="Marcador de contenido 7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1723" b="-21723"/>
          <a:stretch>
            <a:fillRect/>
          </a:stretch>
        </p:blipFill>
        <p:spPr/>
      </p:pic>
      <p:pic>
        <p:nvPicPr>
          <p:cNvPr id="8" name="Marcador de contenido 8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21723" b="-217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7012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¿Una nova era? </a:t>
            </a:r>
            <a:endParaRPr lang="es-ES" dirty="0"/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1. Des-</a:t>
            </a:r>
            <a:r>
              <a:rPr lang="es-ES" dirty="0" err="1" smtClean="0"/>
              <a:t>globalització</a:t>
            </a:r>
            <a:r>
              <a:rPr lang="es-ES" dirty="0" smtClean="0"/>
              <a:t>,</a:t>
            </a:r>
          </a:p>
          <a:p>
            <a:r>
              <a:rPr lang="es-ES" dirty="0" smtClean="0"/>
              <a:t>2. </a:t>
            </a:r>
            <a:r>
              <a:rPr lang="es-ES" dirty="0" err="1" smtClean="0"/>
              <a:t>Avanç</a:t>
            </a:r>
            <a:r>
              <a:rPr lang="es-ES" dirty="0" smtClean="0"/>
              <a:t> </a:t>
            </a:r>
            <a:r>
              <a:rPr lang="es-ES" dirty="0" err="1" smtClean="0"/>
              <a:t>dels</a:t>
            </a:r>
            <a:r>
              <a:rPr lang="es-ES" dirty="0" smtClean="0"/>
              <a:t> </a:t>
            </a:r>
            <a:r>
              <a:rPr lang="es-ES" dirty="0" err="1" smtClean="0"/>
              <a:t>nacionalismes</a:t>
            </a:r>
            <a:r>
              <a:rPr lang="es-ES" dirty="0" smtClean="0"/>
              <a:t> </a:t>
            </a:r>
            <a:r>
              <a:rPr lang="es-ES" dirty="0" err="1" smtClean="0"/>
              <a:t>excloents</a:t>
            </a:r>
            <a:r>
              <a:rPr lang="es-ES" dirty="0" smtClean="0"/>
              <a:t>,</a:t>
            </a:r>
          </a:p>
          <a:p>
            <a:r>
              <a:rPr lang="es-ES" dirty="0" smtClean="0"/>
              <a:t>3. </a:t>
            </a:r>
            <a:r>
              <a:rPr lang="es-ES" dirty="0" err="1" smtClean="0"/>
              <a:t>Proteccionisme</a:t>
            </a:r>
            <a:r>
              <a:rPr lang="es-ES" dirty="0" smtClean="0"/>
              <a:t> </a:t>
            </a:r>
            <a:r>
              <a:rPr lang="es-ES" dirty="0" err="1" smtClean="0"/>
              <a:t>econòmic</a:t>
            </a:r>
            <a:r>
              <a:rPr lang="es-ES" dirty="0" smtClean="0"/>
              <a:t>,</a:t>
            </a:r>
          </a:p>
          <a:p>
            <a:r>
              <a:rPr lang="es-ES" dirty="0" smtClean="0"/>
              <a:t>4. Ruptura del </a:t>
            </a:r>
            <a:r>
              <a:rPr lang="es-ES" dirty="0" err="1" smtClean="0"/>
              <a:t>Multilateralisme</a:t>
            </a:r>
            <a:r>
              <a:rPr lang="es-ES" dirty="0" smtClean="0"/>
              <a:t>,</a:t>
            </a:r>
          </a:p>
          <a:p>
            <a:r>
              <a:rPr lang="es-ES" dirty="0" smtClean="0"/>
              <a:t>5. </a:t>
            </a:r>
            <a:r>
              <a:rPr lang="es-ES" dirty="0" err="1" smtClean="0"/>
              <a:t>Nous</a:t>
            </a:r>
            <a:r>
              <a:rPr lang="es-ES" dirty="0" smtClean="0"/>
              <a:t> </a:t>
            </a:r>
            <a:r>
              <a:rPr lang="es-ES" dirty="0" err="1" smtClean="0"/>
              <a:t>lideratges</a:t>
            </a:r>
            <a:r>
              <a:rPr lang="es-ES" dirty="0" smtClean="0"/>
              <a:t>: la imparable </a:t>
            </a:r>
            <a:r>
              <a:rPr lang="es-ES" dirty="0" err="1" smtClean="0"/>
              <a:t>ascensió</a:t>
            </a:r>
            <a:r>
              <a:rPr lang="es-ES" dirty="0" smtClean="0"/>
              <a:t> de </a:t>
            </a:r>
            <a:r>
              <a:rPr lang="es-ES" dirty="0" err="1" smtClean="0"/>
              <a:t>Xina</a:t>
            </a: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796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Cinc </a:t>
            </a:r>
            <a:r>
              <a:rPr lang="es-ES" dirty="0" err="1" smtClean="0"/>
              <a:t>elements</a:t>
            </a:r>
            <a:r>
              <a:rPr lang="es-ES" dirty="0" smtClean="0"/>
              <a:t> </a:t>
            </a:r>
            <a:r>
              <a:rPr lang="es-ES" dirty="0" err="1" smtClean="0"/>
              <a:t>claus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Anti-</a:t>
            </a:r>
            <a:r>
              <a:rPr lang="es-ES" dirty="0" err="1" smtClean="0"/>
              <a:t>sistemes</a:t>
            </a:r>
            <a:r>
              <a:rPr lang="es-ES" dirty="0" smtClean="0"/>
              <a:t> que consagren el sistema: el </a:t>
            </a:r>
            <a:r>
              <a:rPr lang="es-ES" dirty="0" err="1" smtClean="0"/>
              <a:t>nou</a:t>
            </a:r>
            <a:r>
              <a:rPr lang="es-ES" dirty="0" smtClean="0"/>
              <a:t> </a:t>
            </a:r>
            <a:r>
              <a:rPr lang="es-ES" dirty="0" err="1" smtClean="0"/>
              <a:t>neoliberalisme</a:t>
            </a:r>
            <a:r>
              <a:rPr lang="es-ES" dirty="0" smtClean="0"/>
              <a:t>.</a:t>
            </a:r>
          </a:p>
          <a:p>
            <a:pPr algn="just"/>
            <a:r>
              <a:rPr lang="es-ES" dirty="0" err="1" smtClean="0"/>
              <a:t>Tot</a:t>
            </a:r>
            <a:r>
              <a:rPr lang="es-ES" dirty="0" smtClean="0"/>
              <a:t> al </a:t>
            </a:r>
            <a:r>
              <a:rPr lang="es-ES" dirty="0" err="1" smtClean="0"/>
              <a:t>mercat</a:t>
            </a:r>
            <a:r>
              <a:rPr lang="es-ES" dirty="0" smtClean="0"/>
              <a:t>, </a:t>
            </a:r>
            <a:r>
              <a:rPr lang="es-ES" dirty="0" err="1" smtClean="0"/>
              <a:t>sense</a:t>
            </a:r>
            <a:r>
              <a:rPr lang="es-ES" dirty="0" smtClean="0"/>
              <a:t> </a:t>
            </a:r>
            <a:r>
              <a:rPr lang="es-ES" dirty="0" err="1" smtClean="0"/>
              <a:t>Estat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Pes de les </a:t>
            </a:r>
            <a:r>
              <a:rPr lang="es-ES" dirty="0" err="1" smtClean="0"/>
              <a:t>grans</a:t>
            </a:r>
            <a:r>
              <a:rPr lang="es-ES" dirty="0" smtClean="0"/>
              <a:t> </a:t>
            </a:r>
            <a:r>
              <a:rPr lang="es-ES" dirty="0" err="1" smtClean="0"/>
              <a:t>corporacions</a:t>
            </a:r>
            <a:r>
              <a:rPr lang="es-ES" dirty="0" smtClean="0"/>
              <a:t> </a:t>
            </a:r>
            <a:r>
              <a:rPr lang="es-ES" dirty="0" err="1" smtClean="0"/>
              <a:t>tecnològiques</a:t>
            </a:r>
            <a:r>
              <a:rPr lang="es-ES" dirty="0" smtClean="0"/>
              <a:t>.</a:t>
            </a:r>
          </a:p>
          <a:p>
            <a:pPr algn="just"/>
            <a:r>
              <a:rPr lang="es-ES" dirty="0" err="1" smtClean="0"/>
              <a:t>Capitalisme</a:t>
            </a:r>
            <a:r>
              <a:rPr lang="es-ES" dirty="0" smtClean="0"/>
              <a:t> en </a:t>
            </a:r>
            <a:r>
              <a:rPr lang="es-ES" dirty="0" err="1" smtClean="0"/>
              <a:t>vigilància</a:t>
            </a:r>
            <a:r>
              <a:rPr lang="es-ES" dirty="0" smtClean="0"/>
              <a:t>: el poder sobre el control de la </a:t>
            </a:r>
            <a:r>
              <a:rPr lang="es-ES" dirty="0" err="1" smtClean="0"/>
              <a:t>informació</a:t>
            </a:r>
            <a:r>
              <a:rPr lang="es-ES" dirty="0" smtClean="0"/>
              <a:t> privada.</a:t>
            </a:r>
          </a:p>
          <a:p>
            <a:pPr algn="just"/>
            <a:r>
              <a:rPr lang="es-ES" dirty="0" smtClean="0"/>
              <a:t>La </a:t>
            </a:r>
            <a:r>
              <a:rPr lang="es-ES" dirty="0" err="1" smtClean="0"/>
              <a:t>paràlisi</a:t>
            </a:r>
            <a:r>
              <a:rPr lang="es-ES" dirty="0" smtClean="0"/>
              <a:t> europea.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8197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Estats</a:t>
            </a:r>
            <a:r>
              <a:rPr lang="es-ES" dirty="0" smtClean="0"/>
              <a:t> </a:t>
            </a:r>
            <a:r>
              <a:rPr lang="es-ES" dirty="0" err="1" smtClean="0"/>
              <a:t>Units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s-ES_tradnl" dirty="0" smtClean="0"/>
              <a:t>Una </a:t>
            </a:r>
            <a:r>
              <a:rPr lang="es-ES_tradnl" dirty="0" err="1" smtClean="0"/>
              <a:t>equació</a:t>
            </a:r>
            <a:r>
              <a:rPr lang="es-ES_tradnl" dirty="0" smtClean="0"/>
              <a:t> </a:t>
            </a:r>
            <a:r>
              <a:rPr lang="es-ES_tradnl" dirty="0" smtClean="0"/>
              <a:t>realista </a:t>
            </a:r>
            <a:r>
              <a:rPr lang="es-ES_tradnl" dirty="0" smtClean="0"/>
              <a:t>es </a:t>
            </a:r>
            <a:r>
              <a:rPr lang="es-ES_tradnl" dirty="0" err="1" smtClean="0"/>
              <a:t>pot</a:t>
            </a:r>
            <a:r>
              <a:rPr lang="es-ES_tradnl" dirty="0" smtClean="0"/>
              <a:t> delinear: </a:t>
            </a:r>
            <a:endParaRPr lang="es-ES_tradnl" dirty="0" smtClean="0"/>
          </a:p>
          <a:p>
            <a:pPr marL="0" indent="0" algn="just">
              <a:buNone/>
            </a:pPr>
            <a:endParaRPr lang="es-ES_tradnl" dirty="0"/>
          </a:p>
          <a:p>
            <a:pPr marL="514350" indent="-514350" algn="just">
              <a:buAutoNum type="arabicPeriod"/>
            </a:pPr>
            <a:r>
              <a:rPr lang="es-ES_tradnl" dirty="0" err="1" smtClean="0"/>
              <a:t>Els</a:t>
            </a:r>
            <a:r>
              <a:rPr lang="es-ES_tradnl" dirty="0" smtClean="0"/>
              <a:t> </a:t>
            </a:r>
            <a:r>
              <a:rPr lang="es-ES_tradnl" dirty="0" err="1" smtClean="0"/>
              <a:t>aranzels</a:t>
            </a:r>
            <a:r>
              <a:rPr lang="es-ES_tradnl" dirty="0" smtClean="0"/>
              <a:t> </a:t>
            </a:r>
            <a:r>
              <a:rPr lang="es-ES_tradnl" dirty="0" err="1" smtClean="0"/>
              <a:t>encariran</a:t>
            </a:r>
            <a:r>
              <a:rPr lang="es-ES_tradnl" dirty="0" smtClean="0"/>
              <a:t> les </a:t>
            </a:r>
            <a:r>
              <a:rPr lang="es-ES_tradnl" dirty="0" err="1" smtClean="0"/>
              <a:t>importacions</a:t>
            </a:r>
            <a:r>
              <a:rPr lang="es-ES_tradnl" dirty="0" smtClean="0"/>
              <a:t> </a:t>
            </a:r>
            <a:r>
              <a:rPr lang="es-ES_tradnl" dirty="0" err="1" smtClean="0"/>
              <a:t>als</a:t>
            </a:r>
            <a:r>
              <a:rPr lang="es-ES_tradnl" dirty="0" smtClean="0"/>
              <a:t> </a:t>
            </a:r>
            <a:r>
              <a:rPr lang="es-ES_tradnl" dirty="0" err="1" smtClean="0"/>
              <a:t>Estats</a:t>
            </a:r>
            <a:r>
              <a:rPr lang="es-ES_tradnl" dirty="0" smtClean="0"/>
              <a:t> </a:t>
            </a:r>
            <a:r>
              <a:rPr lang="es-ES_tradnl" dirty="0" err="1" smtClean="0"/>
              <a:t>Units</a:t>
            </a:r>
            <a:r>
              <a:rPr lang="es-ES_tradnl" dirty="0" smtClean="0"/>
              <a:t> –a </a:t>
            </a:r>
            <a:r>
              <a:rPr lang="es-ES_tradnl" dirty="0" err="1" smtClean="0"/>
              <a:t>part</a:t>
            </a:r>
            <a:r>
              <a:rPr lang="es-ES_tradnl" dirty="0" smtClean="0"/>
              <a:t> de lesionar les </a:t>
            </a:r>
            <a:r>
              <a:rPr lang="es-ES_tradnl" dirty="0" err="1" smtClean="0"/>
              <a:t>economies</a:t>
            </a:r>
            <a:r>
              <a:rPr lang="es-ES_tradnl" dirty="0" smtClean="0"/>
              <a:t> </a:t>
            </a:r>
            <a:r>
              <a:rPr lang="es-ES_tradnl" dirty="0" err="1" smtClean="0"/>
              <a:t>d'altres</a:t>
            </a:r>
            <a:r>
              <a:rPr lang="es-ES_tradnl" dirty="0" smtClean="0"/>
              <a:t> </a:t>
            </a:r>
            <a:r>
              <a:rPr lang="es-ES_tradnl" dirty="0" err="1" smtClean="0"/>
              <a:t>continents</a:t>
            </a:r>
            <a:r>
              <a:rPr lang="es-ES_tradnl" dirty="0" smtClean="0"/>
              <a:t>–, </a:t>
            </a:r>
            <a:endParaRPr lang="es-ES_tradnl" dirty="0" smtClean="0"/>
          </a:p>
          <a:p>
            <a:pPr marL="514350" indent="-514350" algn="just">
              <a:buAutoNum type="arabicPeriod"/>
            </a:pPr>
            <a:endParaRPr lang="es-ES_tradnl" dirty="0" smtClean="0"/>
          </a:p>
          <a:p>
            <a:pPr marL="0" indent="0" algn="just">
              <a:buNone/>
            </a:pPr>
            <a:r>
              <a:rPr lang="es-ES_tradnl" dirty="0" smtClean="0"/>
              <a:t>2. </a:t>
            </a:r>
            <a:r>
              <a:rPr lang="es-ES_tradnl" dirty="0" err="1" smtClean="0"/>
              <a:t>I</a:t>
            </a:r>
            <a:r>
              <a:rPr lang="es-ES_tradnl" dirty="0" err="1" smtClean="0"/>
              <a:t>nflació</a:t>
            </a:r>
            <a:r>
              <a:rPr lang="es-ES_tradnl" dirty="0" smtClean="0"/>
              <a:t>, </a:t>
            </a:r>
            <a:r>
              <a:rPr lang="es-ES_tradnl" dirty="0" err="1" smtClean="0"/>
              <a:t>elevació</a:t>
            </a:r>
            <a:r>
              <a:rPr lang="es-ES_tradnl" dirty="0" smtClean="0"/>
              <a:t> </a:t>
            </a:r>
            <a:r>
              <a:rPr lang="es-ES_tradnl" dirty="0" err="1" smtClean="0"/>
              <a:t>dels</a:t>
            </a:r>
            <a:r>
              <a:rPr lang="es-ES_tradnl" dirty="0" smtClean="0"/>
              <a:t> costos del </a:t>
            </a:r>
            <a:r>
              <a:rPr lang="es-ES_tradnl" dirty="0" err="1" smtClean="0"/>
              <a:t>nivell</a:t>
            </a:r>
            <a:r>
              <a:rPr lang="es-ES_tradnl" dirty="0" smtClean="0"/>
              <a:t> de vida, </a:t>
            </a:r>
            <a:r>
              <a:rPr lang="es-ES_tradnl" dirty="0" err="1" smtClean="0"/>
              <a:t>incerteses</a:t>
            </a:r>
            <a:r>
              <a:rPr lang="es-ES_tradnl" dirty="0" smtClean="0"/>
              <a:t> </a:t>
            </a:r>
            <a:r>
              <a:rPr lang="es-ES_tradnl" dirty="0" err="1" smtClean="0"/>
              <a:t>empresarials</a:t>
            </a:r>
            <a:r>
              <a:rPr lang="es-ES_tradnl" dirty="0" smtClean="0"/>
              <a:t>, </a:t>
            </a:r>
            <a:r>
              <a:rPr lang="es-ES_tradnl" dirty="0" err="1" smtClean="0"/>
              <a:t>increments</a:t>
            </a:r>
            <a:r>
              <a:rPr lang="es-ES_tradnl" dirty="0" smtClean="0"/>
              <a:t> en la </a:t>
            </a:r>
            <a:r>
              <a:rPr lang="es-ES_tradnl" dirty="0" err="1" smtClean="0"/>
              <a:t>taxa</a:t>
            </a:r>
            <a:r>
              <a:rPr lang="es-ES_tradnl" dirty="0" smtClean="0"/>
              <a:t> de </a:t>
            </a:r>
            <a:r>
              <a:rPr lang="es-ES_tradnl" dirty="0" err="1" smtClean="0"/>
              <a:t>desocupació</a:t>
            </a:r>
            <a:r>
              <a:rPr lang="es-ES_tradnl" dirty="0" smtClean="0"/>
              <a:t>.</a:t>
            </a:r>
          </a:p>
          <a:p>
            <a:pPr marL="0" indent="0" algn="just">
              <a:buNone/>
            </a:pPr>
            <a:endParaRPr lang="es-ES_tradnl" dirty="0" smtClean="0"/>
          </a:p>
          <a:p>
            <a:pPr marL="0" indent="0" algn="just">
              <a:buNone/>
            </a:pPr>
            <a:r>
              <a:rPr lang="es-ES" dirty="0" smtClean="0"/>
              <a:t>3. C</a:t>
            </a:r>
            <a:r>
              <a:rPr lang="es-ES_tradnl" dirty="0" err="1" smtClean="0"/>
              <a:t>aiguda</a:t>
            </a:r>
            <a:r>
              <a:rPr lang="es-ES_tradnl" dirty="0" smtClean="0"/>
              <a:t> </a:t>
            </a:r>
            <a:r>
              <a:rPr lang="es-ES_tradnl" dirty="0" err="1" smtClean="0"/>
              <a:t>rellevant</a:t>
            </a:r>
            <a:r>
              <a:rPr lang="es-ES_tradnl" dirty="0" smtClean="0"/>
              <a:t> de la demanda agregada per diversos </a:t>
            </a:r>
            <a:r>
              <a:rPr lang="es-ES_tradnl" dirty="0" err="1" smtClean="0"/>
              <a:t>motius</a:t>
            </a:r>
            <a:r>
              <a:rPr lang="es-ES_tradnl" dirty="0" smtClean="0"/>
              <a:t> </a:t>
            </a:r>
            <a:r>
              <a:rPr lang="es-ES_tradnl" dirty="0" err="1" smtClean="0"/>
              <a:t>centrals</a:t>
            </a:r>
            <a:r>
              <a:rPr lang="es-ES_tradnl" dirty="0" smtClean="0"/>
              <a:t>: el </a:t>
            </a:r>
            <a:r>
              <a:rPr lang="es-ES_tradnl" dirty="0" err="1" smtClean="0"/>
              <a:t>retrocés</a:t>
            </a:r>
            <a:r>
              <a:rPr lang="es-ES_tradnl" dirty="0" smtClean="0"/>
              <a:t> de la </a:t>
            </a:r>
            <a:r>
              <a:rPr lang="es-ES_tradnl" dirty="0" err="1" smtClean="0"/>
              <a:t>inversió</a:t>
            </a:r>
            <a:r>
              <a:rPr lang="es-ES_tradnl" dirty="0" smtClean="0"/>
              <a:t> pública, </a:t>
            </a:r>
            <a:r>
              <a:rPr lang="es-ES_tradnl" dirty="0" err="1" smtClean="0"/>
              <a:t>l'acomiadament</a:t>
            </a:r>
            <a:r>
              <a:rPr lang="es-ES_tradnl" dirty="0" smtClean="0"/>
              <a:t> de desenes de </a:t>
            </a:r>
            <a:r>
              <a:rPr lang="es-ES_tradnl" dirty="0" err="1" smtClean="0"/>
              <a:t>milers</a:t>
            </a:r>
            <a:r>
              <a:rPr lang="es-ES_tradnl" dirty="0" smtClean="0"/>
              <a:t> de </a:t>
            </a:r>
            <a:r>
              <a:rPr lang="es-ES_tradnl" dirty="0" err="1" smtClean="0"/>
              <a:t>treballadors</a:t>
            </a:r>
            <a:r>
              <a:rPr lang="es-ES_tradnl" dirty="0" smtClean="0"/>
              <a:t> </a:t>
            </a:r>
            <a:r>
              <a:rPr lang="es-ES_tradnl" dirty="0" err="1" smtClean="0"/>
              <a:t>públics</a:t>
            </a:r>
            <a:r>
              <a:rPr lang="es-ES_tradnl" dirty="0" smtClean="0"/>
              <a:t>, el </a:t>
            </a:r>
            <a:r>
              <a:rPr lang="es-ES_tradnl" dirty="0" err="1" smtClean="0"/>
              <a:t>desmantellament</a:t>
            </a:r>
            <a:r>
              <a:rPr lang="es-ES_tradnl" dirty="0" smtClean="0"/>
              <a:t> </a:t>
            </a:r>
            <a:r>
              <a:rPr lang="es-ES_tradnl" dirty="0" err="1" smtClean="0"/>
              <a:t>d'oficines</a:t>
            </a:r>
            <a:r>
              <a:rPr lang="es-ES_tradnl" dirty="0" smtClean="0"/>
              <a:t> i </a:t>
            </a:r>
            <a:r>
              <a:rPr lang="es-ES_tradnl" dirty="0" err="1" smtClean="0"/>
              <a:t>organismes</a:t>
            </a:r>
            <a:r>
              <a:rPr lang="es-ES_tradnl" dirty="0" smtClean="0"/>
              <a:t> </a:t>
            </a:r>
            <a:r>
              <a:rPr lang="es-ES_tradnl" dirty="0" err="1" smtClean="0"/>
              <a:t>importants</a:t>
            </a:r>
            <a:r>
              <a:rPr lang="es-ES_tradnl" dirty="0" smtClean="0"/>
              <a:t>, </a:t>
            </a:r>
            <a:r>
              <a:rPr lang="es-ES_tradnl" dirty="0" err="1" smtClean="0"/>
              <a:t>relacionats</a:t>
            </a:r>
            <a:r>
              <a:rPr lang="es-ES_tradnl" dirty="0" smtClean="0"/>
              <a:t> </a:t>
            </a:r>
            <a:r>
              <a:rPr lang="es-ES_tradnl" dirty="0" err="1" smtClean="0"/>
              <a:t>amb</a:t>
            </a:r>
            <a:r>
              <a:rPr lang="es-ES_tradnl" dirty="0" smtClean="0"/>
              <a:t> el </a:t>
            </a:r>
            <a:r>
              <a:rPr lang="es-ES_tradnl" dirty="0" err="1" smtClean="0"/>
              <a:t>món</a:t>
            </a:r>
            <a:r>
              <a:rPr lang="es-ES_tradnl" dirty="0" smtClean="0"/>
              <a:t> </a:t>
            </a:r>
            <a:r>
              <a:rPr lang="es-ES_tradnl" dirty="0" err="1" smtClean="0"/>
              <a:t>sanitari</a:t>
            </a:r>
            <a:r>
              <a:rPr lang="es-ES_tradnl" dirty="0" smtClean="0"/>
              <a:t> i </a:t>
            </a:r>
            <a:r>
              <a:rPr lang="es-ES_tradnl" dirty="0" err="1" smtClean="0"/>
              <a:t>amb</a:t>
            </a:r>
            <a:r>
              <a:rPr lang="es-ES_tradnl" dirty="0" smtClean="0"/>
              <a:t> </a:t>
            </a:r>
            <a:r>
              <a:rPr lang="es-ES_tradnl" dirty="0" err="1" smtClean="0"/>
              <a:t>l'educatiu</a:t>
            </a:r>
            <a:r>
              <a:rPr lang="es-ES_tradnl" dirty="0" smtClean="0"/>
              <a:t>, al </a:t>
            </a:r>
            <a:r>
              <a:rPr lang="es-ES_tradnl" dirty="0" err="1" smtClean="0"/>
              <a:t>costat</a:t>
            </a:r>
            <a:r>
              <a:rPr lang="es-ES_tradnl" dirty="0" smtClean="0"/>
              <a:t> del temor de la </a:t>
            </a:r>
            <a:r>
              <a:rPr lang="es-ES_tradnl" dirty="0" err="1" smtClean="0"/>
              <a:t>població</a:t>
            </a:r>
            <a:r>
              <a:rPr lang="es-ES_tradnl" dirty="0" smtClean="0"/>
              <a:t> </a:t>
            </a:r>
            <a:r>
              <a:rPr lang="es-ES_tradnl" dirty="0" err="1" smtClean="0"/>
              <a:t>immigrant</a:t>
            </a:r>
            <a:r>
              <a:rPr lang="es-ES_tradnl" dirty="0" smtClean="0"/>
              <a:t> i la </a:t>
            </a:r>
            <a:r>
              <a:rPr lang="es-ES_tradnl" dirty="0" err="1" smtClean="0"/>
              <a:t>seva</a:t>
            </a:r>
            <a:r>
              <a:rPr lang="es-ES_tradnl" dirty="0" smtClean="0"/>
              <a:t> previsible </a:t>
            </a:r>
            <a:r>
              <a:rPr lang="es-ES_tradnl" dirty="0" err="1" smtClean="0"/>
              <a:t>retracció</a:t>
            </a:r>
            <a:r>
              <a:rPr lang="es-ES_tradnl" dirty="0" smtClean="0"/>
              <a:t> de </a:t>
            </a:r>
            <a:r>
              <a:rPr lang="es-ES_tradnl" dirty="0" err="1" smtClean="0"/>
              <a:t>consum</a:t>
            </a:r>
            <a:r>
              <a:rPr lang="es-ES_tradnl" dirty="0" smtClean="0"/>
              <a:t> </a:t>
            </a:r>
            <a:r>
              <a:rPr lang="es-ES_tradnl" dirty="0" err="1" smtClean="0"/>
              <a:t>davant</a:t>
            </a:r>
            <a:r>
              <a:rPr lang="es-ES_tradnl" dirty="0" smtClean="0"/>
              <a:t> la </a:t>
            </a:r>
            <a:r>
              <a:rPr lang="es-ES_tradnl" dirty="0" err="1" smtClean="0"/>
              <a:t>inseguretat</a:t>
            </a:r>
            <a:r>
              <a:rPr lang="es-ES_tradnl" dirty="0" smtClean="0"/>
              <a:t>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6663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Conseqüències</a:t>
            </a:r>
            <a:r>
              <a:rPr lang="es-ES" dirty="0" smtClean="0"/>
              <a:t>: </a:t>
            </a:r>
            <a:r>
              <a:rPr lang="es-ES" dirty="0" err="1" smtClean="0"/>
              <a:t>alentiment</a:t>
            </a:r>
            <a:r>
              <a:rPr lang="es-ES" dirty="0" smtClean="0"/>
              <a:t> a Europa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a/ L'</a:t>
            </a:r>
            <a:r>
              <a:rPr lang="fr-FR" dirty="0" err="1" smtClean="0"/>
              <a:t>alentiment</a:t>
            </a:r>
            <a:r>
              <a:rPr lang="fr-FR" dirty="0" smtClean="0"/>
              <a:t> </a:t>
            </a:r>
            <a:r>
              <a:rPr lang="fr-FR" dirty="0" err="1" smtClean="0"/>
              <a:t>comercial</a:t>
            </a:r>
            <a:r>
              <a:rPr lang="fr-FR" dirty="0" smtClean="0"/>
              <a:t> </a:t>
            </a:r>
            <a:r>
              <a:rPr lang="fr-FR" dirty="0" err="1" smtClean="0"/>
              <a:t>amb</a:t>
            </a:r>
            <a:r>
              <a:rPr lang="fr-FR" dirty="0" smtClean="0"/>
              <a:t> Europa. Les </a:t>
            </a:r>
            <a:r>
              <a:rPr lang="fr-FR" dirty="0" err="1" smtClean="0"/>
              <a:t>exportacions</a:t>
            </a:r>
            <a:r>
              <a:rPr lang="fr-FR" dirty="0" smtClean="0"/>
              <a:t> </a:t>
            </a:r>
            <a:r>
              <a:rPr lang="fr-FR" dirty="0" err="1" smtClean="0"/>
              <a:t>europees</a:t>
            </a:r>
            <a:r>
              <a:rPr lang="fr-FR" dirty="0" smtClean="0"/>
              <a:t> </a:t>
            </a:r>
            <a:r>
              <a:rPr lang="fr-FR" dirty="0" err="1" smtClean="0"/>
              <a:t>als</a:t>
            </a:r>
            <a:r>
              <a:rPr lang="fr-FR" dirty="0" smtClean="0"/>
              <a:t> </a:t>
            </a:r>
            <a:r>
              <a:rPr lang="fr-FR" dirty="0" err="1" smtClean="0"/>
              <a:t>Estats</a:t>
            </a:r>
            <a:r>
              <a:rPr lang="fr-FR" dirty="0" smtClean="0"/>
              <a:t> </a:t>
            </a:r>
            <a:r>
              <a:rPr lang="fr-FR" dirty="0" err="1" smtClean="0"/>
              <a:t>Units</a:t>
            </a:r>
            <a:r>
              <a:rPr lang="fr-FR" dirty="0" smtClean="0"/>
              <a:t> </a:t>
            </a:r>
            <a:r>
              <a:rPr lang="fr-FR" dirty="0" err="1" smtClean="0"/>
              <a:t>signifiquen</a:t>
            </a:r>
            <a:r>
              <a:rPr lang="fr-FR" dirty="0" smtClean="0"/>
              <a:t> el 20% </a:t>
            </a:r>
            <a:r>
              <a:rPr lang="fr-FR" dirty="0" err="1" smtClean="0"/>
              <a:t>del</a:t>
            </a:r>
            <a:r>
              <a:rPr lang="fr-FR" dirty="0" smtClean="0"/>
              <a:t> total; </a:t>
            </a:r>
            <a:r>
              <a:rPr lang="fr-FR" dirty="0" err="1" smtClean="0"/>
              <a:t>entorn</a:t>
            </a:r>
            <a:r>
              <a:rPr lang="fr-FR" dirty="0" smtClean="0"/>
              <a:t> al 5% </a:t>
            </a:r>
            <a:r>
              <a:rPr lang="fr-FR" dirty="0" err="1" smtClean="0"/>
              <a:t>del</a:t>
            </a:r>
            <a:r>
              <a:rPr lang="fr-FR" dirty="0" smtClean="0"/>
              <a:t> PIB </a:t>
            </a:r>
            <a:r>
              <a:rPr lang="fr-FR" dirty="0" err="1" smtClean="0"/>
              <a:t>europeu</a:t>
            </a:r>
            <a:r>
              <a:rPr lang="fr-FR" dirty="0" smtClean="0"/>
              <a:t>. La </a:t>
            </a:r>
            <a:r>
              <a:rPr lang="fr-FR" dirty="0" err="1" smtClean="0"/>
              <a:t>indústria</a:t>
            </a:r>
            <a:r>
              <a:rPr lang="fr-FR" dirty="0" smtClean="0"/>
              <a:t> </a:t>
            </a:r>
            <a:r>
              <a:rPr lang="fr-FR" dirty="0" err="1" smtClean="0"/>
              <a:t>química</a:t>
            </a:r>
            <a:r>
              <a:rPr lang="fr-FR" dirty="0" smtClean="0"/>
              <a:t>, d'</a:t>
            </a:r>
            <a:r>
              <a:rPr lang="fr-FR" dirty="0" err="1" smtClean="0"/>
              <a:t>equipaments</a:t>
            </a:r>
            <a:r>
              <a:rPr lang="fr-FR" dirty="0" smtClean="0"/>
              <a:t> i </a:t>
            </a:r>
            <a:r>
              <a:rPr lang="fr-FR" dirty="0" err="1" smtClean="0"/>
              <a:t>maquinària</a:t>
            </a:r>
            <a:r>
              <a:rPr lang="fr-FR" dirty="0" smtClean="0"/>
              <a:t> probablement </a:t>
            </a:r>
            <a:r>
              <a:rPr lang="fr-FR" dirty="0" err="1" smtClean="0"/>
              <a:t>seran</a:t>
            </a:r>
            <a:r>
              <a:rPr lang="fr-FR" dirty="0" smtClean="0"/>
              <a:t> els </a:t>
            </a:r>
            <a:r>
              <a:rPr lang="fr-FR" dirty="0" err="1" smtClean="0"/>
              <a:t>sectors</a:t>
            </a:r>
            <a:r>
              <a:rPr lang="fr-FR" dirty="0" smtClean="0"/>
              <a:t> </a:t>
            </a:r>
            <a:r>
              <a:rPr lang="fr-FR" dirty="0" err="1" smtClean="0"/>
              <a:t>més</a:t>
            </a:r>
            <a:r>
              <a:rPr lang="fr-FR" dirty="0" smtClean="0"/>
              <a:t> </a:t>
            </a:r>
            <a:r>
              <a:rPr lang="fr-FR" dirty="0" err="1" smtClean="0"/>
              <a:t>afectats</a:t>
            </a:r>
            <a:r>
              <a:rPr lang="fr-FR" dirty="0" smtClean="0"/>
              <a:t> per la </a:t>
            </a:r>
            <a:r>
              <a:rPr lang="fr-FR" dirty="0" err="1" smtClean="0"/>
              <a:t>política</a:t>
            </a:r>
            <a:r>
              <a:rPr lang="fr-FR" dirty="0" smtClean="0"/>
              <a:t> </a:t>
            </a:r>
            <a:r>
              <a:rPr lang="fr-FR" dirty="0" err="1" smtClean="0"/>
              <a:t>aranzelària</a:t>
            </a:r>
            <a:r>
              <a:rPr lang="fr-FR" dirty="0" smtClean="0"/>
              <a:t> de </a:t>
            </a:r>
            <a:r>
              <a:rPr lang="fr-FR" dirty="0" err="1" smtClean="0"/>
              <a:t>Trump</a:t>
            </a:r>
            <a:r>
              <a:rPr lang="fr-FR" dirty="0" smtClean="0"/>
              <a:t>. </a:t>
            </a:r>
            <a:r>
              <a:rPr lang="fr-FR" dirty="0" err="1" smtClean="0"/>
              <a:t>Igualment</a:t>
            </a:r>
            <a:r>
              <a:rPr lang="fr-FR" dirty="0" smtClean="0"/>
              <a:t>, </a:t>
            </a:r>
            <a:r>
              <a:rPr lang="fr-FR" dirty="0" err="1" smtClean="0"/>
              <a:t>productes</a:t>
            </a:r>
            <a:r>
              <a:rPr lang="fr-FR" dirty="0" smtClean="0"/>
              <a:t> </a:t>
            </a:r>
            <a:r>
              <a:rPr lang="fr-FR" dirty="0" err="1" smtClean="0"/>
              <a:t>agroalimentaris</a:t>
            </a:r>
            <a:r>
              <a:rPr lang="fr-FR" dirty="0" smtClean="0"/>
              <a:t> </a:t>
            </a:r>
            <a:r>
              <a:rPr lang="fr-FR" dirty="0" err="1" smtClean="0"/>
              <a:t>com</a:t>
            </a:r>
            <a:r>
              <a:rPr lang="fr-FR" dirty="0" smtClean="0"/>
              <a:t> </a:t>
            </a:r>
            <a:r>
              <a:rPr lang="fr-FR" dirty="0" err="1" smtClean="0"/>
              <a:t>l'oli</a:t>
            </a:r>
            <a:r>
              <a:rPr lang="fr-FR" dirty="0" smtClean="0"/>
              <a:t> </a:t>
            </a:r>
            <a:r>
              <a:rPr lang="fr-FR" dirty="0" err="1" smtClean="0"/>
              <a:t>d'oliva</a:t>
            </a:r>
            <a:r>
              <a:rPr lang="fr-FR" dirty="0" smtClean="0"/>
              <a:t> o els </a:t>
            </a:r>
            <a:r>
              <a:rPr lang="fr-FR" dirty="0" err="1" smtClean="0"/>
              <a:t>formatges</a:t>
            </a:r>
            <a:r>
              <a:rPr lang="fr-FR" dirty="0" smtClean="0"/>
              <a:t> </a:t>
            </a:r>
            <a:r>
              <a:rPr lang="fr-FR" dirty="0" err="1" smtClean="0"/>
              <a:t>rebran</a:t>
            </a:r>
            <a:r>
              <a:rPr lang="fr-FR" dirty="0" smtClean="0"/>
              <a:t> l'impacte </a:t>
            </a:r>
            <a:r>
              <a:rPr lang="fr-FR" dirty="0" err="1" smtClean="0"/>
              <a:t>corresponent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4176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Conseqüències</a:t>
            </a:r>
            <a:r>
              <a:rPr lang="es-ES" dirty="0" smtClean="0"/>
              <a:t>: </a:t>
            </a:r>
            <a:r>
              <a:rPr lang="es-ES" dirty="0" err="1" smtClean="0"/>
              <a:t>Xina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dirty="0" smtClean="0"/>
              <a:t>b/ Un possible </a:t>
            </a:r>
            <a:r>
              <a:rPr lang="fr-FR" dirty="0" err="1" smtClean="0"/>
              <a:t>re-adreçament</a:t>
            </a:r>
            <a:r>
              <a:rPr lang="fr-FR" dirty="0" smtClean="0"/>
              <a:t> </a:t>
            </a:r>
            <a:r>
              <a:rPr lang="fr-FR" dirty="0" err="1" smtClean="0"/>
              <a:t>del</a:t>
            </a:r>
            <a:r>
              <a:rPr lang="fr-FR" dirty="0" smtClean="0"/>
              <a:t> </a:t>
            </a:r>
            <a:r>
              <a:rPr lang="fr-FR" dirty="0" err="1" smtClean="0"/>
              <a:t>comerç</a:t>
            </a:r>
            <a:r>
              <a:rPr lang="fr-FR" dirty="0" smtClean="0"/>
              <a:t> de la </a:t>
            </a:r>
            <a:r>
              <a:rPr lang="fr-FR" dirty="0" err="1" smtClean="0"/>
              <a:t>Xina</a:t>
            </a:r>
            <a:r>
              <a:rPr lang="fr-FR" dirty="0" smtClean="0"/>
              <a:t>. En 2015, un 66% de les </a:t>
            </a:r>
            <a:r>
              <a:rPr lang="fr-FR" dirty="0" err="1" smtClean="0"/>
              <a:t>exportacions</a:t>
            </a:r>
            <a:r>
              <a:rPr lang="fr-FR" dirty="0" smtClean="0"/>
              <a:t> de la </a:t>
            </a:r>
            <a:r>
              <a:rPr lang="fr-FR" dirty="0" err="1" smtClean="0"/>
              <a:t>Xina</a:t>
            </a:r>
            <a:r>
              <a:rPr lang="fr-FR" dirty="0" smtClean="0"/>
              <a:t> es </a:t>
            </a:r>
            <a:r>
              <a:rPr lang="fr-FR" dirty="0" err="1" smtClean="0"/>
              <a:t>desenvolupaven</a:t>
            </a:r>
            <a:r>
              <a:rPr lang="fr-FR" dirty="0" smtClean="0"/>
              <a:t> en </a:t>
            </a:r>
            <a:r>
              <a:rPr lang="fr-FR" dirty="0" err="1" smtClean="0"/>
              <a:t>països</a:t>
            </a:r>
            <a:r>
              <a:rPr lang="fr-FR" dirty="0" smtClean="0"/>
              <a:t> </a:t>
            </a:r>
            <a:r>
              <a:rPr lang="fr-FR" dirty="0" err="1" smtClean="0"/>
              <a:t>avançats</a:t>
            </a:r>
            <a:r>
              <a:rPr lang="fr-FR" dirty="0" smtClean="0"/>
              <a:t>; la dada s'ha </a:t>
            </a:r>
            <a:r>
              <a:rPr lang="fr-FR" dirty="0" err="1" smtClean="0"/>
              <a:t>contret</a:t>
            </a:r>
            <a:r>
              <a:rPr lang="fr-FR" dirty="0" smtClean="0"/>
              <a:t> fins al 56% en 2023, </a:t>
            </a:r>
            <a:r>
              <a:rPr lang="fr-FR" dirty="0" err="1" smtClean="0"/>
              <a:t>mentre</a:t>
            </a:r>
            <a:r>
              <a:rPr lang="fr-FR" dirty="0" smtClean="0"/>
              <a:t> s'ha </a:t>
            </a:r>
            <a:r>
              <a:rPr lang="fr-FR" dirty="0" err="1" smtClean="0"/>
              <a:t>incrementat</a:t>
            </a:r>
            <a:r>
              <a:rPr lang="fr-FR" dirty="0" smtClean="0"/>
              <a:t> en les </a:t>
            </a:r>
            <a:r>
              <a:rPr lang="fr-FR" dirty="0" err="1" smtClean="0"/>
              <a:t>nacions</a:t>
            </a:r>
            <a:r>
              <a:rPr lang="fr-FR" dirty="0" smtClean="0"/>
              <a:t> </a:t>
            </a:r>
            <a:r>
              <a:rPr lang="fr-FR" dirty="0" err="1" smtClean="0"/>
              <a:t>emergents</a:t>
            </a:r>
            <a:r>
              <a:rPr lang="fr-FR" dirty="0" smtClean="0"/>
              <a:t>, </a:t>
            </a:r>
            <a:r>
              <a:rPr lang="fr-FR" dirty="0" err="1" smtClean="0"/>
              <a:t>entorn</a:t>
            </a:r>
            <a:r>
              <a:rPr lang="fr-FR" dirty="0" smtClean="0"/>
              <a:t> al 44% (</a:t>
            </a:r>
            <a:r>
              <a:rPr lang="fr-FR" dirty="0" err="1" smtClean="0"/>
              <a:t>CaixaBank</a:t>
            </a:r>
            <a:r>
              <a:rPr lang="fr-FR" dirty="0" smtClean="0"/>
              <a:t> </a:t>
            </a:r>
            <a:r>
              <a:rPr lang="fr-FR" dirty="0" err="1" smtClean="0">
                <a:effectLst/>
              </a:rPr>
              <a:t>Research</a:t>
            </a:r>
            <a:r>
              <a:rPr lang="fr-FR" dirty="0" smtClean="0"/>
              <a:t>, IM12, </a:t>
            </a:r>
            <a:r>
              <a:rPr lang="fr-FR" dirty="0" err="1" smtClean="0"/>
              <a:t>desembre</a:t>
            </a:r>
            <a:r>
              <a:rPr lang="fr-FR" dirty="0" smtClean="0"/>
              <a:t> de 2024). 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5149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Conseqüències</a:t>
            </a:r>
            <a:r>
              <a:rPr lang="es-ES" dirty="0" smtClean="0"/>
              <a:t>: </a:t>
            </a:r>
            <a:r>
              <a:rPr lang="es-ES" dirty="0" err="1" smtClean="0"/>
              <a:t>menys</a:t>
            </a:r>
            <a:r>
              <a:rPr lang="es-ES" dirty="0" smtClean="0"/>
              <a:t> </a:t>
            </a:r>
            <a:r>
              <a:rPr lang="es-ES" dirty="0" err="1" smtClean="0"/>
              <a:t>impostos</a:t>
            </a:r>
            <a:r>
              <a:rPr lang="es-ES" dirty="0" smtClean="0"/>
              <a:t> </a:t>
            </a:r>
            <a:r>
              <a:rPr lang="es-ES" dirty="0" err="1" smtClean="0"/>
              <a:t>als</a:t>
            </a:r>
            <a:r>
              <a:rPr lang="es-ES" dirty="0" smtClean="0"/>
              <a:t> </a:t>
            </a:r>
            <a:r>
              <a:rPr lang="es-ES" dirty="0" err="1" smtClean="0"/>
              <a:t>rics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dirty="0" smtClean="0"/>
              <a:t>c/ Trump ha </a:t>
            </a:r>
            <a:r>
              <a:rPr lang="it-IT" dirty="0" err="1" smtClean="0"/>
              <a:t>promès</a:t>
            </a:r>
            <a:r>
              <a:rPr lang="it-IT" dirty="0" smtClean="0"/>
              <a:t> una </a:t>
            </a:r>
            <a:r>
              <a:rPr lang="it-IT" dirty="0" err="1" smtClean="0"/>
              <a:t>important</a:t>
            </a:r>
            <a:r>
              <a:rPr lang="it-IT" dirty="0" smtClean="0"/>
              <a:t> </a:t>
            </a:r>
            <a:r>
              <a:rPr lang="it-IT" dirty="0" err="1" smtClean="0"/>
              <a:t>rebaixa</a:t>
            </a:r>
            <a:r>
              <a:rPr lang="it-IT" dirty="0" smtClean="0"/>
              <a:t> d'</a:t>
            </a:r>
            <a:r>
              <a:rPr lang="it-IT" dirty="0" err="1" smtClean="0"/>
              <a:t>impostos</a:t>
            </a:r>
            <a:r>
              <a:rPr lang="it-IT" dirty="0" smtClean="0"/>
              <a:t>. </a:t>
            </a:r>
            <a:r>
              <a:rPr lang="it-IT" dirty="0" err="1" smtClean="0"/>
              <a:t>Això</a:t>
            </a:r>
            <a:r>
              <a:rPr lang="it-IT" dirty="0" smtClean="0"/>
              <a:t> inferirà </a:t>
            </a:r>
            <a:r>
              <a:rPr lang="it-IT" dirty="0" err="1" smtClean="0"/>
              <a:t>majors</a:t>
            </a:r>
            <a:r>
              <a:rPr lang="it-IT" dirty="0" smtClean="0"/>
              <a:t> </a:t>
            </a:r>
            <a:r>
              <a:rPr lang="it-IT" dirty="0" err="1" smtClean="0"/>
              <a:t>beneficis</a:t>
            </a:r>
            <a:r>
              <a:rPr lang="it-IT" dirty="0" smtClean="0"/>
              <a:t> </a:t>
            </a:r>
            <a:r>
              <a:rPr lang="it-IT" dirty="0" err="1" smtClean="0"/>
              <a:t>empresarials</a:t>
            </a:r>
            <a:r>
              <a:rPr lang="it-IT" dirty="0" smtClean="0"/>
              <a:t>; i, al </a:t>
            </a:r>
            <a:r>
              <a:rPr lang="it-IT" dirty="0" err="1" smtClean="0"/>
              <a:t>mateix</a:t>
            </a:r>
            <a:r>
              <a:rPr lang="it-IT" dirty="0" smtClean="0"/>
              <a:t> </a:t>
            </a:r>
            <a:r>
              <a:rPr lang="it-IT" dirty="0" err="1" smtClean="0"/>
              <a:t>temps</a:t>
            </a:r>
            <a:r>
              <a:rPr lang="it-IT" dirty="0" smtClean="0"/>
              <a:t>, una </a:t>
            </a:r>
            <a:r>
              <a:rPr lang="it-IT" dirty="0" err="1" smtClean="0"/>
              <a:t>reducció</a:t>
            </a:r>
            <a:r>
              <a:rPr lang="it-IT" dirty="0" smtClean="0"/>
              <a:t> d'</a:t>
            </a:r>
            <a:r>
              <a:rPr lang="it-IT" dirty="0" err="1" smtClean="0"/>
              <a:t>ingressos</a:t>
            </a:r>
            <a:r>
              <a:rPr lang="it-IT" dirty="0" smtClean="0"/>
              <a:t> </a:t>
            </a:r>
            <a:r>
              <a:rPr lang="it-IT" dirty="0" err="1" smtClean="0"/>
              <a:t>fiscals</a:t>
            </a:r>
            <a:r>
              <a:rPr lang="it-IT" dirty="0" smtClean="0"/>
              <a:t> la </a:t>
            </a:r>
            <a:r>
              <a:rPr lang="it-IT" dirty="0" err="1" smtClean="0"/>
              <a:t>translació</a:t>
            </a:r>
            <a:r>
              <a:rPr lang="it-IT" dirty="0" smtClean="0"/>
              <a:t> </a:t>
            </a:r>
            <a:r>
              <a:rPr lang="it-IT" dirty="0" err="1" smtClean="0"/>
              <a:t>dels</a:t>
            </a:r>
            <a:r>
              <a:rPr lang="it-IT" dirty="0" smtClean="0"/>
              <a:t> </a:t>
            </a:r>
            <a:r>
              <a:rPr lang="it-IT" dirty="0" err="1" smtClean="0"/>
              <a:t>quals</a:t>
            </a:r>
            <a:r>
              <a:rPr lang="it-IT" dirty="0" smtClean="0"/>
              <a:t> a la </a:t>
            </a:r>
            <a:r>
              <a:rPr lang="it-IT" dirty="0" err="1" smtClean="0"/>
              <a:t>despesa</a:t>
            </a:r>
            <a:r>
              <a:rPr lang="it-IT" dirty="0" smtClean="0"/>
              <a:t> </a:t>
            </a:r>
            <a:r>
              <a:rPr lang="it-IT" dirty="0" err="1" smtClean="0"/>
              <a:t>pública</a:t>
            </a:r>
            <a:r>
              <a:rPr lang="it-IT" dirty="0" smtClean="0"/>
              <a:t> </a:t>
            </a:r>
            <a:r>
              <a:rPr lang="it-IT" dirty="0" err="1" smtClean="0"/>
              <a:t>serà</a:t>
            </a:r>
            <a:r>
              <a:rPr lang="it-IT" dirty="0" smtClean="0"/>
              <a:t> </a:t>
            </a:r>
            <a:r>
              <a:rPr lang="it-IT" dirty="0" err="1" smtClean="0"/>
              <a:t>rellevant</a:t>
            </a:r>
            <a:r>
              <a:rPr lang="it-IT" dirty="0" smtClean="0"/>
              <a:t>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340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Participació</a:t>
            </a:r>
            <a:r>
              <a:rPr lang="es-ES" dirty="0" smtClean="0"/>
              <a:t> en el </a:t>
            </a:r>
            <a:r>
              <a:rPr lang="es-ES" dirty="0" err="1" smtClean="0"/>
              <a:t>comerç</a:t>
            </a:r>
            <a:r>
              <a:rPr lang="es-ES" dirty="0" smtClean="0"/>
              <a:t> mundial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17</a:t>
            </a:fld>
            <a:endParaRPr lang="es-ES"/>
          </a:p>
        </p:txBody>
      </p:sp>
      <p:pic>
        <p:nvPicPr>
          <p:cNvPr id="6" name="Marcador de contenido 3" descr="thumbnail_IMG_603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0" b="104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10669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Tensions</a:t>
            </a:r>
            <a:r>
              <a:rPr lang="es-ES" dirty="0" smtClean="0"/>
              <a:t> </a:t>
            </a:r>
            <a:r>
              <a:rPr lang="es-ES" dirty="0" err="1" smtClean="0"/>
              <a:t>inflacionistes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18</a:t>
            </a:fld>
            <a:endParaRPr lang="es-ES"/>
          </a:p>
        </p:txBody>
      </p:sp>
      <p:pic>
        <p:nvPicPr>
          <p:cNvPr id="6" name="Marcador de contenido 3" descr="thumbnail_IMG_599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18" r="-150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96898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Conclusió</a:t>
            </a:r>
            <a:r>
              <a:rPr lang="es-ES" dirty="0" smtClean="0"/>
              <a:t> </a:t>
            </a:r>
            <a:r>
              <a:rPr lang="es-ES" dirty="0"/>
              <a:t>1: </a:t>
            </a:r>
            <a:br>
              <a:rPr lang="es-ES" dirty="0"/>
            </a:br>
            <a:r>
              <a:rPr lang="es-ES" dirty="0" err="1" smtClean="0"/>
              <a:t>decad</a:t>
            </a:r>
            <a:r>
              <a:rPr lang="es-ES" dirty="0" err="1" smtClean="0"/>
              <a:t>è</a:t>
            </a:r>
            <a:r>
              <a:rPr lang="es-ES" dirty="0" err="1" smtClean="0"/>
              <a:t>ncia</a:t>
            </a:r>
            <a:r>
              <a:rPr lang="es-ES" dirty="0" smtClean="0"/>
              <a:t> </a:t>
            </a:r>
            <a:r>
              <a:rPr lang="es-ES" dirty="0" err="1" smtClean="0"/>
              <a:t>d’Estats</a:t>
            </a:r>
            <a:r>
              <a:rPr lang="es-ES" dirty="0" smtClean="0"/>
              <a:t> </a:t>
            </a:r>
            <a:r>
              <a:rPr lang="es-ES" dirty="0" err="1" smtClean="0"/>
              <a:t>Units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5100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lvl="0" algn="just"/>
            <a:r>
              <a:rPr lang="es-ES_tradnl" dirty="0"/>
              <a:t>La </a:t>
            </a:r>
            <a:r>
              <a:rPr lang="es-ES_tradnl" dirty="0" err="1"/>
              <a:t>decadència</a:t>
            </a:r>
            <a:r>
              <a:rPr lang="es-ES_tradnl" dirty="0"/>
              <a:t> </a:t>
            </a:r>
            <a:r>
              <a:rPr lang="es-ES_tradnl" dirty="0" err="1"/>
              <a:t>dels</a:t>
            </a:r>
            <a:r>
              <a:rPr lang="es-ES_tradnl" dirty="0"/>
              <a:t> </a:t>
            </a:r>
            <a:r>
              <a:rPr lang="es-ES_tradnl" dirty="0" err="1"/>
              <a:t>Estats</a:t>
            </a:r>
            <a:r>
              <a:rPr lang="es-ES_tradnl" dirty="0"/>
              <a:t> </a:t>
            </a:r>
            <a:r>
              <a:rPr lang="es-ES_tradnl" dirty="0" err="1"/>
              <a:t>Units</a:t>
            </a:r>
            <a:r>
              <a:rPr lang="es-ES_tradnl" dirty="0"/>
              <a:t> </a:t>
            </a:r>
            <a:r>
              <a:rPr lang="es-ES_tradnl" dirty="0" err="1"/>
              <a:t>com</a:t>
            </a:r>
            <a:r>
              <a:rPr lang="es-ES_tradnl" dirty="0"/>
              <a:t> a única </a:t>
            </a:r>
            <a:r>
              <a:rPr lang="es-ES_tradnl" dirty="0" err="1"/>
              <a:t>potència</a:t>
            </a:r>
            <a:r>
              <a:rPr lang="es-ES_tradnl" dirty="0"/>
              <a:t> mundial </a:t>
            </a:r>
            <a:r>
              <a:rPr lang="es-ES_tradnl" dirty="0" err="1"/>
              <a:t>és</a:t>
            </a:r>
            <a:r>
              <a:rPr lang="es-ES_tradnl" dirty="0"/>
              <a:t> </a:t>
            </a:r>
            <a:r>
              <a:rPr lang="es-ES_tradnl" dirty="0" err="1"/>
              <a:t>evident</a:t>
            </a:r>
            <a:r>
              <a:rPr lang="es-ES_tradnl" dirty="0"/>
              <a:t>. </a:t>
            </a:r>
            <a:r>
              <a:rPr lang="es-ES_tradnl" dirty="0" err="1"/>
              <a:t>Però</a:t>
            </a:r>
            <a:r>
              <a:rPr lang="es-ES_tradnl" dirty="0"/>
              <a:t> </a:t>
            </a:r>
            <a:r>
              <a:rPr lang="es-ES_tradnl" dirty="0" err="1"/>
              <a:t>això</a:t>
            </a:r>
            <a:r>
              <a:rPr lang="es-ES_tradnl" dirty="0"/>
              <a:t> no </a:t>
            </a:r>
            <a:r>
              <a:rPr lang="es-ES_tradnl" dirty="0" err="1"/>
              <a:t>prové</a:t>
            </a:r>
            <a:r>
              <a:rPr lang="es-ES_tradnl" dirty="0"/>
              <a:t> del que </a:t>
            </a:r>
            <a:r>
              <a:rPr lang="es-ES_tradnl" dirty="0" err="1"/>
              <a:t>està</a:t>
            </a:r>
            <a:r>
              <a:rPr lang="es-ES_tradnl" dirty="0"/>
              <a:t> </a:t>
            </a:r>
            <a:r>
              <a:rPr lang="es-ES_tradnl" dirty="0" err="1"/>
              <a:t>esdevenint</a:t>
            </a:r>
            <a:r>
              <a:rPr lang="es-ES_tradnl" dirty="0"/>
              <a:t> </a:t>
            </a:r>
            <a:r>
              <a:rPr lang="es-ES_tradnl" dirty="0" err="1"/>
              <a:t>amb</a:t>
            </a:r>
            <a:r>
              <a:rPr lang="es-ES_tradnl" dirty="0"/>
              <a:t> les mesures de </a:t>
            </a:r>
            <a:r>
              <a:rPr lang="es-ES_tradnl" dirty="0" err="1"/>
              <a:t>Trump</a:t>
            </a:r>
            <a:r>
              <a:rPr lang="es-ES_tradnl" dirty="0"/>
              <a:t>; </a:t>
            </a:r>
            <a:r>
              <a:rPr lang="es-ES_tradnl" dirty="0" err="1"/>
              <a:t>els</a:t>
            </a:r>
            <a:r>
              <a:rPr lang="es-ES_tradnl" dirty="0"/>
              <a:t> </a:t>
            </a:r>
            <a:r>
              <a:rPr lang="es-ES_tradnl" dirty="0" err="1"/>
              <a:t>seus</a:t>
            </a:r>
            <a:r>
              <a:rPr lang="es-ES_tradnl" dirty="0"/>
              <a:t> </a:t>
            </a:r>
            <a:r>
              <a:rPr lang="es-ES_tradnl" dirty="0" err="1"/>
              <a:t>orígens</a:t>
            </a:r>
            <a:r>
              <a:rPr lang="es-ES_tradnl" dirty="0"/>
              <a:t> </a:t>
            </a:r>
            <a:r>
              <a:rPr lang="es-ES_tradnl" dirty="0" err="1"/>
              <a:t>arrenquen</a:t>
            </a:r>
            <a:r>
              <a:rPr lang="es-ES_tradnl" dirty="0"/>
              <a:t> </a:t>
            </a:r>
            <a:r>
              <a:rPr lang="es-ES_tradnl" dirty="0" err="1" smtClean="0"/>
              <a:t>abans</a:t>
            </a:r>
            <a:r>
              <a:rPr lang="es-ES_tradnl" dirty="0" smtClean="0"/>
              <a:t>.</a:t>
            </a:r>
          </a:p>
          <a:p>
            <a:pPr lvl="0" algn="just"/>
            <a:r>
              <a:rPr lang="es-ES_tradnl" dirty="0" smtClean="0"/>
              <a:t> </a:t>
            </a:r>
            <a:r>
              <a:rPr lang="es-ES_tradnl" dirty="0" err="1" smtClean="0"/>
              <a:t>S'ha</a:t>
            </a:r>
            <a:r>
              <a:rPr lang="es-ES_tradnl" dirty="0" smtClean="0"/>
              <a:t> </a:t>
            </a:r>
            <a:r>
              <a:rPr lang="es-ES_tradnl" dirty="0" err="1"/>
              <a:t>accelerat</a:t>
            </a:r>
            <a:r>
              <a:rPr lang="es-ES_tradnl" dirty="0"/>
              <a:t> la </a:t>
            </a:r>
            <a:r>
              <a:rPr lang="es-ES_tradnl" dirty="0" err="1"/>
              <a:t>desindustrialització</a:t>
            </a:r>
            <a:r>
              <a:rPr lang="es-ES_tradnl" dirty="0"/>
              <a:t> </a:t>
            </a:r>
            <a:r>
              <a:rPr lang="es-ES_tradnl" dirty="0" err="1"/>
              <a:t>dels</a:t>
            </a:r>
            <a:r>
              <a:rPr lang="es-ES_tradnl" dirty="0"/>
              <a:t> </a:t>
            </a:r>
            <a:r>
              <a:rPr lang="es-ES_tradnl" dirty="0" err="1"/>
              <a:t>Estats</a:t>
            </a:r>
            <a:r>
              <a:rPr lang="es-ES_tradnl" dirty="0"/>
              <a:t> </a:t>
            </a:r>
            <a:r>
              <a:rPr lang="es-ES_tradnl" dirty="0" err="1"/>
              <a:t>Units</a:t>
            </a:r>
            <a:r>
              <a:rPr lang="es-ES_tradnl" dirty="0"/>
              <a:t>, que ha </a:t>
            </a:r>
            <a:r>
              <a:rPr lang="es-ES_tradnl" dirty="0" err="1"/>
              <a:t>pogut</a:t>
            </a:r>
            <a:r>
              <a:rPr lang="es-ES_tradnl" dirty="0"/>
              <a:t> inundar </a:t>
            </a:r>
            <a:r>
              <a:rPr lang="es-ES_tradnl" dirty="0" err="1"/>
              <a:t>els</a:t>
            </a:r>
            <a:r>
              <a:rPr lang="es-ES_tradnl" dirty="0"/>
              <a:t> </a:t>
            </a:r>
            <a:r>
              <a:rPr lang="es-ES_tradnl" dirty="0" err="1"/>
              <a:t>mercats</a:t>
            </a:r>
            <a:r>
              <a:rPr lang="es-ES_tradnl" dirty="0"/>
              <a:t> de </a:t>
            </a:r>
            <a:r>
              <a:rPr lang="es-ES_tradnl" dirty="0" err="1"/>
              <a:t>dòlars</a:t>
            </a:r>
            <a:r>
              <a:rPr lang="es-ES_tradnl" dirty="0"/>
              <a:t> i poder adquirir </a:t>
            </a:r>
            <a:r>
              <a:rPr lang="es-ES_tradnl" dirty="0" err="1"/>
              <a:t>amb</a:t>
            </a:r>
            <a:r>
              <a:rPr lang="es-ES_tradnl" dirty="0"/>
              <a:t> </a:t>
            </a:r>
            <a:r>
              <a:rPr lang="es-ES_tradnl" dirty="0" err="1"/>
              <a:t>ells</a:t>
            </a:r>
            <a:r>
              <a:rPr lang="es-ES_tradnl" dirty="0"/>
              <a:t> les </a:t>
            </a:r>
            <a:r>
              <a:rPr lang="es-ES_tradnl" dirty="0" err="1"/>
              <a:t>mercaderies</a:t>
            </a:r>
            <a:r>
              <a:rPr lang="es-ES_tradnl" dirty="0"/>
              <a:t> que </a:t>
            </a:r>
            <a:r>
              <a:rPr lang="es-ES_tradnl" dirty="0" err="1"/>
              <a:t>els</a:t>
            </a:r>
            <a:r>
              <a:rPr lang="es-ES_tradnl" dirty="0"/>
              <a:t> </a:t>
            </a:r>
            <a:r>
              <a:rPr lang="es-ES_tradnl" dirty="0" err="1"/>
              <a:t>americans</a:t>
            </a:r>
            <a:r>
              <a:rPr lang="es-ES_tradnl" dirty="0"/>
              <a:t> </a:t>
            </a:r>
            <a:r>
              <a:rPr lang="es-ES_tradnl" dirty="0" err="1"/>
              <a:t>deixaven</a:t>
            </a:r>
            <a:r>
              <a:rPr lang="es-ES_tradnl" dirty="0"/>
              <a:t> de </a:t>
            </a:r>
            <a:r>
              <a:rPr lang="es-ES_tradnl" dirty="0" err="1"/>
              <a:t>produir</a:t>
            </a:r>
            <a:r>
              <a:rPr lang="es-ES_tradnl" dirty="0"/>
              <a:t>; o </a:t>
            </a:r>
            <a:r>
              <a:rPr lang="es-ES_tradnl" dirty="0" err="1"/>
              <a:t>deslocalitzar</a:t>
            </a:r>
            <a:r>
              <a:rPr lang="es-ES_tradnl" dirty="0"/>
              <a:t> </a:t>
            </a:r>
            <a:r>
              <a:rPr lang="es-ES_tradnl" dirty="0" err="1"/>
              <a:t>indústries</a:t>
            </a:r>
            <a:r>
              <a:rPr lang="es-ES_tradnl" dirty="0"/>
              <a:t> en </a:t>
            </a:r>
            <a:r>
              <a:rPr lang="es-ES_tradnl" dirty="0" err="1"/>
              <a:t>països</a:t>
            </a:r>
            <a:r>
              <a:rPr lang="es-ES_tradnl" dirty="0"/>
              <a:t> </a:t>
            </a:r>
            <a:r>
              <a:rPr lang="es-ES_tradnl" dirty="0" err="1"/>
              <a:t>amb</a:t>
            </a:r>
            <a:r>
              <a:rPr lang="es-ES_tradnl" dirty="0"/>
              <a:t> </a:t>
            </a:r>
            <a:r>
              <a:rPr lang="es-ES_tradnl" dirty="0" err="1"/>
              <a:t>majors</a:t>
            </a:r>
            <a:r>
              <a:rPr lang="es-ES_tradnl" dirty="0"/>
              <a:t> </a:t>
            </a:r>
            <a:r>
              <a:rPr lang="es-ES_tradnl" dirty="0" err="1"/>
              <a:t>laxituds</a:t>
            </a:r>
            <a:r>
              <a:rPr lang="es-ES_tradnl" dirty="0"/>
              <a:t> </a:t>
            </a:r>
            <a:r>
              <a:rPr lang="es-ES_tradnl" dirty="0" err="1"/>
              <a:t>laborals</a:t>
            </a:r>
            <a:r>
              <a:rPr lang="es-ES_tradnl" dirty="0"/>
              <a:t> i </a:t>
            </a:r>
            <a:r>
              <a:rPr lang="es-ES_tradnl" dirty="0" err="1"/>
              <a:t>amb</a:t>
            </a:r>
            <a:r>
              <a:rPr lang="es-ES_tradnl" dirty="0"/>
              <a:t> </a:t>
            </a:r>
            <a:r>
              <a:rPr lang="es-ES_tradnl" dirty="0" err="1"/>
              <a:t>salaris</a:t>
            </a:r>
            <a:r>
              <a:rPr lang="es-ES_tradnl" dirty="0"/>
              <a:t> </a:t>
            </a:r>
            <a:r>
              <a:rPr lang="es-ES_tradnl" dirty="0" err="1"/>
              <a:t>més</a:t>
            </a:r>
            <a:r>
              <a:rPr lang="es-ES_tradnl" dirty="0"/>
              <a:t> </a:t>
            </a:r>
            <a:r>
              <a:rPr lang="es-ES_tradnl" dirty="0" err="1"/>
              <a:t>baixos</a:t>
            </a:r>
            <a:r>
              <a:rPr lang="es-ES_tradnl" dirty="0"/>
              <a:t>. He aquí el </a:t>
            </a:r>
            <a:r>
              <a:rPr lang="es-ES_tradnl" dirty="0" err="1"/>
              <a:t>dèficit</a:t>
            </a:r>
            <a:r>
              <a:rPr lang="es-ES_tradnl" dirty="0"/>
              <a:t> comercial, </a:t>
            </a:r>
            <a:r>
              <a:rPr lang="es-ES_tradnl" dirty="0" err="1"/>
              <a:t>paral·lel</a:t>
            </a:r>
            <a:r>
              <a:rPr lang="es-ES_tradnl" dirty="0"/>
              <a:t> a una entrada </a:t>
            </a:r>
            <a:r>
              <a:rPr lang="es-ES_tradnl" dirty="0" err="1"/>
              <a:t>massiva</a:t>
            </a:r>
            <a:r>
              <a:rPr lang="es-ES_tradnl" dirty="0"/>
              <a:t> de </a:t>
            </a:r>
            <a:r>
              <a:rPr lang="es-ES_tradnl" dirty="0" err="1"/>
              <a:t>capitals</a:t>
            </a:r>
            <a:r>
              <a:rPr lang="es-ES_tradnl" dirty="0"/>
              <a:t>.</a:t>
            </a:r>
            <a:br>
              <a:rPr lang="es-ES_tradnl" dirty="0"/>
            </a:br>
            <a:r>
              <a:rPr lang="es-ES_tradnl" dirty="0" err="1"/>
              <a:t>Dades</a:t>
            </a:r>
            <a:r>
              <a:rPr lang="es-ES_tradnl" dirty="0"/>
              <a:t>: des de 1990, </a:t>
            </a:r>
            <a:r>
              <a:rPr lang="es-ES_tradnl" dirty="0" err="1"/>
              <a:t>els</a:t>
            </a:r>
            <a:r>
              <a:rPr lang="es-ES_tradnl" dirty="0"/>
              <a:t> </a:t>
            </a:r>
            <a:r>
              <a:rPr lang="es-ES_tradnl" dirty="0" err="1"/>
              <a:t>Estats</a:t>
            </a:r>
            <a:r>
              <a:rPr lang="es-ES_tradnl" dirty="0"/>
              <a:t> </a:t>
            </a:r>
            <a:r>
              <a:rPr lang="es-ES_tradnl" dirty="0" err="1"/>
              <a:t>Units</a:t>
            </a:r>
            <a:r>
              <a:rPr lang="es-ES_tradnl" dirty="0"/>
              <a:t> ha </a:t>
            </a:r>
            <a:r>
              <a:rPr lang="es-ES_tradnl" dirty="0" err="1"/>
              <a:t>perdut</a:t>
            </a:r>
            <a:r>
              <a:rPr lang="es-ES_tradnl" dirty="0"/>
              <a:t> </a:t>
            </a:r>
            <a:r>
              <a:rPr lang="es-ES_tradnl" dirty="0" err="1"/>
              <a:t>més</a:t>
            </a:r>
            <a:r>
              <a:rPr lang="es-ES_tradnl" dirty="0"/>
              <a:t> de cinc </a:t>
            </a:r>
            <a:r>
              <a:rPr lang="es-ES_tradnl" dirty="0" err="1"/>
              <a:t>milions</a:t>
            </a:r>
            <a:r>
              <a:rPr lang="es-ES_tradnl" dirty="0"/>
              <a:t> </a:t>
            </a:r>
            <a:r>
              <a:rPr lang="es-ES_tradnl" dirty="0" err="1"/>
              <a:t>d'ocupacions</a:t>
            </a:r>
            <a:r>
              <a:rPr lang="es-ES_tradnl" dirty="0"/>
              <a:t> en el sector industrial; i ha </a:t>
            </a:r>
            <a:r>
              <a:rPr lang="es-ES_tradnl" dirty="0" err="1"/>
              <a:t>guanyat</a:t>
            </a:r>
            <a:r>
              <a:rPr lang="es-ES_tradnl" dirty="0"/>
              <a:t> </a:t>
            </a:r>
            <a:r>
              <a:rPr lang="es-ES_tradnl" dirty="0" err="1"/>
              <a:t>gairebé</a:t>
            </a:r>
            <a:r>
              <a:rPr lang="es-ES_tradnl" dirty="0"/>
              <a:t> </a:t>
            </a:r>
            <a:r>
              <a:rPr lang="es-ES_tradnl" dirty="0" err="1"/>
              <a:t>dotze</a:t>
            </a:r>
            <a:r>
              <a:rPr lang="es-ES_tradnl" dirty="0"/>
              <a:t> </a:t>
            </a:r>
            <a:r>
              <a:rPr lang="es-ES_tradnl" dirty="0" err="1"/>
              <a:t>milions</a:t>
            </a:r>
            <a:r>
              <a:rPr lang="es-ES_tradnl" dirty="0"/>
              <a:t> de </a:t>
            </a:r>
            <a:r>
              <a:rPr lang="es-ES_tradnl" dirty="0" err="1"/>
              <a:t>llocs</a:t>
            </a:r>
            <a:r>
              <a:rPr lang="es-ES_tradnl" dirty="0"/>
              <a:t> de </a:t>
            </a:r>
            <a:r>
              <a:rPr lang="es-ES_tradnl" dirty="0" err="1"/>
              <a:t>treball</a:t>
            </a:r>
            <a:r>
              <a:rPr lang="es-ES_tradnl" dirty="0"/>
              <a:t> en </a:t>
            </a:r>
            <a:r>
              <a:rPr lang="es-ES_tradnl" dirty="0" err="1"/>
              <a:t>serveis</a:t>
            </a:r>
            <a:r>
              <a:rPr lang="es-ES_tradnl" dirty="0"/>
              <a:t> </a:t>
            </a:r>
            <a:r>
              <a:rPr lang="es-ES_tradnl" dirty="0" err="1"/>
              <a:t>empresarials</a:t>
            </a:r>
            <a:r>
              <a:rPr lang="es-ES_tradnl" dirty="0"/>
              <a:t> i </a:t>
            </a:r>
            <a:r>
              <a:rPr lang="es-ES_tradnl" dirty="0" err="1"/>
              <a:t>professionals</a:t>
            </a:r>
            <a:r>
              <a:rPr lang="es-ES_tradnl" dirty="0"/>
              <a:t>, i 3,3 </a:t>
            </a:r>
            <a:r>
              <a:rPr lang="es-ES_tradnl" dirty="0" err="1"/>
              <a:t>milions</a:t>
            </a:r>
            <a:r>
              <a:rPr lang="es-ES_tradnl" dirty="0"/>
              <a:t> en </a:t>
            </a:r>
            <a:r>
              <a:rPr lang="es-ES_tradnl" dirty="0" err="1"/>
              <a:t>activitats</a:t>
            </a:r>
            <a:r>
              <a:rPr lang="es-ES_tradnl" dirty="0"/>
              <a:t> de </a:t>
            </a:r>
            <a:r>
              <a:rPr lang="es-ES_tradnl" dirty="0" err="1"/>
              <a:t>transport</a:t>
            </a:r>
            <a:r>
              <a:rPr lang="es-ES_tradnl" dirty="0"/>
              <a:t> i logística (la </a:t>
            </a:r>
            <a:r>
              <a:rPr lang="es-ES_tradnl" dirty="0" err="1"/>
              <a:t>font</a:t>
            </a:r>
            <a:r>
              <a:rPr lang="es-ES_tradnl" dirty="0"/>
              <a:t>: </a:t>
            </a:r>
            <a:r>
              <a:rPr lang="es-ES_tradnl" dirty="0" err="1"/>
              <a:t>Financial</a:t>
            </a:r>
            <a:r>
              <a:rPr lang="es-ES_tradnl" dirty="0"/>
              <a:t> Times). </a:t>
            </a:r>
            <a:r>
              <a:rPr lang="es-ES_tradnl" dirty="0" err="1"/>
              <a:t>Això</a:t>
            </a:r>
            <a:r>
              <a:rPr lang="es-ES_tradnl" dirty="0"/>
              <a:t> </a:t>
            </a:r>
            <a:r>
              <a:rPr lang="es-ES_tradnl" dirty="0" err="1"/>
              <a:t>infereix</a:t>
            </a:r>
            <a:r>
              <a:rPr lang="es-ES_tradnl" dirty="0"/>
              <a:t> un </a:t>
            </a:r>
            <a:r>
              <a:rPr lang="es-ES_tradnl" dirty="0" err="1"/>
              <a:t>major</a:t>
            </a:r>
            <a:r>
              <a:rPr lang="es-ES_tradnl" dirty="0"/>
              <a:t> </a:t>
            </a:r>
            <a:r>
              <a:rPr lang="es-ES_tradnl" dirty="0" err="1"/>
              <a:t>reclam</a:t>
            </a:r>
            <a:r>
              <a:rPr lang="es-ES_tradnl" dirty="0"/>
              <a:t> a les </a:t>
            </a:r>
            <a:r>
              <a:rPr lang="es-ES_tradnl" dirty="0" err="1"/>
              <a:t>importacions</a:t>
            </a:r>
            <a:r>
              <a:rPr lang="es-ES_tradnl" dirty="0"/>
              <a:t> de </a:t>
            </a:r>
            <a:r>
              <a:rPr lang="es-ES_tradnl" dirty="0" err="1"/>
              <a:t>tot</a:t>
            </a:r>
            <a:r>
              <a:rPr lang="es-ES_tradnl" dirty="0"/>
              <a:t> </a:t>
            </a:r>
            <a:r>
              <a:rPr lang="es-ES_tradnl" dirty="0" err="1"/>
              <a:t>allò</a:t>
            </a:r>
            <a:r>
              <a:rPr lang="es-ES_tradnl" dirty="0"/>
              <a:t> que, de manera </a:t>
            </a:r>
            <a:r>
              <a:rPr lang="es-ES_tradnl" dirty="0" err="1"/>
              <a:t>voluntària</a:t>
            </a:r>
            <a:r>
              <a:rPr lang="es-ES_tradnl" dirty="0"/>
              <a:t>, </a:t>
            </a:r>
            <a:r>
              <a:rPr lang="es-ES_tradnl" dirty="0" err="1"/>
              <a:t>s'ha</a:t>
            </a:r>
            <a:r>
              <a:rPr lang="es-ES_tradnl" dirty="0"/>
              <a:t> </a:t>
            </a:r>
            <a:r>
              <a:rPr lang="es-ES_tradnl" dirty="0" err="1"/>
              <a:t>deixat</a:t>
            </a:r>
            <a:r>
              <a:rPr lang="es-ES_tradnl" dirty="0"/>
              <a:t> de </a:t>
            </a:r>
            <a:r>
              <a:rPr lang="es-ES_tradnl" dirty="0" err="1"/>
              <a:t>produir</a:t>
            </a:r>
            <a:r>
              <a:rPr lang="es-ES_tradnl" dirty="0" smtClean="0"/>
              <a:t>.</a:t>
            </a:r>
            <a:endParaRPr lang="es-ES_tradnl" dirty="0"/>
          </a:p>
          <a:p>
            <a:pPr algn="just"/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D374-DC6C-A448-882B-36364A0E34AD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3304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Conclusió</a:t>
            </a:r>
            <a:r>
              <a:rPr lang="es-ES" dirty="0" smtClean="0"/>
              <a:t> </a:t>
            </a:r>
            <a:r>
              <a:rPr lang="es-ES" dirty="0"/>
              <a:t>2:</a:t>
            </a:r>
            <a:br>
              <a:rPr lang="es-ES" dirty="0"/>
            </a:br>
            <a:r>
              <a:rPr lang="es-ES" dirty="0"/>
              <a:t>el </a:t>
            </a:r>
            <a:r>
              <a:rPr lang="es-ES" dirty="0" err="1" smtClean="0"/>
              <a:t>potent</a:t>
            </a:r>
            <a:r>
              <a:rPr lang="es-ES" dirty="0" smtClean="0"/>
              <a:t> </a:t>
            </a:r>
            <a:r>
              <a:rPr lang="es-ES" dirty="0" err="1" smtClean="0"/>
              <a:t>avanç</a:t>
            </a:r>
            <a:r>
              <a:rPr lang="es-ES" dirty="0" smtClean="0"/>
              <a:t> </a:t>
            </a:r>
            <a:r>
              <a:rPr lang="es-ES" dirty="0"/>
              <a:t>de </a:t>
            </a:r>
            <a:r>
              <a:rPr lang="es-ES" dirty="0" err="1" smtClean="0"/>
              <a:t>Xina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/>
            <a:r>
              <a:rPr lang="es-ES_tradnl" sz="4400" dirty="0" smtClean="0"/>
              <a:t>a/ </a:t>
            </a:r>
            <a:r>
              <a:rPr lang="es-ES_tradnl" sz="4400" dirty="0" err="1" smtClean="0"/>
              <a:t>Creixement</a:t>
            </a:r>
            <a:r>
              <a:rPr lang="es-ES_tradnl" sz="4400" dirty="0" smtClean="0"/>
              <a:t> </a:t>
            </a:r>
            <a:r>
              <a:rPr lang="es-ES_tradnl" sz="4400" dirty="0" err="1" smtClean="0"/>
              <a:t>tecnol</a:t>
            </a:r>
            <a:r>
              <a:rPr lang="es-ES_tradnl" sz="4400" dirty="0" err="1" smtClean="0"/>
              <a:t>ògic</a:t>
            </a:r>
            <a:r>
              <a:rPr lang="es-ES_tradnl" sz="4400" dirty="0" smtClean="0"/>
              <a:t>,</a:t>
            </a:r>
          </a:p>
          <a:p>
            <a:pPr lvl="0" algn="just"/>
            <a:r>
              <a:rPr lang="es-ES_tradnl" sz="4400" dirty="0" err="1" smtClean="0"/>
              <a:t>b/</a:t>
            </a:r>
            <a:r>
              <a:rPr lang="es-ES_tradnl" sz="4400" dirty="0" smtClean="0"/>
              <a:t> </a:t>
            </a:r>
            <a:r>
              <a:rPr lang="es-ES_tradnl" sz="4400" dirty="0" err="1" smtClean="0"/>
              <a:t>Augment</a:t>
            </a:r>
            <a:r>
              <a:rPr lang="es-ES_tradnl" sz="4400" dirty="0" smtClean="0"/>
              <a:t> de les </a:t>
            </a:r>
            <a:r>
              <a:rPr lang="es-ES_tradnl" sz="4400" dirty="0" err="1" smtClean="0"/>
              <a:t>exportacions</a:t>
            </a:r>
            <a:r>
              <a:rPr lang="es-ES_tradnl" sz="4400" dirty="0" smtClean="0"/>
              <a:t>,</a:t>
            </a:r>
          </a:p>
          <a:p>
            <a:pPr lvl="0" algn="just"/>
            <a:r>
              <a:rPr lang="es-ES_tradnl" sz="4400" dirty="0" smtClean="0"/>
              <a:t>c/ </a:t>
            </a:r>
            <a:r>
              <a:rPr lang="es-ES_tradnl" sz="4400" dirty="0" err="1" smtClean="0"/>
              <a:t>Increment</a:t>
            </a:r>
            <a:r>
              <a:rPr lang="es-ES_tradnl" sz="4400" dirty="0" smtClean="0"/>
              <a:t> de les </a:t>
            </a:r>
            <a:r>
              <a:rPr lang="es-ES_tradnl" sz="4400" dirty="0" err="1" smtClean="0"/>
              <a:t>inversions</a:t>
            </a:r>
            <a:r>
              <a:rPr lang="es-ES_tradnl" sz="4400" dirty="0" smtClean="0"/>
              <a:t> a </a:t>
            </a:r>
            <a:r>
              <a:rPr lang="es-ES_tradnl" sz="4400" dirty="0" err="1" smtClean="0"/>
              <a:t>l’estranger</a:t>
            </a:r>
            <a:r>
              <a:rPr lang="es-ES_tradnl" sz="4400" dirty="0" smtClean="0"/>
              <a:t>.</a:t>
            </a:r>
            <a:endParaRPr lang="es-ES_tradnl" sz="4400" dirty="0"/>
          </a:p>
          <a:p>
            <a:pPr algn="just"/>
            <a:endParaRPr lang="es-ES" sz="44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D374-DC6C-A448-882B-36364A0E34AD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2625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dirty="0" err="1" smtClean="0"/>
              <a:t>Conclusió</a:t>
            </a:r>
            <a:r>
              <a:rPr lang="es-ES" dirty="0" smtClean="0"/>
              <a:t> </a:t>
            </a:r>
            <a:r>
              <a:rPr lang="es-ES" dirty="0"/>
              <a:t>3:</a:t>
            </a:r>
            <a:br>
              <a:rPr lang="es-ES" dirty="0"/>
            </a:br>
            <a:r>
              <a:rPr lang="es-ES" dirty="0" err="1" smtClean="0"/>
              <a:t>R</a:t>
            </a:r>
            <a:r>
              <a:rPr lang="es-ES" dirty="0" err="1" smtClean="0"/>
              <a:t>ússia</a:t>
            </a:r>
            <a:r>
              <a:rPr lang="es-ES" dirty="0" smtClean="0"/>
              <a:t>?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/>
            <a:r>
              <a:rPr lang="es-ES_tradnl" sz="5400" dirty="0" err="1" smtClean="0"/>
              <a:t>Avanç</a:t>
            </a:r>
            <a:r>
              <a:rPr lang="es-ES_tradnl" sz="5400" dirty="0" smtClean="0"/>
              <a:t> </a:t>
            </a:r>
            <a:r>
              <a:rPr lang="es-ES_tradnl" sz="5400" dirty="0" err="1" smtClean="0"/>
              <a:t>fort</a:t>
            </a:r>
            <a:r>
              <a:rPr lang="es-ES_tradnl" sz="5400" dirty="0" smtClean="0"/>
              <a:t>: guerra a Europa,</a:t>
            </a:r>
            <a:endParaRPr lang="es-ES_tradnl" sz="5400" dirty="0"/>
          </a:p>
          <a:p>
            <a:pPr lvl="0" algn="just"/>
            <a:r>
              <a:rPr lang="es-ES_tradnl" sz="5400" dirty="0" err="1" smtClean="0"/>
              <a:t>Llaços</a:t>
            </a:r>
            <a:r>
              <a:rPr lang="es-ES_tradnl" sz="5400" dirty="0" smtClean="0"/>
              <a:t> </a:t>
            </a:r>
            <a:r>
              <a:rPr lang="es-ES_tradnl" sz="5400" dirty="0" err="1" smtClean="0"/>
              <a:t>amb</a:t>
            </a:r>
            <a:r>
              <a:rPr lang="es-ES_tradnl" sz="5400" dirty="0" smtClean="0"/>
              <a:t> </a:t>
            </a:r>
            <a:r>
              <a:rPr lang="es-ES_tradnl" sz="5400" dirty="0" err="1" smtClean="0"/>
              <a:t>Xina</a:t>
            </a:r>
            <a:r>
              <a:rPr lang="es-ES_tradnl" sz="5400" dirty="0" smtClean="0"/>
              <a:t>.</a:t>
            </a:r>
            <a:endParaRPr lang="es-ES_tradnl" sz="5400" dirty="0"/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D374-DC6C-A448-882B-36364A0E34AD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0020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2015576"/>
          </a:xfrm>
        </p:spPr>
        <p:txBody>
          <a:bodyPr>
            <a:normAutofit fontScale="90000"/>
          </a:bodyPr>
          <a:lstStyle/>
          <a:p>
            <a:r>
              <a:rPr lang="es-ES" dirty="0" err="1" smtClean="0"/>
              <a:t>Conclusió</a:t>
            </a:r>
            <a:r>
              <a:rPr lang="es-ES" dirty="0" smtClean="0"/>
              <a:t> </a:t>
            </a:r>
            <a:r>
              <a:rPr lang="es-ES" dirty="0" smtClean="0"/>
              <a:t>4: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recuperar la </a:t>
            </a:r>
            <a:r>
              <a:rPr lang="es-ES" dirty="0" err="1" smtClean="0"/>
              <a:t>importància</a:t>
            </a:r>
            <a:r>
              <a:rPr lang="es-ES" dirty="0" smtClean="0"/>
              <a:t> del sector </a:t>
            </a:r>
            <a:r>
              <a:rPr lang="es-ES" dirty="0" err="1" smtClean="0"/>
              <a:t>públic</a:t>
            </a:r>
            <a:r>
              <a:rPr lang="es-ES" dirty="0" smtClean="0"/>
              <a:t> en </a:t>
            </a:r>
            <a:r>
              <a:rPr lang="es-ES" dirty="0" err="1" smtClean="0"/>
              <a:t>aquest</a:t>
            </a:r>
            <a:r>
              <a:rPr lang="es-ES" dirty="0" smtClean="0"/>
              <a:t> </a:t>
            </a:r>
            <a:r>
              <a:rPr lang="es-ES" dirty="0" err="1" smtClean="0"/>
              <a:t>neoliberalisme</a:t>
            </a:r>
            <a:r>
              <a:rPr lang="es-ES" dirty="0" smtClean="0"/>
              <a:t> 2.0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257446"/>
            <a:ext cx="8229600" cy="3868717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s-ES" dirty="0" smtClean="0"/>
              <a:t>Les </a:t>
            </a:r>
            <a:r>
              <a:rPr lang="es-ES" dirty="0" err="1" smtClean="0"/>
              <a:t>polítiques</a:t>
            </a:r>
            <a:r>
              <a:rPr lang="es-ES" dirty="0" smtClean="0"/>
              <a:t> </a:t>
            </a:r>
            <a:r>
              <a:rPr lang="es-ES" dirty="0" err="1" smtClean="0"/>
              <a:t>ortodoxes</a:t>
            </a:r>
            <a:r>
              <a:rPr lang="es-ES" dirty="0" smtClean="0"/>
              <a:t> no han </a:t>
            </a:r>
            <a:r>
              <a:rPr lang="es-ES" dirty="0" err="1" smtClean="0"/>
              <a:t>funcionat</a:t>
            </a:r>
            <a:r>
              <a:rPr lang="es-ES" dirty="0" smtClean="0"/>
              <a:t> per superar crisis,</a:t>
            </a:r>
          </a:p>
          <a:p>
            <a:pPr algn="just"/>
            <a:r>
              <a:rPr lang="es-ES" dirty="0" smtClean="0"/>
              <a:t>El sector </a:t>
            </a:r>
            <a:r>
              <a:rPr lang="es-ES" dirty="0" err="1" smtClean="0"/>
              <a:t>públic</a:t>
            </a:r>
            <a:r>
              <a:rPr lang="es-ES" dirty="0" smtClean="0"/>
              <a:t> ha </a:t>
            </a:r>
            <a:r>
              <a:rPr lang="es-ES" dirty="0" err="1" smtClean="0"/>
              <a:t>esdevingut</a:t>
            </a:r>
            <a:r>
              <a:rPr lang="es-ES" dirty="0" smtClean="0"/>
              <a:t> </a:t>
            </a:r>
            <a:r>
              <a:rPr lang="es-ES" dirty="0" err="1" smtClean="0"/>
              <a:t>sempre</a:t>
            </a:r>
            <a:r>
              <a:rPr lang="es-ES" dirty="0" smtClean="0"/>
              <a:t> la taula de </a:t>
            </a:r>
            <a:r>
              <a:rPr lang="es-ES" dirty="0" err="1" smtClean="0"/>
              <a:t>salvació</a:t>
            </a:r>
            <a:r>
              <a:rPr lang="es-ES" dirty="0" smtClean="0"/>
              <a:t> </a:t>
            </a:r>
            <a:r>
              <a:rPr lang="es-ES" dirty="0" err="1" smtClean="0"/>
              <a:t>front</a:t>
            </a:r>
            <a:r>
              <a:rPr lang="es-ES" dirty="0" smtClean="0"/>
              <a:t>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desequilibris</a:t>
            </a:r>
            <a:r>
              <a:rPr lang="es-ES" dirty="0" smtClean="0"/>
              <a:t> intensos </a:t>
            </a:r>
            <a:r>
              <a:rPr lang="es-ES" dirty="0" err="1" smtClean="0"/>
              <a:t>dels</a:t>
            </a:r>
            <a:r>
              <a:rPr lang="es-ES" dirty="0" smtClean="0"/>
              <a:t> </a:t>
            </a:r>
            <a:r>
              <a:rPr lang="es-ES" dirty="0" err="1" smtClean="0"/>
              <a:t>mercats</a:t>
            </a:r>
            <a:r>
              <a:rPr lang="es-ES" dirty="0" smtClean="0"/>
              <a:t>,</a:t>
            </a:r>
          </a:p>
          <a:p>
            <a:pPr algn="just"/>
            <a:r>
              <a:rPr lang="es-ES" dirty="0" smtClean="0"/>
              <a:t>La </a:t>
            </a:r>
            <a:r>
              <a:rPr lang="es-ES" dirty="0" err="1" smtClean="0"/>
              <a:t>recuperació</a:t>
            </a:r>
            <a:r>
              <a:rPr lang="es-ES" dirty="0" smtClean="0"/>
              <a:t> </a:t>
            </a:r>
            <a:r>
              <a:rPr lang="es-ES" dirty="0" err="1" smtClean="0"/>
              <a:t>dels</a:t>
            </a:r>
            <a:r>
              <a:rPr lang="es-ES" dirty="0" smtClean="0"/>
              <a:t> </a:t>
            </a:r>
            <a:r>
              <a:rPr lang="es-ES" dirty="0" err="1" smtClean="0"/>
              <a:t>valors</a:t>
            </a:r>
            <a:r>
              <a:rPr lang="es-ES" dirty="0" smtClean="0"/>
              <a:t> </a:t>
            </a:r>
            <a:r>
              <a:rPr lang="es-ES" dirty="0" err="1" smtClean="0"/>
              <a:t>socialdemòcrates</a:t>
            </a:r>
            <a:r>
              <a:rPr lang="es-ES" dirty="0" smtClean="0"/>
              <a:t>: </a:t>
            </a:r>
            <a:r>
              <a:rPr lang="es-ES" dirty="0" err="1" smtClean="0"/>
              <a:t>reforçar</a:t>
            </a:r>
            <a:r>
              <a:rPr lang="es-ES" dirty="0" smtClean="0"/>
              <a:t> el </a:t>
            </a:r>
            <a:r>
              <a:rPr lang="es-ES" dirty="0" err="1" smtClean="0"/>
              <a:t>Welfare</a:t>
            </a:r>
            <a:r>
              <a:rPr lang="es-ES" dirty="0" smtClean="0"/>
              <a:t> </a:t>
            </a:r>
            <a:r>
              <a:rPr lang="es-ES" dirty="0" err="1" smtClean="0"/>
              <a:t>State</a:t>
            </a:r>
            <a:r>
              <a:rPr lang="es-ES" dirty="0" smtClean="0"/>
              <a:t> </a:t>
            </a:r>
            <a:r>
              <a:rPr lang="es-ES" dirty="0" err="1" smtClean="0"/>
              <a:t>amb</a:t>
            </a:r>
            <a:r>
              <a:rPr lang="es-ES" dirty="0" smtClean="0"/>
              <a:t> </a:t>
            </a:r>
            <a:r>
              <a:rPr lang="es-ES" dirty="0" err="1" smtClean="0"/>
              <a:t>nous</a:t>
            </a:r>
            <a:r>
              <a:rPr lang="es-ES" dirty="0" smtClean="0"/>
              <a:t> </a:t>
            </a:r>
            <a:r>
              <a:rPr lang="es-ES" dirty="0" err="1" smtClean="0"/>
              <a:t>pilars</a:t>
            </a:r>
            <a:r>
              <a:rPr lang="es-ES" dirty="0" smtClean="0"/>
              <a:t>: </a:t>
            </a:r>
            <a:r>
              <a:rPr lang="es-ES" dirty="0" err="1" smtClean="0"/>
              <a:t>l’habitatge</a:t>
            </a:r>
            <a:r>
              <a:rPr lang="es-ES" dirty="0" smtClean="0"/>
              <a:t>, la </a:t>
            </a:r>
            <a:r>
              <a:rPr lang="es-ES" dirty="0" err="1" smtClean="0"/>
              <a:t>lluita</a:t>
            </a:r>
            <a:r>
              <a:rPr lang="es-ES" dirty="0" smtClean="0"/>
              <a:t> contra la </a:t>
            </a:r>
            <a:r>
              <a:rPr lang="es-ES" dirty="0" err="1" smtClean="0"/>
              <a:t>pobresa</a:t>
            </a:r>
            <a:r>
              <a:rPr lang="es-ES" dirty="0" smtClean="0"/>
              <a:t>,</a:t>
            </a:r>
          </a:p>
          <a:p>
            <a:pPr algn="just"/>
            <a:r>
              <a:rPr lang="es-ES" dirty="0" smtClean="0"/>
              <a:t>No desviar </a:t>
            </a:r>
            <a:r>
              <a:rPr lang="es-ES" dirty="0" err="1" smtClean="0"/>
              <a:t>l’atenció</a:t>
            </a:r>
            <a:r>
              <a:rPr lang="es-ES" dirty="0" smtClean="0"/>
              <a:t> </a:t>
            </a:r>
            <a:r>
              <a:rPr lang="es-ES" dirty="0" err="1" smtClean="0"/>
              <a:t>d’aquests</a:t>
            </a:r>
            <a:r>
              <a:rPr lang="es-ES" dirty="0" smtClean="0"/>
              <a:t> </a:t>
            </a:r>
            <a:r>
              <a:rPr lang="es-ES" dirty="0" err="1" smtClean="0"/>
              <a:t>factors</a:t>
            </a:r>
            <a:r>
              <a:rPr lang="es-ES" dirty="0" smtClean="0"/>
              <a:t>: a </a:t>
            </a:r>
            <a:r>
              <a:rPr lang="es-ES" dirty="0" err="1" smtClean="0"/>
              <a:t>Espanya</a:t>
            </a:r>
            <a:r>
              <a:rPr lang="es-ES" dirty="0" smtClean="0"/>
              <a:t> hi ha </a:t>
            </a:r>
            <a:r>
              <a:rPr lang="es-ES" dirty="0" err="1" smtClean="0"/>
              <a:t>marge</a:t>
            </a:r>
            <a:r>
              <a:rPr lang="es-ES" dirty="0" smtClean="0"/>
              <a:t> per a incentivar la </a:t>
            </a:r>
            <a:r>
              <a:rPr lang="es-ES" dirty="0" err="1" smtClean="0"/>
              <a:t>despesa</a:t>
            </a:r>
            <a:r>
              <a:rPr lang="es-ES" dirty="0" smtClean="0"/>
              <a:t> pública…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Prof. Dr.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3C3E-8DD5-3744-B35C-76A0B026FFA0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1380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986</Words>
  <Application>Microsoft Macintosh PowerPoint</Application>
  <PresentationFormat>Presentación en pantalla (4:3)</PresentationFormat>
  <Paragraphs>151</Paragraphs>
  <Slides>22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Tema de Office</vt:lpstr>
      <vt:lpstr>La nova economia neoliberal</vt:lpstr>
      <vt:lpstr>Una nova ortodoxia que suposa…</vt:lpstr>
      <vt:lpstr>…la reducció de la inversió pública…</vt:lpstr>
      <vt:lpstr>…i baixar els impostos als més rics…</vt:lpstr>
      <vt:lpstr>…amb resultats econòmics inferiors en el PIB…</vt:lpstr>
      <vt:lpstr>…i a la productivitat</vt:lpstr>
      <vt:lpstr>Passam de la inversió productiva a la especulació financera: des-regulació. Increment de beneficis empresarials </vt:lpstr>
      <vt:lpstr>…i caiguda dels salaris</vt:lpstr>
      <vt:lpstr>La irrupció de Trump: tecnomagnats, tecnofeudals. La mentida com a divisa</vt:lpstr>
      <vt:lpstr>Tergiversant les dades</vt:lpstr>
      <vt:lpstr>¿Una nova era? </vt:lpstr>
      <vt:lpstr>Cinc elements claus</vt:lpstr>
      <vt:lpstr>Estats Units</vt:lpstr>
      <vt:lpstr>Conseqüències: alentiment a Europa</vt:lpstr>
      <vt:lpstr>Conseqüències: Xina</vt:lpstr>
      <vt:lpstr>Conseqüències: menys impostos als rics</vt:lpstr>
      <vt:lpstr>Participació en el comerç mundial</vt:lpstr>
      <vt:lpstr>Tensions inflacionistes</vt:lpstr>
      <vt:lpstr>Conclusió 1:  decadència d’Estats Units</vt:lpstr>
      <vt:lpstr>Conclusió 2: el potent avanç de Xina</vt:lpstr>
      <vt:lpstr> Conclusió 3: Rússia?  </vt:lpstr>
      <vt:lpstr>Conclusió 4: recuperar la importància del sector públic en aquest neoliberalisme 2.0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nova economia neoliberal</dc:title>
  <dc:creator>Carlos Manera</dc:creator>
  <cp:lastModifiedBy>Carlos Manera</cp:lastModifiedBy>
  <cp:revision>48</cp:revision>
  <dcterms:created xsi:type="dcterms:W3CDTF">2025-12-21T10:02:04Z</dcterms:created>
  <dcterms:modified xsi:type="dcterms:W3CDTF">2026-01-05T15:21:06Z</dcterms:modified>
</cp:coreProperties>
</file>