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90" r:id="rId3"/>
    <p:sldId id="295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5" r:id="rId12"/>
    <p:sldId id="267" r:id="rId13"/>
    <p:sldId id="268" r:id="rId14"/>
    <p:sldId id="288" r:id="rId15"/>
    <p:sldId id="281" r:id="rId16"/>
    <p:sldId id="291" r:id="rId17"/>
    <p:sldId id="293" r:id="rId18"/>
    <p:sldId id="294" r:id="rId19"/>
    <p:sldId id="282" r:id="rId20"/>
    <p:sldId id="283" r:id="rId21"/>
    <p:sldId id="280" r:id="rId22"/>
    <p:sldId id="284" r:id="rId23"/>
    <p:sldId id="285" r:id="rId24"/>
    <p:sldId id="286" r:id="rId25"/>
    <p:sldId id="269" r:id="rId26"/>
    <p:sldId id="270" r:id="rId27"/>
    <p:sldId id="271" r:id="rId28"/>
    <p:sldId id="272" r:id="rId29"/>
    <p:sldId id="273" r:id="rId30"/>
    <p:sldId id="289" r:id="rId31"/>
    <p:sldId id="296" r:id="rId32"/>
    <p:sldId id="297" r:id="rId3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s-ES_tradnl" dirty="0"/>
              <a:t>China.</a:t>
            </a:r>
            <a:r>
              <a:rPr lang="es-ES_tradnl" baseline="0" dirty="0"/>
              <a:t> Estructura del PIB, en %</a:t>
            </a:r>
            <a:endParaRPr lang="es-ES_tradnl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Hoja1!$A$2:$A$4</c:f>
              <c:strCache>
                <c:ptCount val="3"/>
                <c:pt idx="0">
                  <c:v>Agricultura</c:v>
                </c:pt>
                <c:pt idx="1">
                  <c:v>Industria</c:v>
                </c:pt>
                <c:pt idx="2">
                  <c:v>Servicios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12.73</c:v>
                </c:pt>
                <c:pt idx="1">
                  <c:v>45.23</c:v>
                </c:pt>
                <c:pt idx="2">
                  <c:v>42.04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74-D44A-99A2-77456D1E9A0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2024</c:v>
                </c:pt>
              </c:strCache>
            </c:strRef>
          </c:tx>
          <c:spPr>
            <a:pattFill prst="wdDnDiag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Hoja1!$A$2:$A$4</c:f>
              <c:strCache>
                <c:ptCount val="3"/>
                <c:pt idx="0">
                  <c:v>Agricultura</c:v>
                </c:pt>
                <c:pt idx="1">
                  <c:v>Industria</c:v>
                </c:pt>
                <c:pt idx="2">
                  <c:v>Servicios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5.78</c:v>
                </c:pt>
                <c:pt idx="1">
                  <c:v>36.479999999999997</c:v>
                </c:pt>
                <c:pt idx="2">
                  <c:v>56.75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74-D44A-99A2-77456D1E9A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92840680"/>
        <c:axId val="-2124964920"/>
      </c:barChart>
      <c:catAx>
        <c:axId val="-2092840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-2124964920"/>
        <c:crosses val="autoZero"/>
        <c:auto val="1"/>
        <c:lblAlgn val="ctr"/>
        <c:lblOffset val="100"/>
        <c:noMultiLvlLbl val="0"/>
      </c:catAx>
      <c:valAx>
        <c:axId val="-2124964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-2092840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es-ES_tradnl"/>
              <a:t>China. Estructura comercio exterior, en 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Hoja1!$I$2</c:f>
              <c:strCache>
                <c:ptCount val="1"/>
                <c:pt idx="0">
                  <c:v>2004</c:v>
                </c:pt>
              </c:strCache>
            </c:strRef>
          </c:tx>
          <c:spPr>
            <a:pattFill prst="sphere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Hoja1!$H$3:$H$4</c:f>
              <c:strCache>
                <c:ptCount val="2"/>
                <c:pt idx="0">
                  <c:v>Exportaciones</c:v>
                </c:pt>
                <c:pt idx="1">
                  <c:v>Importaciones</c:v>
                </c:pt>
              </c:strCache>
            </c:strRef>
          </c:cat>
          <c:val>
            <c:numRef>
              <c:f>Hoja1!$I$3:$I$4</c:f>
              <c:numCache>
                <c:formatCode>General</c:formatCode>
                <c:ptCount val="2"/>
                <c:pt idx="0">
                  <c:v>30.61</c:v>
                </c:pt>
                <c:pt idx="1">
                  <c:v>9.49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E-9F4A-8D88-35640A304960}"/>
            </c:ext>
          </c:extLst>
        </c:ser>
        <c:ser>
          <c:idx val="1"/>
          <c:order val="1"/>
          <c:tx>
            <c:strRef>
              <c:f>Hoja1!$J$2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Hoja1!$H$3:$H$4</c:f>
              <c:strCache>
                <c:ptCount val="2"/>
                <c:pt idx="0">
                  <c:v>Exportaciones</c:v>
                </c:pt>
                <c:pt idx="1">
                  <c:v>Importaciones</c:v>
                </c:pt>
              </c:strCache>
            </c:strRef>
          </c:cat>
          <c:val>
            <c:numRef>
              <c:f>Hoja1!$J$3:$J$4</c:f>
              <c:numCache>
                <c:formatCode>General</c:formatCode>
                <c:ptCount val="2"/>
                <c:pt idx="0">
                  <c:v>20.02</c:v>
                </c:pt>
                <c:pt idx="1">
                  <c:v>17.18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E-9F4A-8D88-35640A304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overlap val="-48"/>
        <c:axId val="-2096089944"/>
        <c:axId val="2139502312"/>
      </c:barChart>
      <c:catAx>
        <c:axId val="-2096089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2139502312"/>
        <c:crosses val="autoZero"/>
        <c:auto val="1"/>
        <c:lblAlgn val="ctr"/>
        <c:lblOffset val="100"/>
        <c:noMultiLvlLbl val="0"/>
      </c:catAx>
      <c:valAx>
        <c:axId val="2139502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-20960899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82ECF-A9E5-864C-B7A5-CDA56FBDAEAC}" type="datetimeFigureOut">
              <a:rPr lang="es-ES" smtClean="0"/>
              <a:t>14/8/26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E783-FB64-CD46-8F13-A066E17519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9902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E1AB9-191B-654E-AD62-74E29CCE7588}" type="datetimeFigureOut">
              <a:rPr lang="es-ES" smtClean="0"/>
              <a:t>14/8/26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EDE8C-C05B-254A-B2B3-5B79A2AECB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77186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4A15-CE54-EA4E-8E80-2EB066133CC9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41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7CF1-9934-2544-9B6F-29BAB73D0A0B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741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5A71E-2BDA-6343-8A9F-8202C205A94B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26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756F-D03B-5C48-A038-E327C3D4BA3F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48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DEC08-5827-8F4A-BB36-2E6CCFA764FB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1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FEF28-3EB8-854F-BBBF-673E0E6D290B}" type="datetime1">
              <a:rPr lang="es-ES" smtClean="0"/>
              <a:t>14/8/26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61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7476-454C-8443-BAFA-97D1FEFAB460}" type="datetime1">
              <a:rPr lang="es-ES" smtClean="0"/>
              <a:t>14/8/26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38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102D-3C82-9D49-AD82-595459A12DDD}" type="datetime1">
              <a:rPr lang="es-ES" smtClean="0"/>
              <a:t>14/8/26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561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983F-105E-494D-9919-15B5D68023FF}" type="datetime1">
              <a:rPr lang="es-ES" smtClean="0"/>
              <a:t>14/8/26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7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8CF5-0BD2-324E-A309-65975363618D}" type="datetime1">
              <a:rPr lang="es-ES" smtClean="0"/>
              <a:t>14/8/26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962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0184-4EAB-1E48-83CB-89B0B36B4D3B}" type="datetime1">
              <a:rPr lang="es-ES" smtClean="0"/>
              <a:t>14/8/26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44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5E8EB-37C3-6C47-81CE-717838E9B677}" type="datetime1">
              <a:rPr lang="es-ES" smtClean="0"/>
              <a:t>14/8/26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6610B-633C-5B4D-89FE-9BB6F260AF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63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a.gov/data/income-saving/corporate-profits" TargetMode="External"/><Relationship Id="rId2" Type="http://schemas.openxmlformats.org/officeDocument/2006/relationships/hyperlink" Target="https://www.epbresearch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fred.stlouisfed.org/graph/?g=18fgp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iie.com/blogs/realtime-economics/2025/now-time-eurobonds-specific-proposa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hyperlink" Target="https://commission.europa.eu/strategy-and-policy/recovery-plan-europe_es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73538"/>
            <a:ext cx="7772400" cy="3612662"/>
          </a:xfrm>
        </p:spPr>
        <p:txBody>
          <a:bodyPr>
            <a:normAutofit fontScale="90000"/>
          </a:bodyPr>
          <a:lstStyle/>
          <a:p>
            <a:r>
              <a:rPr lang="es-ES" sz="8000" dirty="0"/>
              <a:t>E</a:t>
            </a:r>
            <a:r>
              <a:rPr lang="es-ES" sz="6700" dirty="0"/>
              <a:t>CONOMÍA EN MUTACIÓN</a:t>
            </a:r>
            <a:r>
              <a:rPr lang="es-ES" dirty="0"/>
              <a:t>.</a:t>
            </a:r>
            <a:br>
              <a:rPr lang="es-ES" dirty="0"/>
            </a:br>
            <a:r>
              <a:rPr lang="es-ES" sz="6700" dirty="0"/>
              <a:t>A</a:t>
            </a:r>
            <a:r>
              <a:rPr lang="es-ES" dirty="0"/>
              <a:t>LGUNAS DINÁMICAS EN TIEMPOS DE INCERTIDUMBRE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DR. CARLES MANERA</a:t>
            </a:r>
          </a:p>
          <a:p>
            <a:r>
              <a:rPr lang="es-ES" dirty="0"/>
              <a:t>Universidad de las Islas Baleares</a:t>
            </a:r>
          </a:p>
          <a:p>
            <a:r>
              <a:rPr lang="es-ES" dirty="0"/>
              <a:t>Banco de España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39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825492"/>
          </a:xfrm>
        </p:spPr>
        <p:txBody>
          <a:bodyPr>
            <a:normAutofit fontScale="90000"/>
          </a:bodyPr>
          <a:lstStyle/>
          <a:p>
            <a:r>
              <a:rPr lang="es-ES" sz="4900" b="1" dirty="0"/>
              <a:t>II- CAPITALISMO DE VIGILANCIA:</a:t>
            </a:r>
            <a:br>
              <a:rPr lang="es-ES" sz="4900" b="1" dirty="0"/>
            </a:br>
            <a:r>
              <a:rPr lang="es-ES" dirty="0"/>
              <a:t> 5 elementos clave de un nuevo neo-liberalismo que…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endParaRPr lang="es-ES" dirty="0"/>
          </a:p>
          <a:p>
            <a:pPr lvl="0" algn="just"/>
            <a:r>
              <a:rPr lang="es-ES" dirty="0"/>
              <a:t>Se presenta como anti-sistema, cuando lo que hace es consagrarlo;</a:t>
            </a:r>
            <a:endParaRPr lang="es-ES_tradnl" dirty="0"/>
          </a:p>
          <a:p>
            <a:pPr lvl="0" algn="just"/>
            <a:r>
              <a:rPr lang="es-ES" dirty="0"/>
              <a:t>Se aboga por un mercado sin cortapisas, sin intervenciones del Estado. Este solo va bien cuando debe hacer “correcciones de mercado”, nada más;</a:t>
            </a:r>
            <a:endParaRPr lang="es-ES_tradnl" dirty="0"/>
          </a:p>
          <a:p>
            <a:pPr lvl="0" algn="just"/>
            <a:r>
              <a:rPr lang="es-ES" dirty="0"/>
              <a:t>Se busca rebajar al máximo los impuestos a los más poderosos, con el argumento de que, de lo contrario, huirán a otros lares;</a:t>
            </a:r>
            <a:endParaRPr lang="es-ES_tradnl" dirty="0"/>
          </a:p>
          <a:p>
            <a:pPr lvl="0" algn="just"/>
            <a:r>
              <a:rPr lang="es-ES" dirty="0"/>
              <a:t>Se defiende a las grandes corporaciones tecnológicas;</a:t>
            </a:r>
            <a:endParaRPr lang="es-ES_tradnl" dirty="0"/>
          </a:p>
          <a:p>
            <a:pPr lvl="0" algn="just"/>
            <a:r>
              <a:rPr lang="es-ES" dirty="0"/>
              <a:t>Se afianza el poder sobre el control de la información privada.</a:t>
            </a:r>
            <a:endParaRPr lang="es-ES_tradnl" dirty="0"/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999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Beneficios enormes…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/>
              <a:t>Un crecimiento del 16% en 2025, con tendencia alcista observable desde 2010, según los datos de EPB (</a:t>
            </a:r>
            <a:r>
              <a:rPr lang="es-ES" u="sng" dirty="0">
                <a:hlinkClick r:id="rId2"/>
              </a:rPr>
              <a:t>https://www.epbresearch.com/</a:t>
            </a:r>
            <a:r>
              <a:rPr lang="es-ES" dirty="0"/>
              <a:t>: “</a:t>
            </a:r>
            <a:r>
              <a:rPr lang="es-ES" dirty="0" err="1"/>
              <a:t>Economy</a:t>
            </a:r>
            <a:r>
              <a:rPr lang="es-ES" dirty="0"/>
              <a:t>-Wide </a:t>
            </a:r>
            <a:r>
              <a:rPr lang="es-ES" dirty="0" err="1"/>
              <a:t>After-Taz</a:t>
            </a:r>
            <a:r>
              <a:rPr lang="es-ES" dirty="0"/>
              <a:t> </a:t>
            </a:r>
            <a:r>
              <a:rPr lang="es-ES" dirty="0" err="1"/>
              <a:t>Corporate</a:t>
            </a:r>
            <a:r>
              <a:rPr lang="es-ES" dirty="0"/>
              <a:t> </a:t>
            </a:r>
            <a:r>
              <a:rPr lang="es-ES" dirty="0" err="1"/>
              <a:t>Profit</a:t>
            </a:r>
            <a:r>
              <a:rPr lang="es-ES" dirty="0"/>
              <a:t> </a:t>
            </a:r>
            <a:r>
              <a:rPr lang="es-ES" dirty="0" err="1"/>
              <a:t>Margin</a:t>
            </a:r>
            <a:r>
              <a:rPr lang="es-ES" dirty="0"/>
              <a:t>”); o, según las series históricas de </a:t>
            </a:r>
            <a:r>
              <a:rPr lang="es-ES" i="1" dirty="0" err="1"/>
              <a:t>Corporate</a:t>
            </a:r>
            <a:r>
              <a:rPr lang="es-ES" i="1" dirty="0"/>
              <a:t> </a:t>
            </a:r>
            <a:r>
              <a:rPr lang="es-ES" i="1" dirty="0" err="1"/>
              <a:t>Profits</a:t>
            </a:r>
            <a:r>
              <a:rPr lang="es-ES" dirty="0"/>
              <a:t> en Estados </a:t>
            </a:r>
            <a:r>
              <a:rPr lang="es-ES" dirty="0" err="1"/>
              <a:t>Unidos.</a:t>
            </a:r>
            <a:r>
              <a:rPr lang="es-ES" u="sng" dirty="0" err="1">
                <a:hlinkClick r:id="rId3"/>
              </a:rPr>
              <a:t>https</a:t>
            </a:r>
            <a:r>
              <a:rPr lang="es-ES" u="sng" dirty="0">
                <a:hlinkClick r:id="rId3"/>
              </a:rPr>
              <a:t>://www.bea.gov/data/income-saving/corporate-profits</a:t>
            </a:r>
            <a:r>
              <a:rPr lang="es-ES" dirty="0"/>
              <a:t>–), las ganancias empresariales han aumentado de manera constante desde 2019, con 2,5 billones de dólares, hasta 4 billones en 2025</a:t>
            </a:r>
            <a:r>
              <a:rPr lang="es-ES_tradnl" dirty="0"/>
              <a:t>.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13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…con gran evasión fiscal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/>
              <a:t>La controversia se ha generado con más intensidad a raíz de la propuesta del economista Gabriel </a:t>
            </a:r>
            <a:r>
              <a:rPr lang="es-ES" dirty="0" err="1"/>
              <a:t>Zucman</a:t>
            </a:r>
            <a:r>
              <a:rPr lang="es-ES" dirty="0"/>
              <a:t>: gravar con un 2% el patrimonio de las rentas </a:t>
            </a:r>
            <a:r>
              <a:rPr lang="es-ES" dirty="0" err="1"/>
              <a:t>multi</a:t>
            </a:r>
            <a:r>
              <a:rPr lang="es-ES" dirty="0"/>
              <a:t>-millonarias (superiores a 100 millones de euros).</a:t>
            </a:r>
          </a:p>
          <a:p>
            <a:pPr algn="just"/>
            <a:r>
              <a:rPr lang="es-ES" dirty="0"/>
              <a:t> </a:t>
            </a:r>
            <a:r>
              <a:rPr lang="es-ES" dirty="0" err="1"/>
              <a:t>Zucman</a:t>
            </a:r>
            <a:r>
              <a:rPr lang="es-ES" dirty="0"/>
              <a:t> lleva años trabajando sobre este tema, junto a sus investigaciones relativas a la evasión fiscal de los más ricos y su refugio en paraísos fiscales. Anota una cuantificación: 6 billones de euros, el 8% del patrimonio financiero global. He aquí el monto considerable y concreto.</a:t>
            </a:r>
            <a:r>
              <a:rPr lang="es-ES_tradnl" dirty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904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…y propuestas concretas </a:t>
            </a:r>
            <a:r>
              <a:rPr lang="es-ES"/>
              <a:t>para atajarla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s-ES" dirty="0"/>
              <a:t>La contribución de </a:t>
            </a:r>
            <a:r>
              <a:rPr lang="es-ES" dirty="0" err="1"/>
              <a:t>Zucman</a:t>
            </a:r>
            <a:r>
              <a:rPr lang="es-ES" dirty="0"/>
              <a:t> se sustenta sobre fuentes oficiales, y se confronta con las estimaciones de </a:t>
            </a:r>
            <a:r>
              <a:rPr lang="es-ES" i="1" dirty="0" err="1"/>
              <a:t>Tax</a:t>
            </a:r>
            <a:r>
              <a:rPr lang="es-ES" i="1" dirty="0"/>
              <a:t> </a:t>
            </a:r>
            <a:r>
              <a:rPr lang="es-ES" i="1" dirty="0" err="1"/>
              <a:t>Justice</a:t>
            </a:r>
            <a:r>
              <a:rPr lang="es-ES" i="1" dirty="0"/>
              <a:t> Network,</a:t>
            </a:r>
            <a:r>
              <a:rPr lang="es-ES" dirty="0"/>
              <a:t> que cifra en 29 billones esa evasión. </a:t>
            </a:r>
          </a:p>
          <a:p>
            <a:pPr algn="just"/>
            <a:r>
              <a:rPr lang="es-ES" dirty="0"/>
              <a:t>El dato de </a:t>
            </a:r>
            <a:r>
              <a:rPr lang="es-ES" dirty="0" err="1"/>
              <a:t>Zucman</a:t>
            </a:r>
            <a:r>
              <a:rPr lang="es-ES" dirty="0"/>
              <a:t> es un punto de partida, por tanto, muy plausible para trabajar esta cuestión. El economista francés plantea tres medidas concretas para enfrentarse a esa lacra fiscal: </a:t>
            </a:r>
          </a:p>
          <a:p>
            <a:pPr algn="just"/>
            <a:r>
              <a:rPr lang="es-ES" dirty="0"/>
              <a:t>A) crear un catastro mundial de activos financieros,</a:t>
            </a:r>
          </a:p>
          <a:p>
            <a:pPr algn="just"/>
            <a:r>
              <a:rPr lang="es-ES" dirty="0"/>
              <a:t>B) agilizar al máximo las informaciones e intercambiarlas,</a:t>
            </a:r>
          </a:p>
          <a:p>
            <a:pPr algn="just"/>
            <a:r>
              <a:rPr lang="es-ES" dirty="0"/>
              <a:t>C) Concretar un impuesto global sobre el capital.</a:t>
            </a:r>
            <a:r>
              <a:rPr lang="es-ES_tradnl" dirty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1279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800" b="1" dirty="0"/>
              <a:t>III- TRES GEOPOLÍTICAS ESENCIALES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4000" dirty="0"/>
              <a:t>1. ¿HACIA EL DECLIVE DE ESTADOS UNIDOS?</a:t>
            </a:r>
          </a:p>
          <a:p>
            <a:pPr algn="just"/>
            <a:r>
              <a:rPr lang="es-ES" sz="4000" dirty="0"/>
              <a:t>2. LA CONSOLIDACIÓN DEL COLOSO ASIÁTICO</a:t>
            </a:r>
          </a:p>
          <a:p>
            <a:pPr algn="just"/>
            <a:r>
              <a:rPr lang="es-ES" sz="4000" dirty="0"/>
              <a:t>3. EL DESAFÍO EUROPEO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8287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5300" b="1" dirty="0"/>
              <a:t>1. ¿Declive de Estados Unidos?</a:t>
            </a:r>
            <a:br>
              <a:rPr lang="es-ES" sz="5300" b="1" dirty="0"/>
            </a:br>
            <a:r>
              <a:rPr lang="es-ES" dirty="0"/>
              <a:t>Estructura industrial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15</a:t>
            </a:fld>
            <a:endParaRPr lang="es-ES"/>
          </a:p>
        </p:txBody>
      </p:sp>
      <p:pic>
        <p:nvPicPr>
          <p:cNvPr id="6" name="Marcador de contenido 3" descr="thumbnail_IMG_5985.jp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10" r="-37110"/>
          <a:stretch>
            <a:fillRect/>
          </a:stretch>
        </p:blipFill>
        <p:spPr>
          <a:xfrm>
            <a:off x="-2735385" y="1619739"/>
            <a:ext cx="14556154" cy="47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3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Participación en el comercio mundial</a:t>
            </a:r>
          </a:p>
        </p:txBody>
      </p:sp>
      <p:pic>
        <p:nvPicPr>
          <p:cNvPr id="4" name="Marcador de contenido 3" descr="thumbnail_IMG_603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32" r="-13132"/>
          <a:stretch>
            <a:fillRect/>
          </a:stretch>
        </p:blipFill>
        <p:spPr/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D374-DC6C-A448-882B-36364A0E34A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063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3F519-A6D9-BC61-EE80-404941A90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Inflación que aumenta…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9D7665-6BA7-B37F-F176-74503FD14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1E2BDFB-5EB8-B548-F1FE-C2E02D908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092515-7B19-AA75-ADD1-E51F4CF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4F16-A53A-4F48-BC66-DFE888B82008}" type="slidenum">
              <a:rPr lang="es-ES" smtClean="0"/>
              <a:t>17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19B15A3-4DE0-BB0A-0B2D-2FD01CC0B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72" y="1723697"/>
            <a:ext cx="7851228" cy="440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30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00E91-598C-AB31-BD1F-2CADC9773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…con menores contrataciones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E419D9-7E46-499E-C372-5390D7F85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EB06105-CE99-E50C-251F-8BBBD395F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36CC70-E6D2-F5F8-0425-B07B5F51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4F16-A53A-4F48-BC66-DFE888B82008}" type="slidenum">
              <a:rPr lang="es-ES" smtClean="0"/>
              <a:t>18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F06F07-3178-9022-2412-A12CB9CF7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1417638"/>
            <a:ext cx="8312150" cy="484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23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desindustrialización americana…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2400" dirty="0"/>
              <a:t>Las empresas estadounidenses que operan en el exterior es poco probable que accedan a cambiar esos costes laborales unitarios bajos que ahora tienen, con los aranceles que se van a desarrollar. El coste-beneficio va a ser, presumiblemente, seguir fabricando donde están.</a:t>
            </a:r>
            <a:endParaRPr lang="es-ES" sz="24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s-ES_tradnl" dirty="0"/>
              <a:t>Esta desindustrialización de la economía de Estados Unidos no es responsabilidad de los déficits comerciales del país; éstos han facilitado, no debe olvidarse, fuertes entradas de capital y la posibilidad de consolidar la fortaleza económica norteamericana, gracias a la importancia del dólar como moneda refugio. Que, además, cuenta con saldos positivos en su balanza de exportaciones de servicios tecnológicos y digitales hacia, por ejemplo, la Unión Europea (un superávit de 109 mil millones de euros para Estados Unidos en estos renglones).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D374-DC6C-A448-882B-36364A0E34A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608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DESAFÍOS ECONÓMICOS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3600" dirty="0"/>
              <a:t>1. EL CAMBIO CLIMÁTICO.</a:t>
            </a:r>
          </a:p>
          <a:p>
            <a:pPr algn="just"/>
            <a:r>
              <a:rPr lang="es-ES" sz="3600" dirty="0"/>
              <a:t>2. LAS TRANSFORMACIONES DEMOGRÁFICAS.</a:t>
            </a:r>
          </a:p>
          <a:p>
            <a:pPr algn="just"/>
            <a:r>
              <a:rPr lang="es-ES" sz="3600" dirty="0"/>
              <a:t>3. LAS NUEVAS REVOLUCIONES INDUSTRIALES.</a:t>
            </a:r>
          </a:p>
          <a:p>
            <a:pPr algn="just"/>
            <a:r>
              <a:rPr lang="es-ES" sz="3600" dirty="0"/>
              <a:t>4. LOS CAMBIOS EN EL DOMINIO DE LA ECONOMÍA MUNDIAL.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423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…en una economía cada vez más </a:t>
            </a:r>
            <a:r>
              <a:rPr lang="es-ES" dirty="0" err="1"/>
              <a:t>financiarizada</a:t>
            </a:r>
            <a:endParaRPr lang="es-ES" dirty="0"/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es-ES_tradnl" dirty="0"/>
              <a:t>La </a:t>
            </a:r>
            <a:r>
              <a:rPr lang="es-ES_tradnl" dirty="0" err="1"/>
              <a:t>financiarización</a:t>
            </a:r>
            <a:r>
              <a:rPr lang="es-ES_tradnl" dirty="0"/>
              <a:t> de la economía explica muchos de los problemas de economía productiva que tiene Estados Unidos: la tasa de beneficios en empresas industriales es más baja que en empresas financieras y especulativas, desde sobre todo los años 1980 tras los procesos letales de des-regulación del sistema financiero y la derogación de la ley </a:t>
            </a:r>
            <a:r>
              <a:rPr lang="es-ES_tradnl" dirty="0" err="1"/>
              <a:t>Glass-Stegall</a:t>
            </a:r>
            <a:r>
              <a:rPr lang="es-ES_tradnl" dirty="0"/>
              <a:t>, una normativa decretada por Franklin </a:t>
            </a:r>
            <a:r>
              <a:rPr lang="es-ES_tradnl" dirty="0" err="1"/>
              <a:t>Delano</a:t>
            </a:r>
            <a:r>
              <a:rPr lang="es-ES_tradnl" dirty="0"/>
              <a:t> Roosevelt para paliar las consecuencias de la Gran Depresión. </a:t>
            </a:r>
          </a:p>
          <a:p>
            <a:pPr lvl="0" algn="just"/>
            <a:r>
              <a:rPr lang="es-ES_tradnl" dirty="0"/>
              <a:t>Es aquí donde cabe observar con mayor rigor el proceso gradual de desindustrialización: mayores rentabilidades en las finanzas en Wall Street que en apuntalar positivamente la economía industrial del país.</a:t>
            </a:r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8358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br>
              <a:rPr lang="es-ES" sz="3100" dirty="0"/>
            </a:br>
            <a:r>
              <a:rPr lang="es-ES" sz="3100" dirty="0"/>
              <a:t>Beneficios empresariales en Estados Unidos.</a:t>
            </a:r>
            <a:br>
              <a:rPr lang="es-ES" sz="3100" dirty="0"/>
            </a:br>
            <a:r>
              <a:rPr lang="es-ES" sz="2200" dirty="0"/>
              <a:t>Diferencia (azul) entre las actividades financieras (verde) y no financieras (rojo), claramente a favor de las primeras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21</a:t>
            </a:fld>
            <a:endParaRPr lang="es-ES"/>
          </a:p>
        </p:txBody>
      </p:sp>
      <p:pic>
        <p:nvPicPr>
          <p:cNvPr id="6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CFAEB24B-83ED-7950-F9EA-9105F919EE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3007" r="-13007"/>
          <a:stretch>
            <a:fillRect/>
          </a:stretch>
        </p:blipFill>
        <p:spPr>
          <a:xfrm>
            <a:off x="0" y="1600200"/>
            <a:ext cx="895050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4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130E4-1E31-6CF6-59D4-F8EDE388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5300" b="1" dirty="0"/>
              <a:t>2. China: el avance asiático.</a:t>
            </a:r>
            <a:br>
              <a:rPr lang="es-ES" sz="5300" b="1" dirty="0"/>
            </a:br>
            <a:r>
              <a:rPr lang="es-ES" dirty="0"/>
              <a:t>La división sectorial del PIB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3275039B-BA3D-6042-B870-610D927F56E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62473204"/>
              </p:ext>
            </p:extLst>
          </p:nvPr>
        </p:nvGraphicFramePr>
        <p:xfrm>
          <a:off x="4698124" y="2228193"/>
          <a:ext cx="3515712" cy="3520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904">
                  <a:extLst>
                    <a:ext uri="{9D8B030D-6E8A-4147-A177-3AD203B41FA5}">
                      <a16:colId xmlns:a16="http://schemas.microsoft.com/office/drawing/2014/main" val="4215706115"/>
                    </a:ext>
                  </a:extLst>
                </a:gridCol>
                <a:gridCol w="1171904">
                  <a:extLst>
                    <a:ext uri="{9D8B030D-6E8A-4147-A177-3AD203B41FA5}">
                      <a16:colId xmlns:a16="http://schemas.microsoft.com/office/drawing/2014/main" val="3347800905"/>
                    </a:ext>
                  </a:extLst>
                </a:gridCol>
                <a:gridCol w="1171904">
                  <a:extLst>
                    <a:ext uri="{9D8B030D-6E8A-4147-A177-3AD203B41FA5}">
                      <a16:colId xmlns:a16="http://schemas.microsoft.com/office/drawing/2014/main" val="1550234497"/>
                    </a:ext>
                  </a:extLst>
                </a:gridCol>
              </a:tblGrid>
              <a:tr h="8802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Sectores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4000" b="1" u="none" strike="noStrike" dirty="0">
                          <a:effectLst/>
                        </a:rPr>
                        <a:t>2004</a:t>
                      </a:r>
                      <a:endParaRPr lang="es-ES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4000" b="1" u="none" strike="noStrike" dirty="0">
                          <a:effectLst/>
                        </a:rPr>
                        <a:t>2024</a:t>
                      </a:r>
                      <a:endParaRPr lang="es-ES" sz="4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118750730"/>
                  </a:ext>
                </a:extLst>
              </a:tr>
              <a:tr h="8802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u="none" strike="noStrike" dirty="0">
                          <a:effectLst/>
                        </a:rPr>
                        <a:t>Agricultura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12,73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5,78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4234055067"/>
                  </a:ext>
                </a:extLst>
              </a:tr>
              <a:tr h="8802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u="none" strike="noStrike" dirty="0">
                          <a:effectLst/>
                        </a:rPr>
                        <a:t>Industria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45,23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36,48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686346339"/>
                  </a:ext>
                </a:extLst>
              </a:tr>
              <a:tr h="8802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Servicios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>
                          <a:effectLst/>
                        </a:rPr>
                        <a:t>42,04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1200" u="none" strike="noStrike" dirty="0">
                          <a:effectLst/>
                        </a:rPr>
                        <a:t>56,75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909139969"/>
                  </a:ext>
                </a:extLst>
              </a:tr>
            </a:tbl>
          </a:graphicData>
        </a:graphic>
      </p:graphicFrame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DAEE1F-7827-7DF9-46D9-5D65AC728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5E611D-1371-5711-A995-6F8FFBD3F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C01-843D-084B-AE85-D90088821EF0}" type="slidenum">
              <a:rPr lang="es-ES" smtClean="0"/>
              <a:t>22</a:t>
            </a:fld>
            <a:endParaRPr lang="es-ES"/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029A27FB-F058-725C-2314-7A03C749C3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43746607"/>
              </p:ext>
            </p:extLst>
          </p:nvPr>
        </p:nvGraphicFramePr>
        <p:xfrm>
          <a:off x="628650" y="182562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5023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56E790-27BF-0F57-4543-77C3F1AF6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La estructura comercial, con superávit de 1,2 billones de dólares, el mayor de la historia económica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34120189-AA72-BCB2-284B-770ED0C7A70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9067625"/>
              </p:ext>
            </p:extLst>
          </p:nvPr>
        </p:nvGraphicFramePr>
        <p:xfrm>
          <a:off x="4514850" y="2055639"/>
          <a:ext cx="4000500" cy="4215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7550">
                  <a:extLst>
                    <a:ext uri="{9D8B030D-6E8A-4147-A177-3AD203B41FA5}">
                      <a16:colId xmlns:a16="http://schemas.microsoft.com/office/drawing/2014/main" val="3801328536"/>
                    </a:ext>
                  </a:extLst>
                </a:gridCol>
                <a:gridCol w="1256475">
                  <a:extLst>
                    <a:ext uri="{9D8B030D-6E8A-4147-A177-3AD203B41FA5}">
                      <a16:colId xmlns:a16="http://schemas.microsoft.com/office/drawing/2014/main" val="1260588642"/>
                    </a:ext>
                  </a:extLst>
                </a:gridCol>
                <a:gridCol w="1256475">
                  <a:extLst>
                    <a:ext uri="{9D8B030D-6E8A-4147-A177-3AD203B41FA5}">
                      <a16:colId xmlns:a16="http://schemas.microsoft.com/office/drawing/2014/main" val="4084617307"/>
                    </a:ext>
                  </a:extLst>
                </a:gridCol>
              </a:tblGrid>
              <a:tr h="10958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4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  <a:endParaRPr lang="es-ES" sz="4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4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s-ES" sz="4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1220849424"/>
                  </a:ext>
                </a:extLst>
              </a:tr>
              <a:tr h="10958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Exportaciones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2171911733"/>
                  </a:ext>
                </a:extLst>
              </a:tr>
              <a:tr h="20238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Importaciones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E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extLst>
                  <a:ext uri="{0D108BD9-81ED-4DB2-BD59-A6C34878D82A}">
                    <a16:rowId xmlns:a16="http://schemas.microsoft.com/office/drawing/2014/main" val="821302177"/>
                  </a:ext>
                </a:extLst>
              </a:tr>
            </a:tbl>
          </a:graphicData>
        </a:graphic>
      </p:graphicFrame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DE845D-B0A2-0A8B-F3C6-47C46A8B7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53AB45-D56F-3CEE-DD3E-61F5C0D96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C01-843D-084B-AE85-D90088821EF0}" type="slidenum">
              <a:rPr lang="es-ES" smtClean="0"/>
              <a:t>23</a:t>
            </a:fld>
            <a:endParaRPr lang="es-ES"/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FE568BE9-BAE9-3DFC-B832-254FE28236C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26587989"/>
              </p:ext>
            </p:extLst>
          </p:nvPr>
        </p:nvGraphicFramePr>
        <p:xfrm>
          <a:off x="628650" y="2095815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2251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BD5DE-4539-42E3-8294-DCC6E0AFD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Política industrial: ejes básicos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5C0C18-1484-83A6-8536-EDBEA6136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sz="4600" dirty="0"/>
              <a:t>1. Informática y electrónica, 13,57%,</a:t>
            </a:r>
          </a:p>
          <a:p>
            <a:r>
              <a:rPr lang="es-ES" sz="4600" dirty="0"/>
              <a:t>2. Equipos eléctricos, 9,17%,</a:t>
            </a:r>
          </a:p>
          <a:p>
            <a:r>
              <a:rPr lang="es-ES" sz="4600" dirty="0"/>
              <a:t>3. Automóvil, 8,89%. </a:t>
            </a:r>
          </a:p>
          <a:p>
            <a:pPr marL="0" indent="0" algn="ctr">
              <a:buNone/>
            </a:pPr>
            <a:r>
              <a:rPr lang="es-ES" b="1" u="sng" dirty="0"/>
              <a:t>FUNDAMENTAL</a:t>
            </a:r>
            <a:r>
              <a:rPr lang="es-ES" dirty="0"/>
              <a:t>: </a:t>
            </a:r>
          </a:p>
          <a:p>
            <a:pPr marL="0" indent="0">
              <a:buNone/>
            </a:pPr>
            <a:r>
              <a:rPr lang="es-ES" dirty="0"/>
              <a:t>Inversión en I+D en: informática, electrónica, maquinaria, sector químico, industria farmacéutica, equipos electrónicos y automoción.________________________________________</a:t>
            </a:r>
          </a:p>
          <a:p>
            <a:endParaRPr lang="es-ES" dirty="0"/>
          </a:p>
          <a:p>
            <a:pPr marL="2286000" lvl="5" indent="0">
              <a:buNone/>
            </a:pPr>
            <a:endParaRPr lang="es-ES" sz="2800" dirty="0"/>
          </a:p>
          <a:p>
            <a:pPr marL="2286000" lvl="5" indent="0">
              <a:buNone/>
            </a:pPr>
            <a:r>
              <a:rPr lang="es-ES" sz="2800" dirty="0"/>
              <a:t>1. EXPORTACIONES DE ALTA TECNOLOGÍA,</a:t>
            </a:r>
          </a:p>
          <a:p>
            <a:pPr marL="2286000" lvl="5" indent="0">
              <a:buNone/>
            </a:pPr>
            <a:r>
              <a:rPr lang="es-ES" sz="2800" dirty="0"/>
              <a:t>2. VANGUARDIA EN CIENCIA Y TECNOLOGÍA.</a:t>
            </a:r>
          </a:p>
          <a:p>
            <a:pPr marL="2286000" lvl="5" indent="0">
              <a:buNone/>
            </a:pPr>
            <a:endParaRPr lang="es-ES" sz="2800" dirty="0"/>
          </a:p>
          <a:p>
            <a:pPr marL="2286000" lvl="5" indent="0" algn="just">
              <a:buNone/>
            </a:pPr>
            <a:r>
              <a:rPr lang="es-ES" sz="2800" dirty="0"/>
              <a:t> </a:t>
            </a:r>
            <a:r>
              <a:rPr lang="es-ES" sz="2800" b="1" u="sng" dirty="0"/>
              <a:t>Casi todos los sectores manufactureros cuentan con más capital físico que hace una década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565696E-4751-16E8-4755-A1D07EA7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FB3BE2-56B8-D845-6D66-3ABE459E7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C01-843D-084B-AE85-D90088821EF0}" type="slidenum">
              <a:rPr lang="es-ES" smtClean="0"/>
              <a:t>24</a:t>
            </a:fld>
            <a:endParaRPr lang="es-ES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880E359-BB54-AACA-0871-302DE3E57233}"/>
              </a:ext>
            </a:extLst>
          </p:cNvPr>
          <p:cNvCxnSpPr/>
          <p:nvPr/>
        </p:nvCxnSpPr>
        <p:spPr>
          <a:xfrm>
            <a:off x="6433344" y="3961973"/>
            <a:ext cx="0" cy="1387366"/>
          </a:xfrm>
          <a:prstGeom prst="line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856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3. Desafío para Europa…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/>
              <a:t>Mayor oportunidad para las economías europeas, sobre todo si se unifican los mercados de capitales. Diferentes expertos, como Olivier </a:t>
            </a:r>
            <a:r>
              <a:rPr lang="es-ES" dirty="0" err="1"/>
              <a:t>Blanchard</a:t>
            </a:r>
            <a:r>
              <a:rPr lang="es-ES" dirty="0"/>
              <a:t> y Ángel </a:t>
            </a:r>
            <a:r>
              <a:rPr lang="es-ES" dirty="0" err="1"/>
              <a:t>Ubide</a:t>
            </a:r>
            <a:r>
              <a:rPr lang="es-ES" dirty="0"/>
              <a:t>:</a:t>
            </a:r>
          </a:p>
          <a:p>
            <a:pPr marL="0" indent="0" algn="just">
              <a:buNone/>
            </a:pPr>
            <a:r>
              <a:rPr lang="es-ES" u="sng" dirty="0">
                <a:hlinkClick r:id="rId2"/>
              </a:rPr>
              <a:t>https://www.piie.com/blogs/realtime-economics/2025/now-time-eurobonds-specific-proposal</a:t>
            </a:r>
            <a:r>
              <a:rPr lang="es-ES" dirty="0"/>
              <a:t>), </a:t>
            </a:r>
          </a:p>
          <a:p>
            <a:pPr marL="0" indent="0" algn="just">
              <a:buNone/>
            </a:pP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345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…con eurobonos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s-ES" dirty="0"/>
              <a:t>Europa ha de entender que para ser una potencia financiera le urge disponer de un activo robusto, fiable, sólido, que son los eurobonos, instrumento ya conocido de </a:t>
            </a:r>
            <a:r>
              <a:rPr lang="es-ES" dirty="0" err="1"/>
              <a:t>mutualización</a:t>
            </a:r>
            <a:r>
              <a:rPr lang="es-ES" dirty="0"/>
              <a:t> y de cohesión financiera en el marco de la Unión Europea. </a:t>
            </a:r>
          </a:p>
          <a:p>
            <a:pPr algn="just"/>
            <a:r>
              <a:rPr lang="es-ES" dirty="0"/>
              <a:t>Es decir, una emisión conjunta de deuda (</a:t>
            </a:r>
            <a:r>
              <a:rPr lang="es-ES" dirty="0" err="1"/>
              <a:t>Blanchard</a:t>
            </a:r>
            <a:r>
              <a:rPr lang="es-ES" dirty="0"/>
              <a:t> y </a:t>
            </a:r>
            <a:r>
              <a:rPr lang="es-ES" dirty="0" err="1"/>
              <a:t>Ubide</a:t>
            </a:r>
            <a:r>
              <a:rPr lang="es-ES" dirty="0"/>
              <a:t> hablan de un umbral del 25% del PIB para que cada nación destine esos recursos a lo que estime más conveniente), con un tipo de interés inferior al que debe asumirse cuando cada país acude individualmente a los mercados de crédito. 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640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Un planteamiento de la </a:t>
            </a:r>
            <a:br>
              <a:rPr lang="es-ES" dirty="0"/>
            </a:br>
            <a:r>
              <a:rPr lang="es-ES" dirty="0"/>
              <a:t>Comisión Europea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/>
              <a:t>La Comisión Europea plantea la creación de un fondo anti-crisis, que se financiaría por emisiones conjuntas de deuda, teniendo en cuenta dos elementos centrales: las partidas ya existentes del Marco Financiero Plurianual para 2021-2027 y el </a:t>
            </a:r>
            <a:r>
              <a:rPr lang="es-ES" dirty="0" err="1"/>
              <a:t>Next</a:t>
            </a:r>
            <a:r>
              <a:rPr lang="es-ES" dirty="0"/>
              <a:t> </a:t>
            </a:r>
            <a:r>
              <a:rPr lang="es-ES" dirty="0" err="1"/>
              <a:t>Generation</a:t>
            </a:r>
            <a:r>
              <a:rPr lang="es-ES" dirty="0"/>
              <a:t> (véase la tabla en la siguiente diapositiva); y las apetencias de los inversores por Europa, ante las incertidumbres que está provocando la política de </a:t>
            </a:r>
            <a:r>
              <a:rPr lang="es-ES" dirty="0" err="1"/>
              <a:t>Trump</a:t>
            </a:r>
            <a:r>
              <a:rPr lang="es-ES_tradnl" dirty="0"/>
              <a:t>.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5717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825492"/>
          </a:xfrm>
        </p:spPr>
        <p:txBody>
          <a:bodyPr>
            <a:normAutofit fontScale="90000"/>
          </a:bodyPr>
          <a:lstStyle/>
          <a:p>
            <a:r>
              <a:rPr lang="es-ES" dirty="0"/>
              <a:t>Previsiones</a:t>
            </a:r>
            <a:br>
              <a:rPr lang="es-ES" dirty="0"/>
            </a:br>
            <a:r>
              <a:rPr lang="es-ES" sz="1800" dirty="0"/>
              <a:t>FUENTE: (</a:t>
            </a:r>
            <a:r>
              <a:rPr lang="es-ES" sz="1800" u="sng" dirty="0">
                <a:hlinkClick r:id="rId2"/>
              </a:rPr>
              <a:t>https://commission.europa.eu/strategy-and-policy/recovery-plan-europe_es</a:t>
            </a:r>
            <a:r>
              <a:rPr lang="es-ES" sz="3100" dirty="0"/>
              <a:t>) </a:t>
            </a:r>
            <a:br>
              <a:rPr lang="es-ES_tradnl" sz="3100" dirty="0"/>
            </a:br>
            <a:endParaRPr lang="es-ES" sz="31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28</a:t>
            </a:fld>
            <a:endParaRPr lang="es-ES"/>
          </a:p>
        </p:txBody>
      </p:sp>
      <p:pic>
        <p:nvPicPr>
          <p:cNvPr id="6" name="Imagen 5"/>
          <p:cNvPicPr/>
          <p:nvPr/>
        </p:nvPicPr>
        <p:blipFill>
          <a:blip r:embed="rId3"/>
          <a:stretch>
            <a:fillRect/>
          </a:stretch>
        </p:blipFill>
        <p:spPr>
          <a:xfrm>
            <a:off x="503463" y="1600200"/>
            <a:ext cx="818333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60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Inversión pública: clave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s-ES" dirty="0"/>
              <a:t>Las cifras de la tabla son importantes; pero se encuentran alejadas de propuestas mucho más ambiciosas, como las del propio </a:t>
            </a:r>
            <a:r>
              <a:rPr lang="es-ES" dirty="0" err="1"/>
              <a:t>Draghi</a:t>
            </a:r>
            <a:r>
              <a:rPr lang="es-ES" dirty="0"/>
              <a:t>, que reseñaba una cifra anual de inversiones del orden de los 800 mil millones de euros.</a:t>
            </a:r>
          </a:p>
          <a:p>
            <a:pPr algn="just"/>
            <a:r>
              <a:rPr lang="es-ES" dirty="0"/>
              <a:t>La inversión pública en la Unión Europea es del 3,76% s/PIB para 2025, parecida a la de Estados Unidos (3-4%), y alejada de la impulsada por China (sin posibilidad de disponer de variables desglosadas entre inversión pública y privada, con un agregado total que supera el 40%; todos los datos proceden de </a:t>
            </a:r>
            <a:r>
              <a:rPr lang="es-ES" dirty="0" err="1"/>
              <a:t>Eurostat</a:t>
            </a:r>
            <a:r>
              <a:rPr lang="es-ES" dirty="0"/>
              <a:t>, OCDE, Banco Mundial). </a:t>
            </a:r>
          </a:p>
          <a:p>
            <a:pPr algn="just"/>
            <a:r>
              <a:rPr lang="es-ES" b="1" u="sng" dirty="0"/>
              <a:t>Estimular la palanca de la inversión pública se ha revelado, en general, como una estrategia esencial para incentivar el crecimiento económico. </a:t>
            </a:r>
            <a:r>
              <a:rPr lang="es-ES" dirty="0"/>
              <a:t>Retomar prácticas de constricción inversora argumentando los incrementos de deuda pública no ayudará a reducirla, ni a engrasar las ruedas del crecimiento. </a:t>
            </a:r>
            <a:endParaRPr lang="es-ES_tradnl" dirty="0"/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886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000" dirty="0"/>
              <a:t>E</a:t>
            </a:r>
            <a:r>
              <a:rPr lang="es-ES" dirty="0"/>
              <a:t>SQUEMA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56163"/>
          </a:xfrm>
        </p:spPr>
        <p:txBody>
          <a:bodyPr>
            <a:noAutofit/>
          </a:bodyPr>
          <a:lstStyle/>
          <a:p>
            <a:pPr algn="just"/>
            <a:r>
              <a:rPr lang="es-ES" sz="4800" b="1" dirty="0"/>
              <a:t>I- EL NEOCAPITALISMO,</a:t>
            </a:r>
          </a:p>
          <a:p>
            <a:pPr algn="just"/>
            <a:r>
              <a:rPr lang="es-ES" sz="4800" b="1" dirty="0"/>
              <a:t>II-  CAPITALISMO DE VIGILANCIA,</a:t>
            </a:r>
          </a:p>
          <a:p>
            <a:pPr algn="just"/>
            <a:r>
              <a:rPr lang="es-ES" sz="4800" b="1" dirty="0"/>
              <a:t>III- TRES GEOPOLÍTICAS ESENCIALES,</a:t>
            </a:r>
          </a:p>
          <a:p>
            <a:pPr algn="just"/>
            <a:r>
              <a:rPr lang="es-ES" sz="4800" b="1" dirty="0"/>
              <a:t>IV-DIEZ CONCLUSIONES.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25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712481" y="1797538"/>
            <a:ext cx="7520940" cy="4521711"/>
          </a:xfrm>
        </p:spPr>
        <p:txBody>
          <a:bodyPr>
            <a:noAutofit/>
          </a:bodyPr>
          <a:lstStyle/>
          <a:p>
            <a:pPr algn="just"/>
            <a:r>
              <a:rPr lang="es-ES" sz="1800" dirty="0"/>
              <a:t>1-La población mundial crecerá más en los países emergentes</a:t>
            </a:r>
          </a:p>
          <a:p>
            <a:pPr algn="just"/>
            <a:r>
              <a:rPr lang="es-ES" sz="1800" dirty="0"/>
              <a:t>2-En estos países crecerá su PIB y, con ello, la demanda de más servicios</a:t>
            </a:r>
          </a:p>
          <a:p>
            <a:pPr algn="just"/>
            <a:r>
              <a:rPr lang="es-ES" sz="1800" dirty="0"/>
              <a:t>3-La demanda será el producto del incremento del PIB por el incremento de la población</a:t>
            </a:r>
          </a:p>
          <a:p>
            <a:pPr algn="just"/>
            <a:r>
              <a:rPr lang="es-ES" sz="1800" dirty="0"/>
              <a:t>4-La demanda de más servicios implicará mayor consumo de recursos</a:t>
            </a:r>
          </a:p>
          <a:p>
            <a:pPr algn="just"/>
            <a:r>
              <a:rPr lang="es-ES" sz="1800" dirty="0"/>
              <a:t>5-Se creará un déficit de materias primas</a:t>
            </a:r>
          </a:p>
          <a:p>
            <a:pPr algn="just"/>
            <a:r>
              <a:rPr lang="es-ES" sz="1800" dirty="0"/>
              <a:t>6-Se incrementarán los problemas de volatilidad de los precios </a:t>
            </a:r>
          </a:p>
          <a:p>
            <a:pPr algn="just"/>
            <a:r>
              <a:rPr lang="es-ES" sz="1800" dirty="0"/>
              <a:t>7-Se incrementará la posibilidad de desabastecimiento</a:t>
            </a:r>
          </a:p>
          <a:p>
            <a:pPr algn="just"/>
            <a:r>
              <a:rPr lang="es-ES" sz="1800" dirty="0"/>
              <a:t>8-Se deberán buscar sustitutos para determinados elementos escasos necesarios</a:t>
            </a:r>
          </a:p>
          <a:p>
            <a:pPr algn="just"/>
            <a:r>
              <a:rPr lang="es-ES" sz="1800" dirty="0"/>
              <a:t>9-Se deberá incrementar la investigación para conseguir el desacoplamiento de los recursos e impactos</a:t>
            </a:r>
          </a:p>
          <a:p>
            <a:pPr algn="just"/>
            <a:r>
              <a:rPr lang="es-ES" sz="1800" dirty="0"/>
              <a:t>10-Se deberá alcanzar la reducción absoluta en el uso de los recursos en los países desarrollados y el relativo en las economías en desarrollo</a:t>
            </a:r>
          </a:p>
          <a:p>
            <a:pPr algn="just"/>
            <a:endParaRPr lang="es-ES" sz="1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96589" y="260266"/>
            <a:ext cx="7400637" cy="1537272"/>
          </a:xfrm>
        </p:spPr>
        <p:txBody>
          <a:bodyPr>
            <a:noAutofit/>
          </a:bodyPr>
          <a:lstStyle/>
          <a:p>
            <a:r>
              <a:rPr lang="es-ES" sz="4800" b="1" dirty="0"/>
              <a:t>IV- DIEZ CONCLUSIONES </a:t>
            </a:r>
            <a:br>
              <a:rPr lang="es-ES" sz="2800" dirty="0"/>
            </a:br>
            <a:r>
              <a:rPr lang="es-ES" sz="2800" dirty="0"/>
              <a:t>DE LA SITUACIÓN ACTUAL Y DEL FUTURO PRÓXIMO…</a:t>
            </a: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20BE-18DD-A445-8E00-A39AD524411E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96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8674E-B7C6-6A6C-3E0F-1D1EBC0D6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s-ES" sz="3200" dirty="0"/>
              <a:t>…y un aumento de riesgo geopolítico y de las probabilidades de escenarios más pesimistas</a:t>
            </a:r>
            <a:br>
              <a:rPr lang="es-ES" sz="3200" dirty="0"/>
            </a:br>
            <a:r>
              <a:rPr lang="es-ES" sz="1800" dirty="0"/>
              <a:t>Fuente: Banco de España, K. Alonso-Álvarez-D. López Salido, “</a:t>
            </a:r>
            <a:r>
              <a:rPr lang="es-ES" sz="1800" dirty="0" err="1"/>
              <a:t>Geopolitical</a:t>
            </a:r>
            <a:r>
              <a:rPr lang="es-ES" sz="1800" dirty="0"/>
              <a:t> </a:t>
            </a:r>
            <a:r>
              <a:rPr lang="es-ES" sz="1800" dirty="0" err="1"/>
              <a:t>scenarios</a:t>
            </a:r>
            <a:r>
              <a:rPr lang="es-ES" sz="1800" dirty="0"/>
              <a:t>, </a:t>
            </a:r>
            <a:r>
              <a:rPr lang="es-ES" sz="1800" dirty="0" err="1"/>
              <a:t>Oil</a:t>
            </a:r>
            <a:r>
              <a:rPr lang="es-ES" sz="1800" dirty="0"/>
              <a:t> </a:t>
            </a:r>
            <a:r>
              <a:rPr lang="es-ES" sz="1800" dirty="0" err="1"/>
              <a:t>supply</a:t>
            </a:r>
            <a:r>
              <a:rPr lang="es-ES" sz="1800" dirty="0"/>
              <a:t> and </a:t>
            </a:r>
            <a:r>
              <a:rPr lang="es-ES" sz="1800" dirty="0" err="1"/>
              <a:t>Macroeconomics</a:t>
            </a:r>
            <a:r>
              <a:rPr lang="es-ES" sz="1800" dirty="0"/>
              <a:t> </a:t>
            </a:r>
            <a:r>
              <a:rPr lang="es-ES" sz="1800" dirty="0" err="1"/>
              <a:t>risks</a:t>
            </a:r>
            <a:r>
              <a:rPr lang="es-ES" sz="1800" dirty="0"/>
              <a:t>”, borrador.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2E7DD22-C129-14AA-804A-E95A224A7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31088"/>
            <a:ext cx="8229600" cy="4825261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D69984-141D-CB9E-8766-B34BE3856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B9BFB4-CFFF-18CE-86D3-701C3DD36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10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C789B-763A-8CBB-50F4-F24942C3E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261A47-4BF9-1A58-C878-B901FB997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sz="6000"/>
              <a:t>MUCHAS </a:t>
            </a:r>
            <a:r>
              <a:rPr lang="es-ES" sz="6000" dirty="0"/>
              <a:t>GRACIAS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2B41E2-AA27-BFB2-10BA-E7A1C223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AD43FE-0BAF-7E22-BAA5-CE52CA8D9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1079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900" b="1" dirty="0"/>
              <a:t>I- EL NEOCAPITALISMO</a:t>
            </a:r>
            <a:r>
              <a:rPr lang="es-ES" dirty="0"/>
              <a:t>, </a:t>
            </a:r>
            <a:br>
              <a:rPr lang="es-ES" dirty="0"/>
            </a:br>
            <a:r>
              <a:rPr lang="es-ES" dirty="0"/>
              <a:t>con gran intensidad en crisis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_tradnl" dirty="0"/>
              <a:t>Desde 2016, en estos últimos diez años, hemos vivido impactos económicos de primera magnitud: la COVID en 2020, la guerra de Ucrania desde 2022, el genocidio en Gaza desde 2024 y la guerra en Irán en 2026. </a:t>
            </a:r>
          </a:p>
          <a:p>
            <a:pPr algn="just"/>
            <a:r>
              <a:rPr lang="es-ES_tradnl" dirty="0"/>
              <a:t>Cuatro grandes conflictos, con decisiva incidencia en las economías más avanzadas, en apenas una década, sin contar otros focos de tensión geopolítica en el Sur global y la enorme devastación que suponen para sus países. 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702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10 características de esta economía en mutación (I)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s-ES_tradnl" sz="3600" b="1" dirty="0"/>
              <a:t>1.</a:t>
            </a:r>
            <a:r>
              <a:rPr lang="es-ES_tradnl" dirty="0"/>
              <a:t> Inversiones en nuevas tecnologías: inteligencia artificial, robótica, procesos avanzados de automatización, nanotecnología, biotecnología, economía de datos.</a:t>
            </a:r>
          </a:p>
          <a:p>
            <a:endParaRPr lang="es-ES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_tradnl" sz="3600" b="1" dirty="0"/>
              <a:t>2.</a:t>
            </a:r>
            <a:r>
              <a:rPr lang="es-ES_tradnl" dirty="0"/>
              <a:t> Canalización hacia sectores determinados: telecomunicaciones, informática avanzada tanto en hardware como en software, energías renovables, transportes privados y de masas con procesos híbridos, industria militar.</a:t>
            </a:r>
            <a:r>
              <a:rPr lang="es-ES_tradnl" dirty="0">
                <a:effectLst/>
              </a:rPr>
              <a:t> </a:t>
            </a:r>
            <a:endParaRPr lang="es-ES" dirty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988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10 características de esta economía en mutación (II)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_tradnl" sz="3900" b="1" dirty="0"/>
              <a:t>3.</a:t>
            </a:r>
            <a:r>
              <a:rPr lang="es-ES_tradnl" sz="3500" dirty="0"/>
              <a:t> Diferencia</a:t>
            </a:r>
            <a:r>
              <a:rPr lang="es-ES_tradnl" sz="3500" i="1" dirty="0"/>
              <a:t> </a:t>
            </a:r>
            <a:r>
              <a:rPr lang="es-ES_tradnl" sz="3500" dirty="0"/>
              <a:t>importante entre los beneficios empresariales en los sectores productivos convencionales y los obtenidos en los procesos de </a:t>
            </a:r>
            <a:r>
              <a:rPr lang="es-ES_tradnl" sz="3500" dirty="0" err="1"/>
              <a:t>financiarización</a:t>
            </a:r>
            <a:r>
              <a:rPr lang="es-ES_tradnl" sz="3500" dirty="0"/>
              <a:t>, a favor de estos segundos</a:t>
            </a:r>
            <a:r>
              <a:rPr lang="es-ES_tradnl" dirty="0"/>
              <a:t>.</a:t>
            </a:r>
            <a:r>
              <a:rPr lang="es-ES_tradnl" dirty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0" algn="just" fontAlgn="base"/>
            <a:r>
              <a:rPr lang="es-ES_tradnl" sz="3900" b="1" dirty="0"/>
              <a:t>4.</a:t>
            </a:r>
            <a:r>
              <a:rPr lang="es-ES_tradnl" sz="3500" dirty="0"/>
              <a:t> Avance de la </a:t>
            </a:r>
            <a:r>
              <a:rPr lang="es-ES_tradnl" sz="3500" i="1" dirty="0" err="1"/>
              <a:t>homoploutia</a:t>
            </a:r>
            <a:r>
              <a:rPr lang="es-ES_tradnl" sz="3500" dirty="0"/>
              <a:t> según el concepto de </a:t>
            </a:r>
            <a:r>
              <a:rPr lang="es-ES_tradnl" sz="3500" dirty="0" err="1"/>
              <a:t>Branko</a:t>
            </a:r>
            <a:r>
              <a:rPr lang="es-ES_tradnl" sz="3500" dirty="0"/>
              <a:t> </a:t>
            </a:r>
            <a:r>
              <a:rPr lang="es-ES_tradnl" sz="3500" dirty="0" err="1"/>
              <a:t>Milanovic</a:t>
            </a:r>
            <a:r>
              <a:rPr lang="es-ES_tradnl" sz="3500" dirty="0"/>
              <a:t> (</a:t>
            </a:r>
            <a:r>
              <a:rPr lang="es-ES_tradnl" sz="3500" dirty="0" err="1"/>
              <a:t>Milanovic</a:t>
            </a:r>
            <a:r>
              <a:rPr lang="es-ES_tradnl" sz="3500" dirty="0"/>
              <a:t>, 2020): nuevas élites que concentran altos ingresos laborales y de capital</a:t>
            </a:r>
            <a:r>
              <a:rPr lang="es-ES_tradnl" dirty="0"/>
              <a:t>.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523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10 características de esta economía en mutación (III)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lvl="0" algn="just" fontAlgn="base"/>
            <a:r>
              <a:rPr lang="es-ES_tradnl" sz="6500" b="1" dirty="0"/>
              <a:t>5.</a:t>
            </a:r>
            <a:r>
              <a:rPr lang="es-ES_tradnl" sz="4600" dirty="0"/>
              <a:t> División geopolítica, con la creación de espacios definidos por nuevas potencias. Acentuación de la división del trabajo en esos espacios: unos piensan, diseñan, generan conocimiento; otros producen físicamente. La lógica centro-periferia no se pierde, aunque se sofistica.</a:t>
            </a:r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3600" b="1" dirty="0"/>
              <a:t>6.</a:t>
            </a:r>
            <a:r>
              <a:rPr lang="es-ES_tradnl" sz="2000" dirty="0"/>
              <a:t> Aumento de las tensiones político-económicas: las bases energéticas y minerales como elementos de codicia y depredación. La conformación de un neo-imperialismo con la irrupción de China y Rusia como agentes efectivos, junto a las viejas metrópolis históricas, que tiene en el Sur global un campo esencial de actuación con la captura de minerales, tierras raras y componentes energéticos</a:t>
            </a:r>
            <a:r>
              <a:rPr lang="es-ES_tradnl" sz="2000" dirty="0">
                <a:effectLst/>
              </a:rPr>
              <a:t> </a:t>
            </a:r>
            <a:endParaRPr lang="es-ES" sz="200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14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10 características de esta economía en mutación (IV)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es-ES_tradnl" sz="4600" b="1" dirty="0"/>
              <a:t>7.</a:t>
            </a:r>
            <a:r>
              <a:rPr lang="es-ES_tradnl" dirty="0"/>
              <a:t> Estados Unidos pierde fuerza, que va ganando de forma solvente China. El gigante asiático entra en aquella lógica centro-periferia, pero ha cambiado notablemente su orientación: avances notorios en sectores clave como la industria naval, robótica, energías renovables, producción de maquinaria de todo tipo, industria ferroviaria, producción sanitaria, industria aeroespacial, componentes informáticos e inteligencia artificial. </a:t>
            </a:r>
          </a:p>
          <a:p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es-ES_tradnl" sz="5100" b="1" dirty="0"/>
              <a:t>8</a:t>
            </a:r>
            <a:r>
              <a:rPr lang="es-ES_tradnl" sz="3600" dirty="0"/>
              <a:t>. Mayor segmentación de la clase trabajadora y de la clase media, con recuperación de postulados neofascistas/populistas, que anidan en partes significativas de esos grupos sociales: xenofobia, racismo, ultra-proteccionismo económico.</a:t>
            </a:r>
          </a:p>
          <a:p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180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10 características de esta economía en mutación (V)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_tradnl" sz="4200" b="1" dirty="0"/>
              <a:t>9.</a:t>
            </a:r>
            <a:r>
              <a:rPr lang="es-ES_tradnl" dirty="0"/>
              <a:t> Desafíos esenciales, con asunciones desiguales entre los diferentes espacios geopolíticos: el cambio climático, las desigualdades socio-económicas, el desarrollo demográfico, la preservación del capital natural, las escaseces energéticas e hídricas, la redistribución de la renta y la adopción de herramientas tributarias nuevas.</a:t>
            </a:r>
            <a:r>
              <a:rPr lang="es-ES_tradnl" dirty="0">
                <a:effectLst/>
              </a:rPr>
              <a:t> </a:t>
            </a:r>
          </a:p>
          <a:p>
            <a:pPr lvl="0" algn="just"/>
            <a:r>
              <a:rPr lang="es-ES_tradnl" sz="4200" b="1" dirty="0"/>
              <a:t>10.</a:t>
            </a:r>
            <a:r>
              <a:rPr lang="es-ES_tradnl" dirty="0"/>
              <a:t> Conjunto de Industria 4.0: avances digitales exponenciales, dominio socio-tecnológico de los </a:t>
            </a:r>
            <a:r>
              <a:rPr lang="es-ES_tradnl" dirty="0" err="1"/>
              <a:t>tecnomagnates</a:t>
            </a:r>
            <a:r>
              <a:rPr lang="es-ES_tradnl" dirty="0"/>
              <a:t>-tecno-oligarcas.</a:t>
            </a:r>
          </a:p>
          <a:p>
            <a:pPr algn="just"/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DR. CARLES MANERA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6610B-633C-5B4D-89FE-9BB6F260AFF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3894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2238</Words>
  <Application>Microsoft Macintosh PowerPoint</Application>
  <PresentationFormat>Presentación en pantalla (4:3)</PresentationFormat>
  <Paragraphs>194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Aptos Narrow</vt:lpstr>
      <vt:lpstr>Arial</vt:lpstr>
      <vt:lpstr>Calibri</vt:lpstr>
      <vt:lpstr>Times New Roman</vt:lpstr>
      <vt:lpstr>Tema de Office</vt:lpstr>
      <vt:lpstr>ECONOMÍA EN MUTACIÓN. ALGUNAS DINÁMICAS EN TIEMPOS DE INCERTIDUMBRE</vt:lpstr>
      <vt:lpstr>DESAFÍOS ECONÓMICOS</vt:lpstr>
      <vt:lpstr>ESQUEMA</vt:lpstr>
      <vt:lpstr>I- EL NEOCAPITALISMO,  con gran intensidad en crisis</vt:lpstr>
      <vt:lpstr>10 características de esta economía en mutación (I)</vt:lpstr>
      <vt:lpstr>10 características de esta economía en mutación (II)</vt:lpstr>
      <vt:lpstr>10 características de esta economía en mutación (III)</vt:lpstr>
      <vt:lpstr>10 características de esta economía en mutación (IV)</vt:lpstr>
      <vt:lpstr>10 características de esta economía en mutación (V)</vt:lpstr>
      <vt:lpstr>II- CAPITALISMO DE VIGILANCIA:  5 elementos clave de un nuevo neo-liberalismo que…</vt:lpstr>
      <vt:lpstr>Beneficios enormes…</vt:lpstr>
      <vt:lpstr>…con gran evasión fiscal</vt:lpstr>
      <vt:lpstr>…y propuestas concretas para atajarla</vt:lpstr>
      <vt:lpstr>III- TRES GEOPOLÍTICAS ESENCIALES</vt:lpstr>
      <vt:lpstr>1. ¿Declive de Estados Unidos? Estructura industrial</vt:lpstr>
      <vt:lpstr>Participación en el comercio mundial</vt:lpstr>
      <vt:lpstr>Inflación que aumenta…</vt:lpstr>
      <vt:lpstr>…con menores contrataciones</vt:lpstr>
      <vt:lpstr>La desindustrialización americana…</vt:lpstr>
      <vt:lpstr>…en una economía cada vez más financiarizada</vt:lpstr>
      <vt:lpstr> Beneficios empresariales en Estados Unidos. Diferencia (azul) entre las actividades financieras (verde) y no financieras (rojo), claramente a favor de las primeras</vt:lpstr>
      <vt:lpstr>2. China: el avance asiático. La división sectorial del PIB</vt:lpstr>
      <vt:lpstr>La estructura comercial, con superávit de 1,2 billones de dólares, el mayor de la historia económica</vt:lpstr>
      <vt:lpstr>Política industrial: ejes básicos</vt:lpstr>
      <vt:lpstr>3. Desafío para Europa…</vt:lpstr>
      <vt:lpstr>…con eurobonos</vt:lpstr>
      <vt:lpstr>Un planteamiento de la  Comisión Europea</vt:lpstr>
      <vt:lpstr>Previsiones FUENTE: (https://commission.europa.eu/strategy-and-policy/recovery-plan-europe_es)  </vt:lpstr>
      <vt:lpstr>Inversión pública: clave</vt:lpstr>
      <vt:lpstr>IV- DIEZ CONCLUSIONES  DE LA SITUACIÓN ACTUAL Y DEL FUTURO PRÓXIMO…</vt:lpstr>
      <vt:lpstr>…y un aumento de riesgo geopolítico y de las probabilidades de escenarios más pesimistas Fuente: Banco de España, K. Alonso-Álvarez-D. López Salido, “Geopolitical scenarios, Oil supply and Macroeconomics risks”, borrador.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Manera</dc:creator>
  <cp:lastModifiedBy>Carles Pau Manera Erbina</cp:lastModifiedBy>
  <cp:revision>69</cp:revision>
  <dcterms:created xsi:type="dcterms:W3CDTF">2026-04-30T21:42:18Z</dcterms:created>
  <dcterms:modified xsi:type="dcterms:W3CDTF">2026-08-14T08:55:06Z</dcterms:modified>
</cp:coreProperties>
</file>