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70" r:id="rId3"/>
    <p:sldId id="257" r:id="rId4"/>
    <p:sldId id="267" r:id="rId5"/>
    <p:sldId id="266" r:id="rId6"/>
    <p:sldId id="264" r:id="rId7"/>
    <p:sldId id="258" r:id="rId8"/>
    <p:sldId id="268" r:id="rId9"/>
    <p:sldId id="269" r:id="rId10"/>
    <p:sldId id="260" r:id="rId11"/>
    <p:sldId id="271" r:id="rId12"/>
    <p:sldId id="272" r:id="rId13"/>
    <p:sldId id="261"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56666-57B0-E14E-948F-7FC06A6A2132}" type="datetimeFigureOut">
              <a:rPr lang="es-ES" smtClean="0"/>
              <a:t>17/10/26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556B35-81D7-AB46-B7BE-0BB178E11B33}" type="slidenum">
              <a:rPr lang="es-ES" smtClean="0"/>
              <a:t>‹Nº›</a:t>
            </a:fld>
            <a:endParaRPr lang="es-ES"/>
          </a:p>
        </p:txBody>
      </p:sp>
    </p:spTree>
    <p:extLst>
      <p:ext uri="{BB962C8B-B14F-4D97-AF65-F5344CB8AC3E}">
        <p14:creationId xmlns:p14="http://schemas.microsoft.com/office/powerpoint/2010/main" val="1658338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418124-95FB-76CF-5B0D-F51534F7CD4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CDE9C24-F0AC-3FA6-8152-B243FD41F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71F1F00-3828-38A8-F53A-FC9DC921FAB0}"/>
              </a:ext>
            </a:extLst>
          </p:cNvPr>
          <p:cNvSpPr>
            <a:spLocks noGrp="1"/>
          </p:cNvSpPr>
          <p:nvPr>
            <p:ph type="dt" sz="half" idx="10"/>
          </p:nvPr>
        </p:nvSpPr>
        <p:spPr/>
        <p:txBody>
          <a:bodyPr/>
          <a:lstStyle/>
          <a:p>
            <a:fld id="{556C0C9B-0992-D14E-9CCD-C2FCD039D7A5}" type="datetime1">
              <a:rPr lang="es-ES" smtClean="0"/>
              <a:t>17/10/26</a:t>
            </a:fld>
            <a:endParaRPr lang="es-ES"/>
          </a:p>
        </p:txBody>
      </p:sp>
      <p:sp>
        <p:nvSpPr>
          <p:cNvPr id="5" name="Marcador de pie de página 4">
            <a:extLst>
              <a:ext uri="{FF2B5EF4-FFF2-40B4-BE49-F238E27FC236}">
                <a16:creationId xmlns:a16="http://schemas.microsoft.com/office/drawing/2014/main" id="{FA964A0C-9D9A-3C9B-2FCB-0DB00CE6B746}"/>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56FCC314-028A-3916-B8E3-E3D765D28A30}"/>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115591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C1D4F-C905-00D2-5E19-91FE53353C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3901D51-DF0A-5FBE-093B-35A4EA8E394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80C979-B769-87DA-71B3-5353565B38A2}"/>
              </a:ext>
            </a:extLst>
          </p:cNvPr>
          <p:cNvSpPr>
            <a:spLocks noGrp="1"/>
          </p:cNvSpPr>
          <p:nvPr>
            <p:ph type="dt" sz="half" idx="10"/>
          </p:nvPr>
        </p:nvSpPr>
        <p:spPr/>
        <p:txBody>
          <a:bodyPr/>
          <a:lstStyle/>
          <a:p>
            <a:fld id="{F9C8CD07-DD85-0141-A2A4-78D2AA20CB63}" type="datetime1">
              <a:rPr lang="es-ES" smtClean="0"/>
              <a:t>17/10/26</a:t>
            </a:fld>
            <a:endParaRPr lang="es-ES"/>
          </a:p>
        </p:txBody>
      </p:sp>
      <p:sp>
        <p:nvSpPr>
          <p:cNvPr id="5" name="Marcador de pie de página 4">
            <a:extLst>
              <a:ext uri="{FF2B5EF4-FFF2-40B4-BE49-F238E27FC236}">
                <a16:creationId xmlns:a16="http://schemas.microsoft.com/office/drawing/2014/main" id="{7471AE90-85D9-5258-49E6-69F37589EEAF}"/>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9DAF174E-B91A-EFCE-4560-547332774588}"/>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1817079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31CE4D-3E03-6C67-5CEF-C04A5EB08C4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CE7BB30-2485-7C99-C5A7-52EF0B8BDD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0550974-2A8F-CD96-97F9-0646AF3923BC}"/>
              </a:ext>
            </a:extLst>
          </p:cNvPr>
          <p:cNvSpPr>
            <a:spLocks noGrp="1"/>
          </p:cNvSpPr>
          <p:nvPr>
            <p:ph type="dt" sz="half" idx="10"/>
          </p:nvPr>
        </p:nvSpPr>
        <p:spPr/>
        <p:txBody>
          <a:bodyPr/>
          <a:lstStyle/>
          <a:p>
            <a:fld id="{2C444686-FBB7-4143-AB2E-CA0F8262E695}" type="datetime1">
              <a:rPr lang="es-ES" smtClean="0"/>
              <a:t>17/10/26</a:t>
            </a:fld>
            <a:endParaRPr lang="es-ES"/>
          </a:p>
        </p:txBody>
      </p:sp>
      <p:sp>
        <p:nvSpPr>
          <p:cNvPr id="5" name="Marcador de pie de página 4">
            <a:extLst>
              <a:ext uri="{FF2B5EF4-FFF2-40B4-BE49-F238E27FC236}">
                <a16:creationId xmlns:a16="http://schemas.microsoft.com/office/drawing/2014/main" id="{D8B90A13-434B-B79F-8429-0E8CF747DB6B}"/>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DECD9702-491E-55C9-04B9-9E0505048FE4}"/>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362024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DE3837-BE56-823C-FD55-F4FF2DB9850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8E6D2B1-27A9-0DD7-BBC1-3B677AD291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384CC77F-6226-88E6-36F9-A8EFD681385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9D4440F-F4D3-817F-7498-F99FDD53FB1E}"/>
              </a:ext>
            </a:extLst>
          </p:cNvPr>
          <p:cNvSpPr>
            <a:spLocks noGrp="1"/>
          </p:cNvSpPr>
          <p:nvPr>
            <p:ph type="dt" sz="half" idx="10"/>
          </p:nvPr>
        </p:nvSpPr>
        <p:spPr/>
        <p:txBody>
          <a:bodyPr/>
          <a:lstStyle/>
          <a:p>
            <a:fld id="{98CF6AAF-86BE-B84B-B05F-BDBD0D8B7FE6}" type="datetime1">
              <a:rPr lang="es-ES" smtClean="0"/>
              <a:t>17/10/26</a:t>
            </a:fld>
            <a:endParaRPr lang="es-ES"/>
          </a:p>
        </p:txBody>
      </p:sp>
      <p:sp>
        <p:nvSpPr>
          <p:cNvPr id="6" name="Marcador de pie de página 5">
            <a:extLst>
              <a:ext uri="{FF2B5EF4-FFF2-40B4-BE49-F238E27FC236}">
                <a16:creationId xmlns:a16="http://schemas.microsoft.com/office/drawing/2014/main" id="{46CA33E4-37D4-FD6C-5569-C2E9705D3FE2}"/>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9E5C6D42-D891-9B2F-1765-016B755E8880}"/>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187548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486980-2C29-1417-10B2-14FC46D9ED3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07AC993-CC7B-0863-4877-146474DFC0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E1A29A2-0499-EE1A-7507-6AE4EB680D8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CCD709D-4480-9E80-9647-7C51EA116B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D0F132-EE13-F918-1AF4-F937C56E8B0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4AA6929-BF36-2F3B-231F-69BE3D56F81E}"/>
              </a:ext>
            </a:extLst>
          </p:cNvPr>
          <p:cNvSpPr>
            <a:spLocks noGrp="1"/>
          </p:cNvSpPr>
          <p:nvPr>
            <p:ph type="dt" sz="half" idx="10"/>
          </p:nvPr>
        </p:nvSpPr>
        <p:spPr/>
        <p:txBody>
          <a:bodyPr/>
          <a:lstStyle/>
          <a:p>
            <a:fld id="{E101A26D-3D1D-724A-B022-BBD6C5619947}" type="datetime1">
              <a:rPr lang="es-ES" smtClean="0"/>
              <a:t>17/10/26</a:t>
            </a:fld>
            <a:endParaRPr lang="es-ES"/>
          </a:p>
        </p:txBody>
      </p:sp>
      <p:sp>
        <p:nvSpPr>
          <p:cNvPr id="8" name="Marcador de pie de página 7">
            <a:extLst>
              <a:ext uri="{FF2B5EF4-FFF2-40B4-BE49-F238E27FC236}">
                <a16:creationId xmlns:a16="http://schemas.microsoft.com/office/drawing/2014/main" id="{03F3C2D8-3368-C180-534B-674D4BBC927A}"/>
              </a:ext>
            </a:extLst>
          </p:cNvPr>
          <p:cNvSpPr>
            <a:spLocks noGrp="1"/>
          </p:cNvSpPr>
          <p:nvPr>
            <p:ph type="ftr" sz="quarter" idx="11"/>
          </p:nvPr>
        </p:nvSpPr>
        <p:spPr/>
        <p:txBody>
          <a:bodyPr/>
          <a:lstStyle/>
          <a:p>
            <a:r>
              <a:rPr lang="es-ES"/>
              <a:t>Dr. Carles Manera</a:t>
            </a:r>
          </a:p>
        </p:txBody>
      </p:sp>
      <p:sp>
        <p:nvSpPr>
          <p:cNvPr id="9" name="Marcador de número de diapositiva 8">
            <a:extLst>
              <a:ext uri="{FF2B5EF4-FFF2-40B4-BE49-F238E27FC236}">
                <a16:creationId xmlns:a16="http://schemas.microsoft.com/office/drawing/2014/main" id="{5DB87F09-A2A9-7B25-20AF-30C0ABA6AAE7}"/>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2287430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9BA6F7-81A5-3CBF-1CAE-A66A2210FFD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2242928-6B4E-D9FB-6E5B-1D6D999B96B7}"/>
              </a:ext>
            </a:extLst>
          </p:cNvPr>
          <p:cNvSpPr>
            <a:spLocks noGrp="1"/>
          </p:cNvSpPr>
          <p:nvPr>
            <p:ph type="dt" sz="half" idx="10"/>
          </p:nvPr>
        </p:nvSpPr>
        <p:spPr/>
        <p:txBody>
          <a:bodyPr/>
          <a:lstStyle/>
          <a:p>
            <a:fld id="{F801714E-0509-9843-ADAC-746AE4A3B59A}" type="datetime1">
              <a:rPr lang="es-ES" smtClean="0"/>
              <a:t>17/10/26</a:t>
            </a:fld>
            <a:endParaRPr lang="es-ES"/>
          </a:p>
        </p:txBody>
      </p:sp>
      <p:sp>
        <p:nvSpPr>
          <p:cNvPr id="4" name="Marcador de pie de página 3">
            <a:extLst>
              <a:ext uri="{FF2B5EF4-FFF2-40B4-BE49-F238E27FC236}">
                <a16:creationId xmlns:a16="http://schemas.microsoft.com/office/drawing/2014/main" id="{93DBC9EF-EABB-D6A5-4A4B-8B138F50BA4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98CB2A6-D4AD-0FF3-BAA4-D68BC70A3265}"/>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1233632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C9D163A-15DA-3675-6262-4D71683057E0}"/>
              </a:ext>
            </a:extLst>
          </p:cNvPr>
          <p:cNvSpPr>
            <a:spLocks noGrp="1"/>
          </p:cNvSpPr>
          <p:nvPr>
            <p:ph type="dt" sz="half" idx="10"/>
          </p:nvPr>
        </p:nvSpPr>
        <p:spPr/>
        <p:txBody>
          <a:bodyPr/>
          <a:lstStyle/>
          <a:p>
            <a:fld id="{9FD0877E-F877-1549-9BDD-AE92D6C7EB01}" type="datetime1">
              <a:rPr lang="es-ES" smtClean="0"/>
              <a:t>17/10/26</a:t>
            </a:fld>
            <a:endParaRPr lang="es-ES"/>
          </a:p>
        </p:txBody>
      </p:sp>
      <p:sp>
        <p:nvSpPr>
          <p:cNvPr id="3" name="Marcador de pie de página 2">
            <a:extLst>
              <a:ext uri="{FF2B5EF4-FFF2-40B4-BE49-F238E27FC236}">
                <a16:creationId xmlns:a16="http://schemas.microsoft.com/office/drawing/2014/main" id="{00E8D40F-0BED-F021-A34D-937E4D590A3A}"/>
              </a:ext>
            </a:extLst>
          </p:cNvPr>
          <p:cNvSpPr>
            <a:spLocks noGrp="1"/>
          </p:cNvSpPr>
          <p:nvPr>
            <p:ph type="ftr" sz="quarter" idx="11"/>
          </p:nvPr>
        </p:nvSpPr>
        <p:spPr/>
        <p:txBody>
          <a:bodyPr/>
          <a:lstStyle/>
          <a:p>
            <a:r>
              <a:rPr lang="es-ES"/>
              <a:t>Dr. Carles Manera</a:t>
            </a:r>
          </a:p>
        </p:txBody>
      </p:sp>
      <p:sp>
        <p:nvSpPr>
          <p:cNvPr id="4" name="Marcador de número de diapositiva 3">
            <a:extLst>
              <a:ext uri="{FF2B5EF4-FFF2-40B4-BE49-F238E27FC236}">
                <a16:creationId xmlns:a16="http://schemas.microsoft.com/office/drawing/2014/main" id="{4FA3C1D8-F7B1-363E-8554-5711E3FA5267}"/>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2608262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B4BF2C-2A0C-172C-6E0A-1CBB7927933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346AF24-A682-256C-44FE-CD1EF0CF55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4CFC269-6567-E9DD-FA72-D8D0D1BA34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8524E0-38A3-1744-683F-8DBD997F5C99}"/>
              </a:ext>
            </a:extLst>
          </p:cNvPr>
          <p:cNvSpPr>
            <a:spLocks noGrp="1"/>
          </p:cNvSpPr>
          <p:nvPr>
            <p:ph type="dt" sz="half" idx="10"/>
          </p:nvPr>
        </p:nvSpPr>
        <p:spPr/>
        <p:txBody>
          <a:bodyPr/>
          <a:lstStyle/>
          <a:p>
            <a:fld id="{A5B16BB9-8EEA-9244-8C6F-14A4DD16410E}" type="datetime1">
              <a:rPr lang="es-ES" smtClean="0"/>
              <a:t>17/10/26</a:t>
            </a:fld>
            <a:endParaRPr lang="es-ES"/>
          </a:p>
        </p:txBody>
      </p:sp>
      <p:sp>
        <p:nvSpPr>
          <p:cNvPr id="6" name="Marcador de pie de página 5">
            <a:extLst>
              <a:ext uri="{FF2B5EF4-FFF2-40B4-BE49-F238E27FC236}">
                <a16:creationId xmlns:a16="http://schemas.microsoft.com/office/drawing/2014/main" id="{9F0AF443-BC0E-EE6C-6235-811828A11BDC}"/>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E5106CB0-B8D0-CD99-5919-63F102F07396}"/>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1245677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7CD253-483F-82E5-E6A4-2E77EB4A21E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08BE9AA-1B48-A47A-5C2D-CB6815AC66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9AA87E7-EF51-BE55-540C-A69A9A38B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91236E6-3DCD-EC4E-6DAC-0D3A1ECB8C99}"/>
              </a:ext>
            </a:extLst>
          </p:cNvPr>
          <p:cNvSpPr>
            <a:spLocks noGrp="1"/>
          </p:cNvSpPr>
          <p:nvPr>
            <p:ph type="dt" sz="half" idx="10"/>
          </p:nvPr>
        </p:nvSpPr>
        <p:spPr/>
        <p:txBody>
          <a:bodyPr/>
          <a:lstStyle/>
          <a:p>
            <a:fld id="{5302D5BF-09F7-AE47-93EF-49043C217CAA}" type="datetime1">
              <a:rPr lang="es-ES" smtClean="0"/>
              <a:t>17/10/26</a:t>
            </a:fld>
            <a:endParaRPr lang="es-ES"/>
          </a:p>
        </p:txBody>
      </p:sp>
      <p:sp>
        <p:nvSpPr>
          <p:cNvPr id="6" name="Marcador de pie de página 5">
            <a:extLst>
              <a:ext uri="{FF2B5EF4-FFF2-40B4-BE49-F238E27FC236}">
                <a16:creationId xmlns:a16="http://schemas.microsoft.com/office/drawing/2014/main" id="{D01D9D35-54DF-9F99-59A5-FB98FF0B8FB1}"/>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FAA8EC88-6B36-3E98-0321-625ACB625032}"/>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2142824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13D24-4C43-7B76-07C1-3D7BF774385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62EB8E1-5634-78B0-A045-13CC8D4F649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E9B9278-B3D0-40CE-D023-8CEB266AEFD7}"/>
              </a:ext>
            </a:extLst>
          </p:cNvPr>
          <p:cNvSpPr>
            <a:spLocks noGrp="1"/>
          </p:cNvSpPr>
          <p:nvPr>
            <p:ph type="dt" sz="half" idx="10"/>
          </p:nvPr>
        </p:nvSpPr>
        <p:spPr/>
        <p:txBody>
          <a:bodyPr/>
          <a:lstStyle/>
          <a:p>
            <a:fld id="{0A112998-E6B6-1144-A58E-AA7A8AA10059}" type="datetime1">
              <a:rPr lang="es-ES" smtClean="0"/>
              <a:t>17/10/26</a:t>
            </a:fld>
            <a:endParaRPr lang="es-ES"/>
          </a:p>
        </p:txBody>
      </p:sp>
      <p:sp>
        <p:nvSpPr>
          <p:cNvPr id="5" name="Marcador de pie de página 4">
            <a:extLst>
              <a:ext uri="{FF2B5EF4-FFF2-40B4-BE49-F238E27FC236}">
                <a16:creationId xmlns:a16="http://schemas.microsoft.com/office/drawing/2014/main" id="{144666B2-C37A-BFB1-5BCD-20D41DF89220}"/>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5ED05AC2-1640-402A-2669-AC1EFC5DBCAA}"/>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1106049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E3B4231-5101-FAA8-CD9C-0A7228A3CDA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10DAA46-AEA1-787E-487B-E1A8D33E825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631C6FB-1F84-271A-8F22-6FC3C0D65CAA}"/>
              </a:ext>
            </a:extLst>
          </p:cNvPr>
          <p:cNvSpPr>
            <a:spLocks noGrp="1"/>
          </p:cNvSpPr>
          <p:nvPr>
            <p:ph type="dt" sz="half" idx="10"/>
          </p:nvPr>
        </p:nvSpPr>
        <p:spPr/>
        <p:txBody>
          <a:bodyPr/>
          <a:lstStyle/>
          <a:p>
            <a:fld id="{D3919582-1EB4-6B4E-B7FD-851744490F14}" type="datetime1">
              <a:rPr lang="es-ES" smtClean="0"/>
              <a:t>17/10/26</a:t>
            </a:fld>
            <a:endParaRPr lang="es-ES"/>
          </a:p>
        </p:txBody>
      </p:sp>
      <p:sp>
        <p:nvSpPr>
          <p:cNvPr id="5" name="Marcador de pie de página 4">
            <a:extLst>
              <a:ext uri="{FF2B5EF4-FFF2-40B4-BE49-F238E27FC236}">
                <a16:creationId xmlns:a16="http://schemas.microsoft.com/office/drawing/2014/main" id="{75747849-7E41-E68B-3F53-72F3F7A56081}"/>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084FA749-CA12-5FDD-A439-881D8F84E44F}"/>
              </a:ext>
            </a:extLst>
          </p:cNvPr>
          <p:cNvSpPr>
            <a:spLocks noGrp="1"/>
          </p:cNvSpPr>
          <p:nvPr>
            <p:ph type="sldNum" sz="quarter" idx="12"/>
          </p:nvPr>
        </p:nvSpPr>
        <p:spPr/>
        <p:txBody>
          <a:bodyPr/>
          <a:lstStyle/>
          <a:p>
            <a:fld id="{59FE2126-18B4-B848-8F00-52EADD5157ED}" type="slidenum">
              <a:rPr lang="es-ES" smtClean="0"/>
              <a:t>‹Nº›</a:t>
            </a:fld>
            <a:endParaRPr lang="es-ES"/>
          </a:p>
        </p:txBody>
      </p:sp>
    </p:spTree>
    <p:extLst>
      <p:ext uri="{BB962C8B-B14F-4D97-AF65-F5344CB8AC3E}">
        <p14:creationId xmlns:p14="http://schemas.microsoft.com/office/powerpoint/2010/main" val="58339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3334944-B922-34D2-C67B-286E29BAB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24D1B98-7142-AB38-DEC4-F55C74AAF5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E5B3950-8432-8B92-94EA-3F18EBE4B8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0E548A-E785-4D48-AC4E-9C8FCC426417}" type="datetime1">
              <a:rPr lang="es-ES" smtClean="0"/>
              <a:t>17/10/26</a:t>
            </a:fld>
            <a:endParaRPr lang="es-ES"/>
          </a:p>
        </p:txBody>
      </p:sp>
      <p:sp>
        <p:nvSpPr>
          <p:cNvPr id="5" name="Marcador de pie de página 4">
            <a:extLst>
              <a:ext uri="{FF2B5EF4-FFF2-40B4-BE49-F238E27FC236}">
                <a16:creationId xmlns:a16="http://schemas.microsoft.com/office/drawing/2014/main" id="{EE7F0481-4751-85FB-E4BF-4D24381517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s-ES"/>
              <a:t>Dr. Carles Manera</a:t>
            </a:r>
          </a:p>
        </p:txBody>
      </p:sp>
      <p:sp>
        <p:nvSpPr>
          <p:cNvPr id="6" name="Marcador de número de diapositiva 5">
            <a:extLst>
              <a:ext uri="{FF2B5EF4-FFF2-40B4-BE49-F238E27FC236}">
                <a16:creationId xmlns:a16="http://schemas.microsoft.com/office/drawing/2014/main" id="{A066876B-B945-00FE-51CF-74F755E0A3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FE2126-18B4-B848-8F00-52EADD5157ED}" type="slidenum">
              <a:rPr lang="es-ES" smtClean="0"/>
              <a:t>‹Nº›</a:t>
            </a:fld>
            <a:endParaRPr lang="es-ES"/>
          </a:p>
        </p:txBody>
      </p:sp>
    </p:spTree>
    <p:extLst>
      <p:ext uri="{BB962C8B-B14F-4D97-AF65-F5344CB8AC3E}">
        <p14:creationId xmlns:p14="http://schemas.microsoft.com/office/powerpoint/2010/main" val="1769834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goto?url=CAESZAHrOzAV-zegGs3owe34IyINm3vyIipsh5wFyZUf6prWBUfd9frO-pfXXPNhwKmVZzcNumH1TrC-j6E420D8ROJKhpg8lHCAMNu9eAYhgTC14d9yfk-wKah4ULObsWJIuFzGsDs" TargetMode="External"/><Relationship Id="rId2" Type="http://schemas.openxmlformats.org/officeDocument/2006/relationships/hyperlink" Target="https://www.google.com/goto?url=CAESYQHrOzAVxnclBD985Q3ncKCZ7AmVHdZIW9RYxs56_NTkNZ-MvOIUv-RWT2bDAepD6EVBaisoypMk0zCQ1tKSA0A5lOkJ_qdh4B98vm2iwH5lwTt8GtUvi6AZyxSMUREguTI" TargetMode="Externa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940907-C16B-E8A0-2C42-9AE9DBCC2954}"/>
              </a:ext>
            </a:extLst>
          </p:cNvPr>
          <p:cNvSpPr>
            <a:spLocks noGrp="1"/>
          </p:cNvSpPr>
          <p:nvPr>
            <p:ph type="ctrTitle"/>
          </p:nvPr>
        </p:nvSpPr>
        <p:spPr/>
        <p:txBody>
          <a:bodyPr>
            <a:normAutofit/>
          </a:bodyPr>
          <a:lstStyle/>
          <a:p>
            <a:r>
              <a:rPr lang="es-ES" dirty="0"/>
              <a:t>Guerra en el Golfo (2026): </a:t>
            </a:r>
            <a:br>
              <a:rPr lang="es-ES" dirty="0"/>
            </a:br>
            <a:r>
              <a:rPr lang="es-ES" dirty="0"/>
              <a:t>el peso de la economía</a:t>
            </a:r>
          </a:p>
        </p:txBody>
      </p:sp>
      <p:sp>
        <p:nvSpPr>
          <p:cNvPr id="3" name="Subtítulo 2">
            <a:extLst>
              <a:ext uri="{FF2B5EF4-FFF2-40B4-BE49-F238E27FC236}">
                <a16:creationId xmlns:a16="http://schemas.microsoft.com/office/drawing/2014/main" id="{65CD74BD-1232-E5BC-7197-698C7DBDA2FE}"/>
              </a:ext>
            </a:extLst>
          </p:cNvPr>
          <p:cNvSpPr>
            <a:spLocks noGrp="1"/>
          </p:cNvSpPr>
          <p:nvPr>
            <p:ph type="subTitle" idx="1"/>
          </p:nvPr>
        </p:nvSpPr>
        <p:spPr>
          <a:xfrm>
            <a:off x="1524000" y="3602038"/>
            <a:ext cx="9144000" cy="2575478"/>
          </a:xfrm>
        </p:spPr>
        <p:txBody>
          <a:bodyPr>
            <a:normAutofit fontScale="32500" lnSpcReduction="20000"/>
          </a:bodyPr>
          <a:lstStyle/>
          <a:p>
            <a:endParaRPr lang="es-ES" dirty="0"/>
          </a:p>
          <a:p>
            <a:pPr marL="457200" indent="-457200" algn="just">
              <a:buAutoNum type="arabicPeriod"/>
            </a:pPr>
            <a:r>
              <a:rPr lang="es-ES" sz="6000" dirty="0"/>
              <a:t>Orígenes de la guerra.</a:t>
            </a:r>
          </a:p>
          <a:p>
            <a:pPr marL="457200" indent="-457200" algn="just">
              <a:buAutoNum type="arabicPeriod"/>
            </a:pPr>
            <a:r>
              <a:rPr lang="es-ES" sz="6000" dirty="0"/>
              <a:t>El endeudamiento de Estados Unidos.</a:t>
            </a:r>
          </a:p>
          <a:p>
            <a:pPr marL="457200" indent="-457200" algn="just">
              <a:buAutoNum type="arabicPeriod"/>
            </a:pPr>
            <a:r>
              <a:rPr lang="es-ES" sz="6000" dirty="0"/>
              <a:t>La inflación.</a:t>
            </a:r>
          </a:p>
          <a:p>
            <a:pPr marL="457200" indent="-457200" algn="just">
              <a:buAutoNum type="arabicPeriod"/>
            </a:pPr>
            <a:r>
              <a:rPr lang="es-ES" sz="6000" dirty="0"/>
              <a:t>El cierre de los estrechos.</a:t>
            </a:r>
          </a:p>
          <a:p>
            <a:pPr marL="457200" indent="-457200" algn="just">
              <a:buAutoNum type="arabicPeriod"/>
            </a:pPr>
            <a:r>
              <a:rPr lang="es-ES" sz="6000" dirty="0"/>
              <a:t>Conclusión.</a:t>
            </a:r>
          </a:p>
          <a:p>
            <a:pPr marL="457200" indent="-457200">
              <a:buAutoNum type="arabicPeriod"/>
            </a:pPr>
            <a:endParaRPr lang="es-ES" dirty="0"/>
          </a:p>
          <a:p>
            <a:r>
              <a:rPr lang="es-ES" dirty="0"/>
              <a:t>Dr. Carles Manera</a:t>
            </a:r>
          </a:p>
        </p:txBody>
      </p:sp>
      <p:sp>
        <p:nvSpPr>
          <p:cNvPr id="4" name="Marcador de pie de página 3">
            <a:extLst>
              <a:ext uri="{FF2B5EF4-FFF2-40B4-BE49-F238E27FC236}">
                <a16:creationId xmlns:a16="http://schemas.microsoft.com/office/drawing/2014/main" id="{5CA7D786-2C98-4A3F-36A5-0BC8B5540AC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3789339-0A7D-3056-F7CC-811AD0EA4B81}"/>
              </a:ext>
            </a:extLst>
          </p:cNvPr>
          <p:cNvSpPr>
            <a:spLocks noGrp="1"/>
          </p:cNvSpPr>
          <p:nvPr>
            <p:ph type="sldNum" sz="quarter" idx="12"/>
          </p:nvPr>
        </p:nvSpPr>
        <p:spPr/>
        <p:txBody>
          <a:bodyPr/>
          <a:lstStyle/>
          <a:p>
            <a:fld id="{59FE2126-18B4-B848-8F00-52EADD5157ED}" type="slidenum">
              <a:rPr lang="es-ES" smtClean="0"/>
              <a:t>1</a:t>
            </a:fld>
            <a:endParaRPr lang="es-ES"/>
          </a:p>
        </p:txBody>
      </p:sp>
    </p:spTree>
    <p:extLst>
      <p:ext uri="{BB962C8B-B14F-4D97-AF65-F5344CB8AC3E}">
        <p14:creationId xmlns:p14="http://schemas.microsoft.com/office/powerpoint/2010/main" val="2452389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524655-38B3-1E1E-F02A-F184054EDFC7}"/>
              </a:ext>
            </a:extLst>
          </p:cNvPr>
          <p:cNvSpPr>
            <a:spLocks noGrp="1"/>
          </p:cNvSpPr>
          <p:nvPr>
            <p:ph type="title"/>
          </p:nvPr>
        </p:nvSpPr>
        <p:spPr/>
        <p:txBody>
          <a:bodyPr/>
          <a:lstStyle/>
          <a:p>
            <a:pPr algn="ctr"/>
            <a:r>
              <a:rPr lang="es-ES" b="1" dirty="0"/>
              <a:t>Orígenes de la guerra</a:t>
            </a:r>
          </a:p>
        </p:txBody>
      </p:sp>
      <p:sp>
        <p:nvSpPr>
          <p:cNvPr id="3" name="Marcador de contenido 2">
            <a:extLst>
              <a:ext uri="{FF2B5EF4-FFF2-40B4-BE49-F238E27FC236}">
                <a16:creationId xmlns:a16="http://schemas.microsoft.com/office/drawing/2014/main" id="{009F0676-DBFD-7E13-1794-38A8275D1E4A}"/>
              </a:ext>
            </a:extLst>
          </p:cNvPr>
          <p:cNvSpPr>
            <a:spLocks noGrp="1"/>
          </p:cNvSpPr>
          <p:nvPr>
            <p:ph idx="1"/>
          </p:nvPr>
        </p:nvSpPr>
        <p:spPr/>
        <p:txBody>
          <a:bodyPr>
            <a:normAutofit fontScale="47500" lnSpcReduction="20000"/>
          </a:bodyPr>
          <a:lstStyle/>
          <a:p>
            <a:pPr algn="just"/>
            <a:r>
              <a:rPr lang="es-ES" sz="3300" b="1" dirty="0"/>
              <a:t>1.</a:t>
            </a:r>
            <a:r>
              <a:rPr lang="es-ES" sz="3300" dirty="0"/>
              <a:t> Ataque a Irán por parte de Estados Unidos e Israel.</a:t>
            </a:r>
          </a:p>
          <a:p>
            <a:pPr algn="just"/>
            <a:r>
              <a:rPr lang="es-ES" sz="3300" b="1" dirty="0"/>
              <a:t>2</a:t>
            </a:r>
            <a:r>
              <a:rPr lang="es-ES" sz="3300" dirty="0"/>
              <a:t>. Objetivo: frenar el Programa Nuclear y de Misiles; provocar un cambio de Régimen.</a:t>
            </a:r>
          </a:p>
          <a:p>
            <a:pPr marL="0" indent="0" algn="just">
              <a:buNone/>
            </a:pPr>
            <a:endParaRPr lang="es-ES" sz="3300" dirty="0"/>
          </a:p>
          <a:p>
            <a:pPr marL="0" indent="0" algn="ctr">
              <a:buNone/>
            </a:pPr>
            <a:r>
              <a:rPr lang="es-ES" sz="4600" b="1" dirty="0"/>
              <a:t>Pero: </a:t>
            </a:r>
          </a:p>
          <a:p>
            <a:pPr marL="0" indent="0" algn="just">
              <a:buNone/>
            </a:pPr>
            <a:endParaRPr lang="es-ES" dirty="0"/>
          </a:p>
          <a:p>
            <a:pPr marL="0" indent="0" algn="just">
              <a:buNone/>
            </a:pPr>
            <a:r>
              <a:rPr lang="es-ES" dirty="0"/>
              <a:t>a) En marzo de 2026, Reuters recogió las dudas de expertos jurídicos sobre la justificación de los ataques y señaló que la Administración estadounidense había aportado pocas pruebas públicas de la inminencia de la amenaza alegada.</a:t>
            </a:r>
          </a:p>
          <a:p>
            <a:pPr marL="0" indent="0" algn="just">
              <a:buNone/>
            </a:pPr>
            <a:endParaRPr lang="es-ES" dirty="0"/>
          </a:p>
          <a:p>
            <a:pPr marL="0" indent="0" algn="just">
              <a:buNone/>
            </a:pPr>
            <a:r>
              <a:rPr lang="es-ES" b="1" dirty="0"/>
              <a:t>b)</a:t>
            </a:r>
            <a:r>
              <a:rPr lang="es-ES" dirty="0"/>
              <a:t> El artículo 2.4 de la Carta de las Naciones Unidas prohíbe, como regla general, el uso de la fuerza contra otro Estado. Las excepciones principales son la legítima defensa conforme al artículo 51 y la autorización del Consejo de Seguridad.</a:t>
            </a:r>
          </a:p>
          <a:p>
            <a:pPr marL="0" indent="0" algn="just">
              <a:buNone/>
            </a:pPr>
            <a:endParaRPr lang="es-ES" dirty="0"/>
          </a:p>
          <a:p>
            <a:pPr marL="0" indent="0" algn="just">
              <a:buNone/>
            </a:pPr>
            <a:r>
              <a:rPr lang="es-ES" b="1" dirty="0"/>
              <a:t>c)</a:t>
            </a:r>
            <a:r>
              <a:rPr lang="es-ES" dirty="0"/>
              <a:t> El 28 de febrero de 2026, el secretario general de la ONU condenó los ataques estadounidenses e israelíes y también condenó las posteriores acciones iraníes contra otros países de la región.</a:t>
            </a:r>
          </a:p>
          <a:p>
            <a:pPr marL="0" indent="0" algn="just">
              <a:buNone/>
            </a:pPr>
            <a:endParaRPr lang="es-ES" dirty="0"/>
          </a:p>
          <a:p>
            <a:pPr marL="0" indent="0" algn="ctr">
              <a:buNone/>
            </a:pPr>
            <a:r>
              <a:rPr lang="es-ES" sz="3800" b="1" dirty="0"/>
              <a:t>LA GUERRA HA GENERADO UNA CRISIS AUTO-INDUCIDA, SIMILAR A LA GUERRA COMERCIAL CON LOS ARANCELES</a:t>
            </a:r>
          </a:p>
          <a:p>
            <a:pPr marL="0" indent="0" algn="just">
              <a:buNone/>
            </a:pPr>
            <a:endParaRPr lang="es-ES" dirty="0"/>
          </a:p>
        </p:txBody>
      </p:sp>
      <p:sp>
        <p:nvSpPr>
          <p:cNvPr id="4" name="Marcador de pie de página 3">
            <a:extLst>
              <a:ext uri="{FF2B5EF4-FFF2-40B4-BE49-F238E27FC236}">
                <a16:creationId xmlns:a16="http://schemas.microsoft.com/office/drawing/2014/main" id="{77883346-E21C-E444-3CB2-BDBE95C1F4B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60FD631E-9E82-D3C0-2943-63A4577DB39C}"/>
              </a:ext>
            </a:extLst>
          </p:cNvPr>
          <p:cNvSpPr>
            <a:spLocks noGrp="1"/>
          </p:cNvSpPr>
          <p:nvPr>
            <p:ph type="sldNum" sz="quarter" idx="12"/>
          </p:nvPr>
        </p:nvSpPr>
        <p:spPr/>
        <p:txBody>
          <a:bodyPr/>
          <a:lstStyle/>
          <a:p>
            <a:fld id="{59FE2126-18B4-B848-8F00-52EADD5157ED}" type="slidenum">
              <a:rPr lang="es-ES" smtClean="0"/>
              <a:t>2</a:t>
            </a:fld>
            <a:endParaRPr lang="es-ES"/>
          </a:p>
        </p:txBody>
      </p:sp>
    </p:spTree>
    <p:extLst>
      <p:ext uri="{BB962C8B-B14F-4D97-AF65-F5344CB8AC3E}">
        <p14:creationId xmlns:p14="http://schemas.microsoft.com/office/powerpoint/2010/main" val="197040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630EC7-BEE9-3294-79B1-D6E8AC8316BB}"/>
              </a:ext>
            </a:extLst>
          </p:cNvPr>
          <p:cNvSpPr>
            <a:spLocks noGrp="1"/>
          </p:cNvSpPr>
          <p:nvPr>
            <p:ph type="title"/>
          </p:nvPr>
        </p:nvSpPr>
        <p:spPr/>
        <p:txBody>
          <a:bodyPr/>
          <a:lstStyle/>
          <a:p>
            <a:pPr algn="ctr"/>
            <a:r>
              <a:rPr lang="es-ES" b="1" dirty="0"/>
              <a:t>1. El endeudamiento de Estados Unidos</a:t>
            </a:r>
          </a:p>
        </p:txBody>
      </p:sp>
      <p:sp>
        <p:nvSpPr>
          <p:cNvPr id="3" name="Marcador de contenido 2">
            <a:extLst>
              <a:ext uri="{FF2B5EF4-FFF2-40B4-BE49-F238E27FC236}">
                <a16:creationId xmlns:a16="http://schemas.microsoft.com/office/drawing/2014/main" id="{746A6643-7040-33FB-B414-EA4BCF758381}"/>
              </a:ext>
            </a:extLst>
          </p:cNvPr>
          <p:cNvSpPr>
            <a:spLocks noGrp="1"/>
          </p:cNvSpPr>
          <p:nvPr>
            <p:ph idx="1"/>
          </p:nvPr>
        </p:nvSpPr>
        <p:spPr/>
        <p:txBody>
          <a:bodyPr>
            <a:normAutofit fontScale="85000" lnSpcReduction="20000"/>
          </a:bodyPr>
          <a:lstStyle/>
          <a:p>
            <a:pPr algn="just"/>
            <a:r>
              <a:rPr lang="es-ES" dirty="0"/>
              <a:t>Lo que paga el Tesoro estadounidense por endeudarse a diez años ha pasado de en torno al 4 % al 5,24 % que marcaba el 1 de octubre, con una subida especialmente brusca desde mediados de agosto, cuando aún rondaba el 4,6 %.</a:t>
            </a:r>
          </a:p>
          <a:p>
            <a:pPr algn="just"/>
            <a:r>
              <a:rPr lang="es-ES" dirty="0"/>
              <a:t>Cuando un Estado gasta más de lo que ingresa, cubre la diferencia pidiendo prestado, y lo hace emitiendo bonos: quien los compra adelanta dinero hoy y el Estado se compromete a devolverlo en un plazo fijo, pagando un interés mientras tanto. </a:t>
            </a:r>
          </a:p>
          <a:p>
            <a:pPr algn="just"/>
            <a:r>
              <a:rPr lang="es-ES" dirty="0"/>
              <a:t>Ese interés no lo fija el Gobierno, sino la subasta en la que los inversores pujan por los bonos. Cuando “confían”, se conforman con poco; cuando “desconfían”, exigen más. </a:t>
            </a:r>
          </a:p>
          <a:p>
            <a:pPr algn="just"/>
            <a:r>
              <a:rPr lang="es-ES" dirty="0"/>
              <a:t>Que el Estado más poderoso del mundo tenga que pagar más de un 5 % significa que sus prestamistas exigen ahora una compensación por riesgos que antes no veían: más inflación, más deuda y más incertidumbre política.</a:t>
            </a:r>
          </a:p>
        </p:txBody>
      </p:sp>
      <p:sp>
        <p:nvSpPr>
          <p:cNvPr id="4" name="Marcador de pie de página 3">
            <a:extLst>
              <a:ext uri="{FF2B5EF4-FFF2-40B4-BE49-F238E27FC236}">
                <a16:creationId xmlns:a16="http://schemas.microsoft.com/office/drawing/2014/main" id="{5B8B4179-0E83-00D7-92F6-B9DE949F6D0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F76628F4-1F02-33BE-2DEE-B6DC042DC4D6}"/>
              </a:ext>
            </a:extLst>
          </p:cNvPr>
          <p:cNvSpPr>
            <a:spLocks noGrp="1"/>
          </p:cNvSpPr>
          <p:nvPr>
            <p:ph type="sldNum" sz="quarter" idx="12"/>
          </p:nvPr>
        </p:nvSpPr>
        <p:spPr/>
        <p:txBody>
          <a:bodyPr/>
          <a:lstStyle/>
          <a:p>
            <a:fld id="{59FE2126-18B4-B848-8F00-52EADD5157ED}" type="slidenum">
              <a:rPr lang="es-ES" smtClean="0"/>
              <a:t>3</a:t>
            </a:fld>
            <a:endParaRPr lang="es-ES"/>
          </a:p>
        </p:txBody>
      </p:sp>
    </p:spTree>
    <p:extLst>
      <p:ext uri="{BB962C8B-B14F-4D97-AF65-F5344CB8AC3E}">
        <p14:creationId xmlns:p14="http://schemas.microsoft.com/office/powerpoint/2010/main" val="2451169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ADF4BD-BEF4-AD4B-0E5E-E2854FE2CAE2}"/>
              </a:ext>
            </a:extLst>
          </p:cNvPr>
          <p:cNvSpPr>
            <a:spLocks noGrp="1"/>
          </p:cNvSpPr>
          <p:nvPr>
            <p:ph type="title"/>
          </p:nvPr>
        </p:nvSpPr>
        <p:spPr/>
        <p:txBody>
          <a:bodyPr/>
          <a:lstStyle/>
          <a:p>
            <a:pPr algn="ctr"/>
            <a:r>
              <a:rPr lang="es-ES" b="1" dirty="0"/>
              <a:t>Rendimiento del bono EEUU a 10 años</a:t>
            </a:r>
            <a:br>
              <a:rPr lang="es-ES" b="1" dirty="0"/>
            </a:br>
            <a:r>
              <a:rPr lang="es-ES" b="1" dirty="0"/>
              <a:t>(Fuente: Reserva Federal)</a:t>
            </a:r>
          </a:p>
        </p:txBody>
      </p:sp>
      <p:pic>
        <p:nvPicPr>
          <p:cNvPr id="6" name="Marcador de contenido 5">
            <a:extLst>
              <a:ext uri="{FF2B5EF4-FFF2-40B4-BE49-F238E27FC236}">
                <a16:creationId xmlns:a16="http://schemas.microsoft.com/office/drawing/2014/main" id="{B6DA19B2-8EA9-16F6-E5D6-9767F6B32305}"/>
              </a:ext>
            </a:extLst>
          </p:cNvPr>
          <p:cNvPicPr>
            <a:picLocks noGrp="1" noChangeAspect="1"/>
          </p:cNvPicPr>
          <p:nvPr>
            <p:ph idx="1"/>
          </p:nvPr>
        </p:nvPicPr>
        <p:blipFill>
          <a:blip r:embed="rId2"/>
          <a:stretch>
            <a:fillRect/>
          </a:stretch>
        </p:blipFill>
        <p:spPr>
          <a:xfrm>
            <a:off x="1988288" y="1690688"/>
            <a:ext cx="8123275" cy="4665662"/>
          </a:xfrm>
          <a:prstGeom prst="rect">
            <a:avLst/>
          </a:prstGeom>
        </p:spPr>
      </p:pic>
      <p:sp>
        <p:nvSpPr>
          <p:cNvPr id="4" name="Marcador de pie de página 3">
            <a:extLst>
              <a:ext uri="{FF2B5EF4-FFF2-40B4-BE49-F238E27FC236}">
                <a16:creationId xmlns:a16="http://schemas.microsoft.com/office/drawing/2014/main" id="{9603D048-3052-D3E1-4072-451798479DB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D361E11-0697-C4AA-6B91-30CE7A13EB33}"/>
              </a:ext>
            </a:extLst>
          </p:cNvPr>
          <p:cNvSpPr>
            <a:spLocks noGrp="1"/>
          </p:cNvSpPr>
          <p:nvPr>
            <p:ph type="sldNum" sz="quarter" idx="12"/>
          </p:nvPr>
        </p:nvSpPr>
        <p:spPr/>
        <p:txBody>
          <a:bodyPr/>
          <a:lstStyle/>
          <a:p>
            <a:fld id="{6F332D1F-1DD5-E046-A085-381B4E98D9BE}" type="slidenum">
              <a:rPr lang="es-ES" smtClean="0"/>
              <a:t>4</a:t>
            </a:fld>
            <a:endParaRPr lang="es-ES"/>
          </a:p>
        </p:txBody>
      </p:sp>
    </p:spTree>
    <p:extLst>
      <p:ext uri="{BB962C8B-B14F-4D97-AF65-F5344CB8AC3E}">
        <p14:creationId xmlns:p14="http://schemas.microsoft.com/office/powerpoint/2010/main" val="115112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617D1-1A22-2348-0114-EEB9DFB1EE02}"/>
              </a:ext>
            </a:extLst>
          </p:cNvPr>
          <p:cNvSpPr>
            <a:spLocks noGrp="1"/>
          </p:cNvSpPr>
          <p:nvPr>
            <p:ph type="title"/>
          </p:nvPr>
        </p:nvSpPr>
        <p:spPr>
          <a:xfrm>
            <a:off x="838200" y="136525"/>
            <a:ext cx="10515600" cy="1554163"/>
          </a:xfrm>
        </p:spPr>
        <p:txBody>
          <a:bodyPr>
            <a:normAutofit fontScale="90000"/>
          </a:bodyPr>
          <a:lstStyle/>
          <a:p>
            <a:pPr algn="ctr"/>
            <a:r>
              <a:rPr lang="es-ES" b="1" dirty="0"/>
              <a:t>¿En qué manos está la deuda EEUU?</a:t>
            </a:r>
            <a:br>
              <a:rPr lang="es-ES" b="1" dirty="0"/>
            </a:br>
            <a:r>
              <a:rPr lang="es-ES" b="1" dirty="0"/>
              <a:t>(Fuente: U.S. </a:t>
            </a:r>
            <a:r>
              <a:rPr lang="es-ES" b="1" dirty="0" err="1"/>
              <a:t>Department</a:t>
            </a:r>
            <a:r>
              <a:rPr lang="es-ES" b="1" dirty="0"/>
              <a:t> </a:t>
            </a:r>
            <a:r>
              <a:rPr lang="es-ES" b="1" dirty="0" err="1"/>
              <a:t>of</a:t>
            </a:r>
            <a:r>
              <a:rPr lang="es-ES" b="1" dirty="0"/>
              <a:t> </a:t>
            </a:r>
            <a:r>
              <a:rPr lang="es-ES" b="1" dirty="0" err="1"/>
              <a:t>the</a:t>
            </a:r>
            <a:r>
              <a:rPr lang="es-ES" b="1" dirty="0"/>
              <a:t> </a:t>
            </a:r>
            <a:r>
              <a:rPr lang="es-ES" b="1" dirty="0" err="1"/>
              <a:t>Treasury</a:t>
            </a:r>
            <a:r>
              <a:rPr lang="es-ES" b="1" dirty="0"/>
              <a:t>, TIC Data </a:t>
            </a:r>
            <a:r>
              <a:rPr lang="es-ES" b="1" dirty="0" err="1"/>
              <a:t>Major</a:t>
            </a:r>
            <a:r>
              <a:rPr lang="es-ES" b="1" dirty="0"/>
              <a:t> Foreign </a:t>
            </a:r>
            <a:r>
              <a:rPr lang="es-ES" b="1" dirty="0" err="1"/>
              <a:t>Holders</a:t>
            </a:r>
            <a:r>
              <a:rPr lang="es-ES" b="1" dirty="0"/>
              <a:t>) </a:t>
            </a:r>
          </a:p>
        </p:txBody>
      </p:sp>
      <p:pic>
        <p:nvPicPr>
          <p:cNvPr id="7" name="Marcador de contenido 6">
            <a:extLst>
              <a:ext uri="{FF2B5EF4-FFF2-40B4-BE49-F238E27FC236}">
                <a16:creationId xmlns:a16="http://schemas.microsoft.com/office/drawing/2014/main" id="{A9614F95-CC35-A0C1-DE8A-A6A0EC20200C}"/>
              </a:ext>
            </a:extLst>
          </p:cNvPr>
          <p:cNvPicPr>
            <a:picLocks noGrp="1" noChangeAspect="1"/>
          </p:cNvPicPr>
          <p:nvPr>
            <p:ph sz="half" idx="1"/>
          </p:nvPr>
        </p:nvPicPr>
        <p:blipFill>
          <a:blip r:embed="rId2"/>
          <a:stretch>
            <a:fillRect/>
          </a:stretch>
        </p:blipFill>
        <p:spPr>
          <a:xfrm>
            <a:off x="838200" y="1870074"/>
            <a:ext cx="5181600" cy="4190483"/>
          </a:xfrm>
          <a:prstGeom prst="rect">
            <a:avLst/>
          </a:prstGeom>
        </p:spPr>
      </p:pic>
      <p:sp>
        <p:nvSpPr>
          <p:cNvPr id="4" name="Marcador de contenido 3">
            <a:extLst>
              <a:ext uri="{FF2B5EF4-FFF2-40B4-BE49-F238E27FC236}">
                <a16:creationId xmlns:a16="http://schemas.microsoft.com/office/drawing/2014/main" id="{5610F6BA-188E-21CA-2BED-56CF3ED1EB1B}"/>
              </a:ext>
            </a:extLst>
          </p:cNvPr>
          <p:cNvSpPr>
            <a:spLocks noGrp="1"/>
          </p:cNvSpPr>
          <p:nvPr>
            <p:ph sz="half" idx="2"/>
          </p:nvPr>
        </p:nvSpPr>
        <p:spPr/>
        <p:txBody>
          <a:bodyPr>
            <a:normAutofit fontScale="55000" lnSpcReduction="20000"/>
          </a:bodyPr>
          <a:lstStyle/>
          <a:p>
            <a:pPr lvl="0" algn="just"/>
            <a:r>
              <a:rPr lang="es-ES" b="1" dirty="0"/>
              <a:t>Japón: </a:t>
            </a:r>
            <a:r>
              <a:rPr lang="es-ES" dirty="0"/>
              <a:t>El</a:t>
            </a:r>
            <a:r>
              <a:rPr lang="es-ES" b="1" dirty="0"/>
              <a:t> </a:t>
            </a:r>
            <a:r>
              <a:rPr lang="es-ES" dirty="0"/>
              <a:t>mayor acreedor internacional de EE. UU. con </a:t>
            </a:r>
            <a:r>
              <a:rPr lang="es-ES" b="1" dirty="0"/>
              <a:t>1.10 billones de dólares</a:t>
            </a:r>
            <a:r>
              <a:rPr lang="es-ES" dirty="0"/>
              <a:t>. Su tenencia ha disminuido debido a que el Banco de Japón ha intervenido para defender el yen.</a:t>
            </a:r>
          </a:p>
          <a:p>
            <a:pPr lvl="0" algn="just"/>
            <a:r>
              <a:rPr lang="es-ES" b="1" dirty="0"/>
              <a:t>Reino Unido: </a:t>
            </a:r>
            <a:r>
              <a:rPr lang="es-ES" dirty="0"/>
              <a:t>Segunda posición rozando el billón de dólares (</a:t>
            </a:r>
            <a:r>
              <a:rPr lang="es-ES" b="1" dirty="0"/>
              <a:t>998,300 millones</a:t>
            </a:r>
            <a:r>
              <a:rPr lang="es-ES" dirty="0"/>
              <a:t>). Gran parte de este volumen se debe al papel de Londres como el centro financiero e institucional preferido por fondos internacionales y de cobertura para custodiar eurodólares y bonos a 10 y 30 años.</a:t>
            </a:r>
          </a:p>
          <a:p>
            <a:pPr lvl="0" algn="just"/>
            <a:r>
              <a:rPr lang="es-ES" b="1" dirty="0"/>
              <a:t>China:</a:t>
            </a:r>
            <a:r>
              <a:rPr lang="es-ES" dirty="0"/>
              <a:t> Estrategia de reducción gradual de exposición directa a bonos americanos, cayendo hasta los </a:t>
            </a:r>
            <a:r>
              <a:rPr lang="es-ES" b="1" dirty="0"/>
              <a:t>618,000 millones de dólares</a:t>
            </a:r>
            <a:r>
              <a:rPr lang="es-ES" dirty="0"/>
              <a:t> (lejos de su pico histórico superior al billón). Analistas señalan que parte de su tenencia real se oculta a través de cuentas de custodia en Bélgica y Luxemburgo.</a:t>
            </a:r>
          </a:p>
          <a:p>
            <a:pPr lvl="0" algn="just"/>
            <a:r>
              <a:rPr lang="es-ES" b="1" dirty="0"/>
              <a:t>Bélgica y Canadá: </a:t>
            </a:r>
            <a:r>
              <a:rPr lang="es-ES" dirty="0"/>
              <a:t>Aparecen en puestos muy altos no por su economía local, sino porque albergan gigantescos liquidadores internacionales de valores (como </a:t>
            </a:r>
            <a:r>
              <a:rPr lang="es-ES" i="1" dirty="0" err="1"/>
              <a:t>Euroclear</a:t>
            </a:r>
            <a:r>
              <a:rPr lang="es-ES" dirty="0"/>
              <a:t>) donde fondos soberanos de todo el mundo guardan sus bonos.</a:t>
            </a:r>
          </a:p>
          <a:p>
            <a:endParaRPr lang="es-ES" dirty="0"/>
          </a:p>
        </p:txBody>
      </p:sp>
      <p:sp>
        <p:nvSpPr>
          <p:cNvPr id="5" name="Marcador de pie de página 4">
            <a:extLst>
              <a:ext uri="{FF2B5EF4-FFF2-40B4-BE49-F238E27FC236}">
                <a16:creationId xmlns:a16="http://schemas.microsoft.com/office/drawing/2014/main" id="{2371684A-4032-102C-FD0A-390A8487FA3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3BE3571E-814B-2AAE-3F25-D9E43DBC4FC7}"/>
              </a:ext>
            </a:extLst>
          </p:cNvPr>
          <p:cNvSpPr>
            <a:spLocks noGrp="1"/>
          </p:cNvSpPr>
          <p:nvPr>
            <p:ph type="sldNum" sz="quarter" idx="12"/>
          </p:nvPr>
        </p:nvSpPr>
        <p:spPr/>
        <p:txBody>
          <a:bodyPr/>
          <a:lstStyle/>
          <a:p>
            <a:fld id="{6F332D1F-1DD5-E046-A085-381B4E98D9BE}" type="slidenum">
              <a:rPr lang="es-ES" smtClean="0"/>
              <a:t>5</a:t>
            </a:fld>
            <a:endParaRPr lang="es-ES"/>
          </a:p>
        </p:txBody>
      </p:sp>
    </p:spTree>
    <p:extLst>
      <p:ext uri="{BB962C8B-B14F-4D97-AF65-F5344CB8AC3E}">
        <p14:creationId xmlns:p14="http://schemas.microsoft.com/office/powerpoint/2010/main" val="184893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23637-B387-A672-7A80-2ECABCBDE654}"/>
              </a:ext>
            </a:extLst>
          </p:cNvPr>
          <p:cNvSpPr>
            <a:spLocks noGrp="1"/>
          </p:cNvSpPr>
          <p:nvPr>
            <p:ph type="title"/>
          </p:nvPr>
        </p:nvSpPr>
        <p:spPr>
          <a:xfrm>
            <a:off x="838200" y="136525"/>
            <a:ext cx="10515600" cy="1554163"/>
          </a:xfrm>
        </p:spPr>
        <p:txBody>
          <a:bodyPr>
            <a:normAutofit fontScale="90000"/>
          </a:bodyPr>
          <a:lstStyle/>
          <a:p>
            <a:pPr algn="ctr"/>
            <a:r>
              <a:rPr lang="es-ES" b="1" dirty="0"/>
              <a:t>Problemas de las deudas en </a:t>
            </a:r>
            <a:br>
              <a:rPr lang="es-ES" b="1" dirty="0"/>
            </a:br>
            <a:r>
              <a:rPr lang="es-ES" b="1" dirty="0"/>
              <a:t>Estados Unidos</a:t>
            </a:r>
            <a:br>
              <a:rPr lang="es-ES" b="1" dirty="0"/>
            </a:br>
            <a:r>
              <a:rPr lang="es-ES" b="1" dirty="0"/>
              <a:t>(Fuente: Reserva Federal)</a:t>
            </a:r>
          </a:p>
        </p:txBody>
      </p:sp>
      <p:pic>
        <p:nvPicPr>
          <p:cNvPr id="7" name="Marcador de contenido 6">
            <a:extLst>
              <a:ext uri="{FF2B5EF4-FFF2-40B4-BE49-F238E27FC236}">
                <a16:creationId xmlns:a16="http://schemas.microsoft.com/office/drawing/2014/main" id="{8947908D-9001-35B6-5341-39FB6D82B8C6}"/>
              </a:ext>
            </a:extLst>
          </p:cNvPr>
          <p:cNvPicPr>
            <a:picLocks noGrp="1" noChangeAspect="1"/>
          </p:cNvPicPr>
          <p:nvPr>
            <p:ph sz="half" idx="1"/>
          </p:nvPr>
        </p:nvPicPr>
        <p:blipFill>
          <a:blip r:embed="rId2"/>
          <a:stretch>
            <a:fillRect/>
          </a:stretch>
        </p:blipFill>
        <p:spPr>
          <a:xfrm>
            <a:off x="838200" y="2056164"/>
            <a:ext cx="5181600" cy="3890260"/>
          </a:xfrm>
          <a:prstGeom prst="rect">
            <a:avLst/>
          </a:prstGeom>
        </p:spPr>
      </p:pic>
      <p:sp>
        <p:nvSpPr>
          <p:cNvPr id="4" name="Marcador de contenido 3">
            <a:extLst>
              <a:ext uri="{FF2B5EF4-FFF2-40B4-BE49-F238E27FC236}">
                <a16:creationId xmlns:a16="http://schemas.microsoft.com/office/drawing/2014/main" id="{74410B9E-735C-AFFC-4CDC-59613B0DD26C}"/>
              </a:ext>
            </a:extLst>
          </p:cNvPr>
          <p:cNvSpPr>
            <a:spLocks noGrp="1"/>
          </p:cNvSpPr>
          <p:nvPr>
            <p:ph sz="half" idx="2"/>
          </p:nvPr>
        </p:nvSpPr>
        <p:spPr/>
        <p:txBody>
          <a:bodyPr>
            <a:normAutofit lnSpcReduction="10000"/>
          </a:bodyPr>
          <a:lstStyle/>
          <a:p>
            <a:pPr algn="just"/>
            <a:r>
              <a:rPr lang="es-ES" dirty="0"/>
              <a:t>1. Fragilidad de la deuda privada.</a:t>
            </a:r>
          </a:p>
          <a:p>
            <a:pPr algn="just"/>
            <a:r>
              <a:rPr lang="es-ES" dirty="0"/>
              <a:t>2. Trasvase a la deuda pública.</a:t>
            </a:r>
          </a:p>
          <a:p>
            <a:pPr algn="just"/>
            <a:r>
              <a:rPr lang="es-ES" dirty="0"/>
              <a:t>3. Problemas en el </a:t>
            </a:r>
            <a:r>
              <a:rPr lang="es-ES" i="1" dirty="0" err="1"/>
              <a:t>private</a:t>
            </a:r>
            <a:r>
              <a:rPr lang="es-ES" i="1" dirty="0"/>
              <a:t> </a:t>
            </a:r>
            <a:r>
              <a:rPr lang="es-ES" i="1" dirty="0" err="1"/>
              <a:t>credit</a:t>
            </a:r>
            <a:r>
              <a:rPr lang="es-ES" dirty="0"/>
              <a:t> de la IA.</a:t>
            </a:r>
          </a:p>
          <a:p>
            <a:pPr algn="just"/>
            <a:r>
              <a:rPr lang="es-ES" dirty="0"/>
              <a:t>4. Dificultades en los bonos estadounidenses, como ya hemos señalado. </a:t>
            </a:r>
          </a:p>
          <a:p>
            <a:pPr algn="just"/>
            <a:r>
              <a:rPr lang="es-ES" dirty="0"/>
              <a:t>5. Persecución de un “activo sin riesgo”… pero ¿cuál?</a:t>
            </a:r>
          </a:p>
        </p:txBody>
      </p:sp>
      <p:sp>
        <p:nvSpPr>
          <p:cNvPr id="5" name="Marcador de pie de página 4">
            <a:extLst>
              <a:ext uri="{FF2B5EF4-FFF2-40B4-BE49-F238E27FC236}">
                <a16:creationId xmlns:a16="http://schemas.microsoft.com/office/drawing/2014/main" id="{78709482-63CC-456D-AEE5-3149D996816A}"/>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7E4DAC60-B8E3-9F69-42AD-4249A2E37F6B}"/>
              </a:ext>
            </a:extLst>
          </p:cNvPr>
          <p:cNvSpPr>
            <a:spLocks noGrp="1"/>
          </p:cNvSpPr>
          <p:nvPr>
            <p:ph type="sldNum" sz="quarter" idx="12"/>
          </p:nvPr>
        </p:nvSpPr>
        <p:spPr/>
        <p:txBody>
          <a:bodyPr/>
          <a:lstStyle/>
          <a:p>
            <a:fld id="{6F332D1F-1DD5-E046-A085-381B4E98D9BE}" type="slidenum">
              <a:rPr lang="es-ES" smtClean="0"/>
              <a:t>6</a:t>
            </a:fld>
            <a:endParaRPr lang="es-ES"/>
          </a:p>
        </p:txBody>
      </p:sp>
    </p:spTree>
    <p:extLst>
      <p:ext uri="{BB962C8B-B14F-4D97-AF65-F5344CB8AC3E}">
        <p14:creationId xmlns:p14="http://schemas.microsoft.com/office/powerpoint/2010/main" val="3186504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96F20-9914-9C24-DBB0-955EB85E27B3}"/>
              </a:ext>
            </a:extLst>
          </p:cNvPr>
          <p:cNvSpPr>
            <a:spLocks noGrp="1"/>
          </p:cNvSpPr>
          <p:nvPr>
            <p:ph type="title"/>
          </p:nvPr>
        </p:nvSpPr>
        <p:spPr/>
        <p:txBody>
          <a:bodyPr/>
          <a:lstStyle/>
          <a:p>
            <a:pPr algn="ctr"/>
            <a:r>
              <a:rPr lang="es-ES" b="1" dirty="0"/>
              <a:t>2. El cierre de los estrechos</a:t>
            </a:r>
          </a:p>
        </p:txBody>
      </p:sp>
      <p:sp>
        <p:nvSpPr>
          <p:cNvPr id="3" name="Marcador de contenido 2">
            <a:extLst>
              <a:ext uri="{FF2B5EF4-FFF2-40B4-BE49-F238E27FC236}">
                <a16:creationId xmlns:a16="http://schemas.microsoft.com/office/drawing/2014/main" id="{53982625-9078-6FF4-F7B9-217C5C6FD7E9}"/>
              </a:ext>
            </a:extLst>
          </p:cNvPr>
          <p:cNvSpPr>
            <a:spLocks noGrp="1"/>
          </p:cNvSpPr>
          <p:nvPr>
            <p:ph idx="1"/>
          </p:nvPr>
        </p:nvSpPr>
        <p:spPr/>
        <p:txBody>
          <a:bodyPr>
            <a:normAutofit fontScale="92500" lnSpcReduction="20000"/>
          </a:bodyPr>
          <a:lstStyle/>
          <a:p>
            <a:pPr algn="just"/>
            <a:r>
              <a:rPr lang="es-ES" dirty="0"/>
              <a:t>Desde que Teherán cerró el estrecho de Ormuz en febrero, el petróleo se ha movido en torno a los cien dólares por barril, frente a los 72 de antes del conflicto. En Estados Unidos, el gasóleo alcanzó el 22 de septiembre un récord histórico de 6,53 dólares por galón. </a:t>
            </a:r>
          </a:p>
          <a:p>
            <a:pPr algn="just"/>
            <a:r>
              <a:rPr lang="es-ES" dirty="0"/>
              <a:t>El precio de la energía repercute en el resto de los precios, mientras la inflación estadounidense se mantiene en el 3,4 %.</a:t>
            </a:r>
          </a:p>
          <a:p>
            <a:pPr algn="just"/>
            <a:r>
              <a:rPr lang="es-ES" dirty="0"/>
              <a:t>La inflación ha empujado además a los bancos centrales a subir los tipos de interés, justo lo contrario de lo que pide la Casa Blanca. El 16 de septiembre, la Reserva Federal los elevó por primera vez desde 2023, hasta la horquilla del 3,75 % al 4 %, y lo hizo por unanimidad, mientras Donald Trump exigía públicamente que estuvieran “en el 1 % o menos”. Seis días antes, el Banco Central Europeo había hecho lo mismo, situando su tipo de depósito en el 2,50 % con una inflación en la eurozona del 3,3 %.</a:t>
            </a:r>
          </a:p>
          <a:p>
            <a:endParaRPr lang="es-ES" dirty="0"/>
          </a:p>
        </p:txBody>
      </p:sp>
      <p:sp>
        <p:nvSpPr>
          <p:cNvPr id="4" name="Marcador de pie de página 3">
            <a:extLst>
              <a:ext uri="{FF2B5EF4-FFF2-40B4-BE49-F238E27FC236}">
                <a16:creationId xmlns:a16="http://schemas.microsoft.com/office/drawing/2014/main" id="{BCF6A1A6-FF1E-B70A-8F57-90A360BC671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31CD8019-1A7D-DBA7-508A-B38D2D9BF29C}"/>
              </a:ext>
            </a:extLst>
          </p:cNvPr>
          <p:cNvSpPr>
            <a:spLocks noGrp="1"/>
          </p:cNvSpPr>
          <p:nvPr>
            <p:ph type="sldNum" sz="quarter" idx="12"/>
          </p:nvPr>
        </p:nvSpPr>
        <p:spPr/>
        <p:txBody>
          <a:bodyPr/>
          <a:lstStyle/>
          <a:p>
            <a:fld id="{59FE2126-18B4-B848-8F00-52EADD5157ED}" type="slidenum">
              <a:rPr lang="es-ES" smtClean="0"/>
              <a:t>7</a:t>
            </a:fld>
            <a:endParaRPr lang="es-ES"/>
          </a:p>
        </p:txBody>
      </p:sp>
    </p:spTree>
    <p:extLst>
      <p:ext uri="{BB962C8B-B14F-4D97-AF65-F5344CB8AC3E}">
        <p14:creationId xmlns:p14="http://schemas.microsoft.com/office/powerpoint/2010/main" val="145438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4FE6C9-55F1-97A8-95B8-2AED2170A167}"/>
              </a:ext>
            </a:extLst>
          </p:cNvPr>
          <p:cNvSpPr>
            <a:spLocks noGrp="1"/>
          </p:cNvSpPr>
          <p:nvPr>
            <p:ph type="title"/>
          </p:nvPr>
        </p:nvSpPr>
        <p:spPr/>
        <p:txBody>
          <a:bodyPr/>
          <a:lstStyle/>
          <a:p>
            <a:pPr algn="ctr"/>
            <a:r>
              <a:rPr lang="es-ES" b="1" dirty="0"/>
              <a:t>Bloqueo comercial…</a:t>
            </a:r>
            <a:br>
              <a:rPr lang="es-ES" b="1" dirty="0"/>
            </a:br>
            <a:r>
              <a:rPr lang="es-ES" sz="2800" b="1" dirty="0"/>
              <a:t>(Fuente: consulta Inteligencia Artificial)</a:t>
            </a:r>
          </a:p>
        </p:txBody>
      </p:sp>
      <p:sp>
        <p:nvSpPr>
          <p:cNvPr id="4" name="Marcador de pie de página 3">
            <a:extLst>
              <a:ext uri="{FF2B5EF4-FFF2-40B4-BE49-F238E27FC236}">
                <a16:creationId xmlns:a16="http://schemas.microsoft.com/office/drawing/2014/main" id="{D565AE2A-A1DE-6DFA-6BAC-AC90827CF47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1F18582-B3A1-A2FF-1EF3-08F286C94321}"/>
              </a:ext>
            </a:extLst>
          </p:cNvPr>
          <p:cNvSpPr>
            <a:spLocks noGrp="1"/>
          </p:cNvSpPr>
          <p:nvPr>
            <p:ph type="sldNum" sz="quarter" idx="12"/>
          </p:nvPr>
        </p:nvSpPr>
        <p:spPr/>
        <p:txBody>
          <a:bodyPr/>
          <a:lstStyle/>
          <a:p>
            <a:fld id="{59FE2126-18B4-B848-8F00-52EADD5157ED}" type="slidenum">
              <a:rPr lang="es-ES" smtClean="0"/>
              <a:t>8</a:t>
            </a:fld>
            <a:endParaRPr lang="es-ES"/>
          </a:p>
        </p:txBody>
      </p:sp>
      <p:pic>
        <p:nvPicPr>
          <p:cNvPr id="11" name="Marcador de contenido 10">
            <a:extLst>
              <a:ext uri="{FF2B5EF4-FFF2-40B4-BE49-F238E27FC236}">
                <a16:creationId xmlns:a16="http://schemas.microsoft.com/office/drawing/2014/main" id="{8A751B5C-6400-DC38-3120-C963D3AA6310}"/>
              </a:ext>
            </a:extLst>
          </p:cNvPr>
          <p:cNvPicPr>
            <a:picLocks noGrp="1" noChangeAspect="1"/>
          </p:cNvPicPr>
          <p:nvPr>
            <p:ph idx="1"/>
          </p:nvPr>
        </p:nvPicPr>
        <p:blipFill>
          <a:blip r:embed="rId2"/>
          <a:stretch>
            <a:fillRect/>
          </a:stretch>
        </p:blipFill>
        <p:spPr>
          <a:xfrm>
            <a:off x="1556950" y="1690688"/>
            <a:ext cx="7544519" cy="4665662"/>
          </a:xfrm>
          <a:prstGeom prst="rect">
            <a:avLst/>
          </a:prstGeom>
        </p:spPr>
      </p:pic>
    </p:spTree>
    <p:extLst>
      <p:ext uri="{BB962C8B-B14F-4D97-AF65-F5344CB8AC3E}">
        <p14:creationId xmlns:p14="http://schemas.microsoft.com/office/powerpoint/2010/main" val="3511864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A6E334-53BE-9227-9B10-17A7DD1A801B}"/>
              </a:ext>
            </a:extLst>
          </p:cNvPr>
          <p:cNvSpPr>
            <a:spLocks noGrp="1"/>
          </p:cNvSpPr>
          <p:nvPr>
            <p:ph type="title"/>
          </p:nvPr>
        </p:nvSpPr>
        <p:spPr/>
        <p:txBody>
          <a:bodyPr/>
          <a:lstStyle/>
          <a:p>
            <a:pPr algn="ctr"/>
            <a:r>
              <a:rPr lang="es-ES" b="1" dirty="0"/>
              <a:t>…que hace subir los precios del petróleo</a:t>
            </a:r>
          </a:p>
        </p:txBody>
      </p:sp>
      <p:sp>
        <p:nvSpPr>
          <p:cNvPr id="3" name="Marcador de contenido 2">
            <a:extLst>
              <a:ext uri="{FF2B5EF4-FFF2-40B4-BE49-F238E27FC236}">
                <a16:creationId xmlns:a16="http://schemas.microsoft.com/office/drawing/2014/main" id="{771DB305-2114-AAF7-B590-6BC468128126}"/>
              </a:ext>
            </a:extLst>
          </p:cNvPr>
          <p:cNvSpPr>
            <a:spLocks noGrp="1"/>
          </p:cNvSpPr>
          <p:nvPr>
            <p:ph idx="1"/>
          </p:nvPr>
        </p:nvSpPr>
        <p:spPr/>
        <p:txBody>
          <a:bodyPr>
            <a:normAutofit fontScale="85000" lnSpcReduction="10000"/>
          </a:bodyPr>
          <a:lstStyle/>
          <a:p>
            <a:pPr algn="just"/>
            <a:r>
              <a:rPr lang="es-ES" dirty="0"/>
              <a:t>Por Ormuz pasa el 20-25% del petróleo y del gas licuado.</a:t>
            </a:r>
          </a:p>
          <a:p>
            <a:pPr algn="just"/>
            <a:r>
              <a:rPr lang="es-ES" dirty="0"/>
              <a:t>Por Bab el-</a:t>
            </a:r>
            <a:r>
              <a:rPr lang="es-ES" dirty="0" err="1"/>
              <a:t>Mandeb</a:t>
            </a:r>
            <a:r>
              <a:rPr lang="es-ES" dirty="0"/>
              <a:t> pasa en torno al 12 % del comercio mundial, el 11 % del petróleo transportado por mar y el 8 % del gas natural licuado, y es la puerta de acceso al canal de Suez, la ruta por la que llega a Europa buena parte de lo que importamos de Asia.</a:t>
            </a:r>
          </a:p>
          <a:p>
            <a:pPr algn="just"/>
            <a:r>
              <a:rPr lang="es-ES" dirty="0"/>
              <a:t>El movimiento desbarata la principal vía de escape que Arabia Saudí había preparado para esquivar Ormuz, un oleoducto que atraviesa el país hasta el puerto de </a:t>
            </a:r>
            <a:r>
              <a:rPr lang="es-ES" dirty="0" err="1"/>
              <a:t>Yanbu</a:t>
            </a:r>
            <a:r>
              <a:rPr lang="es-ES" dirty="0"/>
              <a:t>, en el mar Rojo, porque el crudo que llega a </a:t>
            </a:r>
            <a:r>
              <a:rPr lang="es-ES" dirty="0" err="1"/>
              <a:t>Yanbu</a:t>
            </a:r>
            <a:r>
              <a:rPr lang="es-ES" dirty="0"/>
              <a:t> con destino a Asia tiene que salir igualmente por Bab el-</a:t>
            </a:r>
            <a:r>
              <a:rPr lang="es-ES" dirty="0" err="1"/>
              <a:t>Mandeb</a:t>
            </a:r>
            <a:r>
              <a:rPr lang="es-ES" dirty="0"/>
              <a:t>. </a:t>
            </a:r>
          </a:p>
          <a:p>
            <a:pPr algn="just"/>
            <a:r>
              <a:rPr lang="es-ES" dirty="0"/>
              <a:t>Con los dos estrechos que dan salida a la península arábiga bajo control de Irán y sus aliados, el petróleo volvió a superar los cien dólares, y los buques que evitan el mar Rojo deben rodear África por el cabo de Buena Esperanza, lo que añade semanas de travesía y encarece fletes y seguros.</a:t>
            </a:r>
          </a:p>
          <a:p>
            <a:endParaRPr lang="es-ES" dirty="0"/>
          </a:p>
        </p:txBody>
      </p:sp>
      <p:sp>
        <p:nvSpPr>
          <p:cNvPr id="4" name="Marcador de pie de página 3">
            <a:extLst>
              <a:ext uri="{FF2B5EF4-FFF2-40B4-BE49-F238E27FC236}">
                <a16:creationId xmlns:a16="http://schemas.microsoft.com/office/drawing/2014/main" id="{16AD5ADD-9B71-79E1-4CAC-EE0599C0D365}"/>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12D915E-C5BA-0228-5110-E2B6EFD940CA}"/>
              </a:ext>
            </a:extLst>
          </p:cNvPr>
          <p:cNvSpPr>
            <a:spLocks noGrp="1"/>
          </p:cNvSpPr>
          <p:nvPr>
            <p:ph type="sldNum" sz="quarter" idx="12"/>
          </p:nvPr>
        </p:nvSpPr>
        <p:spPr/>
        <p:txBody>
          <a:bodyPr/>
          <a:lstStyle/>
          <a:p>
            <a:fld id="{59FE2126-18B4-B848-8F00-52EADD5157ED}" type="slidenum">
              <a:rPr lang="es-ES" smtClean="0"/>
              <a:t>9</a:t>
            </a:fld>
            <a:endParaRPr lang="es-ES"/>
          </a:p>
        </p:txBody>
      </p:sp>
    </p:spTree>
    <p:extLst>
      <p:ext uri="{BB962C8B-B14F-4D97-AF65-F5344CB8AC3E}">
        <p14:creationId xmlns:p14="http://schemas.microsoft.com/office/powerpoint/2010/main" val="808544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8BBD00-28AC-84D9-CC9A-A2D607E9ACA9}"/>
              </a:ext>
            </a:extLst>
          </p:cNvPr>
          <p:cNvSpPr>
            <a:spLocks noGrp="1"/>
          </p:cNvSpPr>
          <p:nvPr>
            <p:ph type="title"/>
          </p:nvPr>
        </p:nvSpPr>
        <p:spPr/>
        <p:txBody>
          <a:bodyPr/>
          <a:lstStyle/>
          <a:p>
            <a:pPr algn="ctr"/>
            <a:r>
              <a:rPr lang="es-ES" b="1" dirty="0"/>
              <a:t>3. La inflación</a:t>
            </a:r>
          </a:p>
        </p:txBody>
      </p:sp>
      <p:sp>
        <p:nvSpPr>
          <p:cNvPr id="3" name="Marcador de contenido 2">
            <a:extLst>
              <a:ext uri="{FF2B5EF4-FFF2-40B4-BE49-F238E27FC236}">
                <a16:creationId xmlns:a16="http://schemas.microsoft.com/office/drawing/2014/main" id="{52FAB797-5B5E-014B-E330-EABAB328FAB5}"/>
              </a:ext>
            </a:extLst>
          </p:cNvPr>
          <p:cNvSpPr>
            <a:spLocks noGrp="1"/>
          </p:cNvSpPr>
          <p:nvPr>
            <p:ph idx="1"/>
          </p:nvPr>
        </p:nvSpPr>
        <p:spPr/>
        <p:txBody>
          <a:bodyPr>
            <a:normAutofit lnSpcReduction="10000"/>
          </a:bodyPr>
          <a:lstStyle/>
          <a:p>
            <a:pPr algn="just"/>
            <a:r>
              <a:rPr lang="es-ES" dirty="0"/>
              <a:t>La inflación importada a través de la energía ha llevado al Banco Central Europeo a subir los tipos dos veces este año, y esas subidas se trasladan al euríbor y, de ahí, a las hipotecas variables y al crédito de familias y empresas.</a:t>
            </a:r>
          </a:p>
          <a:p>
            <a:pPr algn="just"/>
            <a:r>
              <a:rPr lang="es-ES" dirty="0"/>
              <a:t>El mercado de bonos y la guerra están conectados de forma directa. Irán sabe que el cierre de Ormuz golpea a Washington en el precio de la gasolina, en la inflación y en el coste de su deuda, y que lo hace a un mes de las elecciones legislativas del 3 de noviembre, con la aprobación de Trump en el 32 %, la más baja de su carrera y solo un 17 % de ciudadanos que aprueban su gestión del coste de la vida.</a:t>
            </a:r>
          </a:p>
        </p:txBody>
      </p:sp>
      <p:sp>
        <p:nvSpPr>
          <p:cNvPr id="4" name="Marcador de pie de página 3">
            <a:extLst>
              <a:ext uri="{FF2B5EF4-FFF2-40B4-BE49-F238E27FC236}">
                <a16:creationId xmlns:a16="http://schemas.microsoft.com/office/drawing/2014/main" id="{2227A4DB-ACF2-5E97-6E9A-0E16E4860096}"/>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1647821A-D5AF-DC3D-A390-AA3FBDE56D4E}"/>
              </a:ext>
            </a:extLst>
          </p:cNvPr>
          <p:cNvSpPr>
            <a:spLocks noGrp="1"/>
          </p:cNvSpPr>
          <p:nvPr>
            <p:ph type="sldNum" sz="quarter" idx="12"/>
          </p:nvPr>
        </p:nvSpPr>
        <p:spPr/>
        <p:txBody>
          <a:bodyPr/>
          <a:lstStyle/>
          <a:p>
            <a:fld id="{59FE2126-18B4-B848-8F00-52EADD5157ED}" type="slidenum">
              <a:rPr lang="es-ES" smtClean="0"/>
              <a:t>10</a:t>
            </a:fld>
            <a:endParaRPr lang="es-ES"/>
          </a:p>
        </p:txBody>
      </p:sp>
    </p:spTree>
    <p:extLst>
      <p:ext uri="{BB962C8B-B14F-4D97-AF65-F5344CB8AC3E}">
        <p14:creationId xmlns:p14="http://schemas.microsoft.com/office/powerpoint/2010/main" val="3860581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AA566-12B2-6B83-4237-FECA41B86EBA}"/>
              </a:ext>
            </a:extLst>
          </p:cNvPr>
          <p:cNvSpPr>
            <a:spLocks noGrp="1"/>
          </p:cNvSpPr>
          <p:nvPr>
            <p:ph type="title"/>
          </p:nvPr>
        </p:nvSpPr>
        <p:spPr/>
        <p:txBody>
          <a:bodyPr>
            <a:normAutofit/>
          </a:bodyPr>
          <a:lstStyle/>
          <a:p>
            <a:pPr algn="ctr"/>
            <a:r>
              <a:rPr lang="es-ES" b="1" dirty="0"/>
              <a:t>Dos gráficos ilustrativos…</a:t>
            </a:r>
            <a:br>
              <a:rPr lang="es-ES" dirty="0"/>
            </a:br>
            <a:r>
              <a:rPr lang="es-ES" sz="2200" dirty="0"/>
              <a:t>(Fuente: </a:t>
            </a:r>
            <a:r>
              <a:rPr lang="es-ES" sz="2200" dirty="0">
                <a:hlinkClick r:id="rId2"/>
              </a:rPr>
              <a:t>FRED del Banco de la Reserva Federal de San Luis</a:t>
            </a:r>
            <a:r>
              <a:rPr lang="es-ES" sz="2200" dirty="0"/>
              <a:t>; </a:t>
            </a:r>
            <a:r>
              <a:rPr lang="es-ES" sz="2200" dirty="0">
                <a:hlinkClick r:id="rId3"/>
              </a:rPr>
              <a:t>Oficina de Estadísticas Laborales de los Estados Unidos</a:t>
            </a:r>
            <a:r>
              <a:rPr lang="es-ES" sz="2200" dirty="0"/>
              <a:t>; Eurostat)</a:t>
            </a:r>
          </a:p>
        </p:txBody>
      </p:sp>
      <p:pic>
        <p:nvPicPr>
          <p:cNvPr id="7" name="Marcador de contenido 6">
            <a:extLst>
              <a:ext uri="{FF2B5EF4-FFF2-40B4-BE49-F238E27FC236}">
                <a16:creationId xmlns:a16="http://schemas.microsoft.com/office/drawing/2014/main" id="{51EB62F1-6A20-BEDB-057C-F086A5C0A990}"/>
              </a:ext>
            </a:extLst>
          </p:cNvPr>
          <p:cNvPicPr>
            <a:picLocks noGrp="1" noChangeAspect="1"/>
          </p:cNvPicPr>
          <p:nvPr>
            <p:ph sz="half" idx="1"/>
          </p:nvPr>
        </p:nvPicPr>
        <p:blipFill>
          <a:blip r:embed="rId4"/>
          <a:stretch>
            <a:fillRect/>
          </a:stretch>
        </p:blipFill>
        <p:spPr>
          <a:xfrm>
            <a:off x="838200" y="1952468"/>
            <a:ext cx="5181600" cy="4097651"/>
          </a:xfrm>
          <a:prstGeom prst="rect">
            <a:avLst/>
          </a:prstGeom>
        </p:spPr>
      </p:pic>
      <p:sp>
        <p:nvSpPr>
          <p:cNvPr id="5" name="Marcador de pie de página 4">
            <a:extLst>
              <a:ext uri="{FF2B5EF4-FFF2-40B4-BE49-F238E27FC236}">
                <a16:creationId xmlns:a16="http://schemas.microsoft.com/office/drawing/2014/main" id="{CF63069C-691B-BACA-E2ED-285A2EEC7C85}"/>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1B8D3CD7-3C41-2272-9140-A448A3CA12A4}"/>
              </a:ext>
            </a:extLst>
          </p:cNvPr>
          <p:cNvSpPr>
            <a:spLocks noGrp="1"/>
          </p:cNvSpPr>
          <p:nvPr>
            <p:ph type="sldNum" sz="quarter" idx="12"/>
          </p:nvPr>
        </p:nvSpPr>
        <p:spPr/>
        <p:txBody>
          <a:bodyPr/>
          <a:lstStyle/>
          <a:p>
            <a:fld id="{59FE2126-18B4-B848-8F00-52EADD5157ED}" type="slidenum">
              <a:rPr lang="es-ES" smtClean="0"/>
              <a:t>11</a:t>
            </a:fld>
            <a:endParaRPr lang="es-ES"/>
          </a:p>
        </p:txBody>
      </p:sp>
      <p:pic>
        <p:nvPicPr>
          <p:cNvPr id="14" name="Marcador de contenido 13">
            <a:extLst>
              <a:ext uri="{FF2B5EF4-FFF2-40B4-BE49-F238E27FC236}">
                <a16:creationId xmlns:a16="http://schemas.microsoft.com/office/drawing/2014/main" id="{5D1A4964-4A0B-2611-2B2B-1A153CC6BBA4}"/>
              </a:ext>
            </a:extLst>
          </p:cNvPr>
          <p:cNvPicPr>
            <a:picLocks noGrp="1" noChangeAspect="1"/>
          </p:cNvPicPr>
          <p:nvPr>
            <p:ph sz="half" idx="2"/>
          </p:nvPr>
        </p:nvPicPr>
        <p:blipFill>
          <a:blip r:embed="rId5"/>
          <a:stretch>
            <a:fillRect/>
          </a:stretch>
        </p:blipFill>
        <p:spPr>
          <a:xfrm>
            <a:off x="6172200" y="2008688"/>
            <a:ext cx="5181600" cy="3985211"/>
          </a:xfrm>
          <a:prstGeom prst="rect">
            <a:avLst/>
          </a:prstGeom>
        </p:spPr>
      </p:pic>
    </p:spTree>
    <p:extLst>
      <p:ext uri="{BB962C8B-B14F-4D97-AF65-F5344CB8AC3E}">
        <p14:creationId xmlns:p14="http://schemas.microsoft.com/office/powerpoint/2010/main" val="3514052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06100E-F0FA-5981-45AD-1E9FF27DC712}"/>
              </a:ext>
            </a:extLst>
          </p:cNvPr>
          <p:cNvSpPr>
            <a:spLocks noGrp="1"/>
          </p:cNvSpPr>
          <p:nvPr>
            <p:ph type="title"/>
          </p:nvPr>
        </p:nvSpPr>
        <p:spPr/>
        <p:txBody>
          <a:bodyPr/>
          <a:lstStyle/>
          <a:p>
            <a:pPr algn="ctr"/>
            <a:r>
              <a:rPr lang="es-ES" dirty="0"/>
              <a:t>…pero con capacidad de </a:t>
            </a:r>
            <a:br>
              <a:rPr lang="es-ES" dirty="0"/>
            </a:br>
            <a:r>
              <a:rPr lang="es-ES" dirty="0"/>
              <a:t>resiliencia de las economías</a:t>
            </a:r>
          </a:p>
        </p:txBody>
      </p:sp>
      <p:pic>
        <p:nvPicPr>
          <p:cNvPr id="7" name="Marcador de contenido 6">
            <a:extLst>
              <a:ext uri="{FF2B5EF4-FFF2-40B4-BE49-F238E27FC236}">
                <a16:creationId xmlns:a16="http://schemas.microsoft.com/office/drawing/2014/main" id="{DC4CB7CF-CD44-D13C-2BD8-AE224CE4DBD0}"/>
              </a:ext>
            </a:extLst>
          </p:cNvPr>
          <p:cNvPicPr>
            <a:picLocks noGrp="1" noChangeAspect="1"/>
          </p:cNvPicPr>
          <p:nvPr>
            <p:ph idx="1"/>
          </p:nvPr>
        </p:nvPicPr>
        <p:blipFill>
          <a:blip r:embed="rId2"/>
          <a:stretch>
            <a:fillRect/>
          </a:stretch>
        </p:blipFill>
        <p:spPr>
          <a:xfrm>
            <a:off x="2594343" y="2041451"/>
            <a:ext cx="7783033" cy="4314899"/>
          </a:xfrm>
          <a:prstGeom prst="rect">
            <a:avLst/>
          </a:prstGeom>
        </p:spPr>
      </p:pic>
      <p:sp>
        <p:nvSpPr>
          <p:cNvPr id="4" name="Marcador de pie de página 3">
            <a:extLst>
              <a:ext uri="{FF2B5EF4-FFF2-40B4-BE49-F238E27FC236}">
                <a16:creationId xmlns:a16="http://schemas.microsoft.com/office/drawing/2014/main" id="{1628A6D0-F2F3-CE18-DABA-737FF590EC2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F74C5DC-1C84-EF29-A4E3-08936F93CD6B}"/>
              </a:ext>
            </a:extLst>
          </p:cNvPr>
          <p:cNvSpPr>
            <a:spLocks noGrp="1"/>
          </p:cNvSpPr>
          <p:nvPr>
            <p:ph type="sldNum" sz="quarter" idx="12"/>
          </p:nvPr>
        </p:nvSpPr>
        <p:spPr/>
        <p:txBody>
          <a:bodyPr/>
          <a:lstStyle/>
          <a:p>
            <a:fld id="{59FE2126-18B4-B848-8F00-52EADD5157ED}" type="slidenum">
              <a:rPr lang="es-ES" smtClean="0"/>
              <a:t>12</a:t>
            </a:fld>
            <a:endParaRPr lang="es-ES"/>
          </a:p>
        </p:txBody>
      </p:sp>
    </p:spTree>
    <p:extLst>
      <p:ext uri="{BB962C8B-B14F-4D97-AF65-F5344CB8AC3E}">
        <p14:creationId xmlns:p14="http://schemas.microsoft.com/office/powerpoint/2010/main" val="2761588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66E9F-1778-68CE-478A-316AE9DD29FC}"/>
              </a:ext>
            </a:extLst>
          </p:cNvPr>
          <p:cNvSpPr>
            <a:spLocks noGrp="1"/>
          </p:cNvSpPr>
          <p:nvPr>
            <p:ph type="title"/>
          </p:nvPr>
        </p:nvSpPr>
        <p:spPr/>
        <p:txBody>
          <a:bodyPr/>
          <a:lstStyle/>
          <a:p>
            <a:pPr algn="ctr"/>
            <a:r>
              <a:rPr lang="es-ES" b="1" dirty="0"/>
              <a:t>Conclusión</a:t>
            </a:r>
          </a:p>
        </p:txBody>
      </p:sp>
      <p:sp>
        <p:nvSpPr>
          <p:cNvPr id="3" name="Marcador de contenido 2">
            <a:extLst>
              <a:ext uri="{FF2B5EF4-FFF2-40B4-BE49-F238E27FC236}">
                <a16:creationId xmlns:a16="http://schemas.microsoft.com/office/drawing/2014/main" id="{0F01A90C-E2C9-2E21-C6CA-35376F99BABF}"/>
              </a:ext>
            </a:extLst>
          </p:cNvPr>
          <p:cNvSpPr>
            <a:spLocks noGrp="1"/>
          </p:cNvSpPr>
          <p:nvPr>
            <p:ph idx="1"/>
          </p:nvPr>
        </p:nvSpPr>
        <p:spPr/>
        <p:txBody>
          <a:bodyPr>
            <a:normAutofit fontScale="92500" lnSpcReduction="20000"/>
          </a:bodyPr>
          <a:lstStyle/>
          <a:p>
            <a:pPr algn="just"/>
            <a:r>
              <a:rPr lang="es-ES" dirty="0"/>
              <a:t>Cada semana con Ormuz cerrado y el mar Rojo bloqueado añade inflación, mantiene altos los tipos y encarece la deuda estadounidense. </a:t>
            </a:r>
          </a:p>
          <a:p>
            <a:pPr algn="just"/>
            <a:r>
              <a:rPr lang="es-ES" dirty="0"/>
              <a:t>Los próximos meses estarán marcados por tres citas: la reunión de la Reserva Federal del 27 y 28 de octubre, en la que el mercado duda ya de una nueva subida tras el mal dato de empleo; y las elecciones del 3 de noviembre, que Trump ha convertido en el horizonte de su estrategia militar.</a:t>
            </a:r>
          </a:p>
          <a:p>
            <a:pPr algn="just"/>
            <a:r>
              <a:rPr lang="es-ES" dirty="0"/>
              <a:t>En cualquier escenario, lo previsible es que Estados Unidos tenga que financiarse más caro durante años, que se repitan los episodios de tensión y que la tentación de cargar el coste sobre las mayorías sociales, por la vía de los recortes o por la de la inflación, esté muy presente.</a:t>
            </a:r>
          </a:p>
        </p:txBody>
      </p:sp>
      <p:sp>
        <p:nvSpPr>
          <p:cNvPr id="4" name="Marcador de pie de página 3">
            <a:extLst>
              <a:ext uri="{FF2B5EF4-FFF2-40B4-BE49-F238E27FC236}">
                <a16:creationId xmlns:a16="http://schemas.microsoft.com/office/drawing/2014/main" id="{27E7D27E-CF21-F95B-7792-6E6C36E0E71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4B95BF9D-0BB6-3960-3CE9-3C0C5EC1158B}"/>
              </a:ext>
            </a:extLst>
          </p:cNvPr>
          <p:cNvSpPr>
            <a:spLocks noGrp="1"/>
          </p:cNvSpPr>
          <p:nvPr>
            <p:ph type="sldNum" sz="quarter" idx="12"/>
          </p:nvPr>
        </p:nvSpPr>
        <p:spPr/>
        <p:txBody>
          <a:bodyPr/>
          <a:lstStyle/>
          <a:p>
            <a:fld id="{59FE2126-18B4-B848-8F00-52EADD5157ED}" type="slidenum">
              <a:rPr lang="es-ES" smtClean="0"/>
              <a:t>13</a:t>
            </a:fld>
            <a:endParaRPr lang="es-ES"/>
          </a:p>
        </p:txBody>
      </p:sp>
    </p:spTree>
    <p:extLst>
      <p:ext uri="{BB962C8B-B14F-4D97-AF65-F5344CB8AC3E}">
        <p14:creationId xmlns:p14="http://schemas.microsoft.com/office/powerpoint/2010/main" val="34711952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199</TotalTime>
  <Words>1444</Words>
  <Application>Microsoft Macintosh PowerPoint</Application>
  <PresentationFormat>Panorámica</PresentationFormat>
  <Paragraphs>84</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Aptos</vt:lpstr>
      <vt:lpstr>Aptos Display</vt:lpstr>
      <vt:lpstr>Arial</vt:lpstr>
      <vt:lpstr>Tema de Office</vt:lpstr>
      <vt:lpstr>Guerra en el Golfo (2026):  el peso de la economía</vt:lpstr>
      <vt:lpstr>Orígenes de la guerra</vt:lpstr>
      <vt:lpstr>1. El endeudamiento de Estados Unidos</vt:lpstr>
      <vt:lpstr>Rendimiento del bono EEUU a 10 años (Fuente: Reserva Federal)</vt:lpstr>
      <vt:lpstr>¿En qué manos está la deuda EEUU? (Fuente: U.S. Department of the Treasury, TIC Data Major Foreign Holders) </vt:lpstr>
      <vt:lpstr>Problemas de las deudas en  Estados Unidos (Fuente: Reserva Federal)</vt:lpstr>
      <vt:lpstr>2. El cierre de los estrechos</vt:lpstr>
      <vt:lpstr>Bloqueo comercial… (Fuente: consulta Inteligencia Artificial)</vt:lpstr>
      <vt:lpstr>…que hace subir los precios del petróleo</vt:lpstr>
      <vt:lpstr>3. La inflación</vt:lpstr>
      <vt:lpstr>Dos gráficos ilustrativos… (Fuente: FRED del Banco de la Reserva Federal de San Luis; Oficina de Estadísticas Laborales de los Estados Unidos; Eurostat)</vt:lpstr>
      <vt:lpstr>…pero con capacidad de  resiliencia de las economías</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Carles Pau Manera Erbina</dc:creator>
  <cp:lastModifiedBy>Carles Pau Manera Erbina</cp:lastModifiedBy>
  <cp:revision>29</cp:revision>
  <dcterms:created xsi:type="dcterms:W3CDTF">2026-10-12T15:47:28Z</dcterms:created>
  <dcterms:modified xsi:type="dcterms:W3CDTF">2026-10-17T15:34:21Z</dcterms:modified>
</cp:coreProperties>
</file>