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64" r:id="rId2"/>
    <p:sldId id="269" r:id="rId3"/>
    <p:sldId id="265" r:id="rId4"/>
    <p:sldId id="267" r:id="rId5"/>
    <p:sldId id="275" r:id="rId6"/>
    <p:sldId id="273" r:id="rId7"/>
    <p:sldId id="262" r:id="rId8"/>
    <p:sldId id="270" r:id="rId9"/>
    <p:sldId id="263" r:id="rId10"/>
    <p:sldId id="272" r:id="rId11"/>
    <p:sldId id="277" r:id="rId12"/>
    <p:sldId id="261" r:id="rId13"/>
    <p:sldId id="278" r:id="rId14"/>
    <p:sldId id="279" r:id="rId15"/>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AA32BE8-C1A0-7D4A-A149-6367DA0A3150}" type="datetimeFigureOut">
              <a:rPr lang="es-ES" smtClean="0"/>
              <a:t>21/9/26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6B77329-2E74-F44A-8985-ACFA2ED9AC0D}" type="slidenum">
              <a:rPr lang="es-ES" smtClean="0"/>
              <a:t>‹Nº›</a:t>
            </a:fld>
            <a:endParaRPr lang="es-ES"/>
          </a:p>
        </p:txBody>
      </p:sp>
    </p:spTree>
    <p:extLst>
      <p:ext uri="{BB962C8B-B14F-4D97-AF65-F5344CB8AC3E}">
        <p14:creationId xmlns:p14="http://schemas.microsoft.com/office/powerpoint/2010/main" val="3490729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5F26EBB-F794-929B-BD07-7E53AF1EA9FA}"/>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09B8FB6-A4BF-CDBC-0CF1-0107AEA1705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4420B3A5-5CCB-C219-C1E8-14622C878970}"/>
              </a:ext>
            </a:extLst>
          </p:cNvPr>
          <p:cNvSpPr>
            <a:spLocks noGrp="1"/>
          </p:cNvSpPr>
          <p:nvPr>
            <p:ph type="dt" sz="half" idx="10"/>
          </p:nvPr>
        </p:nvSpPr>
        <p:spPr/>
        <p:txBody>
          <a:bodyPr/>
          <a:lstStyle/>
          <a:p>
            <a:fld id="{5ACA740E-C63A-034B-83D8-4A01DA5AB426}" type="datetime1">
              <a:rPr lang="es-ES" smtClean="0"/>
              <a:t>21/9/26</a:t>
            </a:fld>
            <a:endParaRPr lang="es-ES"/>
          </a:p>
        </p:txBody>
      </p:sp>
      <p:sp>
        <p:nvSpPr>
          <p:cNvPr id="5" name="Marcador de pie de página 4">
            <a:extLst>
              <a:ext uri="{FF2B5EF4-FFF2-40B4-BE49-F238E27FC236}">
                <a16:creationId xmlns:a16="http://schemas.microsoft.com/office/drawing/2014/main" id="{3996A89F-7D6D-CE53-3975-9E338713FD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5035E498-B598-5345-26F5-62B6D33B23B4}"/>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2147709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F3996D-1B3E-305D-FF6D-AD182B0FEE2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77563A6A-B38E-F38A-80CC-87381F45B9B9}"/>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660A550B-C3AA-37F7-8B19-CFD1C3B9341A}"/>
              </a:ext>
            </a:extLst>
          </p:cNvPr>
          <p:cNvSpPr>
            <a:spLocks noGrp="1"/>
          </p:cNvSpPr>
          <p:nvPr>
            <p:ph type="dt" sz="half" idx="10"/>
          </p:nvPr>
        </p:nvSpPr>
        <p:spPr/>
        <p:txBody>
          <a:bodyPr/>
          <a:lstStyle/>
          <a:p>
            <a:fld id="{A45121C6-12D0-8A42-9D20-19C3DEC302DF}" type="datetime1">
              <a:rPr lang="es-ES" smtClean="0"/>
              <a:t>21/9/26</a:t>
            </a:fld>
            <a:endParaRPr lang="es-ES"/>
          </a:p>
        </p:txBody>
      </p:sp>
      <p:sp>
        <p:nvSpPr>
          <p:cNvPr id="5" name="Marcador de pie de página 4">
            <a:extLst>
              <a:ext uri="{FF2B5EF4-FFF2-40B4-BE49-F238E27FC236}">
                <a16:creationId xmlns:a16="http://schemas.microsoft.com/office/drawing/2014/main" id="{BD423A7D-9F50-694E-61F7-D2F60468E9C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058EA95-0377-A28A-7B1A-5AA0323937EA}"/>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261797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6C3412-C8FB-C730-5331-C97D38AD3D21}"/>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AA679B71-8191-CE86-1FA1-06AD8F13F55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AC51637-5DCC-7480-0B04-2073E7D0FE7C}"/>
              </a:ext>
            </a:extLst>
          </p:cNvPr>
          <p:cNvSpPr>
            <a:spLocks noGrp="1"/>
          </p:cNvSpPr>
          <p:nvPr>
            <p:ph type="dt" sz="half" idx="10"/>
          </p:nvPr>
        </p:nvSpPr>
        <p:spPr/>
        <p:txBody>
          <a:bodyPr/>
          <a:lstStyle/>
          <a:p>
            <a:fld id="{6EF86B2B-87BA-3240-8BF4-67FAED02E811}" type="datetime1">
              <a:rPr lang="es-ES" smtClean="0"/>
              <a:t>21/9/26</a:t>
            </a:fld>
            <a:endParaRPr lang="es-ES"/>
          </a:p>
        </p:txBody>
      </p:sp>
      <p:sp>
        <p:nvSpPr>
          <p:cNvPr id="5" name="Marcador de pie de página 4">
            <a:extLst>
              <a:ext uri="{FF2B5EF4-FFF2-40B4-BE49-F238E27FC236}">
                <a16:creationId xmlns:a16="http://schemas.microsoft.com/office/drawing/2014/main" id="{30195D51-AEE0-AB5F-4F6B-D271C2B9239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C65B06D-CA23-FC40-58C0-75E64C0C152C}"/>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235465810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66F27A-9D2E-990C-846A-BE5D3C22D5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F0DF37D-C67E-937E-E55E-7981C14B978D}"/>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66D24411-F666-CC82-D8E5-DEF62FBA771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301AFDA9-298C-6742-CAF9-D9F97528B886}"/>
              </a:ext>
            </a:extLst>
          </p:cNvPr>
          <p:cNvSpPr>
            <a:spLocks noGrp="1"/>
          </p:cNvSpPr>
          <p:nvPr>
            <p:ph type="dt" sz="half" idx="10"/>
          </p:nvPr>
        </p:nvSpPr>
        <p:spPr/>
        <p:txBody>
          <a:bodyPr/>
          <a:lstStyle/>
          <a:p>
            <a:fld id="{8DFAFF8F-E713-CB49-891C-4A149983481D}" type="datetime1">
              <a:rPr lang="es-ES" smtClean="0"/>
              <a:t>21/9/26</a:t>
            </a:fld>
            <a:endParaRPr lang="es-ES"/>
          </a:p>
        </p:txBody>
      </p:sp>
      <p:sp>
        <p:nvSpPr>
          <p:cNvPr id="6" name="Marcador de pie de página 5">
            <a:extLst>
              <a:ext uri="{FF2B5EF4-FFF2-40B4-BE49-F238E27FC236}">
                <a16:creationId xmlns:a16="http://schemas.microsoft.com/office/drawing/2014/main" id="{C221A088-5070-89FC-3660-B4201834F10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14693E9-C46F-9BF4-9C34-E9B400EF1E9C}"/>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431295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E97F008-2F3D-926A-0AEE-D388667B64E6}"/>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6D9AB67-4A99-0100-CDB0-3E434091C2E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837DE90-1656-F919-37A0-9660CE60F8F5}"/>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419B4766-C78D-48DF-17EA-D27D22C0D7B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087BC647-AF5F-423B-84FF-8EFFACDE7ED8}"/>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D1B6FBF6-DBF7-E118-C6D9-A736EEE5B033}"/>
              </a:ext>
            </a:extLst>
          </p:cNvPr>
          <p:cNvSpPr>
            <a:spLocks noGrp="1"/>
          </p:cNvSpPr>
          <p:nvPr>
            <p:ph type="dt" sz="half" idx="10"/>
          </p:nvPr>
        </p:nvSpPr>
        <p:spPr/>
        <p:txBody>
          <a:bodyPr/>
          <a:lstStyle/>
          <a:p>
            <a:fld id="{243DDA86-CDD0-9A4C-A021-1FFD068C899F}" type="datetime1">
              <a:rPr lang="es-ES" smtClean="0"/>
              <a:t>21/9/26</a:t>
            </a:fld>
            <a:endParaRPr lang="es-ES"/>
          </a:p>
        </p:txBody>
      </p:sp>
      <p:sp>
        <p:nvSpPr>
          <p:cNvPr id="8" name="Marcador de pie de página 7">
            <a:extLst>
              <a:ext uri="{FF2B5EF4-FFF2-40B4-BE49-F238E27FC236}">
                <a16:creationId xmlns:a16="http://schemas.microsoft.com/office/drawing/2014/main" id="{7A6DB435-BE90-68C4-A32E-FD2A3996ED05}"/>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AB51B05D-265D-79E3-A45D-B9DABD3F5051}"/>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5842493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834A3EB-2D32-8810-1574-C0A3029F09A1}"/>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95F706A-AEF6-0D83-653A-7B7BF85B2BAB}"/>
              </a:ext>
            </a:extLst>
          </p:cNvPr>
          <p:cNvSpPr>
            <a:spLocks noGrp="1"/>
          </p:cNvSpPr>
          <p:nvPr>
            <p:ph type="dt" sz="half" idx="10"/>
          </p:nvPr>
        </p:nvSpPr>
        <p:spPr/>
        <p:txBody>
          <a:bodyPr/>
          <a:lstStyle/>
          <a:p>
            <a:fld id="{A2023BE8-1159-CC47-A63C-2C488988BEB3}" type="datetime1">
              <a:rPr lang="es-ES" smtClean="0"/>
              <a:t>21/9/26</a:t>
            </a:fld>
            <a:endParaRPr lang="es-ES"/>
          </a:p>
        </p:txBody>
      </p:sp>
      <p:sp>
        <p:nvSpPr>
          <p:cNvPr id="4" name="Marcador de pie de página 3">
            <a:extLst>
              <a:ext uri="{FF2B5EF4-FFF2-40B4-BE49-F238E27FC236}">
                <a16:creationId xmlns:a16="http://schemas.microsoft.com/office/drawing/2014/main" id="{9FE8E090-F3C6-0F63-F298-632C3F5619F6}"/>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41058120-6136-C9D8-9921-9F14FD181BFD}"/>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18178590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E068CBB-6091-D55C-E7CE-79BAD33AB5AA}"/>
              </a:ext>
            </a:extLst>
          </p:cNvPr>
          <p:cNvSpPr>
            <a:spLocks noGrp="1"/>
          </p:cNvSpPr>
          <p:nvPr>
            <p:ph type="dt" sz="half" idx="10"/>
          </p:nvPr>
        </p:nvSpPr>
        <p:spPr/>
        <p:txBody>
          <a:bodyPr/>
          <a:lstStyle/>
          <a:p>
            <a:fld id="{2D6EFF3D-7E67-984E-976D-9EE342D5B682}" type="datetime1">
              <a:rPr lang="es-ES" smtClean="0"/>
              <a:t>21/9/26</a:t>
            </a:fld>
            <a:endParaRPr lang="es-ES"/>
          </a:p>
        </p:txBody>
      </p:sp>
      <p:sp>
        <p:nvSpPr>
          <p:cNvPr id="3" name="Marcador de pie de página 2">
            <a:extLst>
              <a:ext uri="{FF2B5EF4-FFF2-40B4-BE49-F238E27FC236}">
                <a16:creationId xmlns:a16="http://schemas.microsoft.com/office/drawing/2014/main" id="{221976C5-BDC2-B64C-1211-0A779983B893}"/>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DB148ACE-9E6D-7F87-E0D7-CC3784D10C4C}"/>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10033590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132BB7A-A5D7-E949-62BD-03E40D7C291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CC36211-CB0D-EC98-4E6F-52CB579842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44AC7EE9-D685-7E8D-E390-7295C245253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68893A1C-156F-2AEC-3EAB-009AB4359EB7}"/>
              </a:ext>
            </a:extLst>
          </p:cNvPr>
          <p:cNvSpPr>
            <a:spLocks noGrp="1"/>
          </p:cNvSpPr>
          <p:nvPr>
            <p:ph type="dt" sz="half" idx="10"/>
          </p:nvPr>
        </p:nvSpPr>
        <p:spPr/>
        <p:txBody>
          <a:bodyPr/>
          <a:lstStyle/>
          <a:p>
            <a:fld id="{CB501EAD-604E-4949-A908-D420ABE249BD}" type="datetime1">
              <a:rPr lang="es-ES" smtClean="0"/>
              <a:t>21/9/26</a:t>
            </a:fld>
            <a:endParaRPr lang="es-ES"/>
          </a:p>
        </p:txBody>
      </p:sp>
      <p:sp>
        <p:nvSpPr>
          <p:cNvPr id="6" name="Marcador de pie de página 5">
            <a:extLst>
              <a:ext uri="{FF2B5EF4-FFF2-40B4-BE49-F238E27FC236}">
                <a16:creationId xmlns:a16="http://schemas.microsoft.com/office/drawing/2014/main" id="{9634A096-137B-A6C5-75C3-CF23C9CF968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00488F54-A0E8-D085-F270-475A870CC2F2}"/>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3501866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DF90935-7267-FD49-EDDB-B212621EEE3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102F2D81-2B41-8F11-2E66-92ACBEDF91A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B1349213-E632-8D00-5E6E-3E8C531DD9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654578E-3050-46C0-B4DF-C831F0AC1759}"/>
              </a:ext>
            </a:extLst>
          </p:cNvPr>
          <p:cNvSpPr>
            <a:spLocks noGrp="1"/>
          </p:cNvSpPr>
          <p:nvPr>
            <p:ph type="dt" sz="half" idx="10"/>
          </p:nvPr>
        </p:nvSpPr>
        <p:spPr/>
        <p:txBody>
          <a:bodyPr/>
          <a:lstStyle/>
          <a:p>
            <a:fld id="{7A300CA7-A590-5445-A686-BA3B4B6027D6}" type="datetime1">
              <a:rPr lang="es-ES" smtClean="0"/>
              <a:t>21/9/26</a:t>
            </a:fld>
            <a:endParaRPr lang="es-ES"/>
          </a:p>
        </p:txBody>
      </p:sp>
      <p:sp>
        <p:nvSpPr>
          <p:cNvPr id="6" name="Marcador de pie de página 5">
            <a:extLst>
              <a:ext uri="{FF2B5EF4-FFF2-40B4-BE49-F238E27FC236}">
                <a16:creationId xmlns:a16="http://schemas.microsoft.com/office/drawing/2014/main" id="{F47AB658-AECE-D28D-FC01-05A2F101DEBB}"/>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3DB00ECD-85E1-CF9E-92E8-18551B428655}"/>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11291211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39B6F65-5BDE-7877-E462-E9DFB443466F}"/>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14D7DCF-7164-6369-17B4-F5A65FC8B8DB}"/>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D3DA2AA-51C1-F6E7-19EF-42DA6D77466D}"/>
              </a:ext>
            </a:extLst>
          </p:cNvPr>
          <p:cNvSpPr>
            <a:spLocks noGrp="1"/>
          </p:cNvSpPr>
          <p:nvPr>
            <p:ph type="dt" sz="half" idx="10"/>
          </p:nvPr>
        </p:nvSpPr>
        <p:spPr/>
        <p:txBody>
          <a:bodyPr/>
          <a:lstStyle/>
          <a:p>
            <a:fld id="{C8670440-3160-5F43-BA85-D4FEE03F09D9}" type="datetime1">
              <a:rPr lang="es-ES" smtClean="0"/>
              <a:t>21/9/26</a:t>
            </a:fld>
            <a:endParaRPr lang="es-ES"/>
          </a:p>
        </p:txBody>
      </p:sp>
      <p:sp>
        <p:nvSpPr>
          <p:cNvPr id="5" name="Marcador de pie de página 4">
            <a:extLst>
              <a:ext uri="{FF2B5EF4-FFF2-40B4-BE49-F238E27FC236}">
                <a16:creationId xmlns:a16="http://schemas.microsoft.com/office/drawing/2014/main" id="{7251E96B-2D09-FC6A-9ED2-0A406F41E70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FDC893F-1C51-930F-4A88-F89325E1890D}"/>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247673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F54E285-6B19-C0D3-DD17-3D9F95075CBD}"/>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9D7C1AFF-F684-0409-5DA8-65138F14B58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A0FC4AE-1319-714F-1201-45D8B4794481}"/>
              </a:ext>
            </a:extLst>
          </p:cNvPr>
          <p:cNvSpPr>
            <a:spLocks noGrp="1"/>
          </p:cNvSpPr>
          <p:nvPr>
            <p:ph type="dt" sz="half" idx="10"/>
          </p:nvPr>
        </p:nvSpPr>
        <p:spPr/>
        <p:txBody>
          <a:bodyPr/>
          <a:lstStyle/>
          <a:p>
            <a:fld id="{02772D11-8561-7046-995B-26EDD7374B18}" type="datetime1">
              <a:rPr lang="es-ES" smtClean="0"/>
              <a:t>21/9/26</a:t>
            </a:fld>
            <a:endParaRPr lang="es-ES"/>
          </a:p>
        </p:txBody>
      </p:sp>
      <p:sp>
        <p:nvSpPr>
          <p:cNvPr id="5" name="Marcador de pie de página 4">
            <a:extLst>
              <a:ext uri="{FF2B5EF4-FFF2-40B4-BE49-F238E27FC236}">
                <a16:creationId xmlns:a16="http://schemas.microsoft.com/office/drawing/2014/main" id="{23A2CD91-C0F0-C1AA-D0B2-4EC4843AB0A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88D2C8D-42BB-5930-422A-DCCDBD9E09AA}"/>
              </a:ext>
            </a:extLst>
          </p:cNvPr>
          <p:cNvSpPr>
            <a:spLocks noGrp="1"/>
          </p:cNvSpPr>
          <p:nvPr>
            <p:ph type="sldNum" sz="quarter" idx="12"/>
          </p:nvPr>
        </p:nvSpPr>
        <p:spPr/>
        <p:txBody>
          <a:bodyPr/>
          <a:lstStyle/>
          <a:p>
            <a:fld id="{F91E73AB-9434-B442-AC8A-0F324B38CF33}" type="slidenum">
              <a:rPr lang="es-ES" smtClean="0"/>
              <a:t>‹Nº›</a:t>
            </a:fld>
            <a:endParaRPr lang="es-ES"/>
          </a:p>
        </p:txBody>
      </p:sp>
    </p:spTree>
    <p:extLst>
      <p:ext uri="{BB962C8B-B14F-4D97-AF65-F5344CB8AC3E}">
        <p14:creationId xmlns:p14="http://schemas.microsoft.com/office/powerpoint/2010/main" val="36555497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5ADBCEF-B839-AB81-28C1-9310F073E86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39AD55FC-0456-F2B5-C565-90277EC51A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D5DBC1C8-965D-7670-834F-D7A82A8E76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C31E0A3-FC16-854C-BE48-C6D3A0123F6B}" type="datetime1">
              <a:rPr lang="es-ES" smtClean="0"/>
              <a:t>21/9/26</a:t>
            </a:fld>
            <a:endParaRPr lang="es-ES"/>
          </a:p>
        </p:txBody>
      </p:sp>
      <p:sp>
        <p:nvSpPr>
          <p:cNvPr id="5" name="Marcador de pie de página 4">
            <a:extLst>
              <a:ext uri="{FF2B5EF4-FFF2-40B4-BE49-F238E27FC236}">
                <a16:creationId xmlns:a16="http://schemas.microsoft.com/office/drawing/2014/main" id="{FCBF8201-6142-FE5C-FDCE-37A97973B02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D800F671-781B-FC85-CFFE-71E3FF2320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91E73AB-9434-B442-AC8A-0F324B38CF33}" type="slidenum">
              <a:rPr lang="es-ES" smtClean="0"/>
              <a:t>‹Nº›</a:t>
            </a:fld>
            <a:endParaRPr lang="es-ES"/>
          </a:p>
        </p:txBody>
      </p:sp>
    </p:spTree>
    <p:extLst>
      <p:ext uri="{BB962C8B-B14F-4D97-AF65-F5344CB8AC3E}">
        <p14:creationId xmlns:p14="http://schemas.microsoft.com/office/powerpoint/2010/main" val="207170494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03C6F62D-DAD4-5C7A-A0E1-991CD9202E94}"/>
              </a:ext>
            </a:extLst>
          </p:cNvPr>
          <p:cNvPicPr>
            <a:picLocks noChangeAspect="1"/>
          </p:cNvPicPr>
          <p:nvPr/>
        </p:nvPicPr>
        <p:blipFill>
          <a:blip r:embed="rId2"/>
          <a:stretch>
            <a:fillRect/>
          </a:stretch>
        </p:blipFill>
        <p:spPr>
          <a:xfrm>
            <a:off x="2209800" y="335011"/>
            <a:ext cx="7772400" cy="6187978"/>
          </a:xfrm>
          <a:prstGeom prst="rect">
            <a:avLst/>
          </a:prstGeom>
        </p:spPr>
      </p:pic>
      <p:sp>
        <p:nvSpPr>
          <p:cNvPr id="3" name="Marcador de número de diapositiva 2">
            <a:extLst>
              <a:ext uri="{FF2B5EF4-FFF2-40B4-BE49-F238E27FC236}">
                <a16:creationId xmlns:a16="http://schemas.microsoft.com/office/drawing/2014/main" id="{EACF1C4A-5947-689A-A13A-98D529844494}"/>
              </a:ext>
            </a:extLst>
          </p:cNvPr>
          <p:cNvSpPr>
            <a:spLocks noGrp="1"/>
          </p:cNvSpPr>
          <p:nvPr>
            <p:ph type="sldNum" sz="quarter" idx="12"/>
          </p:nvPr>
        </p:nvSpPr>
        <p:spPr/>
        <p:txBody>
          <a:bodyPr/>
          <a:lstStyle/>
          <a:p>
            <a:fld id="{F91E73AB-9434-B442-AC8A-0F324B38CF33}" type="slidenum">
              <a:rPr lang="es-ES" smtClean="0"/>
              <a:t>1</a:t>
            </a:fld>
            <a:endParaRPr lang="es-ES"/>
          </a:p>
        </p:txBody>
      </p:sp>
    </p:spTree>
    <p:extLst>
      <p:ext uri="{BB962C8B-B14F-4D97-AF65-F5344CB8AC3E}">
        <p14:creationId xmlns:p14="http://schemas.microsoft.com/office/powerpoint/2010/main" val="3638213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945F82F-BBEE-3275-D71F-2F31D582D8DD}"/>
              </a:ext>
            </a:extLst>
          </p:cNvPr>
          <p:cNvSpPr>
            <a:spLocks noGrp="1"/>
          </p:cNvSpPr>
          <p:nvPr>
            <p:ph type="title"/>
          </p:nvPr>
        </p:nvSpPr>
        <p:spPr/>
        <p:txBody>
          <a:bodyPr/>
          <a:lstStyle/>
          <a:p>
            <a:pPr algn="ctr"/>
            <a:r>
              <a:rPr lang="es-ES" dirty="0"/>
              <a:t>Fases de la burbuja de los tulipanes</a:t>
            </a:r>
          </a:p>
        </p:txBody>
      </p:sp>
      <p:sp>
        <p:nvSpPr>
          <p:cNvPr id="3" name="Marcador de contenido 2">
            <a:extLst>
              <a:ext uri="{FF2B5EF4-FFF2-40B4-BE49-F238E27FC236}">
                <a16:creationId xmlns:a16="http://schemas.microsoft.com/office/drawing/2014/main" id="{3B692D9D-A61B-683A-B529-2E172B54C722}"/>
              </a:ext>
            </a:extLst>
          </p:cNvPr>
          <p:cNvSpPr>
            <a:spLocks noGrp="1"/>
          </p:cNvSpPr>
          <p:nvPr>
            <p:ph idx="1"/>
          </p:nvPr>
        </p:nvSpPr>
        <p:spPr/>
        <p:txBody>
          <a:bodyPr>
            <a:normAutofit fontScale="70000" lnSpcReduction="20000"/>
          </a:bodyPr>
          <a:lstStyle/>
          <a:p>
            <a:pPr lvl="0" algn="just"/>
            <a:r>
              <a:rPr lang="es-ES" b="1" dirty="0"/>
              <a:t>Fase de Colección (1634-1636):</a:t>
            </a:r>
            <a:r>
              <a:rPr lang="es-ES" dirty="0"/>
              <a:t> Los tulipanes exóticos se convirtieron en el máximo símbolo de estatus entre la élite holandesa. El virus del "mosaico" (que creaba patrones de colores únicos en los pétalos) hizo que ciertos bulbos fueran extremadamente raros y deseados.</a:t>
            </a:r>
          </a:p>
          <a:p>
            <a:pPr lvl="0" algn="just"/>
            <a:r>
              <a:rPr lang="es-ES" b="1" dirty="0"/>
              <a:t>Fase de Especulación (finales de 1636): </a:t>
            </a:r>
            <a:r>
              <a:rPr lang="es-ES" dirty="0"/>
              <a:t>El comercio dejó de ser exclusivo de botánicos y nobles. Se creó el </a:t>
            </a:r>
            <a:r>
              <a:rPr lang="es-ES" i="1" dirty="0" err="1"/>
              <a:t>windhandel</a:t>
            </a:r>
            <a:r>
              <a:rPr lang="es-ES" dirty="0"/>
              <a:t> (comercio de viento), un mercado de futuros donde la gente compraba y vendía contratos de bulbos que aún estaban enterrados. Artesanos, taberneros y campesinos vendieron sus tierras y ganado para entrar al mercado.</a:t>
            </a:r>
          </a:p>
          <a:p>
            <a:pPr lvl="0" algn="just"/>
            <a:r>
              <a:rPr lang="es-ES" b="1" dirty="0"/>
              <a:t>El Clímax (enero-febrero 1637):</a:t>
            </a:r>
            <a:r>
              <a:rPr lang="es-ES" dirty="0"/>
              <a:t> Un solo bulbo de la variedad más rara, el </a:t>
            </a:r>
            <a:r>
              <a:rPr lang="es-ES" i="1" dirty="0"/>
              <a:t>Semper Augustus</a:t>
            </a:r>
            <a:r>
              <a:rPr lang="es-ES" dirty="0"/>
              <a:t>, llegó a valorarse en </a:t>
            </a:r>
            <a:r>
              <a:rPr lang="es-ES" b="1" dirty="0"/>
              <a:t>5.000 florines</a:t>
            </a:r>
            <a:r>
              <a:rPr lang="es-ES" dirty="0"/>
              <a:t>, una cantidad con la que se podían comprar mansiones enteras o alimentar a una familia holandesa durante la mitad de su vida.</a:t>
            </a:r>
          </a:p>
          <a:p>
            <a:pPr lvl="0" algn="just"/>
            <a:r>
              <a:rPr lang="es-ES" b="1" dirty="0"/>
              <a:t>El Estallido de la Burbuja (febrero 1637):</a:t>
            </a:r>
            <a:r>
              <a:rPr lang="es-ES" dirty="0"/>
              <a:t> En una subasta en Haarlem, los compradores simplemente no se presentaron, se negaron a pagar los precios inflados y cundió el pánico. Al ser contratos no regulados, todo el sistema de confianza se desmoronó. En pocas semanas, los bulbos perdieron más del 90% de su valor ficticio.</a:t>
            </a:r>
          </a:p>
          <a:p>
            <a:endParaRPr lang="es-ES" dirty="0"/>
          </a:p>
        </p:txBody>
      </p:sp>
      <p:sp>
        <p:nvSpPr>
          <p:cNvPr id="4" name="Marcador de número de diapositiva 3">
            <a:extLst>
              <a:ext uri="{FF2B5EF4-FFF2-40B4-BE49-F238E27FC236}">
                <a16:creationId xmlns:a16="http://schemas.microsoft.com/office/drawing/2014/main" id="{B9492C8C-9BFB-9D85-BD58-2199DA008F26}"/>
              </a:ext>
            </a:extLst>
          </p:cNvPr>
          <p:cNvSpPr>
            <a:spLocks noGrp="1"/>
          </p:cNvSpPr>
          <p:nvPr>
            <p:ph type="sldNum" sz="quarter" idx="12"/>
          </p:nvPr>
        </p:nvSpPr>
        <p:spPr/>
        <p:txBody>
          <a:bodyPr/>
          <a:lstStyle/>
          <a:p>
            <a:fld id="{F91E73AB-9434-B442-AC8A-0F324B38CF33}" type="slidenum">
              <a:rPr lang="es-ES" smtClean="0"/>
              <a:t>2</a:t>
            </a:fld>
            <a:endParaRPr lang="es-ES"/>
          </a:p>
        </p:txBody>
      </p:sp>
    </p:spTree>
    <p:extLst>
      <p:ext uri="{BB962C8B-B14F-4D97-AF65-F5344CB8AC3E}">
        <p14:creationId xmlns:p14="http://schemas.microsoft.com/office/powerpoint/2010/main" val="33591101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620D7380-E8F7-A4EA-19A1-D54A1C656D25}"/>
              </a:ext>
            </a:extLst>
          </p:cNvPr>
          <p:cNvPicPr>
            <a:picLocks noChangeAspect="1"/>
          </p:cNvPicPr>
          <p:nvPr/>
        </p:nvPicPr>
        <p:blipFill>
          <a:blip r:embed="rId2"/>
          <a:stretch>
            <a:fillRect/>
          </a:stretch>
        </p:blipFill>
        <p:spPr>
          <a:xfrm>
            <a:off x="2209800" y="435412"/>
            <a:ext cx="7772400" cy="5987176"/>
          </a:xfrm>
          <a:prstGeom prst="rect">
            <a:avLst/>
          </a:prstGeom>
        </p:spPr>
      </p:pic>
      <p:sp>
        <p:nvSpPr>
          <p:cNvPr id="3" name="Marcador de número de diapositiva 2">
            <a:extLst>
              <a:ext uri="{FF2B5EF4-FFF2-40B4-BE49-F238E27FC236}">
                <a16:creationId xmlns:a16="http://schemas.microsoft.com/office/drawing/2014/main" id="{B0E2D65C-8373-D2B2-42AF-FDBFEE59EFE8}"/>
              </a:ext>
            </a:extLst>
          </p:cNvPr>
          <p:cNvSpPr>
            <a:spLocks noGrp="1"/>
          </p:cNvSpPr>
          <p:nvPr>
            <p:ph type="sldNum" sz="quarter" idx="12"/>
          </p:nvPr>
        </p:nvSpPr>
        <p:spPr/>
        <p:txBody>
          <a:bodyPr/>
          <a:lstStyle/>
          <a:p>
            <a:fld id="{F91E73AB-9434-B442-AC8A-0F324B38CF33}" type="slidenum">
              <a:rPr lang="es-ES" smtClean="0"/>
              <a:t>3</a:t>
            </a:fld>
            <a:endParaRPr lang="es-ES"/>
          </a:p>
        </p:txBody>
      </p:sp>
    </p:spTree>
    <p:extLst>
      <p:ext uri="{BB962C8B-B14F-4D97-AF65-F5344CB8AC3E}">
        <p14:creationId xmlns:p14="http://schemas.microsoft.com/office/powerpoint/2010/main" val="31528018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9A8E574-CE14-730B-A35C-860D3F7BE825}"/>
              </a:ext>
            </a:extLst>
          </p:cNvPr>
          <p:cNvSpPr>
            <a:spLocks noGrp="1"/>
          </p:cNvSpPr>
          <p:nvPr>
            <p:ph type="title"/>
          </p:nvPr>
        </p:nvSpPr>
        <p:spPr/>
        <p:txBody>
          <a:bodyPr/>
          <a:lstStyle/>
          <a:p>
            <a:pPr algn="ctr"/>
            <a:r>
              <a:rPr lang="es-ES" dirty="0"/>
              <a:t>Fases Clave de la Burbuja Ferroviaria</a:t>
            </a:r>
            <a:br>
              <a:rPr lang="es-ES" b="1" dirty="0"/>
            </a:br>
            <a:endParaRPr lang="es-ES" dirty="0"/>
          </a:p>
        </p:txBody>
      </p:sp>
      <p:sp>
        <p:nvSpPr>
          <p:cNvPr id="3" name="Marcador de contenido 2">
            <a:extLst>
              <a:ext uri="{FF2B5EF4-FFF2-40B4-BE49-F238E27FC236}">
                <a16:creationId xmlns:a16="http://schemas.microsoft.com/office/drawing/2014/main" id="{436778C0-F075-7C85-A629-A009843D9D76}"/>
              </a:ext>
            </a:extLst>
          </p:cNvPr>
          <p:cNvSpPr>
            <a:spLocks noGrp="1"/>
          </p:cNvSpPr>
          <p:nvPr>
            <p:ph idx="1"/>
          </p:nvPr>
        </p:nvSpPr>
        <p:spPr/>
        <p:txBody>
          <a:bodyPr>
            <a:normAutofit fontScale="77500" lnSpcReduction="20000"/>
          </a:bodyPr>
          <a:lstStyle/>
          <a:p>
            <a:pPr lvl="0" algn="just"/>
            <a:r>
              <a:rPr lang="es-ES" b="1" dirty="0"/>
              <a:t>El Nacimiento de la Manía (1840-1843):</a:t>
            </a:r>
            <a:r>
              <a:rPr lang="es-ES" dirty="0"/>
              <a:t> Los primeros ferrocarriles comerciales demostraron ser altamente eficientes y rentables. Al ver el éxito real del transporte de pasajeros y mercancías, el público comenzó a notar el sector.</a:t>
            </a:r>
          </a:p>
          <a:p>
            <a:pPr lvl="0" algn="just"/>
            <a:r>
              <a:rPr lang="es-ES" b="1" dirty="0"/>
              <a:t>La Fase de Euforia (1844-1845):</a:t>
            </a:r>
            <a:r>
              <a:rPr lang="es-ES" dirty="0"/>
              <a:t> El Banco de Inglaterra recortó los tipos de interés. El dinero barato, sumado a la promesa de revolucionar la economía, provocó que miles de familias de clase media invirtieran todos sus ahorros en cualquier nueva compañía que tuviera la palabra "ferrocarril" en su nombre.</a:t>
            </a:r>
          </a:p>
          <a:p>
            <a:pPr lvl="0" algn="just"/>
            <a:r>
              <a:rPr lang="es-ES" b="1" dirty="0"/>
              <a:t>El Pico del Mercado (1846):</a:t>
            </a:r>
            <a:r>
              <a:rPr lang="es-ES" dirty="0"/>
              <a:t> En 1846 se alcanzó el clímax especulativo. El Parlamento británico aprobó </a:t>
            </a:r>
            <a:r>
              <a:rPr lang="es-ES" b="1" dirty="0"/>
              <a:t>272 leyes (Acts </a:t>
            </a:r>
            <a:r>
              <a:rPr lang="es-ES" b="1" dirty="0" err="1"/>
              <a:t>of</a:t>
            </a:r>
            <a:r>
              <a:rPr lang="es-ES" b="1" dirty="0"/>
              <a:t> Parliament)</a:t>
            </a:r>
            <a:r>
              <a:rPr lang="es-ES" dirty="0"/>
              <a:t> para constituir nuevas líneas que sumaban más de 15,000 kilómetros de nuevas vías. Muchas de estas empresas eran fraudes o proyectos técnicamente inviables.</a:t>
            </a:r>
          </a:p>
          <a:p>
            <a:pPr lvl="0" algn="just"/>
            <a:r>
              <a:rPr lang="es-ES" b="1" dirty="0"/>
              <a:t>El Estallido y Pánico (1847-1848):</a:t>
            </a:r>
            <a:r>
              <a:rPr lang="es-ES" dirty="0"/>
              <a:t> El Banco de Inglaterra subió los tipos de interés para frenar la especulación. Al exigir los pagos de capital pendientes de las acciones, los inversores entraron en pánico y comenzaron a vender en masa. El mercado colapsó, un tercio de las líneas propuestas nunca se construyeron y miles de personas cayeron en la ruina.</a:t>
            </a:r>
          </a:p>
          <a:p>
            <a:endParaRPr lang="es-ES" dirty="0"/>
          </a:p>
        </p:txBody>
      </p:sp>
      <p:sp>
        <p:nvSpPr>
          <p:cNvPr id="4" name="Marcador de número de diapositiva 3">
            <a:extLst>
              <a:ext uri="{FF2B5EF4-FFF2-40B4-BE49-F238E27FC236}">
                <a16:creationId xmlns:a16="http://schemas.microsoft.com/office/drawing/2014/main" id="{F607A998-0863-17F4-EACF-1F2888367D93}"/>
              </a:ext>
            </a:extLst>
          </p:cNvPr>
          <p:cNvSpPr>
            <a:spLocks noGrp="1"/>
          </p:cNvSpPr>
          <p:nvPr>
            <p:ph type="sldNum" sz="quarter" idx="12"/>
          </p:nvPr>
        </p:nvSpPr>
        <p:spPr/>
        <p:txBody>
          <a:bodyPr/>
          <a:lstStyle/>
          <a:p>
            <a:fld id="{F91E73AB-9434-B442-AC8A-0F324B38CF33}" type="slidenum">
              <a:rPr lang="es-ES" smtClean="0"/>
              <a:t>4</a:t>
            </a:fld>
            <a:endParaRPr lang="es-ES"/>
          </a:p>
        </p:txBody>
      </p:sp>
    </p:spTree>
    <p:extLst>
      <p:ext uri="{BB962C8B-B14F-4D97-AF65-F5344CB8AC3E}">
        <p14:creationId xmlns:p14="http://schemas.microsoft.com/office/powerpoint/2010/main" val="11862700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17F444C7-4D6C-0364-CB92-37D14648B6B2}"/>
              </a:ext>
            </a:extLst>
          </p:cNvPr>
          <p:cNvSpPr>
            <a:spLocks noGrp="1"/>
          </p:cNvSpPr>
          <p:nvPr>
            <p:ph type="sldNum" sz="quarter" idx="12"/>
          </p:nvPr>
        </p:nvSpPr>
        <p:spPr/>
        <p:txBody>
          <a:bodyPr/>
          <a:lstStyle/>
          <a:p>
            <a:fld id="{F91E73AB-9434-B442-AC8A-0F324B38CF33}" type="slidenum">
              <a:rPr lang="es-ES" smtClean="0"/>
              <a:t>5</a:t>
            </a:fld>
            <a:endParaRPr lang="es-ES"/>
          </a:p>
        </p:txBody>
      </p:sp>
      <p:pic>
        <p:nvPicPr>
          <p:cNvPr id="3" name="Imagen 2">
            <a:extLst>
              <a:ext uri="{FF2B5EF4-FFF2-40B4-BE49-F238E27FC236}">
                <a16:creationId xmlns:a16="http://schemas.microsoft.com/office/drawing/2014/main" id="{D1E8134E-29C0-DD66-ED78-29758EE7C71B}"/>
              </a:ext>
            </a:extLst>
          </p:cNvPr>
          <p:cNvPicPr>
            <a:picLocks noChangeAspect="1"/>
          </p:cNvPicPr>
          <p:nvPr/>
        </p:nvPicPr>
        <p:blipFill>
          <a:blip r:embed="rId2"/>
          <a:stretch>
            <a:fillRect/>
          </a:stretch>
        </p:blipFill>
        <p:spPr>
          <a:xfrm>
            <a:off x="2209800" y="68999"/>
            <a:ext cx="7772400" cy="6720001"/>
          </a:xfrm>
          <a:prstGeom prst="rect">
            <a:avLst/>
          </a:prstGeom>
        </p:spPr>
      </p:pic>
    </p:spTree>
    <p:extLst>
      <p:ext uri="{BB962C8B-B14F-4D97-AF65-F5344CB8AC3E}">
        <p14:creationId xmlns:p14="http://schemas.microsoft.com/office/powerpoint/2010/main" val="13271145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0B57C66-160A-652C-F5F5-A4727E07013D}"/>
              </a:ext>
            </a:extLst>
          </p:cNvPr>
          <p:cNvSpPr>
            <a:spLocks noGrp="1"/>
          </p:cNvSpPr>
          <p:nvPr>
            <p:ph type="title"/>
          </p:nvPr>
        </p:nvSpPr>
        <p:spPr/>
        <p:txBody>
          <a:bodyPr/>
          <a:lstStyle/>
          <a:p>
            <a:pPr algn="ctr"/>
            <a:r>
              <a:rPr lang="es-ES" dirty="0"/>
              <a:t>Las fases en la burbuja del nacimiento de los electrodomésticos (felices años 1920)</a:t>
            </a:r>
          </a:p>
        </p:txBody>
      </p:sp>
      <p:sp>
        <p:nvSpPr>
          <p:cNvPr id="3" name="Marcador de contenido 2">
            <a:extLst>
              <a:ext uri="{FF2B5EF4-FFF2-40B4-BE49-F238E27FC236}">
                <a16:creationId xmlns:a16="http://schemas.microsoft.com/office/drawing/2014/main" id="{D1C758A4-C837-CD74-92E8-D60ED9A382C8}"/>
              </a:ext>
            </a:extLst>
          </p:cNvPr>
          <p:cNvSpPr>
            <a:spLocks noGrp="1"/>
          </p:cNvSpPr>
          <p:nvPr>
            <p:ph idx="1"/>
          </p:nvPr>
        </p:nvSpPr>
        <p:spPr/>
        <p:txBody>
          <a:bodyPr>
            <a:normAutofit fontScale="55000" lnSpcReduction="20000"/>
          </a:bodyPr>
          <a:lstStyle/>
          <a:p>
            <a:pPr marL="0" lvl="0" indent="0" algn="just">
              <a:buNone/>
            </a:pPr>
            <a:r>
              <a:rPr lang="es-ES" b="1" dirty="0"/>
              <a:t>1. La Fundación: Electrificación y Lanzamiento (1920 - 1922)</a:t>
            </a:r>
          </a:p>
          <a:p>
            <a:pPr lvl="0" algn="just"/>
            <a:r>
              <a:rPr lang="es-ES" dirty="0"/>
              <a:t>Antes de 1920, la mayoría de las tareas del hogar se hacían a mano. Sin embargo, durante los primeros años de la década, las ciudades comenzaron a cablearse masivamente de forma eléctrica. Las patentes de inventos que existían desde hacía años (como la </a:t>
            </a:r>
            <a:r>
              <a:rPr lang="es-ES" b="1" dirty="0"/>
              <a:t>aspiradora</a:t>
            </a:r>
            <a:r>
              <a:rPr lang="es-ES" dirty="0"/>
              <a:t> o la </a:t>
            </a:r>
            <a:r>
              <a:rPr lang="es-ES" b="1" dirty="0"/>
              <a:t>plancha eléctrica</a:t>
            </a:r>
            <a:r>
              <a:rPr lang="es-ES" dirty="0"/>
              <a:t>) empezaron a fabricarse en masa porque las casas ya tenían dónde enchufarlas.</a:t>
            </a:r>
          </a:p>
          <a:p>
            <a:pPr marL="0" lvl="0" indent="0" algn="just">
              <a:buNone/>
            </a:pPr>
            <a:r>
              <a:rPr lang="es-ES" b="1" dirty="0"/>
              <a:t>2. El Catalizador: El Nacimiento del Pago a Plazos (1923 - 1925)</a:t>
            </a:r>
          </a:p>
          <a:p>
            <a:pPr lvl="0" algn="just"/>
            <a:r>
              <a:rPr lang="es-ES" dirty="0"/>
              <a:t>Los electrodomésticos eran caros para una familia promedio. Las empresas revolucionaron el mercado inventando el </a:t>
            </a:r>
            <a:r>
              <a:rPr lang="es-ES" b="1" dirty="0"/>
              <a:t>crédito al consumo ("compre ahora y pague después")</a:t>
            </a:r>
            <a:r>
              <a:rPr lang="es-ES" dirty="0"/>
              <a:t>. Por primera vez, cualquier persona podía llevarse una </a:t>
            </a:r>
            <a:r>
              <a:rPr lang="es-ES" b="1" dirty="0"/>
              <a:t>lavadora eléctrica</a:t>
            </a:r>
            <a:r>
              <a:rPr lang="es-ES" dirty="0"/>
              <a:t> o una de las primeras </a:t>
            </a:r>
            <a:r>
              <a:rPr lang="es-ES" b="1" dirty="0"/>
              <a:t>neveras (refrigeradores)</a:t>
            </a:r>
            <a:r>
              <a:rPr lang="es-ES" dirty="0"/>
              <a:t> pagando una pequeña cantidad al mes. Esto desató una fiebre de compras sin precedentes.</a:t>
            </a:r>
          </a:p>
          <a:p>
            <a:pPr marL="0" lvl="0" indent="0" algn="just">
              <a:buNone/>
            </a:pPr>
            <a:r>
              <a:rPr lang="es-ES" b="1" dirty="0"/>
              <a:t> 3. La Fase de Euforia y Estatus Social (1926 - 1928)</a:t>
            </a:r>
          </a:p>
          <a:p>
            <a:pPr lvl="0" algn="just"/>
            <a:r>
              <a:rPr lang="es-ES" dirty="0"/>
              <a:t>Tener electrodomésticos pasó de ser una comodidad a un símbolo de estatus social. El caso más extremo fue la </a:t>
            </a:r>
            <a:r>
              <a:rPr lang="es-ES" b="1" dirty="0"/>
              <a:t>radio</a:t>
            </a:r>
            <a:r>
              <a:rPr lang="es-ES" dirty="0"/>
              <a:t>: en 1920 apenas existía como producto comercial; para 1929, más de 10 millones de hogares tenían una, convirtiéndose en el centro de la vida familiar. Las fábricas trabajaban a tres turnos y la publicidad moderna nació en esta época, bombardeando a las amas de casa con promesas de "liberación del trabajo doméstico".</a:t>
            </a:r>
          </a:p>
          <a:p>
            <a:pPr marL="0" lvl="0" indent="0" algn="just">
              <a:buNone/>
            </a:pPr>
            <a:r>
              <a:rPr lang="es-ES" b="1" dirty="0"/>
              <a:t>4. La Saturación y el Choque con la Realidad (1929 - 1930)</a:t>
            </a:r>
          </a:p>
          <a:p>
            <a:pPr lvl="0" algn="just"/>
            <a:r>
              <a:rPr lang="es-ES" dirty="0"/>
              <a:t>Hacia 1929, la producción de las fábricas empezó a superar la capacidad de compra de la gente; los mercados urbanos se estaban saturando y las familias ya estaban fuertemente endeudadas por los plazos. Cuando la bolsa de Wall Street quebró en octubre de 1929, el crédito se congeló. Las ventas de electrodomésticos cayeron en picado, lo que provocó despidos masivos en las fábricas e inició el círculo vicioso de la Gran Depresión.</a:t>
            </a:r>
          </a:p>
          <a:p>
            <a:endParaRPr lang="es-ES" dirty="0"/>
          </a:p>
        </p:txBody>
      </p:sp>
      <p:sp>
        <p:nvSpPr>
          <p:cNvPr id="4" name="Marcador de número de diapositiva 3">
            <a:extLst>
              <a:ext uri="{FF2B5EF4-FFF2-40B4-BE49-F238E27FC236}">
                <a16:creationId xmlns:a16="http://schemas.microsoft.com/office/drawing/2014/main" id="{5C1F5318-AAAA-9701-F08D-BEAE56AB8470}"/>
              </a:ext>
            </a:extLst>
          </p:cNvPr>
          <p:cNvSpPr>
            <a:spLocks noGrp="1"/>
          </p:cNvSpPr>
          <p:nvPr>
            <p:ph type="sldNum" sz="quarter" idx="12"/>
          </p:nvPr>
        </p:nvSpPr>
        <p:spPr/>
        <p:txBody>
          <a:bodyPr/>
          <a:lstStyle/>
          <a:p>
            <a:fld id="{F91E73AB-9434-B442-AC8A-0F324B38CF33}" type="slidenum">
              <a:rPr lang="es-ES" smtClean="0"/>
              <a:t>6</a:t>
            </a:fld>
            <a:endParaRPr lang="es-ES"/>
          </a:p>
        </p:txBody>
      </p:sp>
    </p:spTree>
    <p:extLst>
      <p:ext uri="{BB962C8B-B14F-4D97-AF65-F5344CB8AC3E}">
        <p14:creationId xmlns:p14="http://schemas.microsoft.com/office/powerpoint/2010/main" val="4536389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82FFA8E2-76B1-C0CC-EE74-4D05CE04919D}"/>
              </a:ext>
            </a:extLst>
          </p:cNvPr>
          <p:cNvPicPr>
            <a:picLocks noChangeAspect="1"/>
          </p:cNvPicPr>
          <p:nvPr/>
        </p:nvPicPr>
        <p:blipFill>
          <a:blip r:embed="rId2"/>
          <a:stretch>
            <a:fillRect/>
          </a:stretch>
        </p:blipFill>
        <p:spPr>
          <a:xfrm>
            <a:off x="2209800" y="427414"/>
            <a:ext cx="7772400" cy="6003172"/>
          </a:xfrm>
          <a:prstGeom prst="rect">
            <a:avLst/>
          </a:prstGeom>
        </p:spPr>
      </p:pic>
      <p:pic>
        <p:nvPicPr>
          <p:cNvPr id="3" name="Imagen 2">
            <a:extLst>
              <a:ext uri="{FF2B5EF4-FFF2-40B4-BE49-F238E27FC236}">
                <a16:creationId xmlns:a16="http://schemas.microsoft.com/office/drawing/2014/main" id="{1B589C8B-6AB5-274F-4E1F-3853B8353967}"/>
              </a:ext>
            </a:extLst>
          </p:cNvPr>
          <p:cNvPicPr>
            <a:picLocks noChangeAspect="1"/>
          </p:cNvPicPr>
          <p:nvPr/>
        </p:nvPicPr>
        <p:blipFill>
          <a:blip r:embed="rId3"/>
          <a:stretch>
            <a:fillRect/>
          </a:stretch>
        </p:blipFill>
        <p:spPr>
          <a:xfrm>
            <a:off x="2209800" y="496019"/>
            <a:ext cx="7772400" cy="5865962"/>
          </a:xfrm>
          <a:prstGeom prst="rect">
            <a:avLst/>
          </a:prstGeom>
        </p:spPr>
      </p:pic>
      <p:sp>
        <p:nvSpPr>
          <p:cNvPr id="4" name="Marcador de número de diapositiva 3">
            <a:extLst>
              <a:ext uri="{FF2B5EF4-FFF2-40B4-BE49-F238E27FC236}">
                <a16:creationId xmlns:a16="http://schemas.microsoft.com/office/drawing/2014/main" id="{80C75D30-425E-0CA3-C8F4-ED8D4BC25E74}"/>
              </a:ext>
            </a:extLst>
          </p:cNvPr>
          <p:cNvSpPr>
            <a:spLocks noGrp="1"/>
          </p:cNvSpPr>
          <p:nvPr>
            <p:ph type="sldNum" sz="quarter" idx="12"/>
          </p:nvPr>
        </p:nvSpPr>
        <p:spPr/>
        <p:txBody>
          <a:bodyPr/>
          <a:lstStyle/>
          <a:p>
            <a:fld id="{F91E73AB-9434-B442-AC8A-0F324B38CF33}" type="slidenum">
              <a:rPr lang="es-ES" smtClean="0"/>
              <a:t>7</a:t>
            </a:fld>
            <a:endParaRPr lang="es-ES"/>
          </a:p>
        </p:txBody>
      </p:sp>
    </p:spTree>
    <p:extLst>
      <p:ext uri="{BB962C8B-B14F-4D97-AF65-F5344CB8AC3E}">
        <p14:creationId xmlns:p14="http://schemas.microsoft.com/office/powerpoint/2010/main" val="11567260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83E192C-FAF6-04FC-019C-244F65E87CE3}"/>
              </a:ext>
            </a:extLst>
          </p:cNvPr>
          <p:cNvSpPr>
            <a:spLocks noGrp="1"/>
          </p:cNvSpPr>
          <p:nvPr>
            <p:ph type="title"/>
          </p:nvPr>
        </p:nvSpPr>
        <p:spPr/>
        <p:txBody>
          <a:bodyPr/>
          <a:lstStyle/>
          <a:p>
            <a:pPr algn="ctr"/>
            <a:r>
              <a:rPr lang="es-ES" dirty="0"/>
              <a:t>Fases de la burbuja en Wall Street, 1929</a:t>
            </a:r>
          </a:p>
        </p:txBody>
      </p:sp>
      <p:sp>
        <p:nvSpPr>
          <p:cNvPr id="3" name="Marcador de contenido 2">
            <a:extLst>
              <a:ext uri="{FF2B5EF4-FFF2-40B4-BE49-F238E27FC236}">
                <a16:creationId xmlns:a16="http://schemas.microsoft.com/office/drawing/2014/main" id="{E666F112-F207-AAB9-AD3B-21BFCAAFF7C0}"/>
              </a:ext>
            </a:extLst>
          </p:cNvPr>
          <p:cNvSpPr>
            <a:spLocks noGrp="1"/>
          </p:cNvSpPr>
          <p:nvPr>
            <p:ph idx="1"/>
          </p:nvPr>
        </p:nvSpPr>
        <p:spPr/>
        <p:txBody>
          <a:bodyPr>
            <a:normAutofit fontScale="55000" lnSpcReduction="20000"/>
          </a:bodyPr>
          <a:lstStyle/>
          <a:p>
            <a:pPr marL="0" lvl="0" indent="0" algn="just">
              <a:buNone/>
            </a:pPr>
            <a:r>
              <a:rPr lang="es-ES" sz="2500" b="1" dirty="0"/>
              <a:t>1. El Auge y los "Felices Años 20" (1925 - mitad 1929): </a:t>
            </a:r>
            <a:r>
              <a:rPr lang="es-ES" sz="2500" dirty="0"/>
              <a:t>Tras la Primera Guerra Mundial, la economía estadounidense despegó. La producción industrial en masa, la llegada del automóvil y los electrodomésticos crearon un optimismo sin precedentes. Las acciones de empresas como Radio </a:t>
            </a:r>
            <a:r>
              <a:rPr lang="es-ES" sz="2500" dirty="0" err="1"/>
              <a:t>Corporation</a:t>
            </a:r>
            <a:r>
              <a:rPr lang="es-ES" sz="2500" dirty="0"/>
              <a:t> </a:t>
            </a:r>
            <a:r>
              <a:rPr lang="es-ES" sz="2500" dirty="0" err="1"/>
              <a:t>of</a:t>
            </a:r>
            <a:r>
              <a:rPr lang="es-ES" sz="2500" dirty="0"/>
              <a:t> </a:t>
            </a:r>
            <a:r>
              <a:rPr lang="es-ES" sz="2500" dirty="0" err="1"/>
              <a:t>America</a:t>
            </a:r>
            <a:r>
              <a:rPr lang="es-ES" sz="2500" dirty="0"/>
              <a:t> (RCA) o General Electric se multiplicaron por diez.</a:t>
            </a:r>
          </a:p>
          <a:p>
            <a:pPr marL="0" lvl="0" indent="0" algn="just">
              <a:buNone/>
            </a:pPr>
            <a:r>
              <a:rPr lang="es-ES" sz="2500" b="1" dirty="0"/>
              <a:t>2. La Fase de Apalancamiento Masivo: </a:t>
            </a:r>
            <a:r>
              <a:rPr lang="es-ES" sz="2500" dirty="0"/>
              <a:t>Apareció el mecanismo financiero que infló la burbuja: </a:t>
            </a:r>
            <a:r>
              <a:rPr lang="es-ES" sz="2500" b="1" dirty="0"/>
              <a:t>comprar acciones a margen</a:t>
            </a:r>
            <a:r>
              <a:rPr lang="es-ES" sz="2500" dirty="0"/>
              <a:t>. Los inversores minoristas solo tenían que poner el 10% del dinero en efectivo para comprar una acción, y el otro 90% se lo prestaba el bróker. Todo el mundo creía que la bolsa nunca dejaría de subir y que pagarían la deuda con las ganancias.</a:t>
            </a:r>
          </a:p>
          <a:p>
            <a:pPr marL="0" lvl="0" indent="0" algn="just">
              <a:buNone/>
            </a:pPr>
            <a:r>
              <a:rPr lang="es-ES" sz="2500" b="1" dirty="0"/>
              <a:t> 3. El Pico y los Primeros Avisos (septiembre 1929): </a:t>
            </a:r>
            <a:r>
              <a:rPr lang="es-ES" sz="2500" dirty="0"/>
              <a:t>el </a:t>
            </a:r>
            <a:r>
              <a:rPr lang="es-ES" sz="2500" b="1" dirty="0"/>
              <a:t>3 de septiembre de 1929</a:t>
            </a:r>
            <a:r>
              <a:rPr lang="es-ES" sz="2500" dirty="0"/>
              <a:t>, el índice Dow Jones alcanzó su máximo histórico de </a:t>
            </a:r>
            <a:r>
              <a:rPr lang="es-ES" sz="2500" b="1" dirty="0"/>
              <a:t>381.17 puntos</a:t>
            </a:r>
            <a:r>
              <a:rPr lang="es-ES" sz="2500" dirty="0"/>
              <a:t>. A partir de ahí, el mercado se volvió inestable. La producción industrial real empezó a desacelerarse y los inventarios en las fábricas se acumularon, pero la bolsa seguía artificialmente alta.</a:t>
            </a:r>
          </a:p>
          <a:p>
            <a:pPr marL="0" lvl="0" indent="0" algn="just">
              <a:buNone/>
            </a:pPr>
            <a:r>
              <a:rPr lang="es-ES" sz="2500" b="1" dirty="0"/>
              <a:t>4. El Estallido y el Pánico Total (octubre 1929):</a:t>
            </a:r>
          </a:p>
          <a:p>
            <a:pPr lvl="1" algn="just"/>
            <a:r>
              <a:rPr lang="es-ES" sz="2500" b="1" dirty="0"/>
              <a:t>Jueves Negro (24 de octubre):</a:t>
            </a:r>
            <a:r>
              <a:rPr lang="es-ES" sz="2500" dirty="0"/>
              <a:t> Se desató el pánico. Se pusieron a la venta 12.9 millones de acciones sin compradores. Los grandes banqueros intentaron frenar la caída comprando bloques masivos de acciones, logrando una recuperación temporal.</a:t>
            </a:r>
          </a:p>
          <a:p>
            <a:pPr lvl="1" algn="just"/>
            <a:r>
              <a:rPr lang="es-ES" sz="2500" b="1" dirty="0"/>
              <a:t>Martes Negro (29 de octubre):</a:t>
            </a:r>
            <a:r>
              <a:rPr lang="es-ES" sz="2500" dirty="0"/>
              <a:t> El colapso definitivo. El pánico fue total y se vendieron más de 16.4 millones de acciones en un solo día. Los </a:t>
            </a:r>
            <a:r>
              <a:rPr lang="es-ES" sz="2500" dirty="0" err="1"/>
              <a:t>brókers</a:t>
            </a:r>
            <a:r>
              <a:rPr lang="es-ES" sz="2500" dirty="0"/>
              <a:t> exigieron a los inversores que pagaran los préstamos del margen en efectivo (</a:t>
            </a:r>
            <a:r>
              <a:rPr lang="es-ES" sz="2500" i="1" dirty="0" err="1"/>
              <a:t>margin</a:t>
            </a:r>
            <a:r>
              <a:rPr lang="es-ES" sz="2500" i="1" dirty="0"/>
              <a:t> </a:t>
            </a:r>
            <a:r>
              <a:rPr lang="es-ES" sz="2500" i="1" dirty="0" err="1"/>
              <a:t>calls</a:t>
            </a:r>
            <a:r>
              <a:rPr lang="es-ES" sz="2500" dirty="0"/>
              <a:t>). Al no tener dinero, sus acciones fueron vendidas a la fuerza, acelerando la caída libre.</a:t>
            </a:r>
          </a:p>
          <a:p>
            <a:pPr marL="0" indent="0" algn="just">
              <a:buNone/>
            </a:pPr>
            <a:br>
              <a:rPr lang="es-ES" sz="2500" dirty="0"/>
            </a:br>
            <a:r>
              <a:rPr lang="es-ES" sz="2500" b="1" dirty="0"/>
              <a:t>5. Martes Negro (29 de octubre):</a:t>
            </a:r>
            <a:r>
              <a:rPr lang="es-ES" sz="2500" dirty="0"/>
              <a:t> El colapso definitivo. El pánico fue total y se vendieron más de 16.4 millones de acciones en un solo día. Los </a:t>
            </a:r>
            <a:r>
              <a:rPr lang="es-ES" sz="2500" dirty="0" err="1"/>
              <a:t>brókers</a:t>
            </a:r>
            <a:r>
              <a:rPr lang="es-ES" sz="2500" dirty="0"/>
              <a:t> exigieron a los inversores que pagaran los préstamos del margen en efectivo (</a:t>
            </a:r>
            <a:r>
              <a:rPr lang="es-ES" sz="2500" i="1" dirty="0" err="1"/>
              <a:t>margin</a:t>
            </a:r>
            <a:r>
              <a:rPr lang="es-ES" sz="2500" i="1" dirty="0"/>
              <a:t> </a:t>
            </a:r>
            <a:r>
              <a:rPr lang="es-ES" sz="2500" i="1" dirty="0" err="1"/>
              <a:t>calls</a:t>
            </a:r>
            <a:r>
              <a:rPr lang="es-ES" sz="2500" dirty="0"/>
              <a:t>). Al no tener dinero, sus acciones fueron vendidas a la fuerza, acelerando la caída libre.</a:t>
            </a:r>
          </a:p>
          <a:p>
            <a:endParaRPr lang="es-ES" dirty="0"/>
          </a:p>
        </p:txBody>
      </p:sp>
      <p:sp>
        <p:nvSpPr>
          <p:cNvPr id="4" name="Marcador de número de diapositiva 3">
            <a:extLst>
              <a:ext uri="{FF2B5EF4-FFF2-40B4-BE49-F238E27FC236}">
                <a16:creationId xmlns:a16="http://schemas.microsoft.com/office/drawing/2014/main" id="{75E97C47-5838-E81F-C3E7-BF0E03F395F1}"/>
              </a:ext>
            </a:extLst>
          </p:cNvPr>
          <p:cNvSpPr>
            <a:spLocks noGrp="1"/>
          </p:cNvSpPr>
          <p:nvPr>
            <p:ph type="sldNum" sz="quarter" idx="12"/>
          </p:nvPr>
        </p:nvSpPr>
        <p:spPr/>
        <p:txBody>
          <a:bodyPr/>
          <a:lstStyle/>
          <a:p>
            <a:fld id="{F91E73AB-9434-B442-AC8A-0F324B38CF33}" type="slidenum">
              <a:rPr lang="es-ES" smtClean="0"/>
              <a:t>8</a:t>
            </a:fld>
            <a:endParaRPr lang="es-ES"/>
          </a:p>
        </p:txBody>
      </p:sp>
    </p:spTree>
    <p:extLst>
      <p:ext uri="{BB962C8B-B14F-4D97-AF65-F5344CB8AC3E}">
        <p14:creationId xmlns:p14="http://schemas.microsoft.com/office/powerpoint/2010/main" val="13876888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número de diapositiva 3">
            <a:extLst>
              <a:ext uri="{FF2B5EF4-FFF2-40B4-BE49-F238E27FC236}">
                <a16:creationId xmlns:a16="http://schemas.microsoft.com/office/drawing/2014/main" id="{8BA47550-8705-C820-56BB-EA00EBEAD7A3}"/>
              </a:ext>
            </a:extLst>
          </p:cNvPr>
          <p:cNvSpPr>
            <a:spLocks noGrp="1"/>
          </p:cNvSpPr>
          <p:nvPr>
            <p:ph type="sldNum" sz="quarter" idx="12"/>
          </p:nvPr>
        </p:nvSpPr>
        <p:spPr/>
        <p:txBody>
          <a:bodyPr/>
          <a:lstStyle/>
          <a:p>
            <a:fld id="{F91E73AB-9434-B442-AC8A-0F324B38CF33}" type="slidenum">
              <a:rPr lang="es-ES" smtClean="0"/>
              <a:t>9</a:t>
            </a:fld>
            <a:endParaRPr lang="es-ES"/>
          </a:p>
        </p:txBody>
      </p:sp>
      <p:pic>
        <p:nvPicPr>
          <p:cNvPr id="5" name="Imagen 4">
            <a:extLst>
              <a:ext uri="{FF2B5EF4-FFF2-40B4-BE49-F238E27FC236}">
                <a16:creationId xmlns:a16="http://schemas.microsoft.com/office/drawing/2014/main" id="{F82A75AE-B013-F193-F47E-DE24918A4E93}"/>
              </a:ext>
            </a:extLst>
          </p:cNvPr>
          <p:cNvPicPr>
            <a:picLocks noChangeAspect="1"/>
          </p:cNvPicPr>
          <p:nvPr/>
        </p:nvPicPr>
        <p:blipFill>
          <a:blip r:embed="rId2"/>
          <a:stretch>
            <a:fillRect/>
          </a:stretch>
        </p:blipFill>
        <p:spPr>
          <a:xfrm>
            <a:off x="2209800" y="715800"/>
            <a:ext cx="7772400" cy="5426400"/>
          </a:xfrm>
          <a:prstGeom prst="rect">
            <a:avLst/>
          </a:prstGeom>
        </p:spPr>
      </p:pic>
    </p:spTree>
    <p:extLst>
      <p:ext uri="{BB962C8B-B14F-4D97-AF65-F5344CB8AC3E}">
        <p14:creationId xmlns:p14="http://schemas.microsoft.com/office/powerpoint/2010/main" val="304931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28DA63-8FA0-004C-D1EC-E1C4B96A5589}"/>
              </a:ext>
            </a:extLst>
          </p:cNvPr>
          <p:cNvSpPr>
            <a:spLocks noGrp="1"/>
          </p:cNvSpPr>
          <p:nvPr>
            <p:ph type="title"/>
          </p:nvPr>
        </p:nvSpPr>
        <p:spPr/>
        <p:txBody>
          <a:bodyPr/>
          <a:lstStyle/>
          <a:p>
            <a:pPr algn="ctr"/>
            <a:r>
              <a:rPr lang="es-ES" dirty="0"/>
              <a:t>Fases de la burbuja en la Gran Recesión</a:t>
            </a:r>
          </a:p>
        </p:txBody>
      </p:sp>
      <p:sp>
        <p:nvSpPr>
          <p:cNvPr id="3" name="Marcador de contenido 2">
            <a:extLst>
              <a:ext uri="{FF2B5EF4-FFF2-40B4-BE49-F238E27FC236}">
                <a16:creationId xmlns:a16="http://schemas.microsoft.com/office/drawing/2014/main" id="{F1FC819D-22D7-957D-FF1E-9827E499F31B}"/>
              </a:ext>
            </a:extLst>
          </p:cNvPr>
          <p:cNvSpPr>
            <a:spLocks noGrp="1"/>
          </p:cNvSpPr>
          <p:nvPr>
            <p:ph idx="1"/>
          </p:nvPr>
        </p:nvSpPr>
        <p:spPr/>
        <p:txBody>
          <a:bodyPr>
            <a:noAutofit/>
          </a:bodyPr>
          <a:lstStyle/>
          <a:p>
            <a:pPr marL="0" indent="0" algn="just">
              <a:buNone/>
            </a:pPr>
            <a:r>
              <a:rPr lang="es-ES" sz="1600" b="1" dirty="0"/>
              <a:t>1. La Gestación de la Burbuja (2004 - 2006): </a:t>
            </a:r>
            <a:r>
              <a:rPr lang="es-ES" sz="1600" dirty="0"/>
              <a:t>Tras los atentados del 11-S y el estallido de las puntocom, la Reserva Federal bajó drásticamente los tipos de interés. El dinero barato provocó una fiebre por comprar casas. Los bancos empezaron a conceder </a:t>
            </a:r>
            <a:r>
              <a:rPr lang="es-ES" sz="1600" b="1" dirty="0"/>
              <a:t>hipotecas </a:t>
            </a:r>
            <a:r>
              <a:rPr lang="es-ES" sz="1600" b="1" dirty="0" err="1"/>
              <a:t>subprime</a:t>
            </a:r>
            <a:r>
              <a:rPr lang="es-ES" sz="1600" b="1" dirty="0"/>
              <a:t> (hipotecas basura)</a:t>
            </a:r>
            <a:r>
              <a:rPr lang="es-ES" sz="1600" dirty="0"/>
              <a:t> a personas sin ingresos estables ni avales. Estas hipotecas de riesgo se empaquetaban juntas en productos financieros complejos (MBS y CDO) y se vendían a inversores de todo el mundo como si fueran 100% seguros.</a:t>
            </a:r>
          </a:p>
          <a:p>
            <a:pPr marL="0" indent="0" algn="just">
              <a:buNone/>
            </a:pPr>
            <a:r>
              <a:rPr lang="es-ES" sz="1600" b="1" dirty="0"/>
              <a:t>2. Las Primeras Grietas (2007): </a:t>
            </a:r>
            <a:r>
              <a:rPr lang="es-ES" sz="1600" dirty="0"/>
              <a:t>Para frenar la inflación, la Fed subió los tipos de interés. Las cuotas de las hipotecas variables se dispararon y millones de familias ya no pudieron pagar. Al haber impagos masivos, los precios de las viviendas empezaron a caer por primera vez en décadas. En el verano de 2007, grandes fondos de inversión vinculados a estas hipotecas (como los de Bear Stearns o BNP Paribas) congelaron sus fondos al admitir que esos activos "seguros" no valían nada.</a:t>
            </a:r>
          </a:p>
          <a:p>
            <a:pPr marL="0" indent="0" algn="just">
              <a:buNone/>
            </a:pPr>
            <a:r>
              <a:rPr lang="es-ES" sz="1600" b="1" dirty="0"/>
              <a:t> 3. El Clímax: El Colapso de Lehman Brothers (Septiembre 2008): </a:t>
            </a:r>
            <a:r>
              <a:rPr lang="es-ES" sz="1600" dirty="0"/>
              <a:t>La desconfianza paralizó el sistema bancario; ningún banco quería prestarle dinero a otro por miedo a que tuviera "activos tóxicos". El </a:t>
            </a:r>
            <a:r>
              <a:rPr lang="es-ES" sz="1600" b="1" dirty="0"/>
              <a:t>15 de septiembre de 2008</a:t>
            </a:r>
            <a:r>
              <a:rPr lang="es-ES" sz="1600" dirty="0"/>
              <a:t>, el gigante de inversión </a:t>
            </a:r>
            <a:r>
              <a:rPr lang="es-ES" sz="1600" b="1" dirty="0"/>
              <a:t>Lehman Brothers se declaró en quiebra</a:t>
            </a:r>
            <a:r>
              <a:rPr lang="es-ES" sz="1600" dirty="0"/>
              <a:t> al no ser rescatado por el gobierno. Esto desató el pánico global. El mercado bursátil entró en caída libre, el crédito mundial se congeló por completo y el pánico contagió a la economía real destruyendo millones de empleos.</a:t>
            </a:r>
          </a:p>
          <a:p>
            <a:pPr marL="0" indent="0" algn="just">
              <a:buNone/>
            </a:pPr>
            <a:r>
              <a:rPr lang="es-ES" sz="1600" b="1" dirty="0"/>
              <a:t>4. El Suelo del Mercado y los Rescatados (Principios de 2009): </a:t>
            </a:r>
            <a:r>
              <a:rPr lang="es-ES" sz="1600" dirty="0"/>
              <a:t>El </a:t>
            </a:r>
            <a:r>
              <a:rPr lang="es-ES" sz="1600" b="1" dirty="0"/>
              <a:t>9 de marzo de 2009</a:t>
            </a:r>
            <a:r>
              <a:rPr lang="es-ES" sz="1600" dirty="0"/>
              <a:t>, el S&amp;P 500 tocó su fondo absoluto cerrando en </a:t>
            </a:r>
            <a:r>
              <a:rPr lang="es-ES" sz="1600" b="1" dirty="0"/>
              <a:t>676.53 puntos</a:t>
            </a:r>
            <a:r>
              <a:rPr lang="es-ES" sz="1600" dirty="0"/>
              <a:t> (un desplome del </a:t>
            </a:r>
            <a:r>
              <a:rPr lang="es-ES" sz="1600" b="1" dirty="0"/>
              <a:t>-56.8%</a:t>
            </a:r>
            <a:r>
              <a:rPr lang="es-ES" sz="1600" dirty="0"/>
              <a:t> desde su pico). Para evitar un colapso planetario total, los gobiernos y bancos centrales iniciaron rescates bancarios multimillonarios e inyecciones masivas de liquidez (</a:t>
            </a:r>
            <a:r>
              <a:rPr lang="es-ES" sz="1600" i="1" dirty="0" err="1"/>
              <a:t>Quantitative</a:t>
            </a:r>
            <a:r>
              <a:rPr lang="es-ES" sz="1600" i="1" dirty="0"/>
              <a:t> </a:t>
            </a:r>
            <a:r>
              <a:rPr lang="es-ES" sz="1600" i="1" dirty="0" err="1"/>
              <a:t>Easing</a:t>
            </a:r>
            <a:r>
              <a:rPr lang="es-ES" sz="1600" dirty="0"/>
              <a:t> o QE). Esto estabilizó la sangría financiera y marcó el inicio de una lentísima recuperación económica global.</a:t>
            </a:r>
          </a:p>
        </p:txBody>
      </p:sp>
      <p:sp>
        <p:nvSpPr>
          <p:cNvPr id="4" name="Marcador de número de diapositiva 3">
            <a:extLst>
              <a:ext uri="{FF2B5EF4-FFF2-40B4-BE49-F238E27FC236}">
                <a16:creationId xmlns:a16="http://schemas.microsoft.com/office/drawing/2014/main" id="{E6DB739F-8183-C7C0-3684-8DEEC8751146}"/>
              </a:ext>
            </a:extLst>
          </p:cNvPr>
          <p:cNvSpPr>
            <a:spLocks noGrp="1"/>
          </p:cNvSpPr>
          <p:nvPr>
            <p:ph type="sldNum" sz="quarter" idx="12"/>
          </p:nvPr>
        </p:nvSpPr>
        <p:spPr/>
        <p:txBody>
          <a:bodyPr/>
          <a:lstStyle/>
          <a:p>
            <a:fld id="{F91E73AB-9434-B442-AC8A-0F324B38CF33}" type="slidenum">
              <a:rPr lang="es-ES" smtClean="0"/>
              <a:t>10</a:t>
            </a:fld>
            <a:endParaRPr lang="es-ES"/>
          </a:p>
        </p:txBody>
      </p:sp>
    </p:spTree>
    <p:extLst>
      <p:ext uri="{BB962C8B-B14F-4D97-AF65-F5344CB8AC3E}">
        <p14:creationId xmlns:p14="http://schemas.microsoft.com/office/powerpoint/2010/main" val="37843126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EB04833-F7CC-7347-8A3F-5717A4CD1918}"/>
              </a:ext>
            </a:extLst>
          </p:cNvPr>
          <p:cNvSpPr>
            <a:spLocks noGrp="1"/>
          </p:cNvSpPr>
          <p:nvPr>
            <p:ph type="sldNum" sz="quarter" idx="12"/>
          </p:nvPr>
        </p:nvSpPr>
        <p:spPr/>
        <p:txBody>
          <a:bodyPr/>
          <a:lstStyle/>
          <a:p>
            <a:fld id="{F91E73AB-9434-B442-AC8A-0F324B38CF33}" type="slidenum">
              <a:rPr lang="es-ES" smtClean="0"/>
              <a:t>11</a:t>
            </a:fld>
            <a:endParaRPr lang="es-ES"/>
          </a:p>
        </p:txBody>
      </p:sp>
      <p:sp>
        <p:nvSpPr>
          <p:cNvPr id="3" name="CuadroTexto 2">
            <a:extLst>
              <a:ext uri="{FF2B5EF4-FFF2-40B4-BE49-F238E27FC236}">
                <a16:creationId xmlns:a16="http://schemas.microsoft.com/office/drawing/2014/main" id="{BE999B2B-CC4E-8087-85AD-E8B3553D3C6D}"/>
              </a:ext>
            </a:extLst>
          </p:cNvPr>
          <p:cNvSpPr txBox="1"/>
          <p:nvPr/>
        </p:nvSpPr>
        <p:spPr>
          <a:xfrm>
            <a:off x="467833" y="1637414"/>
            <a:ext cx="10226774" cy="1938992"/>
          </a:xfrm>
          <a:prstGeom prst="rect">
            <a:avLst/>
          </a:prstGeom>
          <a:noFill/>
        </p:spPr>
        <p:txBody>
          <a:bodyPr wrap="none" rtlCol="0">
            <a:spAutoFit/>
          </a:bodyPr>
          <a:lstStyle/>
          <a:p>
            <a:pPr algn="ctr"/>
            <a:r>
              <a:rPr lang="es-ES" sz="6000" dirty="0"/>
              <a:t>¿HACIA UNA NUEVA BURBUJA</a:t>
            </a:r>
          </a:p>
          <a:p>
            <a:pPr algn="ctr"/>
            <a:r>
              <a:rPr lang="es-ES" sz="6000" dirty="0"/>
              <a:t> ECONÓMICA?</a:t>
            </a:r>
          </a:p>
        </p:txBody>
      </p:sp>
    </p:spTree>
    <p:extLst>
      <p:ext uri="{BB962C8B-B14F-4D97-AF65-F5344CB8AC3E}">
        <p14:creationId xmlns:p14="http://schemas.microsoft.com/office/powerpoint/2010/main" val="548832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6DDE7976-C690-4446-19DE-80A58B8060A4}"/>
              </a:ext>
            </a:extLst>
          </p:cNvPr>
          <p:cNvPicPr>
            <a:picLocks noChangeAspect="1"/>
          </p:cNvPicPr>
          <p:nvPr/>
        </p:nvPicPr>
        <p:blipFill>
          <a:blip r:embed="rId2"/>
          <a:stretch>
            <a:fillRect/>
          </a:stretch>
        </p:blipFill>
        <p:spPr>
          <a:xfrm>
            <a:off x="2615609" y="74428"/>
            <a:ext cx="6517758" cy="6496493"/>
          </a:xfrm>
          <a:prstGeom prst="rect">
            <a:avLst/>
          </a:prstGeom>
        </p:spPr>
      </p:pic>
      <p:sp>
        <p:nvSpPr>
          <p:cNvPr id="2" name="Marcador de número de diapositiva 1">
            <a:extLst>
              <a:ext uri="{FF2B5EF4-FFF2-40B4-BE49-F238E27FC236}">
                <a16:creationId xmlns:a16="http://schemas.microsoft.com/office/drawing/2014/main" id="{98BEAF74-B793-50D2-90E5-7CFD00A06071}"/>
              </a:ext>
            </a:extLst>
          </p:cNvPr>
          <p:cNvSpPr>
            <a:spLocks noGrp="1"/>
          </p:cNvSpPr>
          <p:nvPr>
            <p:ph type="sldNum" sz="quarter" idx="12"/>
          </p:nvPr>
        </p:nvSpPr>
        <p:spPr/>
        <p:txBody>
          <a:bodyPr/>
          <a:lstStyle/>
          <a:p>
            <a:fld id="{F91E73AB-9434-B442-AC8A-0F324B38CF33}" type="slidenum">
              <a:rPr lang="es-ES" smtClean="0"/>
              <a:t>12</a:t>
            </a:fld>
            <a:endParaRPr lang="es-ES"/>
          </a:p>
        </p:txBody>
      </p:sp>
    </p:spTree>
    <p:extLst>
      <p:ext uri="{BB962C8B-B14F-4D97-AF65-F5344CB8AC3E}">
        <p14:creationId xmlns:p14="http://schemas.microsoft.com/office/powerpoint/2010/main" val="19300031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5D2C02B3-7D4F-A7AA-7151-247FAA7C6917}"/>
              </a:ext>
            </a:extLst>
          </p:cNvPr>
          <p:cNvSpPr>
            <a:spLocks noGrp="1"/>
          </p:cNvSpPr>
          <p:nvPr>
            <p:ph type="sldNum" sz="quarter" idx="12"/>
          </p:nvPr>
        </p:nvSpPr>
        <p:spPr/>
        <p:txBody>
          <a:bodyPr/>
          <a:lstStyle/>
          <a:p>
            <a:fld id="{F91E73AB-9434-B442-AC8A-0F324B38CF33}" type="slidenum">
              <a:rPr lang="es-ES" smtClean="0"/>
              <a:t>13</a:t>
            </a:fld>
            <a:endParaRPr lang="es-ES"/>
          </a:p>
        </p:txBody>
      </p:sp>
      <p:pic>
        <p:nvPicPr>
          <p:cNvPr id="3" name="Imagen 2">
            <a:extLst>
              <a:ext uri="{FF2B5EF4-FFF2-40B4-BE49-F238E27FC236}">
                <a16:creationId xmlns:a16="http://schemas.microsoft.com/office/drawing/2014/main" id="{E302A9FB-F57F-EB02-A5EA-3057005227B2}"/>
              </a:ext>
            </a:extLst>
          </p:cNvPr>
          <p:cNvPicPr>
            <a:picLocks noChangeAspect="1"/>
          </p:cNvPicPr>
          <p:nvPr/>
        </p:nvPicPr>
        <p:blipFill>
          <a:blip r:embed="rId2"/>
          <a:stretch>
            <a:fillRect/>
          </a:stretch>
        </p:blipFill>
        <p:spPr>
          <a:xfrm>
            <a:off x="2583713" y="425302"/>
            <a:ext cx="7475574" cy="5762847"/>
          </a:xfrm>
          <a:prstGeom prst="rect">
            <a:avLst/>
          </a:prstGeom>
        </p:spPr>
      </p:pic>
    </p:spTree>
    <p:extLst>
      <p:ext uri="{BB962C8B-B14F-4D97-AF65-F5344CB8AC3E}">
        <p14:creationId xmlns:p14="http://schemas.microsoft.com/office/powerpoint/2010/main" val="753191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número de diapositiva 1">
            <a:extLst>
              <a:ext uri="{FF2B5EF4-FFF2-40B4-BE49-F238E27FC236}">
                <a16:creationId xmlns:a16="http://schemas.microsoft.com/office/drawing/2014/main" id="{752C9E2E-6BAF-D8C6-716A-C8B54448047D}"/>
              </a:ext>
            </a:extLst>
          </p:cNvPr>
          <p:cNvSpPr>
            <a:spLocks noGrp="1"/>
          </p:cNvSpPr>
          <p:nvPr>
            <p:ph type="sldNum" sz="quarter" idx="12"/>
          </p:nvPr>
        </p:nvSpPr>
        <p:spPr/>
        <p:txBody>
          <a:bodyPr/>
          <a:lstStyle/>
          <a:p>
            <a:fld id="{F91E73AB-9434-B442-AC8A-0F324B38CF33}" type="slidenum">
              <a:rPr lang="es-ES" smtClean="0"/>
              <a:t>14</a:t>
            </a:fld>
            <a:endParaRPr lang="es-ES"/>
          </a:p>
        </p:txBody>
      </p:sp>
      <p:pic>
        <p:nvPicPr>
          <p:cNvPr id="3" name="Imagen 2">
            <a:extLst>
              <a:ext uri="{FF2B5EF4-FFF2-40B4-BE49-F238E27FC236}">
                <a16:creationId xmlns:a16="http://schemas.microsoft.com/office/drawing/2014/main" id="{0BC3B98A-5087-3CBD-0FC9-8D7590AA3696}"/>
              </a:ext>
            </a:extLst>
          </p:cNvPr>
          <p:cNvPicPr>
            <a:picLocks noChangeAspect="1"/>
          </p:cNvPicPr>
          <p:nvPr/>
        </p:nvPicPr>
        <p:blipFill>
          <a:blip r:embed="rId2"/>
          <a:stretch>
            <a:fillRect/>
          </a:stretch>
        </p:blipFill>
        <p:spPr>
          <a:xfrm>
            <a:off x="2211572" y="563526"/>
            <a:ext cx="7581014" cy="6060558"/>
          </a:xfrm>
          <a:prstGeom prst="rect">
            <a:avLst/>
          </a:prstGeom>
        </p:spPr>
      </p:pic>
    </p:spTree>
    <p:extLst>
      <p:ext uri="{BB962C8B-B14F-4D97-AF65-F5344CB8AC3E}">
        <p14:creationId xmlns:p14="http://schemas.microsoft.com/office/powerpoint/2010/main" val="322843091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57</TotalTime>
  <Words>1621</Words>
  <Application>Microsoft Macintosh PowerPoint</Application>
  <PresentationFormat>Panorámica</PresentationFormat>
  <Paragraphs>48</Paragraphs>
  <Slides>14</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14</vt:i4>
      </vt:variant>
    </vt:vector>
  </HeadingPairs>
  <TitlesOfParts>
    <vt:vector size="18" baseType="lpstr">
      <vt:lpstr>Aptos</vt:lpstr>
      <vt:lpstr>Aptos Display</vt:lpstr>
      <vt:lpstr>Arial</vt:lpstr>
      <vt:lpstr>Tema de Office</vt:lpstr>
      <vt:lpstr>Presentación de PowerPoint</vt:lpstr>
      <vt:lpstr>Fases de la burbuja de los tulipanes</vt:lpstr>
      <vt:lpstr>Presentación de PowerPoint</vt:lpstr>
      <vt:lpstr>Fases Clave de la Burbuja Ferroviaria </vt:lpstr>
      <vt:lpstr>Presentación de PowerPoint</vt:lpstr>
      <vt:lpstr>Las fases en la burbuja del nacimiento de los electrodomésticos (felices años 1920)</vt:lpstr>
      <vt:lpstr>Presentación de PowerPoint</vt:lpstr>
      <vt:lpstr>Fases de la burbuja en Wall Street, 1929</vt:lpstr>
      <vt:lpstr>Presentación de PowerPoint</vt:lpstr>
      <vt:lpstr>Fases de la burbuja en la Gran Recesión</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Carles Pau Manera Erbina</dc:creator>
  <cp:lastModifiedBy>Carles Pau Manera Erbina</cp:lastModifiedBy>
  <cp:revision>17</cp:revision>
  <dcterms:created xsi:type="dcterms:W3CDTF">2026-09-20T13:12:26Z</dcterms:created>
  <dcterms:modified xsi:type="dcterms:W3CDTF">2026-09-21T16:11:59Z</dcterms:modified>
</cp:coreProperties>
</file>