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70" r:id="rId4"/>
    <p:sldId id="268" r:id="rId5"/>
    <p:sldId id="269" r:id="rId6"/>
    <p:sldId id="258" r:id="rId7"/>
    <p:sldId id="259" r:id="rId8"/>
    <p:sldId id="267" r:id="rId9"/>
    <p:sldId id="260" r:id="rId10"/>
    <p:sldId id="266" r:id="rId11"/>
    <p:sldId id="261" r:id="rId12"/>
    <p:sldId id="262" r:id="rId13"/>
    <p:sldId id="264" r:id="rId14"/>
    <p:sldId id="274" r:id="rId15"/>
    <p:sldId id="272" r:id="rId16"/>
    <p:sldId id="275" r:id="rId17"/>
    <p:sldId id="276" r:id="rId18"/>
    <p:sldId id="277" r:id="rId19"/>
    <p:sldId id="278" r:id="rId20"/>
    <p:sldId id="279" r:id="rId2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AFC456-5677-464F-ABE9-3F293F5B0AF4}" type="datetimeFigureOut">
              <a:rPr lang="es-ES" smtClean="0"/>
              <a:t>12/10/26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3B714E-2753-D64D-99D4-D7B4A48C15DA}" type="slidenum">
              <a:rPr lang="es-ES" smtClean="0"/>
              <a:t>‹Nº›</a:t>
            </a:fld>
            <a:endParaRPr lang="es-ES"/>
          </a:p>
        </p:txBody>
      </p:sp>
    </p:spTree>
    <p:extLst>
      <p:ext uri="{BB962C8B-B14F-4D97-AF65-F5344CB8AC3E}">
        <p14:creationId xmlns:p14="http://schemas.microsoft.com/office/powerpoint/2010/main" val="131943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366F59-FCC6-7E78-66F9-E9D4FEA1507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ECF5CF2-F0A5-8000-48CB-CCD194C200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A4F3594-BE15-7663-1AA9-545075552B37}"/>
              </a:ext>
            </a:extLst>
          </p:cNvPr>
          <p:cNvSpPr>
            <a:spLocks noGrp="1"/>
          </p:cNvSpPr>
          <p:nvPr>
            <p:ph type="dt" sz="half" idx="10"/>
          </p:nvPr>
        </p:nvSpPr>
        <p:spPr/>
        <p:txBody>
          <a:bodyPr/>
          <a:lstStyle/>
          <a:p>
            <a:fld id="{0723A3D6-EB7B-0940-B0B0-93C7D7FBE355}" type="datetime1">
              <a:rPr lang="es-ES" smtClean="0"/>
              <a:t>12/10/26</a:t>
            </a:fld>
            <a:endParaRPr lang="es-ES"/>
          </a:p>
        </p:txBody>
      </p:sp>
      <p:sp>
        <p:nvSpPr>
          <p:cNvPr id="5" name="Marcador de pie de página 4">
            <a:extLst>
              <a:ext uri="{FF2B5EF4-FFF2-40B4-BE49-F238E27FC236}">
                <a16:creationId xmlns:a16="http://schemas.microsoft.com/office/drawing/2014/main" id="{E010B828-81FE-6E50-3A50-3C5D3CC4944C}"/>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AFCEB851-34B3-44B9-3F78-7563369C1179}"/>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1407483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593F5A-333D-8410-C8EC-E1FCEA572DF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42F5944-2467-B514-85E2-8F0EDA88A1D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BF23C45-1EE2-B152-707D-C0D17A21B427}"/>
              </a:ext>
            </a:extLst>
          </p:cNvPr>
          <p:cNvSpPr>
            <a:spLocks noGrp="1"/>
          </p:cNvSpPr>
          <p:nvPr>
            <p:ph type="dt" sz="half" idx="10"/>
          </p:nvPr>
        </p:nvSpPr>
        <p:spPr/>
        <p:txBody>
          <a:bodyPr/>
          <a:lstStyle/>
          <a:p>
            <a:fld id="{7A44C87D-0E7E-7F45-8397-BD138F2443CE}" type="datetime1">
              <a:rPr lang="es-ES" smtClean="0"/>
              <a:t>12/10/26</a:t>
            </a:fld>
            <a:endParaRPr lang="es-ES"/>
          </a:p>
        </p:txBody>
      </p:sp>
      <p:sp>
        <p:nvSpPr>
          <p:cNvPr id="5" name="Marcador de pie de página 4">
            <a:extLst>
              <a:ext uri="{FF2B5EF4-FFF2-40B4-BE49-F238E27FC236}">
                <a16:creationId xmlns:a16="http://schemas.microsoft.com/office/drawing/2014/main" id="{2ADB2268-F1F8-3951-F098-7B8438C4AEE6}"/>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BA08CF3B-49E7-3A99-A537-3327ED5B3A2D}"/>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2126790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7A215-5E6F-C259-52C2-A3920B01F13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8FE10CD-A2AC-276C-B67D-5866C826D2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2203CE1-7B6A-D767-5A8D-7CDB494B4695}"/>
              </a:ext>
            </a:extLst>
          </p:cNvPr>
          <p:cNvSpPr>
            <a:spLocks noGrp="1"/>
          </p:cNvSpPr>
          <p:nvPr>
            <p:ph type="dt" sz="half" idx="10"/>
          </p:nvPr>
        </p:nvSpPr>
        <p:spPr/>
        <p:txBody>
          <a:bodyPr/>
          <a:lstStyle/>
          <a:p>
            <a:fld id="{23EE3865-A9E8-A04F-B7D6-585360FFC214}" type="datetime1">
              <a:rPr lang="es-ES" smtClean="0"/>
              <a:t>12/10/26</a:t>
            </a:fld>
            <a:endParaRPr lang="es-ES"/>
          </a:p>
        </p:txBody>
      </p:sp>
      <p:sp>
        <p:nvSpPr>
          <p:cNvPr id="5" name="Marcador de pie de página 4">
            <a:extLst>
              <a:ext uri="{FF2B5EF4-FFF2-40B4-BE49-F238E27FC236}">
                <a16:creationId xmlns:a16="http://schemas.microsoft.com/office/drawing/2014/main" id="{8BA1D1E0-B2BA-1068-8E54-0608E2F74DD9}"/>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B6EBC8F0-5E75-DFB6-5212-08A66E0E27FC}"/>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385040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38FEA1-B4D6-F2D5-0718-52D24D3873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AA44FF8-717E-BA1F-52A7-BD039605BC0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41FD405-D718-C44B-54AD-76958B2A028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778D1FB-F5AC-E0FF-F320-128B297892D0}"/>
              </a:ext>
            </a:extLst>
          </p:cNvPr>
          <p:cNvSpPr>
            <a:spLocks noGrp="1"/>
          </p:cNvSpPr>
          <p:nvPr>
            <p:ph type="dt" sz="half" idx="10"/>
          </p:nvPr>
        </p:nvSpPr>
        <p:spPr/>
        <p:txBody>
          <a:bodyPr/>
          <a:lstStyle/>
          <a:p>
            <a:fld id="{1CB4B9CD-C1F0-9D48-91FA-24366704C324}" type="datetime1">
              <a:rPr lang="es-ES" smtClean="0"/>
              <a:t>12/10/26</a:t>
            </a:fld>
            <a:endParaRPr lang="es-ES"/>
          </a:p>
        </p:txBody>
      </p:sp>
      <p:sp>
        <p:nvSpPr>
          <p:cNvPr id="6" name="Marcador de pie de página 5">
            <a:extLst>
              <a:ext uri="{FF2B5EF4-FFF2-40B4-BE49-F238E27FC236}">
                <a16:creationId xmlns:a16="http://schemas.microsoft.com/office/drawing/2014/main" id="{4D86B133-41CD-BF9D-FCF3-F878C2BFFE3A}"/>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286AAD0A-150F-1A7A-6209-2D32669B0137}"/>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1870039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02B1D-1D78-1C5A-F7A8-8936F60FF1D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611335F-D1BC-37B7-8EF3-330612C74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3059CF4-CCB0-E067-28E3-38FD965B781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1E510290-8216-FD6D-2A47-940334C6A8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3AABA79-EF85-C459-47AD-DA475A724C3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7F78ECED-CF1E-CB54-F4CE-3761C0062BB5}"/>
              </a:ext>
            </a:extLst>
          </p:cNvPr>
          <p:cNvSpPr>
            <a:spLocks noGrp="1"/>
          </p:cNvSpPr>
          <p:nvPr>
            <p:ph type="dt" sz="half" idx="10"/>
          </p:nvPr>
        </p:nvSpPr>
        <p:spPr/>
        <p:txBody>
          <a:bodyPr/>
          <a:lstStyle/>
          <a:p>
            <a:fld id="{42567B5F-F3A9-A746-B22B-6C4015F5F22E}" type="datetime1">
              <a:rPr lang="es-ES" smtClean="0"/>
              <a:t>12/10/26</a:t>
            </a:fld>
            <a:endParaRPr lang="es-ES"/>
          </a:p>
        </p:txBody>
      </p:sp>
      <p:sp>
        <p:nvSpPr>
          <p:cNvPr id="8" name="Marcador de pie de página 7">
            <a:extLst>
              <a:ext uri="{FF2B5EF4-FFF2-40B4-BE49-F238E27FC236}">
                <a16:creationId xmlns:a16="http://schemas.microsoft.com/office/drawing/2014/main" id="{76D9A50C-ADD0-1930-A212-7E78A5901226}"/>
              </a:ext>
            </a:extLst>
          </p:cNvPr>
          <p:cNvSpPr>
            <a:spLocks noGrp="1"/>
          </p:cNvSpPr>
          <p:nvPr>
            <p:ph type="ftr" sz="quarter" idx="11"/>
          </p:nvPr>
        </p:nvSpPr>
        <p:spPr/>
        <p:txBody>
          <a:bodyPr/>
          <a:lstStyle/>
          <a:p>
            <a:r>
              <a:rPr lang="es-ES"/>
              <a:t>Dr. Carles Manera</a:t>
            </a:r>
          </a:p>
        </p:txBody>
      </p:sp>
      <p:sp>
        <p:nvSpPr>
          <p:cNvPr id="9" name="Marcador de número de diapositiva 8">
            <a:extLst>
              <a:ext uri="{FF2B5EF4-FFF2-40B4-BE49-F238E27FC236}">
                <a16:creationId xmlns:a16="http://schemas.microsoft.com/office/drawing/2014/main" id="{36788579-DC80-9121-7E86-52C09EBD1419}"/>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3484578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DE3E61-EB82-77E0-823B-20EEB287B4F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9D44745-D20E-0784-B787-A389F9D95092}"/>
              </a:ext>
            </a:extLst>
          </p:cNvPr>
          <p:cNvSpPr>
            <a:spLocks noGrp="1"/>
          </p:cNvSpPr>
          <p:nvPr>
            <p:ph type="dt" sz="half" idx="10"/>
          </p:nvPr>
        </p:nvSpPr>
        <p:spPr/>
        <p:txBody>
          <a:bodyPr/>
          <a:lstStyle/>
          <a:p>
            <a:fld id="{E7DA1DD1-96BE-F044-9A46-8E8EF64B92BC}" type="datetime1">
              <a:rPr lang="es-ES" smtClean="0"/>
              <a:t>12/10/26</a:t>
            </a:fld>
            <a:endParaRPr lang="es-ES"/>
          </a:p>
        </p:txBody>
      </p:sp>
      <p:sp>
        <p:nvSpPr>
          <p:cNvPr id="4" name="Marcador de pie de página 3">
            <a:extLst>
              <a:ext uri="{FF2B5EF4-FFF2-40B4-BE49-F238E27FC236}">
                <a16:creationId xmlns:a16="http://schemas.microsoft.com/office/drawing/2014/main" id="{7DCF7CC2-2AD2-336B-EE7A-6E44387EA61D}"/>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B80E3F34-0C48-F141-A961-B14A10D5F901}"/>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2632962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019CB68-21D7-F395-4C52-ACC5E403D9E2}"/>
              </a:ext>
            </a:extLst>
          </p:cNvPr>
          <p:cNvSpPr>
            <a:spLocks noGrp="1"/>
          </p:cNvSpPr>
          <p:nvPr>
            <p:ph type="dt" sz="half" idx="10"/>
          </p:nvPr>
        </p:nvSpPr>
        <p:spPr/>
        <p:txBody>
          <a:bodyPr/>
          <a:lstStyle/>
          <a:p>
            <a:fld id="{EB16CF01-070F-FA40-BD95-568F52B85299}" type="datetime1">
              <a:rPr lang="es-ES" smtClean="0"/>
              <a:t>12/10/26</a:t>
            </a:fld>
            <a:endParaRPr lang="es-ES"/>
          </a:p>
        </p:txBody>
      </p:sp>
      <p:sp>
        <p:nvSpPr>
          <p:cNvPr id="3" name="Marcador de pie de página 2">
            <a:extLst>
              <a:ext uri="{FF2B5EF4-FFF2-40B4-BE49-F238E27FC236}">
                <a16:creationId xmlns:a16="http://schemas.microsoft.com/office/drawing/2014/main" id="{7EF0D3ED-3240-2A78-BD76-2568D54B7A5E}"/>
              </a:ext>
            </a:extLst>
          </p:cNvPr>
          <p:cNvSpPr>
            <a:spLocks noGrp="1"/>
          </p:cNvSpPr>
          <p:nvPr>
            <p:ph type="ftr" sz="quarter" idx="11"/>
          </p:nvPr>
        </p:nvSpPr>
        <p:spPr/>
        <p:txBody>
          <a:bodyPr/>
          <a:lstStyle/>
          <a:p>
            <a:r>
              <a:rPr lang="es-ES"/>
              <a:t>Dr. Carles Manera</a:t>
            </a:r>
          </a:p>
        </p:txBody>
      </p:sp>
      <p:sp>
        <p:nvSpPr>
          <p:cNvPr id="4" name="Marcador de número de diapositiva 3">
            <a:extLst>
              <a:ext uri="{FF2B5EF4-FFF2-40B4-BE49-F238E27FC236}">
                <a16:creationId xmlns:a16="http://schemas.microsoft.com/office/drawing/2014/main" id="{2604A19C-B8F2-3702-DE1D-046D7C0DB84A}"/>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1839082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8E90AC-2491-DBEB-C1F4-561164D3127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DA544CC-52A2-FE8E-F5C2-BB382B680A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1794549-A8B3-8607-8EB1-0FD85ED76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6E8FAE7-3345-335C-CA51-F00CA756AFA3}"/>
              </a:ext>
            </a:extLst>
          </p:cNvPr>
          <p:cNvSpPr>
            <a:spLocks noGrp="1"/>
          </p:cNvSpPr>
          <p:nvPr>
            <p:ph type="dt" sz="half" idx="10"/>
          </p:nvPr>
        </p:nvSpPr>
        <p:spPr/>
        <p:txBody>
          <a:bodyPr/>
          <a:lstStyle/>
          <a:p>
            <a:fld id="{20BF4909-C252-864A-A686-1A1506B6C7FC}" type="datetime1">
              <a:rPr lang="es-ES" smtClean="0"/>
              <a:t>12/10/26</a:t>
            </a:fld>
            <a:endParaRPr lang="es-ES"/>
          </a:p>
        </p:txBody>
      </p:sp>
      <p:sp>
        <p:nvSpPr>
          <p:cNvPr id="6" name="Marcador de pie de página 5">
            <a:extLst>
              <a:ext uri="{FF2B5EF4-FFF2-40B4-BE49-F238E27FC236}">
                <a16:creationId xmlns:a16="http://schemas.microsoft.com/office/drawing/2014/main" id="{EBF35E9A-E5E4-781A-01EC-297898F6A352}"/>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32E9F45E-7684-ED5F-3F4A-1C73D6C8D8E2}"/>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2837205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5AB90E-BD6A-B569-266C-C2F7DCE62FF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9D91ADA-4C88-55DF-9A6D-2C74A0449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10F2620-F3D4-BC9A-46C0-B9942A022B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C991504-5D58-3E91-567E-6D19E7EA8286}"/>
              </a:ext>
            </a:extLst>
          </p:cNvPr>
          <p:cNvSpPr>
            <a:spLocks noGrp="1"/>
          </p:cNvSpPr>
          <p:nvPr>
            <p:ph type="dt" sz="half" idx="10"/>
          </p:nvPr>
        </p:nvSpPr>
        <p:spPr/>
        <p:txBody>
          <a:bodyPr/>
          <a:lstStyle/>
          <a:p>
            <a:fld id="{C0F28C53-26AF-E346-8892-71D4C7F98D93}" type="datetime1">
              <a:rPr lang="es-ES" smtClean="0"/>
              <a:t>12/10/26</a:t>
            </a:fld>
            <a:endParaRPr lang="es-ES"/>
          </a:p>
        </p:txBody>
      </p:sp>
      <p:sp>
        <p:nvSpPr>
          <p:cNvPr id="6" name="Marcador de pie de página 5">
            <a:extLst>
              <a:ext uri="{FF2B5EF4-FFF2-40B4-BE49-F238E27FC236}">
                <a16:creationId xmlns:a16="http://schemas.microsoft.com/office/drawing/2014/main" id="{0E71E350-3831-8200-EFA5-C8B5DFE48A46}"/>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39B82418-2D08-2FC3-05F1-5301401551DE}"/>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130061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245F81-6E67-2962-128E-6996A993B21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5317BC4-0848-540D-F1C7-B031C08F8D2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DCCD8AE-A86A-20D3-8B47-DC783D7E44BA}"/>
              </a:ext>
            </a:extLst>
          </p:cNvPr>
          <p:cNvSpPr>
            <a:spLocks noGrp="1"/>
          </p:cNvSpPr>
          <p:nvPr>
            <p:ph type="dt" sz="half" idx="10"/>
          </p:nvPr>
        </p:nvSpPr>
        <p:spPr/>
        <p:txBody>
          <a:bodyPr/>
          <a:lstStyle/>
          <a:p>
            <a:fld id="{523C0389-1941-1048-94A9-557408B0650F}" type="datetime1">
              <a:rPr lang="es-ES" smtClean="0"/>
              <a:t>12/10/26</a:t>
            </a:fld>
            <a:endParaRPr lang="es-ES"/>
          </a:p>
        </p:txBody>
      </p:sp>
      <p:sp>
        <p:nvSpPr>
          <p:cNvPr id="5" name="Marcador de pie de página 4">
            <a:extLst>
              <a:ext uri="{FF2B5EF4-FFF2-40B4-BE49-F238E27FC236}">
                <a16:creationId xmlns:a16="http://schemas.microsoft.com/office/drawing/2014/main" id="{564E18B2-79E1-D436-86E6-23DF29FB42F8}"/>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9E1D8375-FE96-0253-8CB1-355E69248E88}"/>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343929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D5EB6A6-1956-2CD8-CA98-AAEA9030BFA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70E858D-13CC-AF39-07D8-D25134E83A1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119B7B6-7067-FB5F-C367-2D47C721EA25}"/>
              </a:ext>
            </a:extLst>
          </p:cNvPr>
          <p:cNvSpPr>
            <a:spLocks noGrp="1"/>
          </p:cNvSpPr>
          <p:nvPr>
            <p:ph type="dt" sz="half" idx="10"/>
          </p:nvPr>
        </p:nvSpPr>
        <p:spPr/>
        <p:txBody>
          <a:bodyPr/>
          <a:lstStyle/>
          <a:p>
            <a:fld id="{75C7E57C-2CF1-5E49-99E8-13EF7F9F438F}" type="datetime1">
              <a:rPr lang="es-ES" smtClean="0"/>
              <a:t>12/10/26</a:t>
            </a:fld>
            <a:endParaRPr lang="es-ES"/>
          </a:p>
        </p:txBody>
      </p:sp>
      <p:sp>
        <p:nvSpPr>
          <p:cNvPr id="5" name="Marcador de pie de página 4">
            <a:extLst>
              <a:ext uri="{FF2B5EF4-FFF2-40B4-BE49-F238E27FC236}">
                <a16:creationId xmlns:a16="http://schemas.microsoft.com/office/drawing/2014/main" id="{14FF18F2-4486-91B6-A8D0-6D96B88FA2DC}"/>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6E7CF287-3006-85B4-1CD8-5C2CA57415BB}"/>
              </a:ext>
            </a:extLst>
          </p:cNvPr>
          <p:cNvSpPr>
            <a:spLocks noGrp="1"/>
          </p:cNvSpPr>
          <p:nvPr>
            <p:ph type="sldNum" sz="quarter" idx="12"/>
          </p:nvPr>
        </p:nvSpPr>
        <p:spPr/>
        <p:txBody>
          <a:bodyPr/>
          <a:lstStyle/>
          <a:p>
            <a:fld id="{6F332D1F-1DD5-E046-A085-381B4E98D9BE}" type="slidenum">
              <a:rPr lang="es-ES" smtClean="0"/>
              <a:t>‹Nº›</a:t>
            </a:fld>
            <a:endParaRPr lang="es-ES"/>
          </a:p>
        </p:txBody>
      </p:sp>
    </p:spTree>
    <p:extLst>
      <p:ext uri="{BB962C8B-B14F-4D97-AF65-F5344CB8AC3E}">
        <p14:creationId xmlns:p14="http://schemas.microsoft.com/office/powerpoint/2010/main" val="3192300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8E4F2B9-15E6-61AB-0918-731D64DAAE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FD49EC6-DE3D-B18B-CBB1-8C0B18F6EF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0A0D5AA-E571-3FBE-EF8A-1D7C44980E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1A7995-5081-CF44-8493-FCEDF9A93406}" type="datetime1">
              <a:rPr lang="es-ES" smtClean="0"/>
              <a:t>12/10/26</a:t>
            </a:fld>
            <a:endParaRPr lang="es-ES"/>
          </a:p>
        </p:txBody>
      </p:sp>
      <p:sp>
        <p:nvSpPr>
          <p:cNvPr id="5" name="Marcador de pie de página 4">
            <a:extLst>
              <a:ext uri="{FF2B5EF4-FFF2-40B4-BE49-F238E27FC236}">
                <a16:creationId xmlns:a16="http://schemas.microsoft.com/office/drawing/2014/main" id="{C6819051-9E89-45F5-FA6C-9853CB4793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s-ES"/>
              <a:t>Dr. Carles Manera</a:t>
            </a:r>
          </a:p>
        </p:txBody>
      </p:sp>
      <p:sp>
        <p:nvSpPr>
          <p:cNvPr id="6" name="Marcador de número de diapositiva 5">
            <a:extLst>
              <a:ext uri="{FF2B5EF4-FFF2-40B4-BE49-F238E27FC236}">
                <a16:creationId xmlns:a16="http://schemas.microsoft.com/office/drawing/2014/main" id="{827E69C0-533C-85F3-F296-5FB88A2B92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F332D1F-1DD5-E046-A085-381B4E98D9BE}" type="slidenum">
              <a:rPr lang="es-ES" smtClean="0"/>
              <a:t>‹Nº›</a:t>
            </a:fld>
            <a:endParaRPr lang="es-ES"/>
          </a:p>
        </p:txBody>
      </p:sp>
    </p:spTree>
    <p:extLst>
      <p:ext uri="{BB962C8B-B14F-4D97-AF65-F5344CB8AC3E}">
        <p14:creationId xmlns:p14="http://schemas.microsoft.com/office/powerpoint/2010/main" val="78001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goto?url=CAESTgHrOzAV_BgcV6P0dXEPYorLkw8FjuE2YN3BbEaVH9sg2WDa8q5fTzK39aYAcJZn-Ab79iEMmcnwb_iPt7x0X9l5fWbKatka-qj4H_E0-A" TargetMode="External"/><Relationship Id="rId2" Type="http://schemas.openxmlformats.org/officeDocument/2006/relationships/hyperlink" Target="https://www.google.com/goto?url=CAESVQHrOzAVLSkFSpKVA0S84YVtOAUKRNpS1syBYJE8lC34-1Jiy1a30VnjK5cY7DjnLqrowat1PwwvrkWN9coVsfOum5LRtRQJA1UxwCmHJtL_TeJ-xaw" TargetMode="Externa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hyperlink" Target="https://www.google.com/goto?url=CAESswEB6zswFQjZ6mSsDSVjVBmWCSq5sOR7smk-eZr0UdC-jXTq0AuRkpKeNKRUPIcBMXrdzv1sBuTEAdLDPv-GL-oy-awahHm_jDxMRpRLnzauHEpM-UA_iR8UsXQ_231IYfRa8t4rb4BkOm-htOHfM-fJ9BkYztvFMp-uPOVfjucngIwndvjIe7Q1r3pba5kbIfNuP0iytkdKDwEmfKc2vLE76oBgnMcXgg_ZoBXpKtply2mcMA"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oogle.com/goto?url=CAESggEB6zswFW0sZcx35Gh3gH8sjZ41AcZr30T5Q9NC-PukVcQ50DkZzuz9aAffUNLP6ZK7ngVAEYW6WBBcxxyyw86FNZ3JQ4gUnk5wFDirFwCYLarTm-JvvvaXFEtSKnML0wH50IYc1aRLL__e7I8wyczKaru4GTW9HE529Xq-leoaikE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1A0E42-AD6E-6782-DF24-6A2FA3DA085D}"/>
              </a:ext>
            </a:extLst>
          </p:cNvPr>
          <p:cNvSpPr>
            <a:spLocks noGrp="1"/>
          </p:cNvSpPr>
          <p:nvPr>
            <p:ph type="ctrTitle"/>
          </p:nvPr>
        </p:nvSpPr>
        <p:spPr/>
        <p:txBody>
          <a:bodyPr>
            <a:normAutofit/>
          </a:bodyPr>
          <a:lstStyle/>
          <a:p>
            <a:r>
              <a:rPr lang="es-ES" dirty="0"/>
              <a:t>Tensión financiera en la deuda de Estados Unidos</a:t>
            </a:r>
          </a:p>
        </p:txBody>
      </p:sp>
      <p:sp>
        <p:nvSpPr>
          <p:cNvPr id="3" name="Subtítulo 2">
            <a:extLst>
              <a:ext uri="{FF2B5EF4-FFF2-40B4-BE49-F238E27FC236}">
                <a16:creationId xmlns:a16="http://schemas.microsoft.com/office/drawing/2014/main" id="{2791E84E-DCDE-6920-3EA7-4D2CAD78C45B}"/>
              </a:ext>
            </a:extLst>
          </p:cNvPr>
          <p:cNvSpPr>
            <a:spLocks noGrp="1"/>
          </p:cNvSpPr>
          <p:nvPr>
            <p:ph type="subTitle" idx="1"/>
          </p:nvPr>
        </p:nvSpPr>
        <p:spPr/>
        <p:txBody>
          <a:bodyPr>
            <a:normAutofit lnSpcReduction="10000"/>
          </a:bodyPr>
          <a:lstStyle/>
          <a:p>
            <a:endParaRPr lang="es-ES" dirty="0"/>
          </a:p>
          <a:p>
            <a:r>
              <a:rPr lang="es-ES" dirty="0"/>
              <a:t>Carles Manera</a:t>
            </a:r>
          </a:p>
          <a:p>
            <a:endParaRPr lang="es-ES" dirty="0"/>
          </a:p>
          <a:p>
            <a:r>
              <a:rPr lang="es-ES" sz="1800" i="1" dirty="0"/>
              <a:t>Se ha utilizado IA para la confección de los gráficos</a:t>
            </a:r>
          </a:p>
          <a:p>
            <a:endParaRPr lang="es-ES" dirty="0"/>
          </a:p>
        </p:txBody>
      </p:sp>
      <p:sp>
        <p:nvSpPr>
          <p:cNvPr id="4" name="Marcador de pie de página 3">
            <a:extLst>
              <a:ext uri="{FF2B5EF4-FFF2-40B4-BE49-F238E27FC236}">
                <a16:creationId xmlns:a16="http://schemas.microsoft.com/office/drawing/2014/main" id="{563C2585-D40F-691E-92CF-1CBCC845232B}"/>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F2CDD9BC-FC79-EC26-A877-5F319BF23400}"/>
              </a:ext>
            </a:extLst>
          </p:cNvPr>
          <p:cNvSpPr>
            <a:spLocks noGrp="1"/>
          </p:cNvSpPr>
          <p:nvPr>
            <p:ph type="sldNum" sz="quarter" idx="12"/>
          </p:nvPr>
        </p:nvSpPr>
        <p:spPr/>
        <p:txBody>
          <a:bodyPr/>
          <a:lstStyle/>
          <a:p>
            <a:fld id="{6F332D1F-1DD5-E046-A085-381B4E98D9BE}" type="slidenum">
              <a:rPr lang="es-ES" smtClean="0"/>
              <a:t>1</a:t>
            </a:fld>
            <a:endParaRPr lang="es-ES"/>
          </a:p>
        </p:txBody>
      </p:sp>
    </p:spTree>
    <p:extLst>
      <p:ext uri="{BB962C8B-B14F-4D97-AF65-F5344CB8AC3E}">
        <p14:creationId xmlns:p14="http://schemas.microsoft.com/office/powerpoint/2010/main" val="2191654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FA0435-01A8-6238-01B1-2E3609FF9214}"/>
              </a:ext>
            </a:extLst>
          </p:cNvPr>
          <p:cNvSpPr>
            <a:spLocks noGrp="1"/>
          </p:cNvSpPr>
          <p:nvPr>
            <p:ph type="title"/>
          </p:nvPr>
        </p:nvSpPr>
        <p:spPr/>
        <p:txBody>
          <a:bodyPr/>
          <a:lstStyle/>
          <a:p>
            <a:pPr algn="ctr"/>
            <a:r>
              <a:rPr lang="es-ES" b="1" dirty="0"/>
              <a:t>Factores</a:t>
            </a:r>
          </a:p>
        </p:txBody>
      </p:sp>
      <p:sp>
        <p:nvSpPr>
          <p:cNvPr id="3" name="Marcador de contenido 2">
            <a:extLst>
              <a:ext uri="{FF2B5EF4-FFF2-40B4-BE49-F238E27FC236}">
                <a16:creationId xmlns:a16="http://schemas.microsoft.com/office/drawing/2014/main" id="{60C41C4A-509A-74FA-25D0-93D246890166}"/>
              </a:ext>
            </a:extLst>
          </p:cNvPr>
          <p:cNvSpPr>
            <a:spLocks noGrp="1"/>
          </p:cNvSpPr>
          <p:nvPr>
            <p:ph idx="1"/>
          </p:nvPr>
        </p:nvSpPr>
        <p:spPr/>
        <p:txBody>
          <a:bodyPr>
            <a:normAutofit/>
          </a:bodyPr>
          <a:lstStyle/>
          <a:p>
            <a:pPr algn="just"/>
            <a:r>
              <a:rPr lang="es-ES" sz="4400" dirty="0"/>
              <a:t>Suben los impagos en el crédito privado,</a:t>
            </a:r>
          </a:p>
          <a:p>
            <a:pPr algn="just"/>
            <a:r>
              <a:rPr lang="es-ES" sz="4400" dirty="0"/>
              <a:t>La estructura financiera de la IA tiene problemas,</a:t>
            </a:r>
          </a:p>
          <a:p>
            <a:pPr algn="just"/>
            <a:r>
              <a:rPr lang="es-ES" sz="4400" dirty="0"/>
              <a:t>Dificultades en los tipos de interés soberanos.</a:t>
            </a:r>
          </a:p>
        </p:txBody>
      </p:sp>
      <p:sp>
        <p:nvSpPr>
          <p:cNvPr id="4" name="Marcador de pie de página 3">
            <a:extLst>
              <a:ext uri="{FF2B5EF4-FFF2-40B4-BE49-F238E27FC236}">
                <a16:creationId xmlns:a16="http://schemas.microsoft.com/office/drawing/2014/main" id="{423D5506-3688-1E5F-23BB-12E82AFEAF5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B0CC647A-7BA9-9255-2526-FBBF095B0ED9}"/>
              </a:ext>
            </a:extLst>
          </p:cNvPr>
          <p:cNvSpPr>
            <a:spLocks noGrp="1"/>
          </p:cNvSpPr>
          <p:nvPr>
            <p:ph type="sldNum" sz="quarter" idx="12"/>
          </p:nvPr>
        </p:nvSpPr>
        <p:spPr/>
        <p:txBody>
          <a:bodyPr/>
          <a:lstStyle/>
          <a:p>
            <a:fld id="{6F332D1F-1DD5-E046-A085-381B4E98D9BE}" type="slidenum">
              <a:rPr lang="es-ES" smtClean="0"/>
              <a:t>2</a:t>
            </a:fld>
            <a:endParaRPr lang="es-ES"/>
          </a:p>
        </p:txBody>
      </p:sp>
    </p:spTree>
    <p:extLst>
      <p:ext uri="{BB962C8B-B14F-4D97-AF65-F5344CB8AC3E}">
        <p14:creationId xmlns:p14="http://schemas.microsoft.com/office/powerpoint/2010/main" val="223430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54394D-122A-0307-8A7D-E57A86636B03}"/>
              </a:ext>
            </a:extLst>
          </p:cNvPr>
          <p:cNvSpPr>
            <a:spLocks noGrp="1"/>
          </p:cNvSpPr>
          <p:nvPr>
            <p:ph type="title"/>
          </p:nvPr>
        </p:nvSpPr>
        <p:spPr>
          <a:xfrm>
            <a:off x="838200" y="457200"/>
            <a:ext cx="10515600" cy="1233488"/>
          </a:xfrm>
        </p:spPr>
        <p:txBody>
          <a:bodyPr>
            <a:normAutofit fontScale="90000"/>
          </a:bodyPr>
          <a:lstStyle/>
          <a:p>
            <a:pPr algn="ctr"/>
            <a:r>
              <a:rPr lang="es-ES" b="1" dirty="0"/>
              <a:t>Impagos en el </a:t>
            </a:r>
            <a:r>
              <a:rPr lang="es-ES" b="1" i="1" dirty="0" err="1"/>
              <a:t>private</a:t>
            </a:r>
            <a:r>
              <a:rPr lang="es-ES" b="1" i="1" dirty="0"/>
              <a:t> </a:t>
            </a:r>
            <a:r>
              <a:rPr lang="es-ES" b="1" i="1" dirty="0" err="1"/>
              <a:t>credit</a:t>
            </a:r>
            <a:br>
              <a:rPr lang="es-ES" b="1" i="1" dirty="0"/>
            </a:br>
            <a:r>
              <a:rPr lang="es-ES" sz="3100" b="1" dirty="0"/>
              <a:t>(Fuente: </a:t>
            </a:r>
            <a:r>
              <a:rPr lang="es-ES" sz="3100" dirty="0">
                <a:hlinkClick r:id="rId2"/>
              </a:rPr>
              <a:t>Fitch Ratings U.S. Private Credit Default Index</a:t>
            </a:r>
            <a:r>
              <a:rPr lang="es-ES" sz="3100" dirty="0"/>
              <a:t>, </a:t>
            </a:r>
            <a:r>
              <a:rPr lang="es-ES" sz="3100" dirty="0">
                <a:hlinkClick r:id="rId3"/>
              </a:rPr>
              <a:t>Moody's Investors Service</a:t>
            </a:r>
            <a:r>
              <a:rPr lang="es-ES" sz="3100" dirty="0"/>
              <a:t> e </a:t>
            </a:r>
            <a:r>
              <a:rPr lang="es-ES" sz="3100" dirty="0">
                <a:hlinkClick r:id="rId4"/>
              </a:rPr>
              <a:t>Investing.com Financial Analysis</a:t>
            </a:r>
            <a:r>
              <a:rPr lang="es-ES" sz="3100" dirty="0"/>
              <a:t>)</a:t>
            </a:r>
            <a:br>
              <a:rPr lang="es-ES" sz="3100" b="1" dirty="0"/>
            </a:br>
            <a:endParaRPr lang="es-ES" b="1" i="1" dirty="0"/>
          </a:p>
        </p:txBody>
      </p:sp>
      <p:pic>
        <p:nvPicPr>
          <p:cNvPr id="7" name="Marcador de contenido 6">
            <a:extLst>
              <a:ext uri="{FF2B5EF4-FFF2-40B4-BE49-F238E27FC236}">
                <a16:creationId xmlns:a16="http://schemas.microsoft.com/office/drawing/2014/main" id="{678D9592-D567-049E-08C6-9FFE006AC906}"/>
              </a:ext>
            </a:extLst>
          </p:cNvPr>
          <p:cNvPicPr>
            <a:picLocks noGrp="1" noChangeAspect="1"/>
          </p:cNvPicPr>
          <p:nvPr>
            <p:ph sz="half" idx="1"/>
          </p:nvPr>
        </p:nvPicPr>
        <p:blipFill>
          <a:blip r:embed="rId5"/>
          <a:stretch>
            <a:fillRect/>
          </a:stretch>
        </p:blipFill>
        <p:spPr>
          <a:xfrm>
            <a:off x="987181" y="1825625"/>
            <a:ext cx="4883637" cy="4351338"/>
          </a:xfrm>
          <a:prstGeom prst="rect">
            <a:avLst/>
          </a:prstGeom>
        </p:spPr>
      </p:pic>
      <p:sp>
        <p:nvSpPr>
          <p:cNvPr id="4" name="Marcador de contenido 3">
            <a:extLst>
              <a:ext uri="{FF2B5EF4-FFF2-40B4-BE49-F238E27FC236}">
                <a16:creationId xmlns:a16="http://schemas.microsoft.com/office/drawing/2014/main" id="{8402E842-9848-4B28-D508-5779C95D345B}"/>
              </a:ext>
            </a:extLst>
          </p:cNvPr>
          <p:cNvSpPr>
            <a:spLocks noGrp="1"/>
          </p:cNvSpPr>
          <p:nvPr>
            <p:ph sz="half" idx="2"/>
          </p:nvPr>
        </p:nvSpPr>
        <p:spPr/>
        <p:txBody>
          <a:bodyPr>
            <a:normAutofit fontScale="92500" lnSpcReduction="20000"/>
          </a:bodyPr>
          <a:lstStyle/>
          <a:p>
            <a:pPr algn="just"/>
            <a:r>
              <a:rPr lang="es-ES" dirty="0"/>
              <a:t>El sector ha crecido hasta los 1,8 billones de dólares, y está experimentando un notable incremento en sus tasas de impago en 2026. Este repunte está fuertemente vinculado al impacto acumulado de los altos tipos de interés sobre las empresas altamente apalancadas (utilización de una gran cantidad de deuda en comparación con sus propios recursos financieros para financiar sus operaciones, activos o crecimiento).</a:t>
            </a:r>
          </a:p>
        </p:txBody>
      </p:sp>
      <p:sp>
        <p:nvSpPr>
          <p:cNvPr id="5" name="Marcador de pie de página 4">
            <a:extLst>
              <a:ext uri="{FF2B5EF4-FFF2-40B4-BE49-F238E27FC236}">
                <a16:creationId xmlns:a16="http://schemas.microsoft.com/office/drawing/2014/main" id="{667BE4D6-B988-A0FA-C600-DE092D83236B}"/>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FB479347-5D4A-E812-99F8-EFBCA16C2B98}"/>
              </a:ext>
            </a:extLst>
          </p:cNvPr>
          <p:cNvSpPr>
            <a:spLocks noGrp="1"/>
          </p:cNvSpPr>
          <p:nvPr>
            <p:ph type="sldNum" sz="quarter" idx="12"/>
          </p:nvPr>
        </p:nvSpPr>
        <p:spPr/>
        <p:txBody>
          <a:bodyPr/>
          <a:lstStyle/>
          <a:p>
            <a:fld id="{6F332D1F-1DD5-E046-A085-381B4E98D9BE}" type="slidenum">
              <a:rPr lang="es-ES" smtClean="0"/>
              <a:t>3</a:t>
            </a:fld>
            <a:endParaRPr lang="es-ES"/>
          </a:p>
        </p:txBody>
      </p:sp>
    </p:spTree>
    <p:extLst>
      <p:ext uri="{BB962C8B-B14F-4D97-AF65-F5344CB8AC3E}">
        <p14:creationId xmlns:p14="http://schemas.microsoft.com/office/powerpoint/2010/main" val="74607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26F7DA-8C35-D9DE-3C40-1C6A334BFD01}"/>
              </a:ext>
            </a:extLst>
          </p:cNvPr>
          <p:cNvSpPr>
            <a:spLocks noGrp="1"/>
          </p:cNvSpPr>
          <p:nvPr>
            <p:ph type="title"/>
          </p:nvPr>
        </p:nvSpPr>
        <p:spPr/>
        <p:txBody>
          <a:bodyPr>
            <a:noAutofit/>
          </a:bodyPr>
          <a:lstStyle/>
          <a:p>
            <a:pPr algn="ctr"/>
            <a:r>
              <a:rPr lang="es-ES" sz="2800" b="1" dirty="0"/>
              <a:t>Beneficios empresariales en Estados Unidos</a:t>
            </a:r>
            <a:br>
              <a:rPr lang="es-ES" sz="2800" b="1" dirty="0"/>
            </a:br>
            <a:r>
              <a:rPr lang="es-ES" sz="2400" b="1" dirty="0"/>
              <a:t>(Fuente: US Bureau </a:t>
            </a:r>
            <a:r>
              <a:rPr lang="es-ES" sz="2400" b="1" dirty="0" err="1"/>
              <a:t>of</a:t>
            </a:r>
            <a:r>
              <a:rPr lang="es-ES" sz="2400" b="1" dirty="0"/>
              <a:t> </a:t>
            </a:r>
            <a:r>
              <a:rPr lang="es-ES" sz="2400" b="1" dirty="0" err="1"/>
              <a:t>Economic</a:t>
            </a:r>
            <a:r>
              <a:rPr lang="es-ES" sz="2400" b="1" dirty="0"/>
              <a:t> </a:t>
            </a:r>
            <a:r>
              <a:rPr lang="es-ES" sz="2400" b="1" dirty="0" err="1"/>
              <a:t>Analysis</a:t>
            </a:r>
            <a:r>
              <a:rPr lang="es-ES" sz="2400" b="1" dirty="0"/>
              <a:t>, Reserva Federal, LSEG </a:t>
            </a:r>
            <a:r>
              <a:rPr lang="es-ES" sz="2400" b="1" dirty="0" err="1"/>
              <a:t>Data&amp;Analytics</a:t>
            </a:r>
            <a:r>
              <a:rPr lang="es-ES" sz="2400" b="1" dirty="0"/>
              <a:t>, </a:t>
            </a:r>
            <a:r>
              <a:rPr lang="es-ES" sz="2400" b="1" dirty="0" err="1"/>
              <a:t>Bain&amp;Company</a:t>
            </a:r>
            <a:r>
              <a:rPr lang="es-ES" sz="2400" b="1" dirty="0"/>
              <a:t>, Goldam Sachs </a:t>
            </a:r>
            <a:r>
              <a:rPr lang="es-ES" sz="2400" b="1" dirty="0" err="1"/>
              <a:t>Research</a:t>
            </a:r>
            <a:r>
              <a:rPr lang="es-ES" sz="2400" b="1" dirty="0"/>
              <a:t>)</a:t>
            </a:r>
          </a:p>
        </p:txBody>
      </p:sp>
      <p:pic>
        <p:nvPicPr>
          <p:cNvPr id="7" name="Marcador de contenido 6">
            <a:extLst>
              <a:ext uri="{FF2B5EF4-FFF2-40B4-BE49-F238E27FC236}">
                <a16:creationId xmlns:a16="http://schemas.microsoft.com/office/drawing/2014/main" id="{CF87E92C-7B97-AC24-370F-3C0A5B44CBF2}"/>
              </a:ext>
            </a:extLst>
          </p:cNvPr>
          <p:cNvPicPr>
            <a:picLocks noGrp="1" noChangeAspect="1"/>
          </p:cNvPicPr>
          <p:nvPr>
            <p:ph sz="half" idx="1"/>
          </p:nvPr>
        </p:nvPicPr>
        <p:blipFill>
          <a:blip r:embed="rId2"/>
          <a:stretch>
            <a:fillRect/>
          </a:stretch>
        </p:blipFill>
        <p:spPr>
          <a:xfrm>
            <a:off x="883004" y="1825625"/>
            <a:ext cx="5091991" cy="4351338"/>
          </a:xfrm>
          <a:prstGeom prst="rect">
            <a:avLst/>
          </a:prstGeom>
        </p:spPr>
      </p:pic>
      <p:sp>
        <p:nvSpPr>
          <p:cNvPr id="4" name="Marcador de contenido 3">
            <a:extLst>
              <a:ext uri="{FF2B5EF4-FFF2-40B4-BE49-F238E27FC236}">
                <a16:creationId xmlns:a16="http://schemas.microsoft.com/office/drawing/2014/main" id="{54A0B9C3-F23F-F500-6059-E037F7BEB29D}"/>
              </a:ext>
            </a:extLst>
          </p:cNvPr>
          <p:cNvSpPr>
            <a:spLocks noGrp="1"/>
          </p:cNvSpPr>
          <p:nvPr>
            <p:ph sz="half" idx="2"/>
          </p:nvPr>
        </p:nvSpPr>
        <p:spPr>
          <a:xfrm>
            <a:off x="6172200" y="1690688"/>
            <a:ext cx="5181600" cy="4486275"/>
          </a:xfrm>
        </p:spPr>
        <p:txBody>
          <a:bodyPr>
            <a:noAutofit/>
          </a:bodyPr>
          <a:lstStyle/>
          <a:p>
            <a:pPr lvl="0" algn="just"/>
            <a:r>
              <a:rPr lang="es-ES" sz="1300" b="1" dirty="0"/>
              <a:t>Actividades No Financieras:</a:t>
            </a:r>
            <a:r>
              <a:rPr lang="es-ES" sz="1300" dirty="0"/>
              <a:t> Las corporaciones de sectores no financieros (manufactura, </a:t>
            </a:r>
            <a:r>
              <a:rPr lang="es-ES" sz="1300" dirty="0" err="1"/>
              <a:t>retail</a:t>
            </a:r>
            <a:r>
              <a:rPr lang="es-ES" sz="1300" dirty="0"/>
              <a:t>, servicios e información general) han registrado el crecimiento más agresivo, alcanzando un récord anualizado de </a:t>
            </a:r>
            <a:r>
              <a:rPr lang="es-ES" sz="1300" b="1" dirty="0"/>
              <a:t>$3.42 billones en 2026</a:t>
            </a:r>
            <a:r>
              <a:rPr lang="es-ES" sz="1300" dirty="0"/>
              <a:t>. Esto se debe a su capacidad para trasladar los costes y el impacto de los aranceles directamente a los precios del consumidor, manteniendo márgenes históricamente altos que representan más del 12% del PIB. </a:t>
            </a:r>
          </a:p>
          <a:p>
            <a:pPr lvl="0" algn="just"/>
            <a:r>
              <a:rPr lang="es-ES" sz="1300" b="1" dirty="0"/>
              <a:t>Actividades Financieras:</a:t>
            </a:r>
            <a:r>
              <a:rPr lang="es-ES" sz="1300" dirty="0"/>
              <a:t> El sector financiero (banca, seguros y corretaje) sufrió un bache de rentabilidad en 2022 con las primeras subidas abruptas de tipos, pero se ha estabilizado en torno a los </a:t>
            </a:r>
            <a:r>
              <a:rPr lang="es-ES" sz="1300" b="1" dirty="0"/>
              <a:t>$610,000 millones ($0.61 billones) en 2026</a:t>
            </a:r>
            <a:r>
              <a:rPr lang="es-ES" sz="1300" dirty="0"/>
              <a:t>, beneficiándose de márgenes de interés netos más amplios en un entorno de tipos de interés altos de forma prolongada. </a:t>
            </a:r>
          </a:p>
          <a:p>
            <a:pPr lvl="0" algn="just"/>
            <a:r>
              <a:rPr lang="es-ES" sz="1300" b="1" dirty="0"/>
              <a:t>El Boom de los Beneficios en la IA:</a:t>
            </a:r>
            <a:r>
              <a:rPr lang="es-ES" sz="1300" dirty="0"/>
              <a:t> Esta curva específica (que agrupa el crecimiento de gigantes de semiconductores, software en la nube y los líderes de infraestructuras "</a:t>
            </a:r>
            <a:r>
              <a:rPr lang="es-ES" sz="1300" dirty="0" err="1"/>
              <a:t>Magnificent</a:t>
            </a:r>
            <a:r>
              <a:rPr lang="es-ES" sz="1300" dirty="0"/>
              <a:t> Seven" dedicados al despliegue de modelos de IA) ha experimentado un crecimiento exponencial, catapultándose a los </a:t>
            </a:r>
            <a:r>
              <a:rPr lang="es-ES" sz="1300" b="1" dirty="0"/>
              <a:t>$380,000 millones en 2026</a:t>
            </a:r>
            <a:r>
              <a:rPr lang="es-ES" sz="1300" dirty="0"/>
              <a:t>. Los analistas financieros estiman que cerca de dos tercios de todas las ganancias corporativas netas del sector tecnológico en el índice S&amp;P 500 de este trimestre son impulsadas puramente por la IA. </a:t>
            </a:r>
          </a:p>
        </p:txBody>
      </p:sp>
      <p:sp>
        <p:nvSpPr>
          <p:cNvPr id="5" name="Marcador de pie de página 4">
            <a:extLst>
              <a:ext uri="{FF2B5EF4-FFF2-40B4-BE49-F238E27FC236}">
                <a16:creationId xmlns:a16="http://schemas.microsoft.com/office/drawing/2014/main" id="{1D9C71CD-097E-1484-C968-8B21F1DE9A54}"/>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250DCCC0-9905-BDB0-2BD1-832958E9DBCA}"/>
              </a:ext>
            </a:extLst>
          </p:cNvPr>
          <p:cNvSpPr>
            <a:spLocks noGrp="1"/>
          </p:cNvSpPr>
          <p:nvPr>
            <p:ph type="sldNum" sz="quarter" idx="12"/>
          </p:nvPr>
        </p:nvSpPr>
        <p:spPr/>
        <p:txBody>
          <a:bodyPr/>
          <a:lstStyle/>
          <a:p>
            <a:fld id="{6F332D1F-1DD5-E046-A085-381B4E98D9BE}" type="slidenum">
              <a:rPr lang="es-ES" smtClean="0"/>
              <a:t>4</a:t>
            </a:fld>
            <a:endParaRPr lang="es-ES"/>
          </a:p>
        </p:txBody>
      </p:sp>
    </p:spTree>
    <p:extLst>
      <p:ext uri="{BB962C8B-B14F-4D97-AF65-F5344CB8AC3E}">
        <p14:creationId xmlns:p14="http://schemas.microsoft.com/office/powerpoint/2010/main" val="2713166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E5E13-1ED5-AACE-B4E9-F2570D8F59D6}"/>
              </a:ext>
            </a:extLst>
          </p:cNvPr>
          <p:cNvSpPr>
            <a:spLocks noGrp="1"/>
          </p:cNvSpPr>
          <p:nvPr>
            <p:ph type="title"/>
          </p:nvPr>
        </p:nvSpPr>
        <p:spPr>
          <a:xfrm>
            <a:off x="838200" y="489097"/>
            <a:ext cx="10515600" cy="1336527"/>
          </a:xfrm>
        </p:spPr>
        <p:txBody>
          <a:bodyPr>
            <a:normAutofit fontScale="90000"/>
          </a:bodyPr>
          <a:lstStyle/>
          <a:p>
            <a:pPr algn="ctr"/>
            <a:r>
              <a:rPr lang="es-ES" b="1" dirty="0"/>
              <a:t>Wall Street: inversiones en IA</a:t>
            </a:r>
            <a:br>
              <a:rPr lang="es-ES" b="1" dirty="0"/>
            </a:br>
            <a:r>
              <a:rPr lang="es-ES" sz="3600" b="1" dirty="0"/>
              <a:t>(Fuente: Goldam Sachs, Forbes Tech Capital </a:t>
            </a:r>
            <a:r>
              <a:rPr lang="es-ES" sz="3600" b="1" dirty="0" err="1"/>
              <a:t>Research</a:t>
            </a:r>
            <a:r>
              <a:rPr lang="es-ES" sz="3600" b="1" dirty="0"/>
              <a:t>, Morgan Stanley)</a:t>
            </a:r>
            <a:br>
              <a:rPr lang="es-ES" sz="3600" dirty="0"/>
            </a:br>
            <a:endParaRPr lang="es-ES" sz="3600" dirty="0"/>
          </a:p>
        </p:txBody>
      </p:sp>
      <p:pic>
        <p:nvPicPr>
          <p:cNvPr id="7" name="Marcador de contenido 6">
            <a:extLst>
              <a:ext uri="{FF2B5EF4-FFF2-40B4-BE49-F238E27FC236}">
                <a16:creationId xmlns:a16="http://schemas.microsoft.com/office/drawing/2014/main" id="{BE5CE9CF-B81E-6380-886A-C15C4F036428}"/>
              </a:ext>
            </a:extLst>
          </p:cNvPr>
          <p:cNvPicPr>
            <a:picLocks noGrp="1" noChangeAspect="1"/>
          </p:cNvPicPr>
          <p:nvPr>
            <p:ph sz="half" idx="1"/>
          </p:nvPr>
        </p:nvPicPr>
        <p:blipFill>
          <a:blip r:embed="rId2"/>
          <a:stretch>
            <a:fillRect/>
          </a:stretch>
        </p:blipFill>
        <p:spPr>
          <a:xfrm>
            <a:off x="838200" y="1984405"/>
            <a:ext cx="5181600" cy="4033777"/>
          </a:xfrm>
          <a:prstGeom prst="rect">
            <a:avLst/>
          </a:prstGeom>
        </p:spPr>
      </p:pic>
      <p:sp>
        <p:nvSpPr>
          <p:cNvPr id="4" name="Marcador de contenido 3">
            <a:extLst>
              <a:ext uri="{FF2B5EF4-FFF2-40B4-BE49-F238E27FC236}">
                <a16:creationId xmlns:a16="http://schemas.microsoft.com/office/drawing/2014/main" id="{CEC00EB1-0677-191F-4A9D-F3DA161D9E7A}"/>
              </a:ext>
            </a:extLst>
          </p:cNvPr>
          <p:cNvSpPr>
            <a:spLocks noGrp="1"/>
          </p:cNvSpPr>
          <p:nvPr>
            <p:ph sz="half" idx="2"/>
          </p:nvPr>
        </p:nvSpPr>
        <p:spPr/>
        <p:txBody>
          <a:bodyPr>
            <a:normAutofit fontScale="47500" lnSpcReduction="20000"/>
          </a:bodyPr>
          <a:lstStyle/>
          <a:p>
            <a:pPr lvl="0" algn="just"/>
            <a:r>
              <a:rPr lang="es-ES" sz="4200" b="1" dirty="0"/>
              <a:t>2020–2022:</a:t>
            </a:r>
            <a:r>
              <a:rPr lang="es-ES" sz="4200" dirty="0"/>
              <a:t> Durante la pandemia y sus secuelas inmediatas, las inversiones crecían de forma sostenida a un ritmo de dos dígitos para dar soporte al teletrabajo y la digitalización básica, manteniéndose por debajo de los </a:t>
            </a:r>
            <a:r>
              <a:rPr lang="es-ES" sz="4200" b="1" dirty="0"/>
              <a:t>$150,000 millones</a:t>
            </a:r>
            <a:r>
              <a:rPr lang="es-ES" sz="4200" dirty="0"/>
              <a:t>.</a:t>
            </a:r>
          </a:p>
          <a:p>
            <a:pPr lvl="0" algn="just"/>
            <a:r>
              <a:rPr lang="es-ES" sz="4200" b="1" dirty="0"/>
              <a:t>2023–2024: </a:t>
            </a:r>
            <a:r>
              <a:rPr lang="es-ES" sz="4200" dirty="0"/>
              <a:t>Las firmas de Wall Street reorientaron sus presupuestos corporativos. El gasto saltó hasta superar la barrera de los </a:t>
            </a:r>
            <a:r>
              <a:rPr lang="es-ES" sz="4200" b="1" dirty="0"/>
              <a:t>$219,000 millones</a:t>
            </a:r>
            <a:r>
              <a:rPr lang="es-ES" sz="4200" dirty="0"/>
              <a:t> anuales.</a:t>
            </a:r>
          </a:p>
          <a:p>
            <a:pPr lvl="0" algn="just"/>
            <a:r>
              <a:rPr lang="es-ES" sz="4200" b="1" dirty="0"/>
              <a:t>2025–2026:</a:t>
            </a:r>
            <a:r>
              <a:rPr lang="es-ES" sz="4200" dirty="0"/>
              <a:t> Desde 2025, el gasto se ha disparado de forma casi vertical hasta tocar un récord estimado de </a:t>
            </a:r>
            <a:r>
              <a:rPr lang="es-ES" sz="4200" b="1" dirty="0"/>
              <a:t>$732,000 millones de dólares</a:t>
            </a:r>
            <a:r>
              <a:rPr lang="es-ES" sz="4200" dirty="0"/>
              <a:t>, debido a la construcción de </a:t>
            </a:r>
            <a:r>
              <a:rPr lang="es-ES" sz="4200" dirty="0" err="1"/>
              <a:t>gigafactorías</a:t>
            </a:r>
            <a:r>
              <a:rPr lang="es-ES" sz="4200" dirty="0"/>
              <a:t> de datos y la compra masiva de clústeres de aceleradores de computación.</a:t>
            </a:r>
          </a:p>
          <a:p>
            <a:endParaRPr lang="es-ES" dirty="0"/>
          </a:p>
        </p:txBody>
      </p:sp>
      <p:sp>
        <p:nvSpPr>
          <p:cNvPr id="5" name="Marcador de pie de página 4">
            <a:extLst>
              <a:ext uri="{FF2B5EF4-FFF2-40B4-BE49-F238E27FC236}">
                <a16:creationId xmlns:a16="http://schemas.microsoft.com/office/drawing/2014/main" id="{98FED83C-8645-A0D9-06CB-091163385EEE}"/>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CF595D18-9540-38F2-8466-2597B03662F1}"/>
              </a:ext>
            </a:extLst>
          </p:cNvPr>
          <p:cNvSpPr>
            <a:spLocks noGrp="1"/>
          </p:cNvSpPr>
          <p:nvPr>
            <p:ph type="sldNum" sz="quarter" idx="12"/>
          </p:nvPr>
        </p:nvSpPr>
        <p:spPr/>
        <p:txBody>
          <a:bodyPr/>
          <a:lstStyle/>
          <a:p>
            <a:fld id="{6F332D1F-1DD5-E046-A085-381B4E98D9BE}" type="slidenum">
              <a:rPr lang="es-ES" smtClean="0"/>
              <a:t>5</a:t>
            </a:fld>
            <a:endParaRPr lang="es-ES"/>
          </a:p>
        </p:txBody>
      </p:sp>
    </p:spTree>
    <p:extLst>
      <p:ext uri="{BB962C8B-B14F-4D97-AF65-F5344CB8AC3E}">
        <p14:creationId xmlns:p14="http://schemas.microsoft.com/office/powerpoint/2010/main" val="3881577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4763BA-F73D-3B21-B253-B2B323B66B97}"/>
              </a:ext>
            </a:extLst>
          </p:cNvPr>
          <p:cNvSpPr>
            <a:spLocks noGrp="1"/>
          </p:cNvSpPr>
          <p:nvPr>
            <p:ph type="title"/>
          </p:nvPr>
        </p:nvSpPr>
        <p:spPr/>
        <p:txBody>
          <a:bodyPr/>
          <a:lstStyle/>
          <a:p>
            <a:pPr algn="ctr"/>
            <a:r>
              <a:rPr lang="es-ES" b="1" dirty="0"/>
              <a:t>Los tipos soberanos</a:t>
            </a:r>
          </a:p>
        </p:txBody>
      </p:sp>
      <p:sp>
        <p:nvSpPr>
          <p:cNvPr id="3" name="Marcador de contenido 2">
            <a:extLst>
              <a:ext uri="{FF2B5EF4-FFF2-40B4-BE49-F238E27FC236}">
                <a16:creationId xmlns:a16="http://schemas.microsoft.com/office/drawing/2014/main" id="{F8CCB91E-68AE-CF76-4C5E-747B882FC52F}"/>
              </a:ext>
            </a:extLst>
          </p:cNvPr>
          <p:cNvSpPr>
            <a:spLocks noGrp="1"/>
          </p:cNvSpPr>
          <p:nvPr>
            <p:ph idx="1"/>
          </p:nvPr>
        </p:nvSpPr>
        <p:spPr>
          <a:xfrm>
            <a:off x="838200" y="1477926"/>
            <a:ext cx="10515600" cy="4699037"/>
          </a:xfrm>
        </p:spPr>
        <p:txBody>
          <a:bodyPr>
            <a:noAutofit/>
          </a:bodyPr>
          <a:lstStyle/>
          <a:p>
            <a:pPr algn="just"/>
            <a:r>
              <a:rPr lang="es-ES" sz="4800" dirty="0"/>
              <a:t>Deuda japonesa y estadounidense: </a:t>
            </a:r>
            <a:r>
              <a:rPr lang="es-ES" sz="4800" i="1" dirty="0" err="1"/>
              <a:t>carry</a:t>
            </a:r>
            <a:r>
              <a:rPr lang="es-ES" sz="4800" i="1" dirty="0"/>
              <a:t> </a:t>
            </a:r>
            <a:r>
              <a:rPr lang="es-ES" sz="4800" i="1" dirty="0" err="1"/>
              <a:t>trade</a:t>
            </a:r>
            <a:r>
              <a:rPr lang="es-ES" sz="4800" i="1" dirty="0"/>
              <a:t> </a:t>
            </a:r>
            <a:r>
              <a:rPr lang="es-ES" sz="4800" dirty="0"/>
              <a:t>(endeudamiento en una divisa con tipos de interés bajos para invertir en otra con tipos más altos y mayores rendimientos). </a:t>
            </a:r>
          </a:p>
          <a:p>
            <a:pPr algn="just"/>
            <a:r>
              <a:rPr lang="es-ES" sz="4800" dirty="0"/>
              <a:t>Endeudarse en yenes, invertir en dólares. </a:t>
            </a:r>
          </a:p>
        </p:txBody>
      </p:sp>
      <p:sp>
        <p:nvSpPr>
          <p:cNvPr id="4" name="Marcador de pie de página 3">
            <a:extLst>
              <a:ext uri="{FF2B5EF4-FFF2-40B4-BE49-F238E27FC236}">
                <a16:creationId xmlns:a16="http://schemas.microsoft.com/office/drawing/2014/main" id="{5CF58A1B-07B5-1C81-7F90-49A9455F7DD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DD1F229D-6052-440D-49B3-06763CE80988}"/>
              </a:ext>
            </a:extLst>
          </p:cNvPr>
          <p:cNvSpPr>
            <a:spLocks noGrp="1"/>
          </p:cNvSpPr>
          <p:nvPr>
            <p:ph type="sldNum" sz="quarter" idx="12"/>
          </p:nvPr>
        </p:nvSpPr>
        <p:spPr/>
        <p:txBody>
          <a:bodyPr/>
          <a:lstStyle/>
          <a:p>
            <a:fld id="{6F332D1F-1DD5-E046-A085-381B4E98D9BE}" type="slidenum">
              <a:rPr lang="es-ES" smtClean="0"/>
              <a:t>6</a:t>
            </a:fld>
            <a:endParaRPr lang="es-ES"/>
          </a:p>
        </p:txBody>
      </p:sp>
    </p:spTree>
    <p:extLst>
      <p:ext uri="{BB962C8B-B14F-4D97-AF65-F5344CB8AC3E}">
        <p14:creationId xmlns:p14="http://schemas.microsoft.com/office/powerpoint/2010/main" val="24246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1195A0-53AA-5C33-4857-E074D14D4D4C}"/>
              </a:ext>
            </a:extLst>
          </p:cNvPr>
          <p:cNvSpPr>
            <a:spLocks noGrp="1"/>
          </p:cNvSpPr>
          <p:nvPr>
            <p:ph type="title"/>
          </p:nvPr>
        </p:nvSpPr>
        <p:spPr/>
        <p:txBody>
          <a:bodyPr/>
          <a:lstStyle/>
          <a:p>
            <a:pPr algn="ctr"/>
            <a:r>
              <a:rPr lang="es-ES" b="1" dirty="0"/>
              <a:t>Pero los tipos japoneses empiezan a subir</a:t>
            </a:r>
          </a:p>
        </p:txBody>
      </p:sp>
      <p:sp>
        <p:nvSpPr>
          <p:cNvPr id="3" name="Marcador de contenido 2">
            <a:extLst>
              <a:ext uri="{FF2B5EF4-FFF2-40B4-BE49-F238E27FC236}">
                <a16:creationId xmlns:a16="http://schemas.microsoft.com/office/drawing/2014/main" id="{229A8AA3-A3E8-2EA4-7FD4-A1E1286D33BE}"/>
              </a:ext>
            </a:extLst>
          </p:cNvPr>
          <p:cNvSpPr>
            <a:spLocks noGrp="1"/>
          </p:cNvSpPr>
          <p:nvPr>
            <p:ph idx="1"/>
          </p:nvPr>
        </p:nvSpPr>
        <p:spPr>
          <a:xfrm>
            <a:off x="838200" y="1541721"/>
            <a:ext cx="10515600" cy="4635242"/>
          </a:xfrm>
        </p:spPr>
        <p:txBody>
          <a:bodyPr>
            <a:noAutofit/>
          </a:bodyPr>
          <a:lstStyle/>
          <a:p>
            <a:pPr algn="just"/>
            <a:r>
              <a:rPr lang="es-ES" sz="3600" dirty="0"/>
              <a:t>La economía japonesa ha ido saliendo de la deflación,</a:t>
            </a:r>
          </a:p>
          <a:p>
            <a:pPr algn="just"/>
            <a:r>
              <a:rPr lang="es-ES" sz="3600" dirty="0"/>
              <a:t>La guerra de Irán supone tensiones en los precios,</a:t>
            </a:r>
          </a:p>
          <a:p>
            <a:pPr algn="just"/>
            <a:r>
              <a:rPr lang="es-ES" sz="3600" dirty="0"/>
              <a:t>Caída del yen: 80 yenes/dólar (2011), a 160 yenes/dólar (2026),</a:t>
            </a:r>
          </a:p>
          <a:p>
            <a:pPr algn="just"/>
            <a:r>
              <a:rPr lang="es-ES" sz="3600" dirty="0"/>
              <a:t>Yen débil alimenta la inflación por los precios de importación,</a:t>
            </a:r>
          </a:p>
          <a:p>
            <a:pPr algn="just"/>
            <a:r>
              <a:rPr lang="es-ES" sz="3600" dirty="0"/>
              <a:t>Decisión: SUBIR LOS TIPOS DE INTERÉS.</a:t>
            </a:r>
          </a:p>
        </p:txBody>
      </p:sp>
      <p:sp>
        <p:nvSpPr>
          <p:cNvPr id="4" name="Marcador de pie de página 3">
            <a:extLst>
              <a:ext uri="{FF2B5EF4-FFF2-40B4-BE49-F238E27FC236}">
                <a16:creationId xmlns:a16="http://schemas.microsoft.com/office/drawing/2014/main" id="{FBBEA8AA-E680-E76B-1BE6-C0EE1923A5E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6C25B78C-379F-A1DC-A320-7EC593C33F63}"/>
              </a:ext>
            </a:extLst>
          </p:cNvPr>
          <p:cNvSpPr>
            <a:spLocks noGrp="1"/>
          </p:cNvSpPr>
          <p:nvPr>
            <p:ph type="sldNum" sz="quarter" idx="12"/>
          </p:nvPr>
        </p:nvSpPr>
        <p:spPr/>
        <p:txBody>
          <a:bodyPr/>
          <a:lstStyle/>
          <a:p>
            <a:fld id="{6F332D1F-1DD5-E046-A085-381B4E98D9BE}" type="slidenum">
              <a:rPr lang="es-ES" smtClean="0"/>
              <a:t>7</a:t>
            </a:fld>
            <a:endParaRPr lang="es-ES"/>
          </a:p>
        </p:txBody>
      </p:sp>
    </p:spTree>
    <p:extLst>
      <p:ext uri="{BB962C8B-B14F-4D97-AF65-F5344CB8AC3E}">
        <p14:creationId xmlns:p14="http://schemas.microsoft.com/office/powerpoint/2010/main" val="3391008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05D0AC-2A75-2FC6-F415-07A089F5758B}"/>
              </a:ext>
            </a:extLst>
          </p:cNvPr>
          <p:cNvSpPr>
            <a:spLocks noGrp="1"/>
          </p:cNvSpPr>
          <p:nvPr>
            <p:ph type="title"/>
          </p:nvPr>
        </p:nvSpPr>
        <p:spPr>
          <a:xfrm>
            <a:off x="838200" y="136525"/>
            <a:ext cx="10515600" cy="1554163"/>
          </a:xfrm>
        </p:spPr>
        <p:txBody>
          <a:bodyPr>
            <a:normAutofit fontScale="90000"/>
          </a:bodyPr>
          <a:lstStyle/>
          <a:p>
            <a:pPr algn="ctr"/>
            <a:r>
              <a:rPr lang="es-ES" b="1" dirty="0"/>
              <a:t>Tipo de cambio Dólar/Yen</a:t>
            </a:r>
            <a:br>
              <a:rPr lang="es-ES" b="1" dirty="0"/>
            </a:br>
            <a:r>
              <a:rPr lang="es-ES" b="1" dirty="0"/>
              <a:t>(Fuente: Banco de Japón,</a:t>
            </a:r>
            <a:br>
              <a:rPr lang="es-ES" b="1" dirty="0"/>
            </a:br>
            <a:r>
              <a:rPr lang="es-ES" b="1" dirty="0"/>
              <a:t> </a:t>
            </a:r>
            <a:r>
              <a:rPr lang="es-ES" b="1" dirty="0">
                <a:solidFill>
                  <a:srgbClr val="467886"/>
                </a:solidFill>
                <a:hlinkClick r:id="rId2">
                  <a:extLst>
                    <a:ext uri="{A12FA001-AC4F-418D-AE19-62706E023703}">
                      <ahyp:hlinkClr xmlns:ahyp="http://schemas.microsoft.com/office/drawing/2018/hyperlinkcolor" val="tx"/>
                    </a:ext>
                  </a:extLst>
                </a:hlinkClick>
              </a:rPr>
              <a:t>Macrotrends USD/JPY </a:t>
            </a:r>
            <a:r>
              <a:rPr lang="es-ES" b="1" dirty="0">
                <a:hlinkClick r:id="rId2">
                  <a:extLst>
                    <a:ext uri="{A12FA001-AC4F-418D-AE19-62706E023703}">
                      <ahyp:hlinkClr xmlns:ahyp="http://schemas.microsoft.com/office/drawing/2018/hyperlinkcolor" val="tx"/>
                    </a:ext>
                  </a:extLst>
                </a:hlinkClick>
              </a:rPr>
              <a:t>Chart</a:t>
            </a:r>
            <a:r>
              <a:rPr lang="es-ES" b="1" dirty="0"/>
              <a:t>) </a:t>
            </a:r>
          </a:p>
        </p:txBody>
      </p:sp>
      <p:pic>
        <p:nvPicPr>
          <p:cNvPr id="6" name="Marcador de contenido 5">
            <a:extLst>
              <a:ext uri="{FF2B5EF4-FFF2-40B4-BE49-F238E27FC236}">
                <a16:creationId xmlns:a16="http://schemas.microsoft.com/office/drawing/2014/main" id="{0E86EBC0-E19E-2716-5A86-0B213833AF82}"/>
              </a:ext>
            </a:extLst>
          </p:cNvPr>
          <p:cNvPicPr>
            <a:picLocks noGrp="1" noChangeAspect="1"/>
          </p:cNvPicPr>
          <p:nvPr>
            <p:ph idx="1"/>
          </p:nvPr>
        </p:nvPicPr>
        <p:blipFill>
          <a:blip r:embed="rId3"/>
          <a:stretch>
            <a:fillRect/>
          </a:stretch>
        </p:blipFill>
        <p:spPr>
          <a:xfrm>
            <a:off x="2882859" y="1825625"/>
            <a:ext cx="6426281" cy="4351338"/>
          </a:xfrm>
          <a:prstGeom prst="rect">
            <a:avLst/>
          </a:prstGeom>
        </p:spPr>
      </p:pic>
      <p:sp>
        <p:nvSpPr>
          <p:cNvPr id="4" name="Marcador de pie de página 3">
            <a:extLst>
              <a:ext uri="{FF2B5EF4-FFF2-40B4-BE49-F238E27FC236}">
                <a16:creationId xmlns:a16="http://schemas.microsoft.com/office/drawing/2014/main" id="{562B4C91-D13B-DF67-FC5E-136920251096}"/>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3932CCAD-5571-25E8-80ED-673017B501EF}"/>
              </a:ext>
            </a:extLst>
          </p:cNvPr>
          <p:cNvSpPr>
            <a:spLocks noGrp="1"/>
          </p:cNvSpPr>
          <p:nvPr>
            <p:ph type="sldNum" sz="quarter" idx="12"/>
          </p:nvPr>
        </p:nvSpPr>
        <p:spPr/>
        <p:txBody>
          <a:bodyPr/>
          <a:lstStyle/>
          <a:p>
            <a:fld id="{6F332D1F-1DD5-E046-A085-381B4E98D9BE}" type="slidenum">
              <a:rPr lang="es-ES" smtClean="0"/>
              <a:t>8</a:t>
            </a:fld>
            <a:endParaRPr lang="es-ES"/>
          </a:p>
        </p:txBody>
      </p:sp>
    </p:spTree>
    <p:extLst>
      <p:ext uri="{BB962C8B-B14F-4D97-AF65-F5344CB8AC3E}">
        <p14:creationId xmlns:p14="http://schemas.microsoft.com/office/powerpoint/2010/main" val="1187926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C98355-C50E-CE10-EF3A-442826FCE242}"/>
              </a:ext>
            </a:extLst>
          </p:cNvPr>
          <p:cNvSpPr>
            <a:spLocks noGrp="1"/>
          </p:cNvSpPr>
          <p:nvPr>
            <p:ph type="title"/>
          </p:nvPr>
        </p:nvSpPr>
        <p:spPr/>
        <p:txBody>
          <a:bodyPr/>
          <a:lstStyle/>
          <a:p>
            <a:pPr algn="ctr"/>
            <a:r>
              <a:rPr lang="es-ES" b="1" dirty="0"/>
              <a:t>Razones para subir los tipos de interés en Japón</a:t>
            </a:r>
          </a:p>
        </p:txBody>
      </p:sp>
      <p:sp>
        <p:nvSpPr>
          <p:cNvPr id="3" name="Marcador de contenido 2">
            <a:extLst>
              <a:ext uri="{FF2B5EF4-FFF2-40B4-BE49-F238E27FC236}">
                <a16:creationId xmlns:a16="http://schemas.microsoft.com/office/drawing/2014/main" id="{2BB643AE-5B3E-D455-8A85-E20EFE86AE71}"/>
              </a:ext>
            </a:extLst>
          </p:cNvPr>
          <p:cNvSpPr>
            <a:spLocks noGrp="1"/>
          </p:cNvSpPr>
          <p:nvPr>
            <p:ph idx="1"/>
          </p:nvPr>
        </p:nvSpPr>
        <p:spPr/>
        <p:txBody>
          <a:bodyPr>
            <a:normAutofit lnSpcReduction="10000"/>
          </a:bodyPr>
          <a:lstStyle/>
          <a:p>
            <a:r>
              <a:rPr lang="es-ES" dirty="0"/>
              <a:t>1. Por efecto directo sobre la economía;</a:t>
            </a:r>
          </a:p>
          <a:p>
            <a:r>
              <a:rPr lang="es-ES" dirty="0"/>
              <a:t>2. Por efecto indirecto sobre tipo de cambio.</a:t>
            </a:r>
          </a:p>
          <a:p>
            <a:pPr marL="0" indent="0" algn="just">
              <a:buNone/>
            </a:pPr>
            <a:r>
              <a:rPr lang="es-ES" dirty="0"/>
              <a:t>_______________________________________________________________</a:t>
            </a:r>
            <a:r>
              <a:rPr lang="es-ES" b="1" dirty="0"/>
              <a:t>1.</a:t>
            </a:r>
            <a:r>
              <a:rPr lang="es-ES" dirty="0"/>
              <a:t> Inversores japoneses: principales acreedores de la deuda pública de Estados Unidos: 1,2 billones de dólares.</a:t>
            </a:r>
          </a:p>
          <a:p>
            <a:pPr marL="0" indent="0" algn="just">
              <a:buNone/>
            </a:pPr>
            <a:r>
              <a:rPr lang="es-ES" dirty="0"/>
              <a:t>Actuación de esos inversores genera efectos importantes: venta de bonos estadounidenses, y regreso de capitales a Japón (por mejores tipos de interés). </a:t>
            </a:r>
          </a:p>
          <a:p>
            <a:pPr marL="0" indent="0" algn="just">
              <a:buNone/>
            </a:pPr>
            <a:r>
              <a:rPr lang="es-ES" b="1" dirty="0"/>
              <a:t>2</a:t>
            </a:r>
            <a:r>
              <a:rPr lang="es-ES" dirty="0"/>
              <a:t>. El mercado de bonos EEUU se mueve: septiembre 2026, nivel más alto desde 2007 (gráfico a continuación).</a:t>
            </a:r>
          </a:p>
        </p:txBody>
      </p:sp>
      <p:sp>
        <p:nvSpPr>
          <p:cNvPr id="4" name="Marcador de pie de página 3">
            <a:extLst>
              <a:ext uri="{FF2B5EF4-FFF2-40B4-BE49-F238E27FC236}">
                <a16:creationId xmlns:a16="http://schemas.microsoft.com/office/drawing/2014/main" id="{7BB3CA9D-370F-7D4D-5198-3889A666EAB0}"/>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CAB21ABB-B815-3BC9-CC24-7E4084BD0DE3}"/>
              </a:ext>
            </a:extLst>
          </p:cNvPr>
          <p:cNvSpPr>
            <a:spLocks noGrp="1"/>
          </p:cNvSpPr>
          <p:nvPr>
            <p:ph type="sldNum" sz="quarter" idx="12"/>
          </p:nvPr>
        </p:nvSpPr>
        <p:spPr/>
        <p:txBody>
          <a:bodyPr/>
          <a:lstStyle/>
          <a:p>
            <a:fld id="{6F332D1F-1DD5-E046-A085-381B4E98D9BE}" type="slidenum">
              <a:rPr lang="es-ES" smtClean="0"/>
              <a:t>9</a:t>
            </a:fld>
            <a:endParaRPr lang="es-ES"/>
          </a:p>
        </p:txBody>
      </p:sp>
    </p:spTree>
    <p:extLst>
      <p:ext uri="{BB962C8B-B14F-4D97-AF65-F5344CB8AC3E}">
        <p14:creationId xmlns:p14="http://schemas.microsoft.com/office/powerpoint/2010/main" val="3026199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617D1-1A22-2348-0114-EEB9DFB1EE02}"/>
              </a:ext>
            </a:extLst>
          </p:cNvPr>
          <p:cNvSpPr>
            <a:spLocks noGrp="1"/>
          </p:cNvSpPr>
          <p:nvPr>
            <p:ph type="title"/>
          </p:nvPr>
        </p:nvSpPr>
        <p:spPr>
          <a:xfrm>
            <a:off x="838200" y="136525"/>
            <a:ext cx="10515600" cy="1554163"/>
          </a:xfrm>
        </p:spPr>
        <p:txBody>
          <a:bodyPr>
            <a:normAutofit fontScale="90000"/>
          </a:bodyPr>
          <a:lstStyle/>
          <a:p>
            <a:pPr algn="ctr"/>
            <a:r>
              <a:rPr lang="es-ES" b="1" dirty="0"/>
              <a:t>¿En qué manos está la deuda EEUU?</a:t>
            </a:r>
            <a:br>
              <a:rPr lang="es-ES" b="1" dirty="0"/>
            </a:br>
            <a:r>
              <a:rPr lang="es-ES" b="1" dirty="0"/>
              <a:t>(Fuente: U.S. </a:t>
            </a:r>
            <a:r>
              <a:rPr lang="es-ES" b="1" dirty="0" err="1"/>
              <a:t>Department</a:t>
            </a:r>
            <a:r>
              <a:rPr lang="es-ES" b="1" dirty="0"/>
              <a:t> </a:t>
            </a:r>
            <a:r>
              <a:rPr lang="es-ES" b="1" dirty="0" err="1"/>
              <a:t>of</a:t>
            </a:r>
            <a:r>
              <a:rPr lang="es-ES" b="1" dirty="0"/>
              <a:t> </a:t>
            </a:r>
            <a:r>
              <a:rPr lang="es-ES" b="1" dirty="0" err="1"/>
              <a:t>the</a:t>
            </a:r>
            <a:r>
              <a:rPr lang="es-ES" b="1" dirty="0"/>
              <a:t> </a:t>
            </a:r>
            <a:r>
              <a:rPr lang="es-ES" b="1" dirty="0" err="1"/>
              <a:t>Treasury</a:t>
            </a:r>
            <a:r>
              <a:rPr lang="es-ES" b="1" dirty="0"/>
              <a:t>, TIC Data </a:t>
            </a:r>
            <a:r>
              <a:rPr lang="es-ES" b="1" dirty="0" err="1"/>
              <a:t>Major</a:t>
            </a:r>
            <a:r>
              <a:rPr lang="es-ES" b="1" dirty="0"/>
              <a:t> Foreign </a:t>
            </a:r>
            <a:r>
              <a:rPr lang="es-ES" b="1" dirty="0" err="1"/>
              <a:t>Holders</a:t>
            </a:r>
            <a:r>
              <a:rPr lang="es-ES" b="1" dirty="0"/>
              <a:t>) </a:t>
            </a:r>
          </a:p>
        </p:txBody>
      </p:sp>
      <p:pic>
        <p:nvPicPr>
          <p:cNvPr id="7" name="Marcador de contenido 6">
            <a:extLst>
              <a:ext uri="{FF2B5EF4-FFF2-40B4-BE49-F238E27FC236}">
                <a16:creationId xmlns:a16="http://schemas.microsoft.com/office/drawing/2014/main" id="{A9614F95-CC35-A0C1-DE8A-A6A0EC20200C}"/>
              </a:ext>
            </a:extLst>
          </p:cNvPr>
          <p:cNvPicPr>
            <a:picLocks noGrp="1" noChangeAspect="1"/>
          </p:cNvPicPr>
          <p:nvPr>
            <p:ph sz="half" idx="1"/>
          </p:nvPr>
        </p:nvPicPr>
        <p:blipFill>
          <a:blip r:embed="rId2"/>
          <a:stretch>
            <a:fillRect/>
          </a:stretch>
        </p:blipFill>
        <p:spPr>
          <a:xfrm>
            <a:off x="838200" y="1870074"/>
            <a:ext cx="5181600" cy="4190483"/>
          </a:xfrm>
          <a:prstGeom prst="rect">
            <a:avLst/>
          </a:prstGeom>
        </p:spPr>
      </p:pic>
      <p:sp>
        <p:nvSpPr>
          <p:cNvPr id="4" name="Marcador de contenido 3">
            <a:extLst>
              <a:ext uri="{FF2B5EF4-FFF2-40B4-BE49-F238E27FC236}">
                <a16:creationId xmlns:a16="http://schemas.microsoft.com/office/drawing/2014/main" id="{5610F6BA-188E-21CA-2BED-56CF3ED1EB1B}"/>
              </a:ext>
            </a:extLst>
          </p:cNvPr>
          <p:cNvSpPr>
            <a:spLocks noGrp="1"/>
          </p:cNvSpPr>
          <p:nvPr>
            <p:ph sz="half" idx="2"/>
          </p:nvPr>
        </p:nvSpPr>
        <p:spPr/>
        <p:txBody>
          <a:bodyPr>
            <a:normAutofit fontScale="55000" lnSpcReduction="20000"/>
          </a:bodyPr>
          <a:lstStyle/>
          <a:p>
            <a:pPr lvl="0" algn="just"/>
            <a:r>
              <a:rPr lang="es-ES" b="1" dirty="0"/>
              <a:t>Japón: </a:t>
            </a:r>
            <a:r>
              <a:rPr lang="es-ES" dirty="0"/>
              <a:t>El</a:t>
            </a:r>
            <a:r>
              <a:rPr lang="es-ES" b="1" dirty="0"/>
              <a:t> </a:t>
            </a:r>
            <a:r>
              <a:rPr lang="es-ES" dirty="0"/>
              <a:t>mayor acreedor internacional de EE. UU. con </a:t>
            </a:r>
            <a:r>
              <a:rPr lang="es-ES" b="1" dirty="0"/>
              <a:t>1.10 billones de dólares</a:t>
            </a:r>
            <a:r>
              <a:rPr lang="es-ES" dirty="0"/>
              <a:t>. Su tenencia ha disminuido debido a que el Banco de Japón ha intervenido para defender el yen.</a:t>
            </a:r>
          </a:p>
          <a:p>
            <a:pPr lvl="0" algn="just"/>
            <a:r>
              <a:rPr lang="es-ES" b="1" dirty="0"/>
              <a:t>Reino Unido: </a:t>
            </a:r>
            <a:r>
              <a:rPr lang="es-ES" dirty="0"/>
              <a:t>Segunda posición rozando el billón de dólares (</a:t>
            </a:r>
            <a:r>
              <a:rPr lang="es-ES" b="1" dirty="0"/>
              <a:t>998,300 millones</a:t>
            </a:r>
            <a:r>
              <a:rPr lang="es-ES" dirty="0"/>
              <a:t>). Gran parte de este volumen se debe al papel de Londres como el centro financiero e institucional preferido por fondos internacionales y de cobertura para custodiar eurodólares y bonos a 10 y 30 años.</a:t>
            </a:r>
          </a:p>
          <a:p>
            <a:pPr lvl="0" algn="just"/>
            <a:r>
              <a:rPr lang="es-ES" b="1" dirty="0"/>
              <a:t>China:</a:t>
            </a:r>
            <a:r>
              <a:rPr lang="es-ES" dirty="0"/>
              <a:t> Estrategia de reducción gradual de exposición directa a bonos americanos, cayendo hasta los </a:t>
            </a:r>
            <a:r>
              <a:rPr lang="es-ES" b="1" dirty="0"/>
              <a:t>618,000 millones de dólares</a:t>
            </a:r>
            <a:r>
              <a:rPr lang="es-ES" dirty="0"/>
              <a:t> (lejos de su pico histórico superior al billón). Analistas señalan que parte de su tenencia real se oculta a través de cuentas de custodia en Bélgica y Luxemburgo.</a:t>
            </a:r>
          </a:p>
          <a:p>
            <a:pPr lvl="0" algn="just"/>
            <a:r>
              <a:rPr lang="es-ES" b="1" dirty="0"/>
              <a:t>Bélgica y Canadá: </a:t>
            </a:r>
            <a:r>
              <a:rPr lang="es-ES" dirty="0"/>
              <a:t>Aparecen en puestos muy altos no por su economía local, sino porque albergan gigantescos liquidadores internacionales de valores (como </a:t>
            </a:r>
            <a:r>
              <a:rPr lang="es-ES" i="1" dirty="0" err="1"/>
              <a:t>Euroclear</a:t>
            </a:r>
            <a:r>
              <a:rPr lang="es-ES" dirty="0"/>
              <a:t>) donde fondos soberanos de todo el mundo guardan sus bonos.</a:t>
            </a:r>
          </a:p>
          <a:p>
            <a:endParaRPr lang="es-ES" dirty="0"/>
          </a:p>
        </p:txBody>
      </p:sp>
      <p:sp>
        <p:nvSpPr>
          <p:cNvPr id="5" name="Marcador de pie de página 4">
            <a:extLst>
              <a:ext uri="{FF2B5EF4-FFF2-40B4-BE49-F238E27FC236}">
                <a16:creationId xmlns:a16="http://schemas.microsoft.com/office/drawing/2014/main" id="{2371684A-4032-102C-FD0A-390A8487FA39}"/>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3BE3571E-814B-2AAE-3F25-D9E43DBC4FC7}"/>
              </a:ext>
            </a:extLst>
          </p:cNvPr>
          <p:cNvSpPr>
            <a:spLocks noGrp="1"/>
          </p:cNvSpPr>
          <p:nvPr>
            <p:ph type="sldNum" sz="quarter" idx="12"/>
          </p:nvPr>
        </p:nvSpPr>
        <p:spPr/>
        <p:txBody>
          <a:bodyPr/>
          <a:lstStyle/>
          <a:p>
            <a:fld id="{6F332D1F-1DD5-E046-A085-381B4E98D9BE}" type="slidenum">
              <a:rPr lang="es-ES" smtClean="0"/>
              <a:t>10</a:t>
            </a:fld>
            <a:endParaRPr lang="es-ES"/>
          </a:p>
        </p:txBody>
      </p:sp>
    </p:spTree>
    <p:extLst>
      <p:ext uri="{BB962C8B-B14F-4D97-AF65-F5344CB8AC3E}">
        <p14:creationId xmlns:p14="http://schemas.microsoft.com/office/powerpoint/2010/main" val="1848939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ADF4BD-BEF4-AD4B-0E5E-E2854FE2CAE2}"/>
              </a:ext>
            </a:extLst>
          </p:cNvPr>
          <p:cNvSpPr>
            <a:spLocks noGrp="1"/>
          </p:cNvSpPr>
          <p:nvPr>
            <p:ph type="title"/>
          </p:nvPr>
        </p:nvSpPr>
        <p:spPr/>
        <p:txBody>
          <a:bodyPr/>
          <a:lstStyle/>
          <a:p>
            <a:pPr algn="ctr"/>
            <a:r>
              <a:rPr lang="es-ES" b="1" dirty="0"/>
              <a:t>Rendimiento del bono EEUU a 10 años</a:t>
            </a:r>
            <a:br>
              <a:rPr lang="es-ES" b="1" dirty="0"/>
            </a:br>
            <a:r>
              <a:rPr lang="es-ES" b="1" dirty="0"/>
              <a:t>(Fuente: Reserva Federal)</a:t>
            </a:r>
          </a:p>
        </p:txBody>
      </p:sp>
      <p:pic>
        <p:nvPicPr>
          <p:cNvPr id="6" name="Marcador de contenido 5">
            <a:extLst>
              <a:ext uri="{FF2B5EF4-FFF2-40B4-BE49-F238E27FC236}">
                <a16:creationId xmlns:a16="http://schemas.microsoft.com/office/drawing/2014/main" id="{B6DA19B2-8EA9-16F6-E5D6-9767F6B32305}"/>
              </a:ext>
            </a:extLst>
          </p:cNvPr>
          <p:cNvPicPr>
            <a:picLocks noGrp="1" noChangeAspect="1"/>
          </p:cNvPicPr>
          <p:nvPr>
            <p:ph idx="1"/>
          </p:nvPr>
        </p:nvPicPr>
        <p:blipFill>
          <a:blip r:embed="rId2"/>
          <a:stretch>
            <a:fillRect/>
          </a:stretch>
        </p:blipFill>
        <p:spPr>
          <a:xfrm>
            <a:off x="1988288" y="1690688"/>
            <a:ext cx="8123275" cy="4665662"/>
          </a:xfrm>
          <a:prstGeom prst="rect">
            <a:avLst/>
          </a:prstGeom>
        </p:spPr>
      </p:pic>
      <p:sp>
        <p:nvSpPr>
          <p:cNvPr id="4" name="Marcador de pie de página 3">
            <a:extLst>
              <a:ext uri="{FF2B5EF4-FFF2-40B4-BE49-F238E27FC236}">
                <a16:creationId xmlns:a16="http://schemas.microsoft.com/office/drawing/2014/main" id="{9603D048-3052-D3E1-4072-451798479DB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8D361E11-0697-C4AA-6B91-30CE7A13EB33}"/>
              </a:ext>
            </a:extLst>
          </p:cNvPr>
          <p:cNvSpPr>
            <a:spLocks noGrp="1"/>
          </p:cNvSpPr>
          <p:nvPr>
            <p:ph type="sldNum" sz="quarter" idx="12"/>
          </p:nvPr>
        </p:nvSpPr>
        <p:spPr/>
        <p:txBody>
          <a:bodyPr/>
          <a:lstStyle/>
          <a:p>
            <a:fld id="{6F332D1F-1DD5-E046-A085-381B4E98D9BE}" type="slidenum">
              <a:rPr lang="es-ES" smtClean="0"/>
              <a:t>11</a:t>
            </a:fld>
            <a:endParaRPr lang="es-ES"/>
          </a:p>
        </p:txBody>
      </p:sp>
    </p:spTree>
    <p:extLst>
      <p:ext uri="{BB962C8B-B14F-4D97-AF65-F5344CB8AC3E}">
        <p14:creationId xmlns:p14="http://schemas.microsoft.com/office/powerpoint/2010/main" val="115112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834ACD-005B-CCD1-E664-B27851380F77}"/>
              </a:ext>
            </a:extLst>
          </p:cNvPr>
          <p:cNvSpPr>
            <a:spLocks noGrp="1"/>
          </p:cNvSpPr>
          <p:nvPr>
            <p:ph type="title"/>
          </p:nvPr>
        </p:nvSpPr>
        <p:spPr/>
        <p:txBody>
          <a:bodyPr/>
          <a:lstStyle/>
          <a:p>
            <a:pPr algn="ctr"/>
            <a:r>
              <a:rPr lang="es-ES" b="1" dirty="0"/>
              <a:t>Dificultades y cadena causal</a:t>
            </a:r>
          </a:p>
        </p:txBody>
      </p:sp>
      <p:sp>
        <p:nvSpPr>
          <p:cNvPr id="3" name="Marcador de contenido 2">
            <a:extLst>
              <a:ext uri="{FF2B5EF4-FFF2-40B4-BE49-F238E27FC236}">
                <a16:creationId xmlns:a16="http://schemas.microsoft.com/office/drawing/2014/main" id="{53F6EF0D-341B-40B4-4D10-1C3E281FD744}"/>
              </a:ext>
            </a:extLst>
          </p:cNvPr>
          <p:cNvSpPr>
            <a:spLocks noGrp="1"/>
          </p:cNvSpPr>
          <p:nvPr>
            <p:ph idx="1"/>
          </p:nvPr>
        </p:nvSpPr>
        <p:spPr/>
        <p:txBody>
          <a:bodyPr>
            <a:normAutofit fontScale="92500" lnSpcReduction="20000"/>
          </a:bodyPr>
          <a:lstStyle/>
          <a:p>
            <a:pPr algn="just"/>
            <a:r>
              <a:rPr lang="es-ES" dirty="0"/>
              <a:t>Si persiste el ascenso de la curva, las dificultades se van a agravar para refinanciar la deuda.</a:t>
            </a:r>
          </a:p>
          <a:p>
            <a:pPr marL="0" indent="0" algn="just">
              <a:buNone/>
            </a:pPr>
            <a:r>
              <a:rPr lang="es-ES" dirty="0"/>
              <a:t>CADENA CAUSAL:</a:t>
            </a:r>
          </a:p>
          <a:p>
            <a:pPr marL="514350" indent="-514350" algn="just">
              <a:buAutoNum type="alphaLcParenR"/>
            </a:pPr>
            <a:r>
              <a:rPr lang="es-ES" dirty="0"/>
              <a:t>Para que esos tipos no suban, los inversores japoneses no deben vender sus títulos de deuda EEUU;</a:t>
            </a:r>
          </a:p>
          <a:p>
            <a:pPr marL="514350" indent="-514350" algn="just">
              <a:buAutoNum type="alphaLcParenR"/>
            </a:pPr>
            <a:r>
              <a:rPr lang="es-ES" dirty="0"/>
              <a:t>Para ello, el tipo de interés no debe subir en Japón;</a:t>
            </a:r>
          </a:p>
          <a:p>
            <a:pPr marL="514350" indent="-514350" algn="just">
              <a:buAutoNum type="alphaLcParenR"/>
            </a:pPr>
            <a:r>
              <a:rPr lang="es-ES" dirty="0"/>
              <a:t>Para que no suba el yen debe apreciarse y no necesitar, por tanto, tipos altos;</a:t>
            </a:r>
          </a:p>
          <a:p>
            <a:pPr marL="514350" indent="-514350" algn="just">
              <a:buAutoNum type="alphaLcParenR"/>
            </a:pPr>
            <a:r>
              <a:rPr lang="es-ES" dirty="0"/>
              <a:t>Por tanto, hay que ayudar al yen en el mercado de divisas;</a:t>
            </a:r>
          </a:p>
          <a:p>
            <a:pPr marL="514350" indent="-514350" algn="just">
              <a:buAutoNum type="alphaLcParenR"/>
            </a:pPr>
            <a:r>
              <a:rPr lang="es-ES" dirty="0"/>
              <a:t>Acción conjunta entre Banco de Japón y Reserva Federal con operaciones de </a:t>
            </a:r>
            <a:r>
              <a:rPr lang="es-ES" i="1" dirty="0" err="1"/>
              <a:t>buyback</a:t>
            </a:r>
            <a:r>
              <a:rPr lang="es-ES" dirty="0"/>
              <a:t> (recompra por parte del Tesoro de su propia deuda en mercados de bonos)</a:t>
            </a:r>
          </a:p>
        </p:txBody>
      </p:sp>
      <p:sp>
        <p:nvSpPr>
          <p:cNvPr id="4" name="Marcador de pie de página 3">
            <a:extLst>
              <a:ext uri="{FF2B5EF4-FFF2-40B4-BE49-F238E27FC236}">
                <a16:creationId xmlns:a16="http://schemas.microsoft.com/office/drawing/2014/main" id="{2FBE3824-7FD8-5975-FDC6-D7C84FDEA19A}"/>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264858A6-EC69-6E7E-75DE-48147D9EDC99}"/>
              </a:ext>
            </a:extLst>
          </p:cNvPr>
          <p:cNvSpPr>
            <a:spLocks noGrp="1"/>
          </p:cNvSpPr>
          <p:nvPr>
            <p:ph type="sldNum" sz="quarter" idx="12"/>
          </p:nvPr>
        </p:nvSpPr>
        <p:spPr/>
        <p:txBody>
          <a:bodyPr/>
          <a:lstStyle/>
          <a:p>
            <a:fld id="{6F332D1F-1DD5-E046-A085-381B4E98D9BE}" type="slidenum">
              <a:rPr lang="es-ES" smtClean="0"/>
              <a:t>12</a:t>
            </a:fld>
            <a:endParaRPr lang="es-ES"/>
          </a:p>
        </p:txBody>
      </p:sp>
    </p:spTree>
    <p:extLst>
      <p:ext uri="{BB962C8B-B14F-4D97-AF65-F5344CB8AC3E}">
        <p14:creationId xmlns:p14="http://schemas.microsoft.com/office/powerpoint/2010/main" val="1364488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A23637-B387-A672-7A80-2ECABCBDE654}"/>
              </a:ext>
            </a:extLst>
          </p:cNvPr>
          <p:cNvSpPr>
            <a:spLocks noGrp="1"/>
          </p:cNvSpPr>
          <p:nvPr>
            <p:ph type="title"/>
          </p:nvPr>
        </p:nvSpPr>
        <p:spPr>
          <a:xfrm>
            <a:off x="838200" y="136525"/>
            <a:ext cx="10515600" cy="1554163"/>
          </a:xfrm>
        </p:spPr>
        <p:txBody>
          <a:bodyPr>
            <a:normAutofit fontScale="90000"/>
          </a:bodyPr>
          <a:lstStyle/>
          <a:p>
            <a:pPr algn="ctr"/>
            <a:r>
              <a:rPr lang="es-ES" b="1" dirty="0"/>
              <a:t>Problemas de las deudas en </a:t>
            </a:r>
            <a:br>
              <a:rPr lang="es-ES" b="1" dirty="0"/>
            </a:br>
            <a:r>
              <a:rPr lang="es-ES" b="1" dirty="0"/>
              <a:t>Estados Unidos</a:t>
            </a:r>
            <a:br>
              <a:rPr lang="es-ES" b="1" dirty="0"/>
            </a:br>
            <a:r>
              <a:rPr lang="es-ES" b="1" dirty="0"/>
              <a:t>(Fuente: Reserva Federal)</a:t>
            </a:r>
          </a:p>
        </p:txBody>
      </p:sp>
      <p:pic>
        <p:nvPicPr>
          <p:cNvPr id="7" name="Marcador de contenido 6">
            <a:extLst>
              <a:ext uri="{FF2B5EF4-FFF2-40B4-BE49-F238E27FC236}">
                <a16:creationId xmlns:a16="http://schemas.microsoft.com/office/drawing/2014/main" id="{8947908D-9001-35B6-5341-39FB6D82B8C6}"/>
              </a:ext>
            </a:extLst>
          </p:cNvPr>
          <p:cNvPicPr>
            <a:picLocks noGrp="1" noChangeAspect="1"/>
          </p:cNvPicPr>
          <p:nvPr>
            <p:ph sz="half" idx="1"/>
          </p:nvPr>
        </p:nvPicPr>
        <p:blipFill>
          <a:blip r:embed="rId2"/>
          <a:stretch>
            <a:fillRect/>
          </a:stretch>
        </p:blipFill>
        <p:spPr>
          <a:xfrm>
            <a:off x="838200" y="2056164"/>
            <a:ext cx="5181600" cy="3890260"/>
          </a:xfrm>
          <a:prstGeom prst="rect">
            <a:avLst/>
          </a:prstGeom>
        </p:spPr>
      </p:pic>
      <p:sp>
        <p:nvSpPr>
          <p:cNvPr id="4" name="Marcador de contenido 3">
            <a:extLst>
              <a:ext uri="{FF2B5EF4-FFF2-40B4-BE49-F238E27FC236}">
                <a16:creationId xmlns:a16="http://schemas.microsoft.com/office/drawing/2014/main" id="{74410B9E-735C-AFFC-4CDC-59613B0DD26C}"/>
              </a:ext>
            </a:extLst>
          </p:cNvPr>
          <p:cNvSpPr>
            <a:spLocks noGrp="1"/>
          </p:cNvSpPr>
          <p:nvPr>
            <p:ph sz="half" idx="2"/>
          </p:nvPr>
        </p:nvSpPr>
        <p:spPr/>
        <p:txBody>
          <a:bodyPr>
            <a:normAutofit lnSpcReduction="10000"/>
          </a:bodyPr>
          <a:lstStyle/>
          <a:p>
            <a:pPr algn="just"/>
            <a:r>
              <a:rPr lang="es-ES" dirty="0"/>
              <a:t>1. Fragilidad de la deuda privada.</a:t>
            </a:r>
          </a:p>
          <a:p>
            <a:pPr algn="just"/>
            <a:r>
              <a:rPr lang="es-ES" dirty="0"/>
              <a:t>2. Trasvase a la deuda pública.</a:t>
            </a:r>
          </a:p>
          <a:p>
            <a:pPr algn="just"/>
            <a:r>
              <a:rPr lang="es-ES" dirty="0"/>
              <a:t>3. Problemas en el </a:t>
            </a:r>
            <a:r>
              <a:rPr lang="es-ES" i="1" dirty="0" err="1"/>
              <a:t>private</a:t>
            </a:r>
            <a:r>
              <a:rPr lang="es-ES" i="1" dirty="0"/>
              <a:t> </a:t>
            </a:r>
            <a:r>
              <a:rPr lang="es-ES" i="1" dirty="0" err="1"/>
              <a:t>credit</a:t>
            </a:r>
            <a:r>
              <a:rPr lang="es-ES" dirty="0"/>
              <a:t> de la IA.</a:t>
            </a:r>
          </a:p>
          <a:p>
            <a:pPr algn="just"/>
            <a:r>
              <a:rPr lang="es-ES" dirty="0"/>
              <a:t>4. Dificultades en los bonos estadounidenses, como ya hemos señalado. </a:t>
            </a:r>
          </a:p>
          <a:p>
            <a:pPr algn="just"/>
            <a:r>
              <a:rPr lang="es-ES" dirty="0"/>
              <a:t>5. Persecución de un “activo sin riesgo”… pero ¿cuál?</a:t>
            </a:r>
          </a:p>
        </p:txBody>
      </p:sp>
      <p:sp>
        <p:nvSpPr>
          <p:cNvPr id="5" name="Marcador de pie de página 4">
            <a:extLst>
              <a:ext uri="{FF2B5EF4-FFF2-40B4-BE49-F238E27FC236}">
                <a16:creationId xmlns:a16="http://schemas.microsoft.com/office/drawing/2014/main" id="{78709482-63CC-456D-AEE5-3149D996816A}"/>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7E4DAC60-B8E3-9F69-42AD-4249A2E37F6B}"/>
              </a:ext>
            </a:extLst>
          </p:cNvPr>
          <p:cNvSpPr>
            <a:spLocks noGrp="1"/>
          </p:cNvSpPr>
          <p:nvPr>
            <p:ph type="sldNum" sz="quarter" idx="12"/>
          </p:nvPr>
        </p:nvSpPr>
        <p:spPr/>
        <p:txBody>
          <a:bodyPr/>
          <a:lstStyle/>
          <a:p>
            <a:fld id="{6F332D1F-1DD5-E046-A085-381B4E98D9BE}" type="slidenum">
              <a:rPr lang="es-ES" smtClean="0"/>
              <a:t>13</a:t>
            </a:fld>
            <a:endParaRPr lang="es-ES"/>
          </a:p>
        </p:txBody>
      </p:sp>
    </p:spTree>
    <p:extLst>
      <p:ext uri="{BB962C8B-B14F-4D97-AF65-F5344CB8AC3E}">
        <p14:creationId xmlns:p14="http://schemas.microsoft.com/office/powerpoint/2010/main" val="3186504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99032A-FD35-67BB-F145-37BADDC6850E}"/>
              </a:ext>
            </a:extLst>
          </p:cNvPr>
          <p:cNvSpPr>
            <a:spLocks noGrp="1"/>
          </p:cNvSpPr>
          <p:nvPr>
            <p:ph type="title"/>
          </p:nvPr>
        </p:nvSpPr>
        <p:spPr/>
        <p:txBody>
          <a:bodyPr/>
          <a:lstStyle/>
          <a:p>
            <a:pPr algn="ctr"/>
            <a:r>
              <a:rPr lang="es-ES" b="1" dirty="0"/>
              <a:t>Desplazamiento del peso de la deuda</a:t>
            </a:r>
          </a:p>
        </p:txBody>
      </p:sp>
      <p:sp>
        <p:nvSpPr>
          <p:cNvPr id="3" name="Marcador de contenido 2">
            <a:extLst>
              <a:ext uri="{FF2B5EF4-FFF2-40B4-BE49-F238E27FC236}">
                <a16:creationId xmlns:a16="http://schemas.microsoft.com/office/drawing/2014/main" id="{711841EB-C63D-6481-4F6B-2412998E5DA8}"/>
              </a:ext>
            </a:extLst>
          </p:cNvPr>
          <p:cNvSpPr>
            <a:spLocks noGrp="1"/>
          </p:cNvSpPr>
          <p:nvPr>
            <p:ph idx="1"/>
          </p:nvPr>
        </p:nvSpPr>
        <p:spPr/>
        <p:txBody>
          <a:bodyPr>
            <a:normAutofit fontScale="85000" lnSpcReduction="20000"/>
          </a:bodyPr>
          <a:lstStyle/>
          <a:p>
            <a:pPr marL="0" indent="0" algn="just">
              <a:buNone/>
            </a:pPr>
            <a:r>
              <a:rPr lang="es-ES" dirty="0"/>
              <a:t>La transformación más relevante no es que Estados Unidos haya dejado de endeudarse, sino que el peso relativo de la deuda se ha desplazado parcialmente desde el sector privado hacia el público desde la crisis financiera de 2008.</a:t>
            </a:r>
          </a:p>
          <a:p>
            <a:pPr marL="0" indent="0" algn="just">
              <a:buNone/>
            </a:pPr>
            <a:r>
              <a:rPr lang="es-ES" dirty="0"/>
              <a:t>Esto importa por </a:t>
            </a:r>
            <a:r>
              <a:rPr lang="es-ES" b="1" u="sng" dirty="0"/>
              <a:t>tres motivos:</a:t>
            </a:r>
          </a:p>
          <a:p>
            <a:pPr marL="0" lvl="0" indent="0" algn="just">
              <a:buNone/>
            </a:pPr>
            <a:r>
              <a:rPr lang="es-ES" dirty="0"/>
              <a:t>1. Riesgo privado: si los hogares y las empresas tienen demasiada deuda respecto a sus ingresos, una subida de los tipos de interés o una caída de los activos puede provocar impagos, restricciones del crédito y recesión.</a:t>
            </a:r>
          </a:p>
          <a:p>
            <a:pPr marL="0" lvl="0" indent="0" algn="just">
              <a:buNone/>
            </a:pPr>
            <a:r>
              <a:rPr lang="es-ES" dirty="0"/>
              <a:t>2. Riesgo público: cuanto mayor es la deuda estatal, mayor puede ser el gasto en intereses y menor el margen presupuestario para responder a una nueva crisis.</a:t>
            </a:r>
          </a:p>
          <a:p>
            <a:pPr marL="0" lvl="0" indent="0" algn="just">
              <a:buNone/>
            </a:pPr>
            <a:r>
              <a:rPr lang="es-ES" dirty="0"/>
              <a:t>3. Interconexión: una crisis privada puede convertirse en un problema fiscal si cae la recaudación y el Estado interviene para sostener la economía o el sistema financiero.</a:t>
            </a:r>
          </a:p>
          <a:p>
            <a:endParaRPr lang="es-ES" dirty="0"/>
          </a:p>
        </p:txBody>
      </p:sp>
      <p:sp>
        <p:nvSpPr>
          <p:cNvPr id="4" name="Marcador de pie de página 3">
            <a:extLst>
              <a:ext uri="{FF2B5EF4-FFF2-40B4-BE49-F238E27FC236}">
                <a16:creationId xmlns:a16="http://schemas.microsoft.com/office/drawing/2014/main" id="{2DB8C8CC-46CB-612E-7AAA-AF475FA3A29F}"/>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CDCA6438-E059-3AAC-BD7C-D85FC9AE6845}"/>
              </a:ext>
            </a:extLst>
          </p:cNvPr>
          <p:cNvSpPr>
            <a:spLocks noGrp="1"/>
          </p:cNvSpPr>
          <p:nvPr>
            <p:ph type="sldNum" sz="quarter" idx="12"/>
          </p:nvPr>
        </p:nvSpPr>
        <p:spPr/>
        <p:txBody>
          <a:bodyPr/>
          <a:lstStyle/>
          <a:p>
            <a:fld id="{6F332D1F-1DD5-E046-A085-381B4E98D9BE}" type="slidenum">
              <a:rPr lang="es-ES" smtClean="0"/>
              <a:t>14</a:t>
            </a:fld>
            <a:endParaRPr lang="es-ES"/>
          </a:p>
        </p:txBody>
      </p:sp>
    </p:spTree>
    <p:extLst>
      <p:ext uri="{BB962C8B-B14F-4D97-AF65-F5344CB8AC3E}">
        <p14:creationId xmlns:p14="http://schemas.microsoft.com/office/powerpoint/2010/main" val="3051642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8C0298-F64A-171F-118C-EE748DD31205}"/>
              </a:ext>
            </a:extLst>
          </p:cNvPr>
          <p:cNvSpPr>
            <a:spLocks noGrp="1"/>
          </p:cNvSpPr>
          <p:nvPr>
            <p:ph type="title"/>
          </p:nvPr>
        </p:nvSpPr>
        <p:spPr/>
        <p:txBody>
          <a:bodyPr/>
          <a:lstStyle/>
          <a:p>
            <a:pPr algn="ctr"/>
            <a:r>
              <a:rPr lang="es-ES" b="1" dirty="0"/>
              <a:t>El contexto de las tensiones financieras</a:t>
            </a:r>
          </a:p>
        </p:txBody>
      </p:sp>
      <p:sp>
        <p:nvSpPr>
          <p:cNvPr id="3" name="Marcador de contenido 2">
            <a:extLst>
              <a:ext uri="{FF2B5EF4-FFF2-40B4-BE49-F238E27FC236}">
                <a16:creationId xmlns:a16="http://schemas.microsoft.com/office/drawing/2014/main" id="{A61A79CD-F652-2B87-5929-36DC75751B8C}"/>
              </a:ext>
            </a:extLst>
          </p:cNvPr>
          <p:cNvSpPr>
            <a:spLocks noGrp="1"/>
          </p:cNvSpPr>
          <p:nvPr>
            <p:ph idx="1"/>
          </p:nvPr>
        </p:nvSpPr>
        <p:spPr/>
        <p:txBody>
          <a:bodyPr>
            <a:normAutofit lnSpcReduction="10000"/>
          </a:bodyPr>
          <a:lstStyle/>
          <a:p>
            <a:pPr marL="514350" indent="-514350" algn="just">
              <a:buAutoNum type="arabicPeriod"/>
            </a:pPr>
            <a:r>
              <a:rPr lang="es-ES" dirty="0"/>
              <a:t>Política proteccionista de Estados Unidos,</a:t>
            </a:r>
          </a:p>
          <a:p>
            <a:pPr marL="514350" indent="-514350" algn="just">
              <a:buAutoNum type="arabicPeriod"/>
            </a:pPr>
            <a:r>
              <a:rPr lang="es-ES" dirty="0"/>
              <a:t>Dislocación de la globalización: ruptura de la multilateralidad,</a:t>
            </a:r>
          </a:p>
          <a:p>
            <a:pPr marL="514350" indent="-514350" algn="just">
              <a:buAutoNum type="arabicPeriod"/>
            </a:pPr>
            <a:r>
              <a:rPr lang="es-ES" dirty="0"/>
              <a:t>Reorientaciones geopolíticas y económicas,</a:t>
            </a:r>
          </a:p>
          <a:p>
            <a:pPr marL="514350" indent="-514350" algn="just">
              <a:buAutoNum type="arabicPeriod"/>
            </a:pPr>
            <a:r>
              <a:rPr lang="es-ES" dirty="0"/>
              <a:t>Ralentización comercial,</a:t>
            </a:r>
          </a:p>
          <a:p>
            <a:pPr marL="514350" indent="-514350" algn="just">
              <a:buAutoNum type="arabicPeriod"/>
            </a:pPr>
            <a:r>
              <a:rPr lang="es-ES" dirty="0"/>
              <a:t>Posible sobre-saturación de los mercados: expansión exportadora de China, con base escasa para el consumo interior,</a:t>
            </a:r>
          </a:p>
          <a:p>
            <a:pPr marL="514350" indent="-514350" algn="just">
              <a:buAutoNum type="arabicPeriod"/>
            </a:pPr>
            <a:r>
              <a:rPr lang="es-ES" dirty="0"/>
              <a:t>Dificultad para tener un “consumidor de último recurso” (como siempre era Estados Unidos),</a:t>
            </a:r>
          </a:p>
          <a:p>
            <a:pPr marL="514350" indent="-514350" algn="just">
              <a:buAutoNum type="arabicPeriod"/>
            </a:pPr>
            <a:r>
              <a:rPr lang="es-ES" dirty="0"/>
              <a:t>¿Sobre-producción y génesis de una burbuja </a:t>
            </a:r>
            <a:r>
              <a:rPr lang="es-ES"/>
              <a:t>tecnológica? </a:t>
            </a:r>
            <a:endParaRPr lang="es-ES" dirty="0"/>
          </a:p>
          <a:p>
            <a:pPr marL="0" indent="0">
              <a:buNone/>
            </a:pPr>
            <a:endParaRPr lang="es-ES" dirty="0"/>
          </a:p>
        </p:txBody>
      </p:sp>
      <p:sp>
        <p:nvSpPr>
          <p:cNvPr id="4" name="Marcador de pie de página 3">
            <a:extLst>
              <a:ext uri="{FF2B5EF4-FFF2-40B4-BE49-F238E27FC236}">
                <a16:creationId xmlns:a16="http://schemas.microsoft.com/office/drawing/2014/main" id="{61E4D068-5D4B-37BC-B83D-A27C6FE04C6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77CC29F8-2563-3F74-5696-2FFB1BD5F7AA}"/>
              </a:ext>
            </a:extLst>
          </p:cNvPr>
          <p:cNvSpPr>
            <a:spLocks noGrp="1"/>
          </p:cNvSpPr>
          <p:nvPr>
            <p:ph type="sldNum" sz="quarter" idx="12"/>
          </p:nvPr>
        </p:nvSpPr>
        <p:spPr/>
        <p:txBody>
          <a:bodyPr/>
          <a:lstStyle/>
          <a:p>
            <a:fld id="{6F332D1F-1DD5-E046-A085-381B4E98D9BE}" type="slidenum">
              <a:rPr lang="es-ES" smtClean="0"/>
              <a:t>15</a:t>
            </a:fld>
            <a:endParaRPr lang="es-ES"/>
          </a:p>
        </p:txBody>
      </p:sp>
    </p:spTree>
    <p:extLst>
      <p:ext uri="{BB962C8B-B14F-4D97-AF65-F5344CB8AC3E}">
        <p14:creationId xmlns:p14="http://schemas.microsoft.com/office/powerpoint/2010/main" val="2366246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9BDD5D-FA39-B8BA-3A3C-EFDB17D0E561}"/>
              </a:ext>
            </a:extLst>
          </p:cNvPr>
          <p:cNvSpPr>
            <a:spLocks noGrp="1"/>
          </p:cNvSpPr>
          <p:nvPr>
            <p:ph type="title"/>
          </p:nvPr>
        </p:nvSpPr>
        <p:spPr/>
        <p:txBody>
          <a:bodyPr/>
          <a:lstStyle/>
          <a:p>
            <a:pPr algn="ctr"/>
            <a:r>
              <a:rPr lang="es-ES" b="1" dirty="0"/>
              <a:t>APÉNDICE.</a:t>
            </a:r>
            <a:br>
              <a:rPr lang="es-ES" b="1" dirty="0"/>
            </a:br>
            <a:r>
              <a:rPr lang="es-ES" b="1" dirty="0"/>
              <a:t>La crisis de 1992 en Inglaterra</a:t>
            </a:r>
          </a:p>
        </p:txBody>
      </p:sp>
      <p:sp>
        <p:nvSpPr>
          <p:cNvPr id="3" name="Marcador de contenido 2">
            <a:extLst>
              <a:ext uri="{FF2B5EF4-FFF2-40B4-BE49-F238E27FC236}">
                <a16:creationId xmlns:a16="http://schemas.microsoft.com/office/drawing/2014/main" id="{B3548540-C568-AD6E-0F77-A46285A3D545}"/>
              </a:ext>
            </a:extLst>
          </p:cNvPr>
          <p:cNvSpPr>
            <a:spLocks noGrp="1"/>
          </p:cNvSpPr>
          <p:nvPr>
            <p:ph idx="1"/>
          </p:nvPr>
        </p:nvSpPr>
        <p:spPr/>
        <p:txBody>
          <a:bodyPr/>
          <a:lstStyle/>
          <a:p>
            <a:pPr algn="just"/>
            <a:r>
              <a:rPr lang="es-ES" dirty="0"/>
              <a:t>Se conoce como el Miércoles Negro (Black Wednesday), una de las crisis monetarias más famosas de la historia financiera moderna. El 16 de septiembre de 1992, el Reino Unido tuvo que retirar la libra esterlina del Mecanismo Europeo de Tipos de Cambio (MTC), después de intentar defender su valor frente a otras monedas europeas.</a:t>
            </a:r>
          </a:p>
          <a:p>
            <a:pPr algn="just"/>
            <a:r>
              <a:rPr lang="es-ES" dirty="0"/>
              <a:t>El episodio se hizo especialmente famoso por George Soros, que apostó enormes cantidades de dinero a que la libra caería y obtuvo beneficios extraordinarios cuando sucedió </a:t>
            </a:r>
          </a:p>
        </p:txBody>
      </p:sp>
      <p:sp>
        <p:nvSpPr>
          <p:cNvPr id="4" name="Marcador de pie de página 3">
            <a:extLst>
              <a:ext uri="{FF2B5EF4-FFF2-40B4-BE49-F238E27FC236}">
                <a16:creationId xmlns:a16="http://schemas.microsoft.com/office/drawing/2014/main" id="{D4977F09-3CA9-D3E3-47E6-6432102CFEE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B481F143-169E-32D9-231E-032C4E8D9024}"/>
              </a:ext>
            </a:extLst>
          </p:cNvPr>
          <p:cNvSpPr>
            <a:spLocks noGrp="1"/>
          </p:cNvSpPr>
          <p:nvPr>
            <p:ph type="sldNum" sz="quarter" idx="12"/>
          </p:nvPr>
        </p:nvSpPr>
        <p:spPr/>
        <p:txBody>
          <a:bodyPr/>
          <a:lstStyle/>
          <a:p>
            <a:fld id="{6F332D1F-1DD5-E046-A085-381B4E98D9BE}" type="slidenum">
              <a:rPr lang="es-ES" smtClean="0"/>
              <a:t>16</a:t>
            </a:fld>
            <a:endParaRPr lang="es-ES"/>
          </a:p>
        </p:txBody>
      </p:sp>
    </p:spTree>
    <p:extLst>
      <p:ext uri="{BB962C8B-B14F-4D97-AF65-F5344CB8AC3E}">
        <p14:creationId xmlns:p14="http://schemas.microsoft.com/office/powerpoint/2010/main" val="2276350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7050C5-DBD7-B72C-CEAE-8444DDEE4287}"/>
              </a:ext>
            </a:extLst>
          </p:cNvPr>
          <p:cNvSpPr>
            <a:spLocks noGrp="1"/>
          </p:cNvSpPr>
          <p:nvPr>
            <p:ph type="title"/>
          </p:nvPr>
        </p:nvSpPr>
        <p:spPr/>
        <p:txBody>
          <a:bodyPr/>
          <a:lstStyle/>
          <a:p>
            <a:pPr algn="ctr"/>
            <a:r>
              <a:rPr lang="es-ES" b="1" dirty="0"/>
              <a:t>La secuencia de la crisis</a:t>
            </a:r>
          </a:p>
        </p:txBody>
      </p:sp>
      <p:sp>
        <p:nvSpPr>
          <p:cNvPr id="3" name="Marcador de contenido 2">
            <a:extLst>
              <a:ext uri="{FF2B5EF4-FFF2-40B4-BE49-F238E27FC236}">
                <a16:creationId xmlns:a16="http://schemas.microsoft.com/office/drawing/2014/main" id="{3B5F1D4F-FD61-F641-07B3-AE0E2CEE2794}"/>
              </a:ext>
            </a:extLst>
          </p:cNvPr>
          <p:cNvSpPr>
            <a:spLocks noGrp="1"/>
          </p:cNvSpPr>
          <p:nvPr>
            <p:ph idx="1"/>
          </p:nvPr>
        </p:nvSpPr>
        <p:spPr/>
        <p:txBody>
          <a:bodyPr>
            <a:normAutofit fontScale="62500" lnSpcReduction="20000"/>
          </a:bodyPr>
          <a:lstStyle/>
          <a:p>
            <a:pPr marL="0" indent="0" algn="just">
              <a:buNone/>
            </a:pPr>
            <a:r>
              <a:rPr lang="es-ES" b="1" dirty="0"/>
              <a:t>1.</a:t>
            </a:r>
            <a:r>
              <a:rPr lang="es-ES" dirty="0"/>
              <a:t> A principios de los años noventa, el Reino Unido participaba en el Mecanismo Europeo de Tipos de Cambio, sistema diseñado para mantener las monedas europeas dentro de unos márgenes de fluctuación relativamente estrechos.</a:t>
            </a:r>
          </a:p>
          <a:p>
            <a:pPr marL="0" indent="0" algn="just">
              <a:buNone/>
            </a:pPr>
            <a:r>
              <a:rPr lang="es-ES" b="1" dirty="0"/>
              <a:t>2.</a:t>
            </a:r>
            <a:r>
              <a:rPr lang="es-ES" dirty="0"/>
              <a:t> El Gobierno británico se comprometía a mantener la libra dentro de una banda frente al marco alemán, la moneda de Alemania.</a:t>
            </a:r>
          </a:p>
          <a:p>
            <a:pPr marL="0" indent="0" algn="just">
              <a:buNone/>
            </a:pPr>
            <a:r>
              <a:rPr lang="es-ES" b="1" dirty="0"/>
              <a:t>3.</a:t>
            </a:r>
            <a:r>
              <a:rPr lang="es-ES" dirty="0"/>
              <a:t> El problema era que la economía británica atravesaba una situación difícil:</a:t>
            </a:r>
          </a:p>
          <a:p>
            <a:pPr lvl="0" algn="just"/>
            <a:r>
              <a:rPr lang="es-ES" dirty="0"/>
              <a:t>Tipos de interés elevados: mantener la libra fuerte exigía unas condiciones monetarias que perjudicaban a muchos hogares y empresas.</a:t>
            </a:r>
          </a:p>
          <a:p>
            <a:pPr lvl="0" algn="just"/>
            <a:r>
              <a:rPr lang="es-ES" dirty="0"/>
              <a:t>Recesión económica: la economía británica estaba debilitada.</a:t>
            </a:r>
          </a:p>
          <a:p>
            <a:pPr lvl="0" algn="just"/>
            <a:r>
              <a:rPr lang="es-ES" dirty="0"/>
              <a:t>Desajuste monetario: Alemania mantenía tipos de interés elevados tras la reunificación, mientras que el Reino Unido necesitaba una política más flexible para estimular su economía.</a:t>
            </a:r>
          </a:p>
          <a:p>
            <a:pPr algn="just"/>
            <a:r>
              <a:rPr lang="es-ES" dirty="0"/>
              <a:t>Esto generaba una contradicción: el Reino Unido necesitaba reducir los tipos de interés, pero hacerlo podía provocar que los inversores vendieran libras y pusieran en peligro el tipo de cambio comprometido. </a:t>
            </a:r>
          </a:p>
          <a:p>
            <a:pPr algn="just"/>
            <a:r>
              <a:rPr lang="es-ES" dirty="0"/>
              <a:t>El Banco de Inglaterra, actuando en coordinación con el Gobierno británico, intentó impedir que la libra perdiera su valor frente al marco alemán </a:t>
            </a:r>
          </a:p>
        </p:txBody>
      </p:sp>
      <p:sp>
        <p:nvSpPr>
          <p:cNvPr id="4" name="Marcador de pie de página 3">
            <a:extLst>
              <a:ext uri="{FF2B5EF4-FFF2-40B4-BE49-F238E27FC236}">
                <a16:creationId xmlns:a16="http://schemas.microsoft.com/office/drawing/2014/main" id="{FC0BB041-8553-E401-3C51-35C8CD4EDC1B}"/>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8D72DF8D-684C-B389-248A-7261A33421EA}"/>
              </a:ext>
            </a:extLst>
          </p:cNvPr>
          <p:cNvSpPr>
            <a:spLocks noGrp="1"/>
          </p:cNvSpPr>
          <p:nvPr>
            <p:ph type="sldNum" sz="quarter" idx="12"/>
          </p:nvPr>
        </p:nvSpPr>
        <p:spPr/>
        <p:txBody>
          <a:bodyPr/>
          <a:lstStyle/>
          <a:p>
            <a:fld id="{6F332D1F-1DD5-E046-A085-381B4E98D9BE}" type="slidenum">
              <a:rPr lang="es-ES" smtClean="0"/>
              <a:t>17</a:t>
            </a:fld>
            <a:endParaRPr lang="es-ES"/>
          </a:p>
        </p:txBody>
      </p:sp>
    </p:spTree>
    <p:extLst>
      <p:ext uri="{BB962C8B-B14F-4D97-AF65-F5344CB8AC3E}">
        <p14:creationId xmlns:p14="http://schemas.microsoft.com/office/powerpoint/2010/main" val="1232907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660076-B59E-2FA2-4214-77B56F005241}"/>
              </a:ext>
            </a:extLst>
          </p:cNvPr>
          <p:cNvSpPr>
            <a:spLocks noGrp="1"/>
          </p:cNvSpPr>
          <p:nvPr>
            <p:ph type="title"/>
          </p:nvPr>
        </p:nvSpPr>
        <p:spPr/>
        <p:txBody>
          <a:bodyPr/>
          <a:lstStyle/>
          <a:p>
            <a:pPr algn="ctr"/>
            <a:r>
              <a:rPr lang="es-ES" b="1" dirty="0"/>
              <a:t>La actuación del Banco de Inglaterra</a:t>
            </a:r>
          </a:p>
        </p:txBody>
      </p:sp>
      <p:sp>
        <p:nvSpPr>
          <p:cNvPr id="3" name="Marcador de contenido 2">
            <a:extLst>
              <a:ext uri="{FF2B5EF4-FFF2-40B4-BE49-F238E27FC236}">
                <a16:creationId xmlns:a16="http://schemas.microsoft.com/office/drawing/2014/main" id="{0F4C26E9-6086-66BE-C1D4-EB036437F6BF}"/>
              </a:ext>
            </a:extLst>
          </p:cNvPr>
          <p:cNvSpPr>
            <a:spLocks noGrp="1"/>
          </p:cNvSpPr>
          <p:nvPr>
            <p:ph idx="1"/>
          </p:nvPr>
        </p:nvSpPr>
        <p:spPr/>
        <p:txBody>
          <a:bodyPr>
            <a:normAutofit fontScale="92500" lnSpcReduction="10000"/>
          </a:bodyPr>
          <a:lstStyle/>
          <a:p>
            <a:pPr algn="just"/>
            <a:r>
              <a:rPr lang="es-ES" b="1" dirty="0"/>
              <a:t>1.</a:t>
            </a:r>
            <a:r>
              <a:rPr lang="es-ES" dirty="0"/>
              <a:t> El Banco interviene en el mercado: utiliza sus reservas de divisas para comprar libras y sostiene así su demanda. Pero los inversores siguen vendiendo la moneda británica.</a:t>
            </a:r>
          </a:p>
          <a:p>
            <a:pPr algn="just"/>
            <a:r>
              <a:rPr lang="es-ES" b="1" dirty="0"/>
              <a:t>2.</a:t>
            </a:r>
            <a:r>
              <a:rPr lang="es-ES" dirty="0"/>
              <a:t> Sube los tipos de interés: el Gobierno anuncia que el tipo de intervención pasa del 10 % al 12 %. La idea era hacer más atractivos los activos en libras y frenar las ventas. Pero no fue bien.</a:t>
            </a:r>
          </a:p>
          <a:p>
            <a:pPr algn="just"/>
            <a:r>
              <a:rPr lang="es-ES" b="1" dirty="0"/>
              <a:t>3.</a:t>
            </a:r>
            <a:r>
              <a:rPr lang="es-ES" dirty="0"/>
              <a:t> El mercado no cede: se anuncia una subida adicional al 15 % para el día siguiente. Sin embargo, la presión sobre la libra continúa y mantener esos tipos amenazaba con agravar la situación económica. </a:t>
            </a:r>
          </a:p>
          <a:p>
            <a:pPr algn="just"/>
            <a:r>
              <a:rPr lang="es-ES" b="1" dirty="0"/>
              <a:t>4.</a:t>
            </a:r>
            <a:r>
              <a:rPr lang="es-ES" dirty="0"/>
              <a:t> El Reino Unido abandona el sistema: el Gobierno suspende la participación de la libra en el MTC y cancela la subida prevista al 15 %. El tipo de cambio queda libre para ajustarse al mercado. </a:t>
            </a:r>
          </a:p>
        </p:txBody>
      </p:sp>
      <p:sp>
        <p:nvSpPr>
          <p:cNvPr id="4" name="Marcador de pie de página 3">
            <a:extLst>
              <a:ext uri="{FF2B5EF4-FFF2-40B4-BE49-F238E27FC236}">
                <a16:creationId xmlns:a16="http://schemas.microsoft.com/office/drawing/2014/main" id="{A95CCD31-96B5-1876-A974-943DDC7D057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E59ADC77-25AB-408D-FAC9-D21A67809BFB}"/>
              </a:ext>
            </a:extLst>
          </p:cNvPr>
          <p:cNvSpPr>
            <a:spLocks noGrp="1"/>
          </p:cNvSpPr>
          <p:nvPr>
            <p:ph type="sldNum" sz="quarter" idx="12"/>
          </p:nvPr>
        </p:nvSpPr>
        <p:spPr/>
        <p:txBody>
          <a:bodyPr/>
          <a:lstStyle/>
          <a:p>
            <a:fld id="{6F332D1F-1DD5-E046-A085-381B4E98D9BE}" type="slidenum">
              <a:rPr lang="es-ES" smtClean="0"/>
              <a:t>18</a:t>
            </a:fld>
            <a:endParaRPr lang="es-ES"/>
          </a:p>
        </p:txBody>
      </p:sp>
    </p:spTree>
    <p:extLst>
      <p:ext uri="{BB962C8B-B14F-4D97-AF65-F5344CB8AC3E}">
        <p14:creationId xmlns:p14="http://schemas.microsoft.com/office/powerpoint/2010/main" val="303272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3E382C-21BB-1DF5-5D1B-E2CE68652841}"/>
              </a:ext>
            </a:extLst>
          </p:cNvPr>
          <p:cNvSpPr>
            <a:spLocks noGrp="1"/>
          </p:cNvSpPr>
          <p:nvPr>
            <p:ph type="title"/>
          </p:nvPr>
        </p:nvSpPr>
        <p:spPr/>
        <p:txBody>
          <a:bodyPr/>
          <a:lstStyle/>
          <a:p>
            <a:pPr algn="ctr"/>
            <a:r>
              <a:rPr lang="es-ES" b="1" dirty="0"/>
              <a:t>La especulación de Soros</a:t>
            </a:r>
          </a:p>
        </p:txBody>
      </p:sp>
      <p:sp>
        <p:nvSpPr>
          <p:cNvPr id="3" name="Marcador de contenido 2">
            <a:extLst>
              <a:ext uri="{FF2B5EF4-FFF2-40B4-BE49-F238E27FC236}">
                <a16:creationId xmlns:a16="http://schemas.microsoft.com/office/drawing/2014/main" id="{D52731F5-935B-9F1F-0A72-CD9D0B8E314E}"/>
              </a:ext>
            </a:extLst>
          </p:cNvPr>
          <p:cNvSpPr>
            <a:spLocks noGrp="1"/>
          </p:cNvSpPr>
          <p:nvPr>
            <p:ph sz="half" idx="1"/>
          </p:nvPr>
        </p:nvSpPr>
        <p:spPr/>
        <p:txBody>
          <a:bodyPr>
            <a:normAutofit fontScale="77500" lnSpcReduction="20000"/>
          </a:bodyPr>
          <a:lstStyle/>
          <a:p>
            <a:pPr algn="just"/>
            <a:r>
              <a:rPr lang="es-ES" sz="3600" dirty="0"/>
              <a:t>Soros y su fondo apostaron a que la libra no podría mantener el tipo de cambio fijado por el Gobierno. La operación consistía en vender libras que habían tomado prestadas y recomprarlas después a un precio inferior. </a:t>
            </a:r>
          </a:p>
          <a:p>
            <a:pPr algn="just"/>
            <a:r>
              <a:rPr lang="es-ES" sz="3600" dirty="0"/>
              <a:t>Para el Reino Unido: la libra se depreció y el Gobierno perdió credibilidad por haber tenido que abandonar su compromiso cambiario. </a:t>
            </a:r>
          </a:p>
          <a:p>
            <a:pPr marL="0" indent="0">
              <a:buNone/>
            </a:pPr>
            <a:endParaRPr lang="es-ES" dirty="0"/>
          </a:p>
        </p:txBody>
      </p:sp>
      <p:pic>
        <p:nvPicPr>
          <p:cNvPr id="7" name="Marcador de contenido 6">
            <a:extLst>
              <a:ext uri="{FF2B5EF4-FFF2-40B4-BE49-F238E27FC236}">
                <a16:creationId xmlns:a16="http://schemas.microsoft.com/office/drawing/2014/main" id="{CFDA78BA-2203-788E-9028-3E3A7E26C2FA}"/>
              </a:ext>
            </a:extLst>
          </p:cNvPr>
          <p:cNvPicPr>
            <a:picLocks noGrp="1" noChangeAspect="1"/>
          </p:cNvPicPr>
          <p:nvPr>
            <p:ph sz="half" idx="2"/>
          </p:nvPr>
        </p:nvPicPr>
        <p:blipFill>
          <a:blip r:embed="rId2"/>
          <a:stretch>
            <a:fillRect/>
          </a:stretch>
        </p:blipFill>
        <p:spPr>
          <a:xfrm>
            <a:off x="6172200" y="1869894"/>
            <a:ext cx="5181600" cy="4262800"/>
          </a:xfrm>
          <a:prstGeom prst="rect">
            <a:avLst/>
          </a:prstGeom>
        </p:spPr>
      </p:pic>
      <p:sp>
        <p:nvSpPr>
          <p:cNvPr id="5" name="Marcador de pie de página 4">
            <a:extLst>
              <a:ext uri="{FF2B5EF4-FFF2-40B4-BE49-F238E27FC236}">
                <a16:creationId xmlns:a16="http://schemas.microsoft.com/office/drawing/2014/main" id="{6FE4D157-2DE6-6A5C-54ED-D54AECD68B18}"/>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653F6F58-13BF-1BB9-F6CC-DAAB19A19BEA}"/>
              </a:ext>
            </a:extLst>
          </p:cNvPr>
          <p:cNvSpPr>
            <a:spLocks noGrp="1"/>
          </p:cNvSpPr>
          <p:nvPr>
            <p:ph type="sldNum" sz="quarter" idx="12"/>
          </p:nvPr>
        </p:nvSpPr>
        <p:spPr/>
        <p:txBody>
          <a:bodyPr/>
          <a:lstStyle/>
          <a:p>
            <a:fld id="{6F332D1F-1DD5-E046-A085-381B4E98D9BE}" type="slidenum">
              <a:rPr lang="es-ES" smtClean="0"/>
              <a:t>19</a:t>
            </a:fld>
            <a:endParaRPr lang="es-ES"/>
          </a:p>
        </p:txBody>
      </p:sp>
    </p:spTree>
    <p:extLst>
      <p:ext uri="{BB962C8B-B14F-4D97-AF65-F5344CB8AC3E}">
        <p14:creationId xmlns:p14="http://schemas.microsoft.com/office/powerpoint/2010/main" val="849517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274987-B435-4113-AA42-AEA2712E5AFC}"/>
              </a:ext>
            </a:extLst>
          </p:cNvPr>
          <p:cNvSpPr>
            <a:spLocks noGrp="1"/>
          </p:cNvSpPr>
          <p:nvPr>
            <p:ph type="title"/>
          </p:nvPr>
        </p:nvSpPr>
        <p:spPr/>
        <p:txBody>
          <a:bodyPr/>
          <a:lstStyle/>
          <a:p>
            <a:pPr algn="ctr"/>
            <a:r>
              <a:rPr lang="es-ES" b="1" dirty="0"/>
              <a:t>Una conclusión</a:t>
            </a:r>
          </a:p>
        </p:txBody>
      </p:sp>
      <p:sp>
        <p:nvSpPr>
          <p:cNvPr id="3" name="Marcador de contenido 2">
            <a:extLst>
              <a:ext uri="{FF2B5EF4-FFF2-40B4-BE49-F238E27FC236}">
                <a16:creationId xmlns:a16="http://schemas.microsoft.com/office/drawing/2014/main" id="{7B8DA205-72AA-5FE5-B432-B0ED3A2BD39A}"/>
              </a:ext>
            </a:extLst>
          </p:cNvPr>
          <p:cNvSpPr>
            <a:spLocks noGrp="1"/>
          </p:cNvSpPr>
          <p:nvPr>
            <p:ph idx="1"/>
          </p:nvPr>
        </p:nvSpPr>
        <p:spPr/>
        <p:txBody>
          <a:bodyPr/>
          <a:lstStyle/>
          <a:p>
            <a:pPr algn="just"/>
            <a:r>
              <a:rPr lang="es-ES" dirty="0"/>
              <a:t>La crisis mostró los límites de intentar defender una moneda a un precio que el mercado considera insostenible.</a:t>
            </a:r>
          </a:p>
          <a:p>
            <a:pPr algn="just"/>
            <a:r>
              <a:rPr lang="es-ES" dirty="0"/>
              <a:t>El Gobierno podía comprar libras con sus reservas y subir los tipos de interés, pero ambas medidas tenían límites. Si los inversores creían que tarde o temprano tendría que devaluar, tenían incentivos para vender antes de que ocurriera.</a:t>
            </a:r>
          </a:p>
          <a:p>
            <a:pPr algn="just"/>
            <a:r>
              <a:rPr lang="es-ES" dirty="0"/>
              <a:t>La paradoja fue que defender la libra exigía medidas que perjudicaban a la economía británica, mientras que abandonar esa defensa permitía que la moneda bajara y daba más libertad a la política monetaria.</a:t>
            </a:r>
          </a:p>
          <a:p>
            <a:endParaRPr lang="es-ES" dirty="0"/>
          </a:p>
        </p:txBody>
      </p:sp>
      <p:sp>
        <p:nvSpPr>
          <p:cNvPr id="4" name="Marcador de pie de página 3">
            <a:extLst>
              <a:ext uri="{FF2B5EF4-FFF2-40B4-BE49-F238E27FC236}">
                <a16:creationId xmlns:a16="http://schemas.microsoft.com/office/drawing/2014/main" id="{D1F4A262-37F0-3380-6292-5D8570FD396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47774051-A3AB-3191-4704-CD184EC8754C}"/>
              </a:ext>
            </a:extLst>
          </p:cNvPr>
          <p:cNvSpPr>
            <a:spLocks noGrp="1"/>
          </p:cNvSpPr>
          <p:nvPr>
            <p:ph type="sldNum" sz="quarter" idx="12"/>
          </p:nvPr>
        </p:nvSpPr>
        <p:spPr/>
        <p:txBody>
          <a:bodyPr/>
          <a:lstStyle/>
          <a:p>
            <a:fld id="{6F332D1F-1DD5-E046-A085-381B4E98D9BE}" type="slidenum">
              <a:rPr lang="es-ES" smtClean="0"/>
              <a:t>20</a:t>
            </a:fld>
            <a:endParaRPr lang="es-ES"/>
          </a:p>
        </p:txBody>
      </p:sp>
    </p:spTree>
    <p:extLst>
      <p:ext uri="{BB962C8B-B14F-4D97-AF65-F5344CB8AC3E}">
        <p14:creationId xmlns:p14="http://schemas.microsoft.com/office/powerpoint/2010/main" val="135378046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262</TotalTime>
  <Words>2120</Words>
  <Application>Microsoft Macintosh PowerPoint</Application>
  <PresentationFormat>Panorámica</PresentationFormat>
  <Paragraphs>133</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Aptos</vt:lpstr>
      <vt:lpstr>Aptos Display</vt:lpstr>
      <vt:lpstr>Arial</vt:lpstr>
      <vt:lpstr>Tema de Office</vt:lpstr>
      <vt:lpstr>Tensión financiera en la deuda de Estados Unidos</vt:lpstr>
      <vt:lpstr>Factores</vt:lpstr>
      <vt:lpstr>Impagos en el private credit (Fuente: Fitch Ratings U.S. Private Credit Default Index, Moody's Investors Service e Investing.com Financial Analysis) </vt:lpstr>
      <vt:lpstr>Beneficios empresariales en Estados Unidos (Fuente: US Bureau of Economic Analysis, Reserva Federal, LSEG Data&amp;Analytics, Bain&amp;Company, Goldam Sachs Research)</vt:lpstr>
      <vt:lpstr>Wall Street: inversiones en IA (Fuente: Goldam Sachs, Forbes Tech Capital Research, Morgan Stanley) </vt:lpstr>
      <vt:lpstr>Los tipos soberanos</vt:lpstr>
      <vt:lpstr>Pero los tipos japoneses empiezan a subir</vt:lpstr>
      <vt:lpstr>Tipo de cambio Dólar/Yen (Fuente: Banco de Japón,  Macrotrends USD/JPY Chart) </vt:lpstr>
      <vt:lpstr>Razones para subir los tipos de interés en Japón</vt:lpstr>
      <vt:lpstr>¿En qué manos está la deuda EEUU? (Fuente: U.S. Department of the Treasury, TIC Data Major Foreign Holders) </vt:lpstr>
      <vt:lpstr>Rendimiento del bono EEUU a 10 años (Fuente: Reserva Federal)</vt:lpstr>
      <vt:lpstr>Dificultades y cadena causal</vt:lpstr>
      <vt:lpstr>Problemas de las deudas en  Estados Unidos (Fuente: Reserva Federal)</vt:lpstr>
      <vt:lpstr>Desplazamiento del peso de la deuda</vt:lpstr>
      <vt:lpstr>El contexto de las tensiones financieras</vt:lpstr>
      <vt:lpstr>APÉNDICE. La crisis de 1992 en Inglaterra</vt:lpstr>
      <vt:lpstr>La secuencia de la crisis</vt:lpstr>
      <vt:lpstr>La actuación del Banco de Inglaterra</vt:lpstr>
      <vt:lpstr>La especulación de Soros</vt:lpstr>
      <vt:lpstr>Una 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Carles Pau Manera Erbina</dc:creator>
  <cp:lastModifiedBy>Carles Pau Manera Erbina</cp:lastModifiedBy>
  <cp:revision>77</cp:revision>
  <dcterms:created xsi:type="dcterms:W3CDTF">2026-10-11T18:21:13Z</dcterms:created>
  <dcterms:modified xsi:type="dcterms:W3CDTF">2026-10-12T10:11:05Z</dcterms:modified>
</cp:coreProperties>
</file>