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3"/>
  </p:notesMasterIdLst>
  <p:sldIdLst>
    <p:sldId id="282" r:id="rId2"/>
    <p:sldId id="308" r:id="rId3"/>
    <p:sldId id="283" r:id="rId4"/>
    <p:sldId id="264" r:id="rId5"/>
    <p:sldId id="269" r:id="rId6"/>
    <p:sldId id="265" r:id="rId7"/>
    <p:sldId id="267" r:id="rId8"/>
    <p:sldId id="275" r:id="rId9"/>
    <p:sldId id="273" r:id="rId10"/>
    <p:sldId id="262" r:id="rId11"/>
    <p:sldId id="270" r:id="rId12"/>
    <p:sldId id="263" r:id="rId13"/>
    <p:sldId id="272" r:id="rId14"/>
    <p:sldId id="277" r:id="rId15"/>
    <p:sldId id="261" r:id="rId16"/>
    <p:sldId id="280" r:id="rId17"/>
    <p:sldId id="278" r:id="rId18"/>
    <p:sldId id="256" r:id="rId19"/>
    <p:sldId id="257" r:id="rId20"/>
    <p:sldId id="284" r:id="rId21"/>
    <p:sldId id="268" r:id="rId22"/>
    <p:sldId id="285" r:id="rId23"/>
    <p:sldId id="258" r:id="rId24"/>
    <p:sldId id="259" r:id="rId25"/>
    <p:sldId id="286" r:id="rId26"/>
    <p:sldId id="260" r:id="rId27"/>
    <p:sldId id="266" r:id="rId28"/>
    <p:sldId id="287" r:id="rId29"/>
    <p:sldId id="288" r:id="rId30"/>
    <p:sldId id="289" r:id="rId31"/>
    <p:sldId id="274" r:id="rId32"/>
    <p:sldId id="291" r:id="rId33"/>
    <p:sldId id="292" r:id="rId34"/>
    <p:sldId id="276"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271" r:id="rId49"/>
    <p:sldId id="306" r:id="rId50"/>
    <p:sldId id="307" r:id="rId51"/>
    <p:sldId id="309" r:id="rId5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A32BE8-C1A0-7D4A-A149-6367DA0A3150}" type="datetimeFigureOut">
              <a:rPr lang="es-ES" smtClean="0"/>
              <a:t>2/11/26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B77329-2E74-F44A-8985-ACFA2ED9AC0D}" type="slidenum">
              <a:rPr lang="es-ES" smtClean="0"/>
              <a:t>‹Nº›</a:t>
            </a:fld>
            <a:endParaRPr lang="es-ES"/>
          </a:p>
        </p:txBody>
      </p:sp>
    </p:spTree>
    <p:extLst>
      <p:ext uri="{BB962C8B-B14F-4D97-AF65-F5344CB8AC3E}">
        <p14:creationId xmlns:p14="http://schemas.microsoft.com/office/powerpoint/2010/main" val="3490729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F26EBB-F794-929B-BD07-7E53AF1EA9F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09B8FB6-A4BF-CDBC-0CF1-0107AEA170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4420B3A5-5CCB-C219-C1E8-14622C878970}"/>
              </a:ext>
            </a:extLst>
          </p:cNvPr>
          <p:cNvSpPr>
            <a:spLocks noGrp="1"/>
          </p:cNvSpPr>
          <p:nvPr>
            <p:ph type="dt" sz="half" idx="10"/>
          </p:nvPr>
        </p:nvSpPr>
        <p:spPr/>
        <p:txBody>
          <a:bodyPr/>
          <a:lstStyle/>
          <a:p>
            <a:fld id="{770453D9-DBCB-7541-890E-4CEBF1FD2449}" type="datetime1">
              <a:rPr lang="es-ES" smtClean="0"/>
              <a:t>2/11/26</a:t>
            </a:fld>
            <a:endParaRPr lang="es-ES"/>
          </a:p>
        </p:txBody>
      </p:sp>
      <p:sp>
        <p:nvSpPr>
          <p:cNvPr id="5" name="Marcador de pie de página 4">
            <a:extLst>
              <a:ext uri="{FF2B5EF4-FFF2-40B4-BE49-F238E27FC236}">
                <a16:creationId xmlns:a16="http://schemas.microsoft.com/office/drawing/2014/main" id="{3996A89F-7D6D-CE53-3975-9E338713FD2B}"/>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5035E498-B598-5345-26F5-62B6D33B23B4}"/>
              </a:ext>
            </a:extLst>
          </p:cNvPr>
          <p:cNvSpPr>
            <a:spLocks noGrp="1"/>
          </p:cNvSpPr>
          <p:nvPr>
            <p:ph type="sldNum" sz="quarter" idx="12"/>
          </p:nvPr>
        </p:nvSpPr>
        <p:spPr/>
        <p:txBody>
          <a:bodyPr/>
          <a:lstStyle/>
          <a:p>
            <a:fld id="{F91E73AB-9434-B442-AC8A-0F324B38CF33}" type="slidenum">
              <a:rPr lang="es-ES" smtClean="0"/>
              <a:t>‹Nº›</a:t>
            </a:fld>
            <a:endParaRPr lang="es-ES"/>
          </a:p>
        </p:txBody>
      </p:sp>
    </p:spTree>
    <p:extLst>
      <p:ext uri="{BB962C8B-B14F-4D97-AF65-F5344CB8AC3E}">
        <p14:creationId xmlns:p14="http://schemas.microsoft.com/office/powerpoint/2010/main" val="2147709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F3996D-1B3E-305D-FF6D-AD182B0FEE2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7563A6A-B38E-F38A-80CC-87381F45B9B9}"/>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60A550B-C3AA-37F7-8B19-CFD1C3B9341A}"/>
              </a:ext>
            </a:extLst>
          </p:cNvPr>
          <p:cNvSpPr>
            <a:spLocks noGrp="1"/>
          </p:cNvSpPr>
          <p:nvPr>
            <p:ph type="dt" sz="half" idx="10"/>
          </p:nvPr>
        </p:nvSpPr>
        <p:spPr/>
        <p:txBody>
          <a:bodyPr/>
          <a:lstStyle/>
          <a:p>
            <a:fld id="{37D9D94C-EFBA-FD48-B4E6-A76E798CEB9D}" type="datetime1">
              <a:rPr lang="es-ES" smtClean="0"/>
              <a:t>2/11/26</a:t>
            </a:fld>
            <a:endParaRPr lang="es-ES"/>
          </a:p>
        </p:txBody>
      </p:sp>
      <p:sp>
        <p:nvSpPr>
          <p:cNvPr id="5" name="Marcador de pie de página 4">
            <a:extLst>
              <a:ext uri="{FF2B5EF4-FFF2-40B4-BE49-F238E27FC236}">
                <a16:creationId xmlns:a16="http://schemas.microsoft.com/office/drawing/2014/main" id="{BD423A7D-9F50-694E-61F7-D2F60468E9CA}"/>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6058EA95-0377-A28A-7B1A-5AA0323937EA}"/>
              </a:ext>
            </a:extLst>
          </p:cNvPr>
          <p:cNvSpPr>
            <a:spLocks noGrp="1"/>
          </p:cNvSpPr>
          <p:nvPr>
            <p:ph type="sldNum" sz="quarter" idx="12"/>
          </p:nvPr>
        </p:nvSpPr>
        <p:spPr/>
        <p:txBody>
          <a:bodyPr/>
          <a:lstStyle/>
          <a:p>
            <a:fld id="{F91E73AB-9434-B442-AC8A-0F324B38CF33}" type="slidenum">
              <a:rPr lang="es-ES" smtClean="0"/>
              <a:t>‹Nº›</a:t>
            </a:fld>
            <a:endParaRPr lang="es-ES"/>
          </a:p>
        </p:txBody>
      </p:sp>
    </p:spTree>
    <p:extLst>
      <p:ext uri="{BB962C8B-B14F-4D97-AF65-F5344CB8AC3E}">
        <p14:creationId xmlns:p14="http://schemas.microsoft.com/office/powerpoint/2010/main" val="3261797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6C3412-C8FB-C730-5331-C97D38AD3D21}"/>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AA679B71-8191-CE86-1FA1-06AD8F13F55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AC51637-5DCC-7480-0B04-2073E7D0FE7C}"/>
              </a:ext>
            </a:extLst>
          </p:cNvPr>
          <p:cNvSpPr>
            <a:spLocks noGrp="1"/>
          </p:cNvSpPr>
          <p:nvPr>
            <p:ph type="dt" sz="half" idx="10"/>
          </p:nvPr>
        </p:nvSpPr>
        <p:spPr/>
        <p:txBody>
          <a:bodyPr/>
          <a:lstStyle/>
          <a:p>
            <a:fld id="{194CB201-7C92-534A-B72F-04BE2B0DDE09}" type="datetime1">
              <a:rPr lang="es-ES" smtClean="0"/>
              <a:t>2/11/26</a:t>
            </a:fld>
            <a:endParaRPr lang="es-ES"/>
          </a:p>
        </p:txBody>
      </p:sp>
      <p:sp>
        <p:nvSpPr>
          <p:cNvPr id="5" name="Marcador de pie de página 4">
            <a:extLst>
              <a:ext uri="{FF2B5EF4-FFF2-40B4-BE49-F238E27FC236}">
                <a16:creationId xmlns:a16="http://schemas.microsoft.com/office/drawing/2014/main" id="{30195D51-AEE0-AB5F-4F6B-D271C2B92398}"/>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EC65B06D-CA23-FC40-58C0-75E64C0C152C}"/>
              </a:ext>
            </a:extLst>
          </p:cNvPr>
          <p:cNvSpPr>
            <a:spLocks noGrp="1"/>
          </p:cNvSpPr>
          <p:nvPr>
            <p:ph type="sldNum" sz="quarter" idx="12"/>
          </p:nvPr>
        </p:nvSpPr>
        <p:spPr/>
        <p:txBody>
          <a:bodyPr/>
          <a:lstStyle/>
          <a:p>
            <a:fld id="{F91E73AB-9434-B442-AC8A-0F324B38CF33}" type="slidenum">
              <a:rPr lang="es-ES" smtClean="0"/>
              <a:t>‹Nº›</a:t>
            </a:fld>
            <a:endParaRPr lang="es-ES"/>
          </a:p>
        </p:txBody>
      </p:sp>
    </p:spTree>
    <p:extLst>
      <p:ext uri="{BB962C8B-B14F-4D97-AF65-F5344CB8AC3E}">
        <p14:creationId xmlns:p14="http://schemas.microsoft.com/office/powerpoint/2010/main" val="2354658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66F27A-9D2E-990C-846A-BE5D3C22D5E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F0DF37D-C67E-937E-E55E-7981C14B978D}"/>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66D24411-F666-CC82-D8E5-DEF62FBA771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01AFDA9-298C-6742-CAF9-D9F97528B886}"/>
              </a:ext>
            </a:extLst>
          </p:cNvPr>
          <p:cNvSpPr>
            <a:spLocks noGrp="1"/>
          </p:cNvSpPr>
          <p:nvPr>
            <p:ph type="dt" sz="half" idx="10"/>
          </p:nvPr>
        </p:nvSpPr>
        <p:spPr/>
        <p:txBody>
          <a:bodyPr/>
          <a:lstStyle/>
          <a:p>
            <a:fld id="{A0E9974B-0F2A-4D47-BB81-7F03EACF9185}" type="datetime1">
              <a:rPr lang="es-ES" smtClean="0"/>
              <a:t>2/11/26</a:t>
            </a:fld>
            <a:endParaRPr lang="es-ES"/>
          </a:p>
        </p:txBody>
      </p:sp>
      <p:sp>
        <p:nvSpPr>
          <p:cNvPr id="6" name="Marcador de pie de página 5">
            <a:extLst>
              <a:ext uri="{FF2B5EF4-FFF2-40B4-BE49-F238E27FC236}">
                <a16:creationId xmlns:a16="http://schemas.microsoft.com/office/drawing/2014/main" id="{C221A088-5070-89FC-3660-B4201834F10A}"/>
              </a:ext>
            </a:extLst>
          </p:cNvPr>
          <p:cNvSpPr>
            <a:spLocks noGrp="1"/>
          </p:cNvSpPr>
          <p:nvPr>
            <p:ph type="ftr" sz="quarter" idx="11"/>
          </p:nvPr>
        </p:nvSpPr>
        <p:spPr/>
        <p:txBody>
          <a:bodyPr/>
          <a:lstStyle/>
          <a:p>
            <a:r>
              <a:rPr lang="es-ES"/>
              <a:t>Dr. Carles Manera</a:t>
            </a:r>
          </a:p>
        </p:txBody>
      </p:sp>
      <p:sp>
        <p:nvSpPr>
          <p:cNvPr id="7" name="Marcador de número de diapositiva 6">
            <a:extLst>
              <a:ext uri="{FF2B5EF4-FFF2-40B4-BE49-F238E27FC236}">
                <a16:creationId xmlns:a16="http://schemas.microsoft.com/office/drawing/2014/main" id="{114693E9-C46F-9BF4-9C34-E9B400EF1E9C}"/>
              </a:ext>
            </a:extLst>
          </p:cNvPr>
          <p:cNvSpPr>
            <a:spLocks noGrp="1"/>
          </p:cNvSpPr>
          <p:nvPr>
            <p:ph type="sldNum" sz="quarter" idx="12"/>
          </p:nvPr>
        </p:nvSpPr>
        <p:spPr/>
        <p:txBody>
          <a:bodyPr/>
          <a:lstStyle/>
          <a:p>
            <a:fld id="{F91E73AB-9434-B442-AC8A-0F324B38CF33}" type="slidenum">
              <a:rPr lang="es-ES" smtClean="0"/>
              <a:t>‹Nº›</a:t>
            </a:fld>
            <a:endParaRPr lang="es-ES"/>
          </a:p>
        </p:txBody>
      </p:sp>
    </p:spTree>
    <p:extLst>
      <p:ext uri="{BB962C8B-B14F-4D97-AF65-F5344CB8AC3E}">
        <p14:creationId xmlns:p14="http://schemas.microsoft.com/office/powerpoint/2010/main" val="3431295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97F008-2F3D-926A-0AEE-D388667B64E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6D9AB67-4A99-0100-CDB0-3E434091C2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837DE90-1656-F919-37A0-9660CE60F8F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419B4766-C78D-48DF-17EA-D27D22C0D7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087BC647-AF5F-423B-84FF-8EFFACDE7ED8}"/>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D1B6FBF6-DBF7-E118-C6D9-A736EEE5B033}"/>
              </a:ext>
            </a:extLst>
          </p:cNvPr>
          <p:cNvSpPr>
            <a:spLocks noGrp="1"/>
          </p:cNvSpPr>
          <p:nvPr>
            <p:ph type="dt" sz="half" idx="10"/>
          </p:nvPr>
        </p:nvSpPr>
        <p:spPr/>
        <p:txBody>
          <a:bodyPr/>
          <a:lstStyle/>
          <a:p>
            <a:fld id="{AC9AE270-8DBC-094A-BFAC-A2C2381D97A2}" type="datetime1">
              <a:rPr lang="es-ES" smtClean="0"/>
              <a:t>2/11/26</a:t>
            </a:fld>
            <a:endParaRPr lang="es-ES"/>
          </a:p>
        </p:txBody>
      </p:sp>
      <p:sp>
        <p:nvSpPr>
          <p:cNvPr id="8" name="Marcador de pie de página 7">
            <a:extLst>
              <a:ext uri="{FF2B5EF4-FFF2-40B4-BE49-F238E27FC236}">
                <a16:creationId xmlns:a16="http://schemas.microsoft.com/office/drawing/2014/main" id="{7A6DB435-BE90-68C4-A32E-FD2A3996ED05}"/>
              </a:ext>
            </a:extLst>
          </p:cNvPr>
          <p:cNvSpPr>
            <a:spLocks noGrp="1"/>
          </p:cNvSpPr>
          <p:nvPr>
            <p:ph type="ftr" sz="quarter" idx="11"/>
          </p:nvPr>
        </p:nvSpPr>
        <p:spPr/>
        <p:txBody>
          <a:bodyPr/>
          <a:lstStyle/>
          <a:p>
            <a:r>
              <a:rPr lang="es-ES"/>
              <a:t>Dr. Carles Manera</a:t>
            </a:r>
          </a:p>
        </p:txBody>
      </p:sp>
      <p:sp>
        <p:nvSpPr>
          <p:cNvPr id="9" name="Marcador de número de diapositiva 8">
            <a:extLst>
              <a:ext uri="{FF2B5EF4-FFF2-40B4-BE49-F238E27FC236}">
                <a16:creationId xmlns:a16="http://schemas.microsoft.com/office/drawing/2014/main" id="{AB51B05D-265D-79E3-A45D-B9DABD3F5051}"/>
              </a:ext>
            </a:extLst>
          </p:cNvPr>
          <p:cNvSpPr>
            <a:spLocks noGrp="1"/>
          </p:cNvSpPr>
          <p:nvPr>
            <p:ph type="sldNum" sz="quarter" idx="12"/>
          </p:nvPr>
        </p:nvSpPr>
        <p:spPr/>
        <p:txBody>
          <a:bodyPr/>
          <a:lstStyle/>
          <a:p>
            <a:fld id="{F91E73AB-9434-B442-AC8A-0F324B38CF33}" type="slidenum">
              <a:rPr lang="es-ES" smtClean="0"/>
              <a:t>‹Nº›</a:t>
            </a:fld>
            <a:endParaRPr lang="es-ES"/>
          </a:p>
        </p:txBody>
      </p:sp>
    </p:spTree>
    <p:extLst>
      <p:ext uri="{BB962C8B-B14F-4D97-AF65-F5344CB8AC3E}">
        <p14:creationId xmlns:p14="http://schemas.microsoft.com/office/powerpoint/2010/main" val="3584249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34A3EB-2D32-8810-1574-C0A3029F09A1}"/>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95F706A-AEF6-0D83-653A-7B7BF85B2BAB}"/>
              </a:ext>
            </a:extLst>
          </p:cNvPr>
          <p:cNvSpPr>
            <a:spLocks noGrp="1"/>
          </p:cNvSpPr>
          <p:nvPr>
            <p:ph type="dt" sz="half" idx="10"/>
          </p:nvPr>
        </p:nvSpPr>
        <p:spPr/>
        <p:txBody>
          <a:bodyPr/>
          <a:lstStyle/>
          <a:p>
            <a:fld id="{EF4C06D6-B40F-3E45-A3A7-8A9C2BAF400E}" type="datetime1">
              <a:rPr lang="es-ES" smtClean="0"/>
              <a:t>2/11/26</a:t>
            </a:fld>
            <a:endParaRPr lang="es-ES"/>
          </a:p>
        </p:txBody>
      </p:sp>
      <p:sp>
        <p:nvSpPr>
          <p:cNvPr id="4" name="Marcador de pie de página 3">
            <a:extLst>
              <a:ext uri="{FF2B5EF4-FFF2-40B4-BE49-F238E27FC236}">
                <a16:creationId xmlns:a16="http://schemas.microsoft.com/office/drawing/2014/main" id="{9FE8E090-F3C6-0F63-F298-632C3F5619F6}"/>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41058120-6136-C9D8-9921-9F14FD181BFD}"/>
              </a:ext>
            </a:extLst>
          </p:cNvPr>
          <p:cNvSpPr>
            <a:spLocks noGrp="1"/>
          </p:cNvSpPr>
          <p:nvPr>
            <p:ph type="sldNum" sz="quarter" idx="12"/>
          </p:nvPr>
        </p:nvSpPr>
        <p:spPr/>
        <p:txBody>
          <a:bodyPr/>
          <a:lstStyle/>
          <a:p>
            <a:fld id="{F91E73AB-9434-B442-AC8A-0F324B38CF33}" type="slidenum">
              <a:rPr lang="es-ES" smtClean="0"/>
              <a:t>‹Nº›</a:t>
            </a:fld>
            <a:endParaRPr lang="es-ES"/>
          </a:p>
        </p:txBody>
      </p:sp>
    </p:spTree>
    <p:extLst>
      <p:ext uri="{BB962C8B-B14F-4D97-AF65-F5344CB8AC3E}">
        <p14:creationId xmlns:p14="http://schemas.microsoft.com/office/powerpoint/2010/main" val="1817859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E068CBB-6091-D55C-E7CE-79BAD33AB5AA}"/>
              </a:ext>
            </a:extLst>
          </p:cNvPr>
          <p:cNvSpPr>
            <a:spLocks noGrp="1"/>
          </p:cNvSpPr>
          <p:nvPr>
            <p:ph type="dt" sz="half" idx="10"/>
          </p:nvPr>
        </p:nvSpPr>
        <p:spPr/>
        <p:txBody>
          <a:bodyPr/>
          <a:lstStyle/>
          <a:p>
            <a:fld id="{C2E772B5-DE84-CD44-8910-3BD8A6024ECB}" type="datetime1">
              <a:rPr lang="es-ES" smtClean="0"/>
              <a:t>2/11/26</a:t>
            </a:fld>
            <a:endParaRPr lang="es-ES"/>
          </a:p>
        </p:txBody>
      </p:sp>
      <p:sp>
        <p:nvSpPr>
          <p:cNvPr id="3" name="Marcador de pie de página 2">
            <a:extLst>
              <a:ext uri="{FF2B5EF4-FFF2-40B4-BE49-F238E27FC236}">
                <a16:creationId xmlns:a16="http://schemas.microsoft.com/office/drawing/2014/main" id="{221976C5-BDC2-B64C-1211-0A779983B893}"/>
              </a:ext>
            </a:extLst>
          </p:cNvPr>
          <p:cNvSpPr>
            <a:spLocks noGrp="1"/>
          </p:cNvSpPr>
          <p:nvPr>
            <p:ph type="ftr" sz="quarter" idx="11"/>
          </p:nvPr>
        </p:nvSpPr>
        <p:spPr/>
        <p:txBody>
          <a:bodyPr/>
          <a:lstStyle/>
          <a:p>
            <a:r>
              <a:rPr lang="es-ES"/>
              <a:t>Dr. Carles Manera</a:t>
            </a:r>
          </a:p>
        </p:txBody>
      </p:sp>
      <p:sp>
        <p:nvSpPr>
          <p:cNvPr id="4" name="Marcador de número de diapositiva 3">
            <a:extLst>
              <a:ext uri="{FF2B5EF4-FFF2-40B4-BE49-F238E27FC236}">
                <a16:creationId xmlns:a16="http://schemas.microsoft.com/office/drawing/2014/main" id="{DB148ACE-9E6D-7F87-E0D7-CC3784D10C4C}"/>
              </a:ext>
            </a:extLst>
          </p:cNvPr>
          <p:cNvSpPr>
            <a:spLocks noGrp="1"/>
          </p:cNvSpPr>
          <p:nvPr>
            <p:ph type="sldNum" sz="quarter" idx="12"/>
          </p:nvPr>
        </p:nvSpPr>
        <p:spPr/>
        <p:txBody>
          <a:bodyPr/>
          <a:lstStyle/>
          <a:p>
            <a:fld id="{F91E73AB-9434-B442-AC8A-0F324B38CF33}" type="slidenum">
              <a:rPr lang="es-ES" smtClean="0"/>
              <a:t>‹Nº›</a:t>
            </a:fld>
            <a:endParaRPr lang="es-ES"/>
          </a:p>
        </p:txBody>
      </p:sp>
    </p:spTree>
    <p:extLst>
      <p:ext uri="{BB962C8B-B14F-4D97-AF65-F5344CB8AC3E}">
        <p14:creationId xmlns:p14="http://schemas.microsoft.com/office/powerpoint/2010/main" val="1003359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32BB7A-A5D7-E949-62BD-03E40D7C291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CC36211-CB0D-EC98-4E6F-52CB579842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44AC7EE9-D685-7E8D-E390-7295C24525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8893A1C-156F-2AEC-3EAB-009AB4359EB7}"/>
              </a:ext>
            </a:extLst>
          </p:cNvPr>
          <p:cNvSpPr>
            <a:spLocks noGrp="1"/>
          </p:cNvSpPr>
          <p:nvPr>
            <p:ph type="dt" sz="half" idx="10"/>
          </p:nvPr>
        </p:nvSpPr>
        <p:spPr/>
        <p:txBody>
          <a:bodyPr/>
          <a:lstStyle/>
          <a:p>
            <a:fld id="{4667C6F3-E7FF-134C-86B2-BAA0E3C659DD}" type="datetime1">
              <a:rPr lang="es-ES" smtClean="0"/>
              <a:t>2/11/26</a:t>
            </a:fld>
            <a:endParaRPr lang="es-ES"/>
          </a:p>
        </p:txBody>
      </p:sp>
      <p:sp>
        <p:nvSpPr>
          <p:cNvPr id="6" name="Marcador de pie de página 5">
            <a:extLst>
              <a:ext uri="{FF2B5EF4-FFF2-40B4-BE49-F238E27FC236}">
                <a16:creationId xmlns:a16="http://schemas.microsoft.com/office/drawing/2014/main" id="{9634A096-137B-A6C5-75C3-CF23C9CF9681}"/>
              </a:ext>
            </a:extLst>
          </p:cNvPr>
          <p:cNvSpPr>
            <a:spLocks noGrp="1"/>
          </p:cNvSpPr>
          <p:nvPr>
            <p:ph type="ftr" sz="quarter" idx="11"/>
          </p:nvPr>
        </p:nvSpPr>
        <p:spPr/>
        <p:txBody>
          <a:bodyPr/>
          <a:lstStyle/>
          <a:p>
            <a:r>
              <a:rPr lang="es-ES"/>
              <a:t>Dr. Carles Manera</a:t>
            </a:r>
          </a:p>
        </p:txBody>
      </p:sp>
      <p:sp>
        <p:nvSpPr>
          <p:cNvPr id="7" name="Marcador de número de diapositiva 6">
            <a:extLst>
              <a:ext uri="{FF2B5EF4-FFF2-40B4-BE49-F238E27FC236}">
                <a16:creationId xmlns:a16="http://schemas.microsoft.com/office/drawing/2014/main" id="{00488F54-A0E8-D085-F270-475A870CC2F2}"/>
              </a:ext>
            </a:extLst>
          </p:cNvPr>
          <p:cNvSpPr>
            <a:spLocks noGrp="1"/>
          </p:cNvSpPr>
          <p:nvPr>
            <p:ph type="sldNum" sz="quarter" idx="12"/>
          </p:nvPr>
        </p:nvSpPr>
        <p:spPr/>
        <p:txBody>
          <a:bodyPr/>
          <a:lstStyle/>
          <a:p>
            <a:fld id="{F91E73AB-9434-B442-AC8A-0F324B38CF33}" type="slidenum">
              <a:rPr lang="es-ES" smtClean="0"/>
              <a:t>‹Nº›</a:t>
            </a:fld>
            <a:endParaRPr lang="es-ES"/>
          </a:p>
        </p:txBody>
      </p:sp>
    </p:spTree>
    <p:extLst>
      <p:ext uri="{BB962C8B-B14F-4D97-AF65-F5344CB8AC3E}">
        <p14:creationId xmlns:p14="http://schemas.microsoft.com/office/powerpoint/2010/main" val="3350186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F90935-7267-FD49-EDDB-B212621EEE3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102F2D81-2B41-8F11-2E66-92ACBEDF91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B1349213-E632-8D00-5E6E-3E8C531DD9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654578E-3050-46C0-B4DF-C831F0AC1759}"/>
              </a:ext>
            </a:extLst>
          </p:cNvPr>
          <p:cNvSpPr>
            <a:spLocks noGrp="1"/>
          </p:cNvSpPr>
          <p:nvPr>
            <p:ph type="dt" sz="half" idx="10"/>
          </p:nvPr>
        </p:nvSpPr>
        <p:spPr/>
        <p:txBody>
          <a:bodyPr/>
          <a:lstStyle/>
          <a:p>
            <a:fld id="{C94E4B12-EFA1-C74B-B154-E32667253C94}" type="datetime1">
              <a:rPr lang="es-ES" smtClean="0"/>
              <a:t>2/11/26</a:t>
            </a:fld>
            <a:endParaRPr lang="es-ES"/>
          </a:p>
        </p:txBody>
      </p:sp>
      <p:sp>
        <p:nvSpPr>
          <p:cNvPr id="6" name="Marcador de pie de página 5">
            <a:extLst>
              <a:ext uri="{FF2B5EF4-FFF2-40B4-BE49-F238E27FC236}">
                <a16:creationId xmlns:a16="http://schemas.microsoft.com/office/drawing/2014/main" id="{F47AB658-AECE-D28D-FC01-05A2F101DEBB}"/>
              </a:ext>
            </a:extLst>
          </p:cNvPr>
          <p:cNvSpPr>
            <a:spLocks noGrp="1"/>
          </p:cNvSpPr>
          <p:nvPr>
            <p:ph type="ftr" sz="quarter" idx="11"/>
          </p:nvPr>
        </p:nvSpPr>
        <p:spPr/>
        <p:txBody>
          <a:bodyPr/>
          <a:lstStyle/>
          <a:p>
            <a:r>
              <a:rPr lang="es-ES"/>
              <a:t>Dr. Carles Manera</a:t>
            </a:r>
          </a:p>
        </p:txBody>
      </p:sp>
      <p:sp>
        <p:nvSpPr>
          <p:cNvPr id="7" name="Marcador de número de diapositiva 6">
            <a:extLst>
              <a:ext uri="{FF2B5EF4-FFF2-40B4-BE49-F238E27FC236}">
                <a16:creationId xmlns:a16="http://schemas.microsoft.com/office/drawing/2014/main" id="{3DB00ECD-85E1-CF9E-92E8-18551B428655}"/>
              </a:ext>
            </a:extLst>
          </p:cNvPr>
          <p:cNvSpPr>
            <a:spLocks noGrp="1"/>
          </p:cNvSpPr>
          <p:nvPr>
            <p:ph type="sldNum" sz="quarter" idx="12"/>
          </p:nvPr>
        </p:nvSpPr>
        <p:spPr/>
        <p:txBody>
          <a:bodyPr/>
          <a:lstStyle/>
          <a:p>
            <a:fld id="{F91E73AB-9434-B442-AC8A-0F324B38CF33}" type="slidenum">
              <a:rPr lang="es-ES" smtClean="0"/>
              <a:t>‹Nº›</a:t>
            </a:fld>
            <a:endParaRPr lang="es-ES"/>
          </a:p>
        </p:txBody>
      </p:sp>
    </p:spTree>
    <p:extLst>
      <p:ext uri="{BB962C8B-B14F-4D97-AF65-F5344CB8AC3E}">
        <p14:creationId xmlns:p14="http://schemas.microsoft.com/office/powerpoint/2010/main" val="1129121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9B6F65-5BDE-7877-E462-E9DFB443466F}"/>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14D7DCF-7164-6369-17B4-F5A65FC8B8D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D3DA2AA-51C1-F6E7-19EF-42DA6D77466D}"/>
              </a:ext>
            </a:extLst>
          </p:cNvPr>
          <p:cNvSpPr>
            <a:spLocks noGrp="1"/>
          </p:cNvSpPr>
          <p:nvPr>
            <p:ph type="dt" sz="half" idx="10"/>
          </p:nvPr>
        </p:nvSpPr>
        <p:spPr/>
        <p:txBody>
          <a:bodyPr/>
          <a:lstStyle/>
          <a:p>
            <a:fld id="{98B3A3B5-28F0-9C42-BAF8-9F5DFDD8C1FF}" type="datetime1">
              <a:rPr lang="es-ES" smtClean="0"/>
              <a:t>2/11/26</a:t>
            </a:fld>
            <a:endParaRPr lang="es-ES"/>
          </a:p>
        </p:txBody>
      </p:sp>
      <p:sp>
        <p:nvSpPr>
          <p:cNvPr id="5" name="Marcador de pie de página 4">
            <a:extLst>
              <a:ext uri="{FF2B5EF4-FFF2-40B4-BE49-F238E27FC236}">
                <a16:creationId xmlns:a16="http://schemas.microsoft.com/office/drawing/2014/main" id="{7251E96B-2D09-FC6A-9ED2-0A406F41E709}"/>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BFDC893F-1C51-930F-4A88-F89325E1890D}"/>
              </a:ext>
            </a:extLst>
          </p:cNvPr>
          <p:cNvSpPr>
            <a:spLocks noGrp="1"/>
          </p:cNvSpPr>
          <p:nvPr>
            <p:ph type="sldNum" sz="quarter" idx="12"/>
          </p:nvPr>
        </p:nvSpPr>
        <p:spPr/>
        <p:txBody>
          <a:bodyPr/>
          <a:lstStyle/>
          <a:p>
            <a:fld id="{F91E73AB-9434-B442-AC8A-0F324B38CF33}" type="slidenum">
              <a:rPr lang="es-ES" smtClean="0"/>
              <a:t>‹Nº›</a:t>
            </a:fld>
            <a:endParaRPr lang="es-ES"/>
          </a:p>
        </p:txBody>
      </p:sp>
    </p:spTree>
    <p:extLst>
      <p:ext uri="{BB962C8B-B14F-4D97-AF65-F5344CB8AC3E}">
        <p14:creationId xmlns:p14="http://schemas.microsoft.com/office/powerpoint/2010/main" val="3247673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F54E285-6B19-C0D3-DD17-3D9F95075CB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D7C1AFF-F684-0409-5DA8-65138F14B58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0FC4AE-1319-714F-1201-45D8B4794481}"/>
              </a:ext>
            </a:extLst>
          </p:cNvPr>
          <p:cNvSpPr>
            <a:spLocks noGrp="1"/>
          </p:cNvSpPr>
          <p:nvPr>
            <p:ph type="dt" sz="half" idx="10"/>
          </p:nvPr>
        </p:nvSpPr>
        <p:spPr/>
        <p:txBody>
          <a:bodyPr/>
          <a:lstStyle/>
          <a:p>
            <a:fld id="{9D105ECE-71FB-064B-A9D1-0F83F4231A50}" type="datetime1">
              <a:rPr lang="es-ES" smtClean="0"/>
              <a:t>2/11/26</a:t>
            </a:fld>
            <a:endParaRPr lang="es-ES"/>
          </a:p>
        </p:txBody>
      </p:sp>
      <p:sp>
        <p:nvSpPr>
          <p:cNvPr id="5" name="Marcador de pie de página 4">
            <a:extLst>
              <a:ext uri="{FF2B5EF4-FFF2-40B4-BE49-F238E27FC236}">
                <a16:creationId xmlns:a16="http://schemas.microsoft.com/office/drawing/2014/main" id="{23A2CD91-C0F0-C1AA-D0B2-4EC4843AB0AA}"/>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A88D2C8D-42BB-5930-422A-DCCDBD9E09AA}"/>
              </a:ext>
            </a:extLst>
          </p:cNvPr>
          <p:cNvSpPr>
            <a:spLocks noGrp="1"/>
          </p:cNvSpPr>
          <p:nvPr>
            <p:ph type="sldNum" sz="quarter" idx="12"/>
          </p:nvPr>
        </p:nvSpPr>
        <p:spPr/>
        <p:txBody>
          <a:bodyPr/>
          <a:lstStyle/>
          <a:p>
            <a:fld id="{F91E73AB-9434-B442-AC8A-0F324B38CF33}" type="slidenum">
              <a:rPr lang="es-ES" smtClean="0"/>
              <a:t>‹Nº›</a:t>
            </a:fld>
            <a:endParaRPr lang="es-ES"/>
          </a:p>
        </p:txBody>
      </p:sp>
    </p:spTree>
    <p:extLst>
      <p:ext uri="{BB962C8B-B14F-4D97-AF65-F5344CB8AC3E}">
        <p14:creationId xmlns:p14="http://schemas.microsoft.com/office/powerpoint/2010/main" val="3655549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5ADBCEF-B839-AB81-28C1-9310F073E8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9AD55FC-0456-F2B5-C565-90277EC51A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5DBC1C8-965D-7670-834F-D7A82A8E76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71CCBC9-50BA-F443-9CEF-54D39E338BC5}" type="datetime1">
              <a:rPr lang="es-ES" smtClean="0"/>
              <a:t>2/11/26</a:t>
            </a:fld>
            <a:endParaRPr lang="es-ES"/>
          </a:p>
        </p:txBody>
      </p:sp>
      <p:sp>
        <p:nvSpPr>
          <p:cNvPr id="5" name="Marcador de pie de página 4">
            <a:extLst>
              <a:ext uri="{FF2B5EF4-FFF2-40B4-BE49-F238E27FC236}">
                <a16:creationId xmlns:a16="http://schemas.microsoft.com/office/drawing/2014/main" id="{FCBF8201-6142-FE5C-FDCE-37A97973B0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s-ES"/>
              <a:t>Dr. Carles Manera</a:t>
            </a:r>
          </a:p>
        </p:txBody>
      </p:sp>
      <p:sp>
        <p:nvSpPr>
          <p:cNvPr id="6" name="Marcador de número de diapositiva 5">
            <a:extLst>
              <a:ext uri="{FF2B5EF4-FFF2-40B4-BE49-F238E27FC236}">
                <a16:creationId xmlns:a16="http://schemas.microsoft.com/office/drawing/2014/main" id="{D800F671-781B-FC85-CFFE-71E3FF2320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91E73AB-9434-B442-AC8A-0F324B38CF33}" type="slidenum">
              <a:rPr lang="es-ES" smtClean="0"/>
              <a:t>‹Nº›</a:t>
            </a:fld>
            <a:endParaRPr lang="es-ES"/>
          </a:p>
        </p:txBody>
      </p:sp>
    </p:spTree>
    <p:extLst>
      <p:ext uri="{BB962C8B-B14F-4D97-AF65-F5344CB8AC3E}">
        <p14:creationId xmlns:p14="http://schemas.microsoft.com/office/powerpoint/2010/main" val="20717049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google.com/goto?url=CAESTgHrOzAV_BgcV6P0dXEPYorLkw8FjuE2YN3BbEaVH9sg2WDa8q5fTzK39aYAcJZn-Ab79iEMmcnwb_iPt7x0X9l5fWbKatka-qj4H_E0-A" TargetMode="External"/><Relationship Id="rId2" Type="http://schemas.openxmlformats.org/officeDocument/2006/relationships/hyperlink" Target="https://www.google.com/goto?url=CAESVQHrOzAVLSkFSpKVA0S84YVtOAUKRNpS1syBYJE8lC34-1Jiy1a30VnjK5cY7DjnLqrowat1PwwvrkWN9coVsfOum5LRtRQJA1UxwCmHJtL_TeJ-xaw" TargetMode="Externa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hyperlink" Target="https://www.google.com/goto?url=CAESswEB6zswFQjZ6mSsDSVjVBmWCSq5sOR7smk-eZr0UdC-jXTq0AuRkpKeNKRUPIcBMXrdzv1sBuTEAdLDPv-GL-oy-awahHm_jDxMRpRLnzauHEpM-UA_iR8UsXQ_231IYfRa8t4rb4BkOm-htOHfM-fJ9BkYztvFMp-uPOVfjucngIwndvjIe7Q1r3pba5kbIfNuP0iytkdKDwEmfKc2vLE76oBgnMcXgg_ZoBXpKtply2mcMA"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google.com/goto?url=CAESggEB6zswFW0sZcx35Gh3gH8sjZ41AcZr30T5Q9NC-PukVcQ50DkZzuz9aAffUNLP6ZK7ngVAEYW6WBBcxxyyw86FNZ3JQ4gUnk5wFDirFwCYLarTm-JvvvaXFEtSKnML0wH50IYc1aRLL__e7I8wyczKaru4GTW9HE529Xq-leoaikEe"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www.google.com/goto?url=CAESZAHrOzAV-zegGs3owe34IyINm3vyIipsh5wFyZUf6prWBUfd9frO-pfXXPNhwKmVZzcNumH1TrC-j6E420D8ROJKhpg8lHCAMNu9eAYhgTC14d9yfk-wKah4ULObsWJIuFzGsDs" TargetMode="External"/><Relationship Id="rId2" Type="http://schemas.openxmlformats.org/officeDocument/2006/relationships/hyperlink" Target="https://www.google.com/goto?url=CAESYQHrOzAVxnclBD985Q3ncKCZ7AmVHdZIW9RYxs56_NTkNZ-MvOIUv-RWT2bDAepD6EVBaisoypMk0zCQ1tKSA0A5lOkJ_qdh4B98vm2iwH5lwTt8GtUvi6AZyxSMUREguTI" TargetMode="External"/><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19.png"/></Relationships>
</file>

<file path=ppt/slides/_rels/slide4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mailto:carles.manera@uib.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B72D9E-6D71-B041-DEC3-3563F790DD56}"/>
              </a:ext>
            </a:extLst>
          </p:cNvPr>
          <p:cNvSpPr>
            <a:spLocks noGrp="1"/>
          </p:cNvSpPr>
          <p:nvPr>
            <p:ph type="ctrTitle"/>
          </p:nvPr>
        </p:nvSpPr>
        <p:spPr/>
        <p:txBody>
          <a:bodyPr>
            <a:normAutofit fontScale="90000"/>
          </a:bodyPr>
          <a:lstStyle/>
          <a:p>
            <a:r>
              <a:rPr lang="es-ES" dirty="0"/>
              <a:t>Tensiones financieras en una globalización que se ¿desglobaliza?</a:t>
            </a:r>
          </a:p>
        </p:txBody>
      </p:sp>
      <p:sp>
        <p:nvSpPr>
          <p:cNvPr id="3" name="Subtítulo 2">
            <a:extLst>
              <a:ext uri="{FF2B5EF4-FFF2-40B4-BE49-F238E27FC236}">
                <a16:creationId xmlns:a16="http://schemas.microsoft.com/office/drawing/2014/main" id="{8B970DC2-490B-2BE5-2716-F8477330983C}"/>
              </a:ext>
            </a:extLst>
          </p:cNvPr>
          <p:cNvSpPr>
            <a:spLocks noGrp="1"/>
          </p:cNvSpPr>
          <p:nvPr>
            <p:ph type="subTitle" idx="1"/>
          </p:nvPr>
        </p:nvSpPr>
        <p:spPr/>
        <p:txBody>
          <a:bodyPr/>
          <a:lstStyle/>
          <a:p>
            <a:r>
              <a:rPr lang="es-ES" sz="3200" b="1" dirty="0"/>
              <a:t>Carles Manera</a:t>
            </a:r>
          </a:p>
          <a:p>
            <a:r>
              <a:rPr lang="es-ES" dirty="0"/>
              <a:t>Catedrático de Economía e Historia Económica</a:t>
            </a:r>
          </a:p>
          <a:p>
            <a:r>
              <a:rPr lang="es-ES" dirty="0"/>
              <a:t>Consejero del Consejo de Gobierno del Banco de España</a:t>
            </a:r>
          </a:p>
        </p:txBody>
      </p:sp>
      <p:sp>
        <p:nvSpPr>
          <p:cNvPr id="4" name="Marcador de número de diapositiva 3">
            <a:extLst>
              <a:ext uri="{FF2B5EF4-FFF2-40B4-BE49-F238E27FC236}">
                <a16:creationId xmlns:a16="http://schemas.microsoft.com/office/drawing/2014/main" id="{5E71CFAC-BDB3-71F7-B00F-89C729EBE9C7}"/>
              </a:ext>
            </a:extLst>
          </p:cNvPr>
          <p:cNvSpPr>
            <a:spLocks noGrp="1"/>
          </p:cNvSpPr>
          <p:nvPr>
            <p:ph type="sldNum" sz="quarter" idx="12"/>
          </p:nvPr>
        </p:nvSpPr>
        <p:spPr/>
        <p:txBody>
          <a:bodyPr/>
          <a:lstStyle/>
          <a:p>
            <a:fld id="{F91E73AB-9434-B442-AC8A-0F324B38CF33}" type="slidenum">
              <a:rPr lang="es-ES" smtClean="0"/>
              <a:t>1</a:t>
            </a:fld>
            <a:endParaRPr lang="es-ES"/>
          </a:p>
        </p:txBody>
      </p:sp>
      <p:sp>
        <p:nvSpPr>
          <p:cNvPr id="5" name="Marcador de pie de página 4">
            <a:extLst>
              <a:ext uri="{FF2B5EF4-FFF2-40B4-BE49-F238E27FC236}">
                <a16:creationId xmlns:a16="http://schemas.microsoft.com/office/drawing/2014/main" id="{12B89D5D-099D-1BBE-23E2-BB43DF045681}"/>
              </a:ext>
            </a:extLst>
          </p:cNvPr>
          <p:cNvSpPr>
            <a:spLocks noGrp="1"/>
          </p:cNvSpPr>
          <p:nvPr>
            <p:ph type="ftr" sz="quarter" idx="11"/>
          </p:nvPr>
        </p:nvSpPr>
        <p:spPr/>
        <p:txBody>
          <a:bodyPr/>
          <a:lstStyle/>
          <a:p>
            <a:r>
              <a:rPr lang="es-ES"/>
              <a:t>Dr. Carles Manera</a:t>
            </a:r>
          </a:p>
        </p:txBody>
      </p:sp>
    </p:spTree>
    <p:extLst>
      <p:ext uri="{BB962C8B-B14F-4D97-AF65-F5344CB8AC3E}">
        <p14:creationId xmlns:p14="http://schemas.microsoft.com/office/powerpoint/2010/main" val="1445499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589BE8-5232-6A37-3196-C0E86DD8CEDA}"/>
              </a:ext>
            </a:extLst>
          </p:cNvPr>
          <p:cNvSpPr>
            <a:spLocks noGrp="1"/>
          </p:cNvSpPr>
          <p:nvPr>
            <p:ph type="title"/>
          </p:nvPr>
        </p:nvSpPr>
        <p:spPr>
          <a:xfrm>
            <a:off x="838200" y="136525"/>
            <a:ext cx="10515600" cy="1325563"/>
          </a:xfrm>
        </p:spPr>
        <p:txBody>
          <a:bodyPr/>
          <a:lstStyle/>
          <a:p>
            <a:pPr algn="ctr"/>
            <a:r>
              <a:rPr lang="es-ES" b="1" dirty="0" err="1"/>
              <a:t>Guión</a:t>
            </a:r>
            <a:r>
              <a:rPr lang="es-ES" b="1" dirty="0"/>
              <a:t> de la exposición</a:t>
            </a:r>
          </a:p>
        </p:txBody>
      </p:sp>
      <p:sp>
        <p:nvSpPr>
          <p:cNvPr id="3" name="Marcador de contenido 2">
            <a:extLst>
              <a:ext uri="{FF2B5EF4-FFF2-40B4-BE49-F238E27FC236}">
                <a16:creationId xmlns:a16="http://schemas.microsoft.com/office/drawing/2014/main" id="{E1A409EE-3B6C-5B07-4860-DD59BFB77924}"/>
              </a:ext>
            </a:extLst>
          </p:cNvPr>
          <p:cNvSpPr>
            <a:spLocks noGrp="1"/>
          </p:cNvSpPr>
          <p:nvPr>
            <p:ph idx="1"/>
          </p:nvPr>
        </p:nvSpPr>
        <p:spPr>
          <a:xfrm>
            <a:off x="838200" y="1462088"/>
            <a:ext cx="10515600" cy="4310838"/>
          </a:xfrm>
        </p:spPr>
        <p:txBody>
          <a:bodyPr>
            <a:noAutofit/>
          </a:bodyPr>
          <a:lstStyle/>
          <a:p>
            <a:pPr algn="just"/>
            <a:r>
              <a:rPr lang="es-ES" sz="4800" dirty="0"/>
              <a:t>1. Burbujas económicas cruciales en la Historia Económica.</a:t>
            </a:r>
          </a:p>
          <a:p>
            <a:pPr algn="just"/>
            <a:r>
              <a:rPr lang="es-ES" sz="4800" dirty="0"/>
              <a:t>2. Tensión financiera en la deuda de Estados Unidos.</a:t>
            </a:r>
          </a:p>
          <a:p>
            <a:pPr algn="just"/>
            <a:r>
              <a:rPr lang="es-ES" sz="4800" dirty="0"/>
              <a:t>3. Guerra en el Golfo, 2026: el peso de la economía.</a:t>
            </a:r>
          </a:p>
        </p:txBody>
      </p:sp>
      <p:sp>
        <p:nvSpPr>
          <p:cNvPr id="4" name="Marcador de pie de página 3">
            <a:extLst>
              <a:ext uri="{FF2B5EF4-FFF2-40B4-BE49-F238E27FC236}">
                <a16:creationId xmlns:a16="http://schemas.microsoft.com/office/drawing/2014/main" id="{0E2A7C88-9BA0-72A7-3600-5DCADD467F54}"/>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3B6A1061-7673-D7DF-598A-519864967A13}"/>
              </a:ext>
            </a:extLst>
          </p:cNvPr>
          <p:cNvSpPr>
            <a:spLocks noGrp="1"/>
          </p:cNvSpPr>
          <p:nvPr>
            <p:ph type="sldNum" sz="quarter" idx="12"/>
          </p:nvPr>
        </p:nvSpPr>
        <p:spPr/>
        <p:txBody>
          <a:bodyPr/>
          <a:lstStyle/>
          <a:p>
            <a:fld id="{F91E73AB-9434-B442-AC8A-0F324B38CF33}" type="slidenum">
              <a:rPr lang="es-ES" smtClean="0"/>
              <a:t>2</a:t>
            </a:fld>
            <a:endParaRPr lang="es-ES"/>
          </a:p>
        </p:txBody>
      </p:sp>
    </p:spTree>
    <p:extLst>
      <p:ext uri="{BB962C8B-B14F-4D97-AF65-F5344CB8AC3E}">
        <p14:creationId xmlns:p14="http://schemas.microsoft.com/office/powerpoint/2010/main" val="3517547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7B0B0B-0BCC-FA09-B8AB-6CEB941902A7}"/>
              </a:ext>
            </a:extLst>
          </p:cNvPr>
          <p:cNvSpPr>
            <a:spLocks noGrp="1"/>
          </p:cNvSpPr>
          <p:nvPr>
            <p:ph type="title"/>
          </p:nvPr>
        </p:nvSpPr>
        <p:spPr/>
        <p:txBody>
          <a:bodyPr/>
          <a:lstStyle/>
          <a:p>
            <a:pPr algn="ctr"/>
            <a:endParaRPr lang="es-ES" dirty="0"/>
          </a:p>
        </p:txBody>
      </p:sp>
      <p:sp>
        <p:nvSpPr>
          <p:cNvPr id="3" name="Marcador de contenido 2">
            <a:extLst>
              <a:ext uri="{FF2B5EF4-FFF2-40B4-BE49-F238E27FC236}">
                <a16:creationId xmlns:a16="http://schemas.microsoft.com/office/drawing/2014/main" id="{8A24DF29-75DC-123F-B5C1-C5C021D1F6B4}"/>
              </a:ext>
            </a:extLst>
          </p:cNvPr>
          <p:cNvSpPr>
            <a:spLocks noGrp="1"/>
          </p:cNvSpPr>
          <p:nvPr>
            <p:ph idx="1"/>
          </p:nvPr>
        </p:nvSpPr>
        <p:spPr/>
        <p:txBody>
          <a:bodyPr>
            <a:normAutofit/>
          </a:bodyPr>
          <a:lstStyle/>
          <a:p>
            <a:pPr marL="0" indent="0" algn="ctr">
              <a:buNone/>
            </a:pPr>
            <a:r>
              <a:rPr lang="es-ES" sz="6600" b="1" dirty="0"/>
              <a:t>1 </a:t>
            </a:r>
          </a:p>
          <a:p>
            <a:pPr marL="0" indent="0" algn="ctr">
              <a:buNone/>
            </a:pPr>
            <a:r>
              <a:rPr lang="es-ES" sz="6600" b="1" dirty="0"/>
              <a:t>Burbujas económicas cruciales en la Historia Económica</a:t>
            </a:r>
          </a:p>
        </p:txBody>
      </p:sp>
      <p:sp>
        <p:nvSpPr>
          <p:cNvPr id="4" name="Marcador de número de diapositiva 3">
            <a:extLst>
              <a:ext uri="{FF2B5EF4-FFF2-40B4-BE49-F238E27FC236}">
                <a16:creationId xmlns:a16="http://schemas.microsoft.com/office/drawing/2014/main" id="{ACD8F82B-52CE-5E9C-DEF1-2F49F0F07BFF}"/>
              </a:ext>
            </a:extLst>
          </p:cNvPr>
          <p:cNvSpPr>
            <a:spLocks noGrp="1"/>
          </p:cNvSpPr>
          <p:nvPr>
            <p:ph type="sldNum" sz="quarter" idx="12"/>
          </p:nvPr>
        </p:nvSpPr>
        <p:spPr/>
        <p:txBody>
          <a:bodyPr/>
          <a:lstStyle/>
          <a:p>
            <a:fld id="{F91E73AB-9434-B442-AC8A-0F324B38CF33}" type="slidenum">
              <a:rPr lang="es-ES" smtClean="0"/>
              <a:t>3</a:t>
            </a:fld>
            <a:endParaRPr lang="es-ES"/>
          </a:p>
        </p:txBody>
      </p:sp>
      <p:sp>
        <p:nvSpPr>
          <p:cNvPr id="5" name="Marcador de pie de página 4">
            <a:extLst>
              <a:ext uri="{FF2B5EF4-FFF2-40B4-BE49-F238E27FC236}">
                <a16:creationId xmlns:a16="http://schemas.microsoft.com/office/drawing/2014/main" id="{D489FD2E-B8B7-D84C-D71D-3B551F31B504}"/>
              </a:ext>
            </a:extLst>
          </p:cNvPr>
          <p:cNvSpPr>
            <a:spLocks noGrp="1"/>
          </p:cNvSpPr>
          <p:nvPr>
            <p:ph type="ftr" sz="quarter" idx="11"/>
          </p:nvPr>
        </p:nvSpPr>
        <p:spPr/>
        <p:txBody>
          <a:bodyPr/>
          <a:lstStyle/>
          <a:p>
            <a:r>
              <a:rPr lang="es-ES"/>
              <a:t>Dr. Carles Manera</a:t>
            </a:r>
          </a:p>
        </p:txBody>
      </p:sp>
    </p:spTree>
    <p:extLst>
      <p:ext uri="{BB962C8B-B14F-4D97-AF65-F5344CB8AC3E}">
        <p14:creationId xmlns:p14="http://schemas.microsoft.com/office/powerpoint/2010/main" val="4184758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3C6F62D-DAD4-5C7A-A0E1-991CD9202E94}"/>
              </a:ext>
            </a:extLst>
          </p:cNvPr>
          <p:cNvPicPr>
            <a:picLocks noChangeAspect="1"/>
          </p:cNvPicPr>
          <p:nvPr/>
        </p:nvPicPr>
        <p:blipFill>
          <a:blip r:embed="rId2"/>
          <a:stretch>
            <a:fillRect/>
          </a:stretch>
        </p:blipFill>
        <p:spPr>
          <a:xfrm>
            <a:off x="2209800" y="335011"/>
            <a:ext cx="7772400" cy="6187978"/>
          </a:xfrm>
          <a:prstGeom prst="rect">
            <a:avLst/>
          </a:prstGeom>
        </p:spPr>
      </p:pic>
      <p:sp>
        <p:nvSpPr>
          <p:cNvPr id="3" name="Marcador de número de diapositiva 2">
            <a:extLst>
              <a:ext uri="{FF2B5EF4-FFF2-40B4-BE49-F238E27FC236}">
                <a16:creationId xmlns:a16="http://schemas.microsoft.com/office/drawing/2014/main" id="{EACF1C4A-5947-689A-A13A-98D529844494}"/>
              </a:ext>
            </a:extLst>
          </p:cNvPr>
          <p:cNvSpPr>
            <a:spLocks noGrp="1"/>
          </p:cNvSpPr>
          <p:nvPr>
            <p:ph type="sldNum" sz="quarter" idx="12"/>
          </p:nvPr>
        </p:nvSpPr>
        <p:spPr/>
        <p:txBody>
          <a:bodyPr/>
          <a:lstStyle/>
          <a:p>
            <a:fld id="{F91E73AB-9434-B442-AC8A-0F324B38CF33}" type="slidenum">
              <a:rPr lang="es-ES" smtClean="0"/>
              <a:t>4</a:t>
            </a:fld>
            <a:endParaRPr lang="es-ES"/>
          </a:p>
        </p:txBody>
      </p:sp>
      <p:sp>
        <p:nvSpPr>
          <p:cNvPr id="4" name="Marcador de pie de página 3">
            <a:extLst>
              <a:ext uri="{FF2B5EF4-FFF2-40B4-BE49-F238E27FC236}">
                <a16:creationId xmlns:a16="http://schemas.microsoft.com/office/drawing/2014/main" id="{A7EF7A4E-CEF7-E507-C611-36A6A8729D45}"/>
              </a:ext>
            </a:extLst>
          </p:cNvPr>
          <p:cNvSpPr>
            <a:spLocks noGrp="1"/>
          </p:cNvSpPr>
          <p:nvPr>
            <p:ph type="ftr" sz="quarter" idx="11"/>
          </p:nvPr>
        </p:nvSpPr>
        <p:spPr/>
        <p:txBody>
          <a:bodyPr/>
          <a:lstStyle/>
          <a:p>
            <a:r>
              <a:rPr lang="es-ES"/>
              <a:t>Dr. Carles Manera</a:t>
            </a:r>
          </a:p>
        </p:txBody>
      </p:sp>
    </p:spTree>
    <p:extLst>
      <p:ext uri="{BB962C8B-B14F-4D97-AF65-F5344CB8AC3E}">
        <p14:creationId xmlns:p14="http://schemas.microsoft.com/office/powerpoint/2010/main" val="3638213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45F82F-BBEE-3275-D71F-2F31D582D8DD}"/>
              </a:ext>
            </a:extLst>
          </p:cNvPr>
          <p:cNvSpPr>
            <a:spLocks noGrp="1"/>
          </p:cNvSpPr>
          <p:nvPr>
            <p:ph type="title"/>
          </p:nvPr>
        </p:nvSpPr>
        <p:spPr/>
        <p:txBody>
          <a:bodyPr/>
          <a:lstStyle/>
          <a:p>
            <a:pPr algn="ctr"/>
            <a:r>
              <a:rPr lang="es-ES" dirty="0"/>
              <a:t>Fases de la burbuja de los tulipanes</a:t>
            </a:r>
          </a:p>
        </p:txBody>
      </p:sp>
      <p:sp>
        <p:nvSpPr>
          <p:cNvPr id="3" name="Marcador de contenido 2">
            <a:extLst>
              <a:ext uri="{FF2B5EF4-FFF2-40B4-BE49-F238E27FC236}">
                <a16:creationId xmlns:a16="http://schemas.microsoft.com/office/drawing/2014/main" id="{3B692D9D-A61B-683A-B529-2E172B54C722}"/>
              </a:ext>
            </a:extLst>
          </p:cNvPr>
          <p:cNvSpPr>
            <a:spLocks noGrp="1"/>
          </p:cNvSpPr>
          <p:nvPr>
            <p:ph idx="1"/>
          </p:nvPr>
        </p:nvSpPr>
        <p:spPr/>
        <p:txBody>
          <a:bodyPr>
            <a:normAutofit fontScale="70000" lnSpcReduction="20000"/>
          </a:bodyPr>
          <a:lstStyle/>
          <a:p>
            <a:pPr lvl="0" algn="just"/>
            <a:r>
              <a:rPr lang="es-ES" b="1" dirty="0"/>
              <a:t>Fase de Colección (1634-1636):</a:t>
            </a:r>
            <a:r>
              <a:rPr lang="es-ES" dirty="0"/>
              <a:t> Los tulipanes exóticos se convirtieron en el máximo símbolo de estatus entre la élite holandesa. El virus del "mosaico" (que creaba patrones de colores únicos en los pétalos) hizo que ciertos bulbos fueran extremadamente raros y deseados.</a:t>
            </a:r>
          </a:p>
          <a:p>
            <a:pPr lvl="0" algn="just"/>
            <a:r>
              <a:rPr lang="es-ES" b="1" dirty="0"/>
              <a:t>Fase de Especulación (finales de 1636): </a:t>
            </a:r>
            <a:r>
              <a:rPr lang="es-ES" dirty="0"/>
              <a:t>El comercio dejó de ser exclusivo de botánicos y nobles. Se creó el </a:t>
            </a:r>
            <a:r>
              <a:rPr lang="es-ES" i="1" dirty="0" err="1"/>
              <a:t>windhandel</a:t>
            </a:r>
            <a:r>
              <a:rPr lang="es-ES" dirty="0"/>
              <a:t> (comercio de viento), un mercado de futuros donde la gente compraba y vendía contratos de bulbos que aún estaban enterrados. Artesanos, taberneros y campesinos vendieron sus tierras y ganado para entrar al mercado.</a:t>
            </a:r>
          </a:p>
          <a:p>
            <a:pPr lvl="0" algn="just"/>
            <a:r>
              <a:rPr lang="es-ES" b="1" dirty="0"/>
              <a:t>El Clímax (enero-febrero 1637):</a:t>
            </a:r>
            <a:r>
              <a:rPr lang="es-ES" dirty="0"/>
              <a:t> Un solo bulbo de la variedad más rara, el </a:t>
            </a:r>
            <a:r>
              <a:rPr lang="es-ES" i="1" dirty="0"/>
              <a:t>Semper Augustus</a:t>
            </a:r>
            <a:r>
              <a:rPr lang="es-ES" dirty="0"/>
              <a:t>, llegó a valorarse en </a:t>
            </a:r>
            <a:r>
              <a:rPr lang="es-ES" b="1" dirty="0"/>
              <a:t>5.000 florines</a:t>
            </a:r>
            <a:r>
              <a:rPr lang="es-ES" dirty="0"/>
              <a:t>, una cantidad con la que se podían comprar mansiones enteras o alimentar a una familia holandesa durante la mitad de su vida.</a:t>
            </a:r>
          </a:p>
          <a:p>
            <a:pPr lvl="0" algn="just"/>
            <a:r>
              <a:rPr lang="es-ES" b="1" dirty="0"/>
              <a:t>El Estallido de la Burbuja (febrero 1637):</a:t>
            </a:r>
            <a:r>
              <a:rPr lang="es-ES" dirty="0"/>
              <a:t> En una subasta en Haarlem, los compradores simplemente no se presentaron, se negaron a pagar los precios inflados y cundió el pánico. Al ser contratos no regulados, todo el sistema de confianza se desmoronó. En pocas semanas, los bulbos perdieron más del 90% de su valor ficticio.</a:t>
            </a:r>
          </a:p>
          <a:p>
            <a:endParaRPr lang="es-ES" dirty="0"/>
          </a:p>
        </p:txBody>
      </p:sp>
      <p:sp>
        <p:nvSpPr>
          <p:cNvPr id="4" name="Marcador de número de diapositiva 3">
            <a:extLst>
              <a:ext uri="{FF2B5EF4-FFF2-40B4-BE49-F238E27FC236}">
                <a16:creationId xmlns:a16="http://schemas.microsoft.com/office/drawing/2014/main" id="{B9492C8C-9BFB-9D85-BD58-2199DA008F26}"/>
              </a:ext>
            </a:extLst>
          </p:cNvPr>
          <p:cNvSpPr>
            <a:spLocks noGrp="1"/>
          </p:cNvSpPr>
          <p:nvPr>
            <p:ph type="sldNum" sz="quarter" idx="12"/>
          </p:nvPr>
        </p:nvSpPr>
        <p:spPr/>
        <p:txBody>
          <a:bodyPr/>
          <a:lstStyle/>
          <a:p>
            <a:fld id="{F91E73AB-9434-B442-AC8A-0F324B38CF33}" type="slidenum">
              <a:rPr lang="es-ES" smtClean="0"/>
              <a:t>5</a:t>
            </a:fld>
            <a:endParaRPr lang="es-ES"/>
          </a:p>
        </p:txBody>
      </p:sp>
      <p:sp>
        <p:nvSpPr>
          <p:cNvPr id="5" name="Marcador de pie de página 4">
            <a:extLst>
              <a:ext uri="{FF2B5EF4-FFF2-40B4-BE49-F238E27FC236}">
                <a16:creationId xmlns:a16="http://schemas.microsoft.com/office/drawing/2014/main" id="{92DC2859-6799-46F4-1330-A4C16270D2AE}"/>
              </a:ext>
            </a:extLst>
          </p:cNvPr>
          <p:cNvSpPr>
            <a:spLocks noGrp="1"/>
          </p:cNvSpPr>
          <p:nvPr>
            <p:ph type="ftr" sz="quarter" idx="11"/>
          </p:nvPr>
        </p:nvSpPr>
        <p:spPr/>
        <p:txBody>
          <a:bodyPr/>
          <a:lstStyle/>
          <a:p>
            <a:r>
              <a:rPr lang="es-ES"/>
              <a:t>Dr. Carles Manera</a:t>
            </a:r>
          </a:p>
        </p:txBody>
      </p:sp>
    </p:spTree>
    <p:extLst>
      <p:ext uri="{BB962C8B-B14F-4D97-AF65-F5344CB8AC3E}">
        <p14:creationId xmlns:p14="http://schemas.microsoft.com/office/powerpoint/2010/main" val="3359110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20D7380-E8F7-A4EA-19A1-D54A1C656D25}"/>
              </a:ext>
            </a:extLst>
          </p:cNvPr>
          <p:cNvPicPr>
            <a:picLocks noChangeAspect="1"/>
          </p:cNvPicPr>
          <p:nvPr/>
        </p:nvPicPr>
        <p:blipFill>
          <a:blip r:embed="rId2"/>
          <a:stretch>
            <a:fillRect/>
          </a:stretch>
        </p:blipFill>
        <p:spPr>
          <a:xfrm>
            <a:off x="2209800" y="435412"/>
            <a:ext cx="7772400" cy="5987176"/>
          </a:xfrm>
          <a:prstGeom prst="rect">
            <a:avLst/>
          </a:prstGeom>
        </p:spPr>
      </p:pic>
      <p:sp>
        <p:nvSpPr>
          <p:cNvPr id="3" name="Marcador de número de diapositiva 2">
            <a:extLst>
              <a:ext uri="{FF2B5EF4-FFF2-40B4-BE49-F238E27FC236}">
                <a16:creationId xmlns:a16="http://schemas.microsoft.com/office/drawing/2014/main" id="{B0E2D65C-8373-D2B2-42AF-FDBFEE59EFE8}"/>
              </a:ext>
            </a:extLst>
          </p:cNvPr>
          <p:cNvSpPr>
            <a:spLocks noGrp="1"/>
          </p:cNvSpPr>
          <p:nvPr>
            <p:ph type="sldNum" sz="quarter" idx="12"/>
          </p:nvPr>
        </p:nvSpPr>
        <p:spPr/>
        <p:txBody>
          <a:bodyPr/>
          <a:lstStyle/>
          <a:p>
            <a:fld id="{F91E73AB-9434-B442-AC8A-0F324B38CF33}" type="slidenum">
              <a:rPr lang="es-ES" smtClean="0"/>
              <a:t>6</a:t>
            </a:fld>
            <a:endParaRPr lang="es-ES"/>
          </a:p>
        </p:txBody>
      </p:sp>
      <p:sp>
        <p:nvSpPr>
          <p:cNvPr id="4" name="Marcador de pie de página 3">
            <a:extLst>
              <a:ext uri="{FF2B5EF4-FFF2-40B4-BE49-F238E27FC236}">
                <a16:creationId xmlns:a16="http://schemas.microsoft.com/office/drawing/2014/main" id="{0AD4F294-1E19-CCA5-BFEE-303AD6DF4695}"/>
              </a:ext>
            </a:extLst>
          </p:cNvPr>
          <p:cNvSpPr>
            <a:spLocks noGrp="1"/>
          </p:cNvSpPr>
          <p:nvPr>
            <p:ph type="ftr" sz="quarter" idx="11"/>
          </p:nvPr>
        </p:nvSpPr>
        <p:spPr/>
        <p:txBody>
          <a:bodyPr/>
          <a:lstStyle/>
          <a:p>
            <a:r>
              <a:rPr lang="es-ES"/>
              <a:t>Dr. Carles Manera</a:t>
            </a:r>
          </a:p>
        </p:txBody>
      </p:sp>
    </p:spTree>
    <p:extLst>
      <p:ext uri="{BB962C8B-B14F-4D97-AF65-F5344CB8AC3E}">
        <p14:creationId xmlns:p14="http://schemas.microsoft.com/office/powerpoint/2010/main" val="31528018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A8E574-CE14-730B-A35C-860D3F7BE825}"/>
              </a:ext>
            </a:extLst>
          </p:cNvPr>
          <p:cNvSpPr>
            <a:spLocks noGrp="1"/>
          </p:cNvSpPr>
          <p:nvPr>
            <p:ph type="title"/>
          </p:nvPr>
        </p:nvSpPr>
        <p:spPr/>
        <p:txBody>
          <a:bodyPr/>
          <a:lstStyle/>
          <a:p>
            <a:pPr algn="ctr"/>
            <a:r>
              <a:rPr lang="es-ES" dirty="0"/>
              <a:t>Fases Clave de la Burbuja Ferroviaria</a:t>
            </a:r>
            <a:br>
              <a:rPr lang="es-ES" b="1" dirty="0"/>
            </a:br>
            <a:endParaRPr lang="es-ES" dirty="0"/>
          </a:p>
        </p:txBody>
      </p:sp>
      <p:sp>
        <p:nvSpPr>
          <p:cNvPr id="3" name="Marcador de contenido 2">
            <a:extLst>
              <a:ext uri="{FF2B5EF4-FFF2-40B4-BE49-F238E27FC236}">
                <a16:creationId xmlns:a16="http://schemas.microsoft.com/office/drawing/2014/main" id="{436778C0-F075-7C85-A629-A009843D9D76}"/>
              </a:ext>
            </a:extLst>
          </p:cNvPr>
          <p:cNvSpPr>
            <a:spLocks noGrp="1"/>
          </p:cNvSpPr>
          <p:nvPr>
            <p:ph idx="1"/>
          </p:nvPr>
        </p:nvSpPr>
        <p:spPr/>
        <p:txBody>
          <a:bodyPr>
            <a:normAutofit fontScale="77500" lnSpcReduction="20000"/>
          </a:bodyPr>
          <a:lstStyle/>
          <a:p>
            <a:pPr lvl="0" algn="just"/>
            <a:r>
              <a:rPr lang="es-ES" b="1" dirty="0"/>
              <a:t>El Nacimiento de la Manía (1840-1843):</a:t>
            </a:r>
            <a:r>
              <a:rPr lang="es-ES" dirty="0"/>
              <a:t> Los primeros ferrocarriles comerciales demostraron ser altamente eficientes y rentables. Al ver el éxito real del transporte de pasajeros y mercancías, el público comenzó a notar el sector.</a:t>
            </a:r>
          </a:p>
          <a:p>
            <a:pPr lvl="0" algn="just"/>
            <a:r>
              <a:rPr lang="es-ES" b="1" dirty="0"/>
              <a:t>La Fase de Euforia (1844-1845):</a:t>
            </a:r>
            <a:r>
              <a:rPr lang="es-ES" dirty="0"/>
              <a:t> El Banco de Inglaterra recortó los tipos de interés. El dinero barato, sumado a la promesa de revolucionar la economía, provocó que miles de familias de clase media invirtieran todos sus ahorros en cualquier nueva compañía que tuviera la palabra "ferrocarril" en su nombre.</a:t>
            </a:r>
          </a:p>
          <a:p>
            <a:pPr lvl="0" algn="just"/>
            <a:r>
              <a:rPr lang="es-ES" b="1" dirty="0"/>
              <a:t>El Pico del Mercado (1846):</a:t>
            </a:r>
            <a:r>
              <a:rPr lang="es-ES" dirty="0"/>
              <a:t> En 1846 se alcanzó el clímax especulativo. El Parlamento británico aprobó </a:t>
            </a:r>
            <a:r>
              <a:rPr lang="es-ES" b="1" dirty="0"/>
              <a:t>272 leyes (Acts </a:t>
            </a:r>
            <a:r>
              <a:rPr lang="es-ES" b="1" dirty="0" err="1"/>
              <a:t>of</a:t>
            </a:r>
            <a:r>
              <a:rPr lang="es-ES" b="1" dirty="0"/>
              <a:t> Parliament)</a:t>
            </a:r>
            <a:r>
              <a:rPr lang="es-ES" dirty="0"/>
              <a:t> para constituir nuevas líneas que sumaban más de 15,000 kilómetros de nuevas vías. Muchas de estas empresas eran fraudes o proyectos técnicamente inviables.</a:t>
            </a:r>
          </a:p>
          <a:p>
            <a:pPr lvl="0" algn="just"/>
            <a:r>
              <a:rPr lang="es-ES" b="1" dirty="0"/>
              <a:t>El Estallido y Pánico (1847-1848):</a:t>
            </a:r>
            <a:r>
              <a:rPr lang="es-ES" dirty="0"/>
              <a:t> El Banco de Inglaterra subió los tipos de interés para frenar la especulación. Al exigir los pagos de capital pendientes de las acciones, los inversores entraron en pánico y comenzaron a vender en masa. El mercado colapsó, un tercio de las líneas propuestas nunca se construyeron y miles de personas cayeron en la ruina.</a:t>
            </a:r>
          </a:p>
          <a:p>
            <a:endParaRPr lang="es-ES" dirty="0"/>
          </a:p>
        </p:txBody>
      </p:sp>
      <p:sp>
        <p:nvSpPr>
          <p:cNvPr id="4" name="Marcador de número de diapositiva 3">
            <a:extLst>
              <a:ext uri="{FF2B5EF4-FFF2-40B4-BE49-F238E27FC236}">
                <a16:creationId xmlns:a16="http://schemas.microsoft.com/office/drawing/2014/main" id="{F607A998-0863-17F4-EACF-1F2888367D93}"/>
              </a:ext>
            </a:extLst>
          </p:cNvPr>
          <p:cNvSpPr>
            <a:spLocks noGrp="1"/>
          </p:cNvSpPr>
          <p:nvPr>
            <p:ph type="sldNum" sz="quarter" idx="12"/>
          </p:nvPr>
        </p:nvSpPr>
        <p:spPr/>
        <p:txBody>
          <a:bodyPr/>
          <a:lstStyle/>
          <a:p>
            <a:fld id="{F91E73AB-9434-B442-AC8A-0F324B38CF33}" type="slidenum">
              <a:rPr lang="es-ES" smtClean="0"/>
              <a:t>7</a:t>
            </a:fld>
            <a:endParaRPr lang="es-ES"/>
          </a:p>
        </p:txBody>
      </p:sp>
      <p:sp>
        <p:nvSpPr>
          <p:cNvPr id="5" name="Marcador de pie de página 4">
            <a:extLst>
              <a:ext uri="{FF2B5EF4-FFF2-40B4-BE49-F238E27FC236}">
                <a16:creationId xmlns:a16="http://schemas.microsoft.com/office/drawing/2014/main" id="{21BC2A2C-8C65-1B10-E485-6F12CB1861A4}"/>
              </a:ext>
            </a:extLst>
          </p:cNvPr>
          <p:cNvSpPr>
            <a:spLocks noGrp="1"/>
          </p:cNvSpPr>
          <p:nvPr>
            <p:ph type="ftr" sz="quarter" idx="11"/>
          </p:nvPr>
        </p:nvSpPr>
        <p:spPr/>
        <p:txBody>
          <a:bodyPr/>
          <a:lstStyle/>
          <a:p>
            <a:r>
              <a:rPr lang="es-ES"/>
              <a:t>Dr. Carles Manera</a:t>
            </a:r>
          </a:p>
        </p:txBody>
      </p:sp>
    </p:spTree>
    <p:extLst>
      <p:ext uri="{BB962C8B-B14F-4D97-AF65-F5344CB8AC3E}">
        <p14:creationId xmlns:p14="http://schemas.microsoft.com/office/powerpoint/2010/main" val="1186270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17F444C7-4D6C-0364-CB92-37D14648B6B2}"/>
              </a:ext>
            </a:extLst>
          </p:cNvPr>
          <p:cNvSpPr>
            <a:spLocks noGrp="1"/>
          </p:cNvSpPr>
          <p:nvPr>
            <p:ph type="sldNum" sz="quarter" idx="12"/>
          </p:nvPr>
        </p:nvSpPr>
        <p:spPr/>
        <p:txBody>
          <a:bodyPr/>
          <a:lstStyle/>
          <a:p>
            <a:fld id="{F91E73AB-9434-B442-AC8A-0F324B38CF33}" type="slidenum">
              <a:rPr lang="es-ES" smtClean="0"/>
              <a:t>8</a:t>
            </a:fld>
            <a:endParaRPr lang="es-ES"/>
          </a:p>
        </p:txBody>
      </p:sp>
      <p:pic>
        <p:nvPicPr>
          <p:cNvPr id="3" name="Imagen 2">
            <a:extLst>
              <a:ext uri="{FF2B5EF4-FFF2-40B4-BE49-F238E27FC236}">
                <a16:creationId xmlns:a16="http://schemas.microsoft.com/office/drawing/2014/main" id="{D1E8134E-29C0-DD66-ED78-29758EE7C71B}"/>
              </a:ext>
            </a:extLst>
          </p:cNvPr>
          <p:cNvPicPr>
            <a:picLocks noChangeAspect="1"/>
          </p:cNvPicPr>
          <p:nvPr/>
        </p:nvPicPr>
        <p:blipFill>
          <a:blip r:embed="rId2"/>
          <a:stretch>
            <a:fillRect/>
          </a:stretch>
        </p:blipFill>
        <p:spPr>
          <a:xfrm>
            <a:off x="2209800" y="68999"/>
            <a:ext cx="7772400" cy="6720001"/>
          </a:xfrm>
          <a:prstGeom prst="rect">
            <a:avLst/>
          </a:prstGeom>
        </p:spPr>
      </p:pic>
      <p:sp>
        <p:nvSpPr>
          <p:cNvPr id="4" name="Marcador de pie de página 3">
            <a:extLst>
              <a:ext uri="{FF2B5EF4-FFF2-40B4-BE49-F238E27FC236}">
                <a16:creationId xmlns:a16="http://schemas.microsoft.com/office/drawing/2014/main" id="{642A2101-469A-652F-7907-7EF45A95A43C}"/>
              </a:ext>
            </a:extLst>
          </p:cNvPr>
          <p:cNvSpPr>
            <a:spLocks noGrp="1"/>
          </p:cNvSpPr>
          <p:nvPr>
            <p:ph type="ftr" sz="quarter" idx="11"/>
          </p:nvPr>
        </p:nvSpPr>
        <p:spPr/>
        <p:txBody>
          <a:bodyPr/>
          <a:lstStyle/>
          <a:p>
            <a:r>
              <a:rPr lang="es-ES"/>
              <a:t>Dr. Carles Manera</a:t>
            </a:r>
          </a:p>
        </p:txBody>
      </p:sp>
    </p:spTree>
    <p:extLst>
      <p:ext uri="{BB962C8B-B14F-4D97-AF65-F5344CB8AC3E}">
        <p14:creationId xmlns:p14="http://schemas.microsoft.com/office/powerpoint/2010/main" val="1327114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B57C66-160A-652C-F5F5-A4727E07013D}"/>
              </a:ext>
            </a:extLst>
          </p:cNvPr>
          <p:cNvSpPr>
            <a:spLocks noGrp="1"/>
          </p:cNvSpPr>
          <p:nvPr>
            <p:ph type="title"/>
          </p:nvPr>
        </p:nvSpPr>
        <p:spPr/>
        <p:txBody>
          <a:bodyPr/>
          <a:lstStyle/>
          <a:p>
            <a:pPr algn="ctr"/>
            <a:r>
              <a:rPr lang="es-ES" dirty="0"/>
              <a:t>Las fases en la burbuja del nacimiento de los electrodomésticos (felices años 1920)</a:t>
            </a:r>
          </a:p>
        </p:txBody>
      </p:sp>
      <p:sp>
        <p:nvSpPr>
          <p:cNvPr id="3" name="Marcador de contenido 2">
            <a:extLst>
              <a:ext uri="{FF2B5EF4-FFF2-40B4-BE49-F238E27FC236}">
                <a16:creationId xmlns:a16="http://schemas.microsoft.com/office/drawing/2014/main" id="{D1C758A4-C837-CD74-92E8-D60ED9A382C8}"/>
              </a:ext>
            </a:extLst>
          </p:cNvPr>
          <p:cNvSpPr>
            <a:spLocks noGrp="1"/>
          </p:cNvSpPr>
          <p:nvPr>
            <p:ph idx="1"/>
          </p:nvPr>
        </p:nvSpPr>
        <p:spPr/>
        <p:txBody>
          <a:bodyPr>
            <a:normAutofit fontScale="55000" lnSpcReduction="20000"/>
          </a:bodyPr>
          <a:lstStyle/>
          <a:p>
            <a:pPr marL="0" lvl="0" indent="0" algn="just">
              <a:buNone/>
            </a:pPr>
            <a:r>
              <a:rPr lang="es-ES" b="1" dirty="0"/>
              <a:t>1. La Fundación: Electrificación y Lanzamiento (1920 - 1922)</a:t>
            </a:r>
          </a:p>
          <a:p>
            <a:pPr lvl="0" algn="just"/>
            <a:r>
              <a:rPr lang="es-ES" dirty="0"/>
              <a:t>Antes de 1920, la mayoría de las tareas del hogar se hacían a mano. Sin embargo, durante los primeros años de la década, las ciudades comenzaron a cablearse masivamente de forma eléctrica. Las patentes de inventos que existían desde hacía años (como la </a:t>
            </a:r>
            <a:r>
              <a:rPr lang="es-ES" b="1" dirty="0"/>
              <a:t>aspiradora</a:t>
            </a:r>
            <a:r>
              <a:rPr lang="es-ES" dirty="0"/>
              <a:t> o la </a:t>
            </a:r>
            <a:r>
              <a:rPr lang="es-ES" b="1" dirty="0"/>
              <a:t>plancha eléctrica</a:t>
            </a:r>
            <a:r>
              <a:rPr lang="es-ES" dirty="0"/>
              <a:t>) empezaron a fabricarse en masa porque las casas ya tenían dónde enchufarlas.</a:t>
            </a:r>
          </a:p>
          <a:p>
            <a:pPr marL="0" lvl="0" indent="0" algn="just">
              <a:buNone/>
            </a:pPr>
            <a:r>
              <a:rPr lang="es-ES" b="1" dirty="0"/>
              <a:t>2. El Catalizador: El Nacimiento del Pago a Plazos (1923 - 1925)</a:t>
            </a:r>
          </a:p>
          <a:p>
            <a:pPr lvl="0" algn="just"/>
            <a:r>
              <a:rPr lang="es-ES" dirty="0"/>
              <a:t>Los electrodomésticos eran caros para una familia promedio. Las empresas revolucionaron el mercado inventando el </a:t>
            </a:r>
            <a:r>
              <a:rPr lang="es-ES" b="1" dirty="0"/>
              <a:t>crédito al consumo ("compre ahora y pague después")</a:t>
            </a:r>
            <a:r>
              <a:rPr lang="es-ES" dirty="0"/>
              <a:t>. Por primera vez, cualquier persona podía llevarse una </a:t>
            </a:r>
            <a:r>
              <a:rPr lang="es-ES" b="1" dirty="0"/>
              <a:t>lavadora eléctrica</a:t>
            </a:r>
            <a:r>
              <a:rPr lang="es-ES" dirty="0"/>
              <a:t> o una de las primeras </a:t>
            </a:r>
            <a:r>
              <a:rPr lang="es-ES" b="1" dirty="0"/>
              <a:t>neveras (refrigeradores)</a:t>
            </a:r>
            <a:r>
              <a:rPr lang="es-ES" dirty="0"/>
              <a:t> pagando una pequeña cantidad al mes. Esto desató una fiebre de compras sin precedentes.</a:t>
            </a:r>
          </a:p>
          <a:p>
            <a:pPr marL="0" lvl="0" indent="0" algn="just">
              <a:buNone/>
            </a:pPr>
            <a:r>
              <a:rPr lang="es-ES" b="1" dirty="0"/>
              <a:t> 3. La Fase de Euforia y Estatus Social (1926 - 1928)</a:t>
            </a:r>
          </a:p>
          <a:p>
            <a:pPr lvl="0" algn="just"/>
            <a:r>
              <a:rPr lang="es-ES" dirty="0"/>
              <a:t>Tener electrodomésticos pasó de ser una comodidad a un símbolo de estatus social. El caso más extremo fue la </a:t>
            </a:r>
            <a:r>
              <a:rPr lang="es-ES" b="1" dirty="0"/>
              <a:t>radio</a:t>
            </a:r>
            <a:r>
              <a:rPr lang="es-ES" dirty="0"/>
              <a:t>: en 1920 apenas existía como producto comercial; para 1929, más de 10 millones de hogares tenían una, convirtiéndose en el centro de la vida familiar. Las fábricas trabajaban a tres turnos y la publicidad moderna nació en esta época, bombardeando a las amas de casa con promesas de "liberación del trabajo doméstico".</a:t>
            </a:r>
          </a:p>
          <a:p>
            <a:pPr marL="0" lvl="0" indent="0" algn="just">
              <a:buNone/>
            </a:pPr>
            <a:r>
              <a:rPr lang="es-ES" b="1" dirty="0"/>
              <a:t>4. La Saturación y el Choque con la Realidad (1929 - 1930)</a:t>
            </a:r>
          </a:p>
          <a:p>
            <a:pPr lvl="0" algn="just"/>
            <a:r>
              <a:rPr lang="es-ES" dirty="0"/>
              <a:t>Hacia 1929, la producción de las fábricas empezó a superar la capacidad de compra de la gente; los mercados urbanos se estaban saturando y las familias ya estaban fuertemente endeudadas por los plazos. Cuando la bolsa de Wall Street quebró en octubre de 1929, el crédito se congeló. Las ventas de electrodomésticos cayeron en picado, lo que provocó despidos masivos en las fábricas e inició el círculo vicioso de la Gran Depresión.</a:t>
            </a:r>
          </a:p>
          <a:p>
            <a:endParaRPr lang="es-ES" dirty="0"/>
          </a:p>
        </p:txBody>
      </p:sp>
      <p:sp>
        <p:nvSpPr>
          <p:cNvPr id="4" name="Marcador de número de diapositiva 3">
            <a:extLst>
              <a:ext uri="{FF2B5EF4-FFF2-40B4-BE49-F238E27FC236}">
                <a16:creationId xmlns:a16="http://schemas.microsoft.com/office/drawing/2014/main" id="{5C1F5318-AAAA-9701-F08D-BEAE56AB8470}"/>
              </a:ext>
            </a:extLst>
          </p:cNvPr>
          <p:cNvSpPr>
            <a:spLocks noGrp="1"/>
          </p:cNvSpPr>
          <p:nvPr>
            <p:ph type="sldNum" sz="quarter" idx="12"/>
          </p:nvPr>
        </p:nvSpPr>
        <p:spPr/>
        <p:txBody>
          <a:bodyPr/>
          <a:lstStyle/>
          <a:p>
            <a:fld id="{F91E73AB-9434-B442-AC8A-0F324B38CF33}" type="slidenum">
              <a:rPr lang="es-ES" smtClean="0"/>
              <a:t>9</a:t>
            </a:fld>
            <a:endParaRPr lang="es-ES"/>
          </a:p>
        </p:txBody>
      </p:sp>
      <p:sp>
        <p:nvSpPr>
          <p:cNvPr id="5" name="Marcador de pie de página 4">
            <a:extLst>
              <a:ext uri="{FF2B5EF4-FFF2-40B4-BE49-F238E27FC236}">
                <a16:creationId xmlns:a16="http://schemas.microsoft.com/office/drawing/2014/main" id="{78C4F6BA-4C32-F9C0-95F2-BCC9E6D8CCC8}"/>
              </a:ext>
            </a:extLst>
          </p:cNvPr>
          <p:cNvSpPr>
            <a:spLocks noGrp="1"/>
          </p:cNvSpPr>
          <p:nvPr>
            <p:ph type="ftr" sz="quarter" idx="11"/>
          </p:nvPr>
        </p:nvSpPr>
        <p:spPr/>
        <p:txBody>
          <a:bodyPr/>
          <a:lstStyle/>
          <a:p>
            <a:r>
              <a:rPr lang="es-ES"/>
              <a:t>Dr. Carles Manera</a:t>
            </a:r>
          </a:p>
        </p:txBody>
      </p:sp>
    </p:spTree>
    <p:extLst>
      <p:ext uri="{BB962C8B-B14F-4D97-AF65-F5344CB8AC3E}">
        <p14:creationId xmlns:p14="http://schemas.microsoft.com/office/powerpoint/2010/main" val="4536389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2FFA8E2-76B1-C0CC-EE74-4D05CE04919D}"/>
              </a:ext>
            </a:extLst>
          </p:cNvPr>
          <p:cNvPicPr>
            <a:picLocks noChangeAspect="1"/>
          </p:cNvPicPr>
          <p:nvPr/>
        </p:nvPicPr>
        <p:blipFill>
          <a:blip r:embed="rId2"/>
          <a:stretch>
            <a:fillRect/>
          </a:stretch>
        </p:blipFill>
        <p:spPr>
          <a:xfrm>
            <a:off x="2209800" y="427414"/>
            <a:ext cx="7772400" cy="6003172"/>
          </a:xfrm>
          <a:prstGeom prst="rect">
            <a:avLst/>
          </a:prstGeom>
        </p:spPr>
      </p:pic>
      <p:pic>
        <p:nvPicPr>
          <p:cNvPr id="3" name="Imagen 2">
            <a:extLst>
              <a:ext uri="{FF2B5EF4-FFF2-40B4-BE49-F238E27FC236}">
                <a16:creationId xmlns:a16="http://schemas.microsoft.com/office/drawing/2014/main" id="{1B589C8B-6AB5-274F-4E1F-3853B8353967}"/>
              </a:ext>
            </a:extLst>
          </p:cNvPr>
          <p:cNvPicPr>
            <a:picLocks noChangeAspect="1"/>
          </p:cNvPicPr>
          <p:nvPr/>
        </p:nvPicPr>
        <p:blipFill>
          <a:blip r:embed="rId3"/>
          <a:stretch>
            <a:fillRect/>
          </a:stretch>
        </p:blipFill>
        <p:spPr>
          <a:xfrm>
            <a:off x="2209800" y="496019"/>
            <a:ext cx="7772400" cy="5865962"/>
          </a:xfrm>
          <a:prstGeom prst="rect">
            <a:avLst/>
          </a:prstGeom>
        </p:spPr>
      </p:pic>
      <p:sp>
        <p:nvSpPr>
          <p:cNvPr id="4" name="Marcador de número de diapositiva 3">
            <a:extLst>
              <a:ext uri="{FF2B5EF4-FFF2-40B4-BE49-F238E27FC236}">
                <a16:creationId xmlns:a16="http://schemas.microsoft.com/office/drawing/2014/main" id="{80C75D30-425E-0CA3-C8F4-ED8D4BC25E74}"/>
              </a:ext>
            </a:extLst>
          </p:cNvPr>
          <p:cNvSpPr>
            <a:spLocks noGrp="1"/>
          </p:cNvSpPr>
          <p:nvPr>
            <p:ph type="sldNum" sz="quarter" idx="12"/>
          </p:nvPr>
        </p:nvSpPr>
        <p:spPr/>
        <p:txBody>
          <a:bodyPr/>
          <a:lstStyle/>
          <a:p>
            <a:fld id="{F91E73AB-9434-B442-AC8A-0F324B38CF33}" type="slidenum">
              <a:rPr lang="es-ES" smtClean="0"/>
              <a:t>10</a:t>
            </a:fld>
            <a:endParaRPr lang="es-ES"/>
          </a:p>
        </p:txBody>
      </p:sp>
      <p:sp>
        <p:nvSpPr>
          <p:cNvPr id="5" name="Marcador de pie de página 4">
            <a:extLst>
              <a:ext uri="{FF2B5EF4-FFF2-40B4-BE49-F238E27FC236}">
                <a16:creationId xmlns:a16="http://schemas.microsoft.com/office/drawing/2014/main" id="{3B77BD36-FCD0-37C9-6355-B420015B5AB3}"/>
              </a:ext>
            </a:extLst>
          </p:cNvPr>
          <p:cNvSpPr>
            <a:spLocks noGrp="1"/>
          </p:cNvSpPr>
          <p:nvPr>
            <p:ph type="ftr" sz="quarter" idx="11"/>
          </p:nvPr>
        </p:nvSpPr>
        <p:spPr/>
        <p:txBody>
          <a:bodyPr/>
          <a:lstStyle/>
          <a:p>
            <a:r>
              <a:rPr lang="es-ES"/>
              <a:t>Dr. Carles Manera</a:t>
            </a:r>
          </a:p>
        </p:txBody>
      </p:sp>
    </p:spTree>
    <p:extLst>
      <p:ext uri="{BB962C8B-B14F-4D97-AF65-F5344CB8AC3E}">
        <p14:creationId xmlns:p14="http://schemas.microsoft.com/office/powerpoint/2010/main" val="1156726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3E192C-FAF6-04FC-019C-244F65E87CE3}"/>
              </a:ext>
            </a:extLst>
          </p:cNvPr>
          <p:cNvSpPr>
            <a:spLocks noGrp="1"/>
          </p:cNvSpPr>
          <p:nvPr>
            <p:ph type="title"/>
          </p:nvPr>
        </p:nvSpPr>
        <p:spPr/>
        <p:txBody>
          <a:bodyPr/>
          <a:lstStyle/>
          <a:p>
            <a:pPr algn="ctr"/>
            <a:r>
              <a:rPr lang="es-ES" dirty="0"/>
              <a:t>Fases de la burbuja en Wall Street, 1929</a:t>
            </a:r>
          </a:p>
        </p:txBody>
      </p:sp>
      <p:sp>
        <p:nvSpPr>
          <p:cNvPr id="3" name="Marcador de contenido 2">
            <a:extLst>
              <a:ext uri="{FF2B5EF4-FFF2-40B4-BE49-F238E27FC236}">
                <a16:creationId xmlns:a16="http://schemas.microsoft.com/office/drawing/2014/main" id="{E666F112-F207-AAB9-AD3B-21BFCAAFF7C0}"/>
              </a:ext>
            </a:extLst>
          </p:cNvPr>
          <p:cNvSpPr>
            <a:spLocks noGrp="1"/>
          </p:cNvSpPr>
          <p:nvPr>
            <p:ph idx="1"/>
          </p:nvPr>
        </p:nvSpPr>
        <p:spPr/>
        <p:txBody>
          <a:bodyPr>
            <a:normAutofit fontScale="55000" lnSpcReduction="20000"/>
          </a:bodyPr>
          <a:lstStyle/>
          <a:p>
            <a:pPr marL="0" lvl="0" indent="0" algn="just">
              <a:buNone/>
            </a:pPr>
            <a:r>
              <a:rPr lang="es-ES" sz="2500" b="1" dirty="0"/>
              <a:t>1. El Auge y los "Felices Años 20" (1925 - mitad 1929): </a:t>
            </a:r>
            <a:r>
              <a:rPr lang="es-ES" sz="2500" dirty="0"/>
              <a:t>Tras la Primera Guerra Mundial, la economía estadounidense despegó. La producción industrial en masa, la llegada del automóvil y los electrodomésticos crearon un optimismo sin precedentes. Las acciones de empresas como Radio </a:t>
            </a:r>
            <a:r>
              <a:rPr lang="es-ES" sz="2500" dirty="0" err="1"/>
              <a:t>Corporation</a:t>
            </a:r>
            <a:r>
              <a:rPr lang="es-ES" sz="2500" dirty="0"/>
              <a:t> </a:t>
            </a:r>
            <a:r>
              <a:rPr lang="es-ES" sz="2500" dirty="0" err="1"/>
              <a:t>of</a:t>
            </a:r>
            <a:r>
              <a:rPr lang="es-ES" sz="2500" dirty="0"/>
              <a:t> </a:t>
            </a:r>
            <a:r>
              <a:rPr lang="es-ES" sz="2500" dirty="0" err="1"/>
              <a:t>America</a:t>
            </a:r>
            <a:r>
              <a:rPr lang="es-ES" sz="2500" dirty="0"/>
              <a:t> (RCA) o General Electric se multiplicaron por diez.</a:t>
            </a:r>
          </a:p>
          <a:p>
            <a:pPr marL="0" lvl="0" indent="0" algn="just">
              <a:buNone/>
            </a:pPr>
            <a:r>
              <a:rPr lang="es-ES" sz="2500" b="1" dirty="0"/>
              <a:t>2. La Fase de Apalancamiento Masivo: </a:t>
            </a:r>
            <a:r>
              <a:rPr lang="es-ES" sz="2500" dirty="0"/>
              <a:t>Apareció el mecanismo financiero que infló la burbuja: </a:t>
            </a:r>
            <a:r>
              <a:rPr lang="es-ES" sz="2500" b="1" dirty="0"/>
              <a:t>comprar acciones a margen</a:t>
            </a:r>
            <a:r>
              <a:rPr lang="es-ES" sz="2500" dirty="0"/>
              <a:t>. Los inversores minoristas solo tenían que poner el 10% del dinero en efectivo para comprar una acción, y el otro 90% se lo prestaba el bróker. Todo el mundo creía que la bolsa nunca dejaría de subir y que pagarían la deuda con las ganancias.</a:t>
            </a:r>
          </a:p>
          <a:p>
            <a:pPr marL="0" lvl="0" indent="0" algn="just">
              <a:buNone/>
            </a:pPr>
            <a:r>
              <a:rPr lang="es-ES" sz="2500" b="1" dirty="0"/>
              <a:t> 3. El Pico y los Primeros Avisos (septiembre 1929): </a:t>
            </a:r>
            <a:r>
              <a:rPr lang="es-ES" sz="2500" dirty="0"/>
              <a:t>el </a:t>
            </a:r>
            <a:r>
              <a:rPr lang="es-ES" sz="2500" b="1" dirty="0"/>
              <a:t>3 de septiembre de 1929</a:t>
            </a:r>
            <a:r>
              <a:rPr lang="es-ES" sz="2500" dirty="0"/>
              <a:t>, el índice Dow Jones alcanzó su máximo histórico de </a:t>
            </a:r>
            <a:r>
              <a:rPr lang="es-ES" sz="2500" b="1" dirty="0"/>
              <a:t>381.17 puntos</a:t>
            </a:r>
            <a:r>
              <a:rPr lang="es-ES" sz="2500" dirty="0"/>
              <a:t>. A partir de ahí, el mercado se volvió inestable. La producción industrial real empezó a desacelerarse y los inventarios en las fábricas se acumularon, pero la bolsa seguía artificialmente alta.</a:t>
            </a:r>
          </a:p>
          <a:p>
            <a:pPr marL="0" lvl="0" indent="0" algn="just">
              <a:buNone/>
            </a:pPr>
            <a:r>
              <a:rPr lang="es-ES" sz="2500" b="1" dirty="0"/>
              <a:t>4. El Estallido y el Pánico Total (octubre 1929):</a:t>
            </a:r>
          </a:p>
          <a:p>
            <a:pPr lvl="1" algn="just"/>
            <a:r>
              <a:rPr lang="es-ES" sz="2500" b="1" dirty="0"/>
              <a:t>Jueves Negro (24 de octubre):</a:t>
            </a:r>
            <a:r>
              <a:rPr lang="es-ES" sz="2500" dirty="0"/>
              <a:t> Se desató el pánico. Se pusieron a la venta 12.9 millones de acciones sin compradores. Los grandes banqueros intentaron frenar la caída comprando bloques masivos de acciones, logrando una recuperación temporal.</a:t>
            </a:r>
          </a:p>
          <a:p>
            <a:pPr lvl="1" algn="just"/>
            <a:r>
              <a:rPr lang="es-ES" sz="2500" b="1" dirty="0"/>
              <a:t>Martes Negro (29 de octubre):</a:t>
            </a:r>
            <a:r>
              <a:rPr lang="es-ES" sz="2500" dirty="0"/>
              <a:t> El colapso definitivo. El pánico fue total y se vendieron más de 16.4 millones de acciones en un solo día. Los </a:t>
            </a:r>
            <a:r>
              <a:rPr lang="es-ES" sz="2500" dirty="0" err="1"/>
              <a:t>brókers</a:t>
            </a:r>
            <a:r>
              <a:rPr lang="es-ES" sz="2500" dirty="0"/>
              <a:t> exigieron a los inversores que pagaran los préstamos del margen en efectivo (</a:t>
            </a:r>
            <a:r>
              <a:rPr lang="es-ES" sz="2500" i="1" dirty="0" err="1"/>
              <a:t>margin</a:t>
            </a:r>
            <a:r>
              <a:rPr lang="es-ES" sz="2500" i="1" dirty="0"/>
              <a:t> </a:t>
            </a:r>
            <a:r>
              <a:rPr lang="es-ES" sz="2500" i="1" dirty="0" err="1"/>
              <a:t>calls</a:t>
            </a:r>
            <a:r>
              <a:rPr lang="es-ES" sz="2500" dirty="0"/>
              <a:t>). Al no tener dinero, sus acciones fueron vendidas a la fuerza, acelerando la caída libre.</a:t>
            </a:r>
          </a:p>
          <a:p>
            <a:pPr marL="0" indent="0" algn="just">
              <a:buNone/>
            </a:pPr>
            <a:br>
              <a:rPr lang="es-ES" sz="2500" dirty="0"/>
            </a:br>
            <a:r>
              <a:rPr lang="es-ES" sz="2500" b="1" dirty="0"/>
              <a:t>5. Martes Negro (29 de octubre):</a:t>
            </a:r>
            <a:r>
              <a:rPr lang="es-ES" sz="2500" dirty="0"/>
              <a:t> El colapso definitivo. El pánico fue total y se vendieron más de 16.4 millones de acciones en un solo día. Los </a:t>
            </a:r>
            <a:r>
              <a:rPr lang="es-ES" sz="2500" dirty="0" err="1"/>
              <a:t>brókers</a:t>
            </a:r>
            <a:r>
              <a:rPr lang="es-ES" sz="2500" dirty="0"/>
              <a:t> exigieron a los inversores que pagaran los préstamos del margen en efectivo (</a:t>
            </a:r>
            <a:r>
              <a:rPr lang="es-ES" sz="2500" i="1" dirty="0" err="1"/>
              <a:t>margin</a:t>
            </a:r>
            <a:r>
              <a:rPr lang="es-ES" sz="2500" i="1" dirty="0"/>
              <a:t> </a:t>
            </a:r>
            <a:r>
              <a:rPr lang="es-ES" sz="2500" i="1" dirty="0" err="1"/>
              <a:t>calls</a:t>
            </a:r>
            <a:r>
              <a:rPr lang="es-ES" sz="2500" dirty="0"/>
              <a:t>). Al no tener dinero, sus acciones fueron vendidas a la fuerza, acelerando la caída libre.</a:t>
            </a:r>
          </a:p>
          <a:p>
            <a:endParaRPr lang="es-ES" dirty="0"/>
          </a:p>
        </p:txBody>
      </p:sp>
      <p:sp>
        <p:nvSpPr>
          <p:cNvPr id="4" name="Marcador de número de diapositiva 3">
            <a:extLst>
              <a:ext uri="{FF2B5EF4-FFF2-40B4-BE49-F238E27FC236}">
                <a16:creationId xmlns:a16="http://schemas.microsoft.com/office/drawing/2014/main" id="{75E97C47-5838-E81F-C3E7-BF0E03F395F1}"/>
              </a:ext>
            </a:extLst>
          </p:cNvPr>
          <p:cNvSpPr>
            <a:spLocks noGrp="1"/>
          </p:cNvSpPr>
          <p:nvPr>
            <p:ph type="sldNum" sz="quarter" idx="12"/>
          </p:nvPr>
        </p:nvSpPr>
        <p:spPr/>
        <p:txBody>
          <a:bodyPr/>
          <a:lstStyle/>
          <a:p>
            <a:fld id="{F91E73AB-9434-B442-AC8A-0F324B38CF33}" type="slidenum">
              <a:rPr lang="es-ES" smtClean="0"/>
              <a:t>11</a:t>
            </a:fld>
            <a:endParaRPr lang="es-ES"/>
          </a:p>
        </p:txBody>
      </p:sp>
      <p:sp>
        <p:nvSpPr>
          <p:cNvPr id="5" name="Marcador de pie de página 4">
            <a:extLst>
              <a:ext uri="{FF2B5EF4-FFF2-40B4-BE49-F238E27FC236}">
                <a16:creationId xmlns:a16="http://schemas.microsoft.com/office/drawing/2014/main" id="{177FCD91-6042-7C07-08B0-F782E5B60630}"/>
              </a:ext>
            </a:extLst>
          </p:cNvPr>
          <p:cNvSpPr>
            <a:spLocks noGrp="1"/>
          </p:cNvSpPr>
          <p:nvPr>
            <p:ph type="ftr" sz="quarter" idx="11"/>
          </p:nvPr>
        </p:nvSpPr>
        <p:spPr/>
        <p:txBody>
          <a:bodyPr/>
          <a:lstStyle/>
          <a:p>
            <a:r>
              <a:rPr lang="es-ES"/>
              <a:t>Dr. Carles Manera</a:t>
            </a:r>
          </a:p>
        </p:txBody>
      </p:sp>
    </p:spTree>
    <p:extLst>
      <p:ext uri="{BB962C8B-B14F-4D97-AF65-F5344CB8AC3E}">
        <p14:creationId xmlns:p14="http://schemas.microsoft.com/office/powerpoint/2010/main" val="1387688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8BA47550-8705-C820-56BB-EA00EBEAD7A3}"/>
              </a:ext>
            </a:extLst>
          </p:cNvPr>
          <p:cNvSpPr>
            <a:spLocks noGrp="1"/>
          </p:cNvSpPr>
          <p:nvPr>
            <p:ph type="sldNum" sz="quarter" idx="12"/>
          </p:nvPr>
        </p:nvSpPr>
        <p:spPr/>
        <p:txBody>
          <a:bodyPr/>
          <a:lstStyle/>
          <a:p>
            <a:fld id="{F91E73AB-9434-B442-AC8A-0F324B38CF33}" type="slidenum">
              <a:rPr lang="es-ES" smtClean="0"/>
              <a:t>12</a:t>
            </a:fld>
            <a:endParaRPr lang="es-ES"/>
          </a:p>
        </p:txBody>
      </p:sp>
      <p:pic>
        <p:nvPicPr>
          <p:cNvPr id="5" name="Imagen 4">
            <a:extLst>
              <a:ext uri="{FF2B5EF4-FFF2-40B4-BE49-F238E27FC236}">
                <a16:creationId xmlns:a16="http://schemas.microsoft.com/office/drawing/2014/main" id="{F82A75AE-B013-F193-F47E-DE24918A4E93}"/>
              </a:ext>
            </a:extLst>
          </p:cNvPr>
          <p:cNvPicPr>
            <a:picLocks noChangeAspect="1"/>
          </p:cNvPicPr>
          <p:nvPr/>
        </p:nvPicPr>
        <p:blipFill>
          <a:blip r:embed="rId2"/>
          <a:stretch>
            <a:fillRect/>
          </a:stretch>
        </p:blipFill>
        <p:spPr>
          <a:xfrm>
            <a:off x="2209800" y="715800"/>
            <a:ext cx="7772400" cy="5426400"/>
          </a:xfrm>
          <a:prstGeom prst="rect">
            <a:avLst/>
          </a:prstGeom>
        </p:spPr>
      </p:pic>
      <p:sp>
        <p:nvSpPr>
          <p:cNvPr id="2" name="Marcador de pie de página 1">
            <a:extLst>
              <a:ext uri="{FF2B5EF4-FFF2-40B4-BE49-F238E27FC236}">
                <a16:creationId xmlns:a16="http://schemas.microsoft.com/office/drawing/2014/main" id="{63302A42-AA00-70EA-C07F-E84C69B6815D}"/>
              </a:ext>
            </a:extLst>
          </p:cNvPr>
          <p:cNvSpPr>
            <a:spLocks noGrp="1"/>
          </p:cNvSpPr>
          <p:nvPr>
            <p:ph type="ftr" sz="quarter" idx="11"/>
          </p:nvPr>
        </p:nvSpPr>
        <p:spPr/>
        <p:txBody>
          <a:bodyPr/>
          <a:lstStyle/>
          <a:p>
            <a:r>
              <a:rPr lang="es-ES"/>
              <a:t>Dr. Carles Manera</a:t>
            </a:r>
          </a:p>
        </p:txBody>
      </p:sp>
    </p:spTree>
    <p:extLst>
      <p:ext uri="{BB962C8B-B14F-4D97-AF65-F5344CB8AC3E}">
        <p14:creationId xmlns:p14="http://schemas.microsoft.com/office/powerpoint/2010/main" val="304931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28DA63-8FA0-004C-D1EC-E1C4B96A5589}"/>
              </a:ext>
            </a:extLst>
          </p:cNvPr>
          <p:cNvSpPr>
            <a:spLocks noGrp="1"/>
          </p:cNvSpPr>
          <p:nvPr>
            <p:ph type="title"/>
          </p:nvPr>
        </p:nvSpPr>
        <p:spPr/>
        <p:txBody>
          <a:bodyPr/>
          <a:lstStyle/>
          <a:p>
            <a:pPr algn="ctr"/>
            <a:r>
              <a:rPr lang="es-ES" dirty="0"/>
              <a:t>Fases de la burbuja en la Gran Recesión</a:t>
            </a:r>
          </a:p>
        </p:txBody>
      </p:sp>
      <p:sp>
        <p:nvSpPr>
          <p:cNvPr id="3" name="Marcador de contenido 2">
            <a:extLst>
              <a:ext uri="{FF2B5EF4-FFF2-40B4-BE49-F238E27FC236}">
                <a16:creationId xmlns:a16="http://schemas.microsoft.com/office/drawing/2014/main" id="{F1FC819D-22D7-957D-FF1E-9827E499F31B}"/>
              </a:ext>
            </a:extLst>
          </p:cNvPr>
          <p:cNvSpPr>
            <a:spLocks noGrp="1"/>
          </p:cNvSpPr>
          <p:nvPr>
            <p:ph idx="1"/>
          </p:nvPr>
        </p:nvSpPr>
        <p:spPr/>
        <p:txBody>
          <a:bodyPr>
            <a:noAutofit/>
          </a:bodyPr>
          <a:lstStyle/>
          <a:p>
            <a:pPr marL="0" indent="0" algn="just">
              <a:buNone/>
            </a:pPr>
            <a:r>
              <a:rPr lang="es-ES" sz="1600" b="1" dirty="0"/>
              <a:t>1. La Gestación de la Burbuja (2004 - 2006): </a:t>
            </a:r>
            <a:r>
              <a:rPr lang="es-ES" sz="1600" dirty="0"/>
              <a:t>Tras los atentados del 11-S y el estallido de las puntocom, la Reserva Federal bajó drásticamente los tipos de interés. El dinero barato provocó una fiebre por comprar casas. Los bancos empezaron a conceder </a:t>
            </a:r>
            <a:r>
              <a:rPr lang="es-ES" sz="1600" b="1" dirty="0"/>
              <a:t>hipotecas </a:t>
            </a:r>
            <a:r>
              <a:rPr lang="es-ES" sz="1600" b="1" dirty="0" err="1"/>
              <a:t>subprime</a:t>
            </a:r>
            <a:r>
              <a:rPr lang="es-ES" sz="1600" b="1" dirty="0"/>
              <a:t> (hipotecas basura)</a:t>
            </a:r>
            <a:r>
              <a:rPr lang="es-ES" sz="1600" dirty="0"/>
              <a:t> a personas sin ingresos estables ni avales. Estas hipotecas de riesgo se empaquetaban juntas en productos financieros complejos (MBS y CDO) y se vendían a inversores de todo el mundo como si fueran 100% seguros.</a:t>
            </a:r>
          </a:p>
          <a:p>
            <a:pPr marL="0" indent="0" algn="just">
              <a:buNone/>
            </a:pPr>
            <a:r>
              <a:rPr lang="es-ES" sz="1600" b="1" dirty="0"/>
              <a:t>2. Las Primeras Grietas (2007): </a:t>
            </a:r>
            <a:r>
              <a:rPr lang="es-ES" sz="1600" dirty="0"/>
              <a:t>Para frenar la inflación, la Fed subió los tipos de interés. Las cuotas de las hipotecas variables se dispararon y millones de familias ya no pudieron pagar. Al haber impagos masivos, los precios de las viviendas empezaron a caer por primera vez en décadas. En el verano de 2007, grandes fondos de inversión vinculados a estas hipotecas (como los de Bear Stearns o BNP Paribas) congelaron sus fondos al admitir que esos activos "seguros" no valían nada.</a:t>
            </a:r>
          </a:p>
          <a:p>
            <a:pPr marL="0" indent="0" algn="just">
              <a:buNone/>
            </a:pPr>
            <a:r>
              <a:rPr lang="es-ES" sz="1600" b="1" dirty="0"/>
              <a:t> 3. El Clímax: El Colapso de Lehman Brothers (Septiembre 2008): </a:t>
            </a:r>
            <a:r>
              <a:rPr lang="es-ES" sz="1600" dirty="0"/>
              <a:t>La desconfianza paralizó el sistema bancario; ningún banco quería prestarle dinero a otro por miedo a que tuviera "activos tóxicos". El </a:t>
            </a:r>
            <a:r>
              <a:rPr lang="es-ES" sz="1600" b="1" dirty="0"/>
              <a:t>15 de septiembre de 2008</a:t>
            </a:r>
            <a:r>
              <a:rPr lang="es-ES" sz="1600" dirty="0"/>
              <a:t>, el gigante de inversión </a:t>
            </a:r>
            <a:r>
              <a:rPr lang="es-ES" sz="1600" b="1" dirty="0"/>
              <a:t>Lehman Brothers se declaró en quiebra</a:t>
            </a:r>
            <a:r>
              <a:rPr lang="es-ES" sz="1600" dirty="0"/>
              <a:t> al no ser rescatado por el gobierno. Esto desató el pánico global. El mercado bursátil entró en caída libre, el crédito mundial se congeló por completo y el pánico contagió a la economía real destruyendo millones de empleos.</a:t>
            </a:r>
          </a:p>
          <a:p>
            <a:pPr marL="0" indent="0" algn="just">
              <a:buNone/>
            </a:pPr>
            <a:r>
              <a:rPr lang="es-ES" sz="1600" b="1" dirty="0"/>
              <a:t>4. El Suelo del Mercado y los Rescatados (Principios de 2009): </a:t>
            </a:r>
            <a:r>
              <a:rPr lang="es-ES" sz="1600" dirty="0"/>
              <a:t>El </a:t>
            </a:r>
            <a:r>
              <a:rPr lang="es-ES" sz="1600" b="1" dirty="0"/>
              <a:t>9 de marzo de 2009</a:t>
            </a:r>
            <a:r>
              <a:rPr lang="es-ES" sz="1600" dirty="0"/>
              <a:t>, el S&amp;P 500 tocó su fondo absoluto cerrando en </a:t>
            </a:r>
            <a:r>
              <a:rPr lang="es-ES" sz="1600" b="1" dirty="0"/>
              <a:t>676.53 puntos</a:t>
            </a:r>
            <a:r>
              <a:rPr lang="es-ES" sz="1600" dirty="0"/>
              <a:t> (un desplome del </a:t>
            </a:r>
            <a:r>
              <a:rPr lang="es-ES" sz="1600" b="1" dirty="0"/>
              <a:t>-56.8%</a:t>
            </a:r>
            <a:r>
              <a:rPr lang="es-ES" sz="1600" dirty="0"/>
              <a:t> desde su pico). Para evitar un colapso planetario total, los gobiernos y bancos centrales iniciaron rescates bancarios multimillonarios e inyecciones masivas de liquidez (</a:t>
            </a:r>
            <a:r>
              <a:rPr lang="es-ES" sz="1600" i="1" dirty="0" err="1"/>
              <a:t>Quantitative</a:t>
            </a:r>
            <a:r>
              <a:rPr lang="es-ES" sz="1600" i="1" dirty="0"/>
              <a:t> </a:t>
            </a:r>
            <a:r>
              <a:rPr lang="es-ES" sz="1600" i="1" dirty="0" err="1"/>
              <a:t>Easing</a:t>
            </a:r>
            <a:r>
              <a:rPr lang="es-ES" sz="1600" dirty="0"/>
              <a:t> o QE). Esto estabilizó la sangría financiera y marcó el inicio de una lentísima recuperación económica global.</a:t>
            </a:r>
          </a:p>
        </p:txBody>
      </p:sp>
      <p:sp>
        <p:nvSpPr>
          <p:cNvPr id="4" name="Marcador de número de diapositiva 3">
            <a:extLst>
              <a:ext uri="{FF2B5EF4-FFF2-40B4-BE49-F238E27FC236}">
                <a16:creationId xmlns:a16="http://schemas.microsoft.com/office/drawing/2014/main" id="{E6DB739F-8183-C7C0-3684-8DEEC8751146}"/>
              </a:ext>
            </a:extLst>
          </p:cNvPr>
          <p:cNvSpPr>
            <a:spLocks noGrp="1"/>
          </p:cNvSpPr>
          <p:nvPr>
            <p:ph type="sldNum" sz="quarter" idx="12"/>
          </p:nvPr>
        </p:nvSpPr>
        <p:spPr/>
        <p:txBody>
          <a:bodyPr/>
          <a:lstStyle/>
          <a:p>
            <a:fld id="{F91E73AB-9434-B442-AC8A-0F324B38CF33}" type="slidenum">
              <a:rPr lang="es-ES" smtClean="0"/>
              <a:t>13</a:t>
            </a:fld>
            <a:endParaRPr lang="es-ES"/>
          </a:p>
        </p:txBody>
      </p:sp>
      <p:sp>
        <p:nvSpPr>
          <p:cNvPr id="5" name="Marcador de pie de página 4">
            <a:extLst>
              <a:ext uri="{FF2B5EF4-FFF2-40B4-BE49-F238E27FC236}">
                <a16:creationId xmlns:a16="http://schemas.microsoft.com/office/drawing/2014/main" id="{91ADAE3E-175E-6762-64FA-886E72A2FF70}"/>
              </a:ext>
            </a:extLst>
          </p:cNvPr>
          <p:cNvSpPr>
            <a:spLocks noGrp="1"/>
          </p:cNvSpPr>
          <p:nvPr>
            <p:ph type="ftr" sz="quarter" idx="11"/>
          </p:nvPr>
        </p:nvSpPr>
        <p:spPr/>
        <p:txBody>
          <a:bodyPr/>
          <a:lstStyle/>
          <a:p>
            <a:r>
              <a:rPr lang="es-ES"/>
              <a:t>Dr. Carles Manera</a:t>
            </a:r>
          </a:p>
        </p:txBody>
      </p:sp>
    </p:spTree>
    <p:extLst>
      <p:ext uri="{BB962C8B-B14F-4D97-AF65-F5344CB8AC3E}">
        <p14:creationId xmlns:p14="http://schemas.microsoft.com/office/powerpoint/2010/main" val="3784312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5EB04833-F7CC-7347-8A3F-5717A4CD1918}"/>
              </a:ext>
            </a:extLst>
          </p:cNvPr>
          <p:cNvSpPr>
            <a:spLocks noGrp="1"/>
          </p:cNvSpPr>
          <p:nvPr>
            <p:ph type="sldNum" sz="quarter" idx="12"/>
          </p:nvPr>
        </p:nvSpPr>
        <p:spPr/>
        <p:txBody>
          <a:bodyPr/>
          <a:lstStyle/>
          <a:p>
            <a:fld id="{F91E73AB-9434-B442-AC8A-0F324B38CF33}" type="slidenum">
              <a:rPr lang="es-ES" smtClean="0"/>
              <a:t>14</a:t>
            </a:fld>
            <a:endParaRPr lang="es-ES"/>
          </a:p>
        </p:txBody>
      </p:sp>
      <p:sp>
        <p:nvSpPr>
          <p:cNvPr id="3" name="CuadroTexto 2">
            <a:extLst>
              <a:ext uri="{FF2B5EF4-FFF2-40B4-BE49-F238E27FC236}">
                <a16:creationId xmlns:a16="http://schemas.microsoft.com/office/drawing/2014/main" id="{BE999B2B-CC4E-8087-85AD-E8B3553D3C6D}"/>
              </a:ext>
            </a:extLst>
          </p:cNvPr>
          <p:cNvSpPr txBox="1"/>
          <p:nvPr/>
        </p:nvSpPr>
        <p:spPr>
          <a:xfrm>
            <a:off x="467833" y="1637414"/>
            <a:ext cx="10226774" cy="1938992"/>
          </a:xfrm>
          <a:prstGeom prst="rect">
            <a:avLst/>
          </a:prstGeom>
          <a:noFill/>
        </p:spPr>
        <p:txBody>
          <a:bodyPr wrap="none" rtlCol="0">
            <a:spAutoFit/>
          </a:bodyPr>
          <a:lstStyle/>
          <a:p>
            <a:pPr algn="ctr"/>
            <a:r>
              <a:rPr lang="es-ES" sz="6000" dirty="0"/>
              <a:t>¿HACIA UNA NUEVA BURBUJA</a:t>
            </a:r>
          </a:p>
          <a:p>
            <a:pPr algn="ctr"/>
            <a:r>
              <a:rPr lang="es-ES" sz="6000" dirty="0"/>
              <a:t> ECONÓMICA?</a:t>
            </a:r>
          </a:p>
        </p:txBody>
      </p:sp>
      <p:sp>
        <p:nvSpPr>
          <p:cNvPr id="4" name="Marcador de pie de página 3">
            <a:extLst>
              <a:ext uri="{FF2B5EF4-FFF2-40B4-BE49-F238E27FC236}">
                <a16:creationId xmlns:a16="http://schemas.microsoft.com/office/drawing/2014/main" id="{B7B843F7-D9D7-9EA4-3E80-AA03F852D80A}"/>
              </a:ext>
            </a:extLst>
          </p:cNvPr>
          <p:cNvSpPr>
            <a:spLocks noGrp="1"/>
          </p:cNvSpPr>
          <p:nvPr>
            <p:ph type="ftr" sz="quarter" idx="11"/>
          </p:nvPr>
        </p:nvSpPr>
        <p:spPr/>
        <p:txBody>
          <a:bodyPr/>
          <a:lstStyle/>
          <a:p>
            <a:r>
              <a:rPr lang="es-ES"/>
              <a:t>Dr. Carles Manera</a:t>
            </a:r>
          </a:p>
        </p:txBody>
      </p:sp>
    </p:spTree>
    <p:extLst>
      <p:ext uri="{BB962C8B-B14F-4D97-AF65-F5344CB8AC3E}">
        <p14:creationId xmlns:p14="http://schemas.microsoft.com/office/powerpoint/2010/main" val="5488322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DDE7976-C690-4446-19DE-80A58B8060A4}"/>
              </a:ext>
            </a:extLst>
          </p:cNvPr>
          <p:cNvPicPr>
            <a:picLocks noChangeAspect="1"/>
          </p:cNvPicPr>
          <p:nvPr/>
        </p:nvPicPr>
        <p:blipFill>
          <a:blip r:embed="rId2"/>
          <a:stretch>
            <a:fillRect/>
          </a:stretch>
        </p:blipFill>
        <p:spPr>
          <a:xfrm>
            <a:off x="2615609" y="74428"/>
            <a:ext cx="6517758" cy="6496493"/>
          </a:xfrm>
          <a:prstGeom prst="rect">
            <a:avLst/>
          </a:prstGeom>
        </p:spPr>
      </p:pic>
      <p:sp>
        <p:nvSpPr>
          <p:cNvPr id="2" name="Marcador de número de diapositiva 1">
            <a:extLst>
              <a:ext uri="{FF2B5EF4-FFF2-40B4-BE49-F238E27FC236}">
                <a16:creationId xmlns:a16="http://schemas.microsoft.com/office/drawing/2014/main" id="{98BEAF74-B793-50D2-90E5-7CFD00A06071}"/>
              </a:ext>
            </a:extLst>
          </p:cNvPr>
          <p:cNvSpPr>
            <a:spLocks noGrp="1"/>
          </p:cNvSpPr>
          <p:nvPr>
            <p:ph type="sldNum" sz="quarter" idx="12"/>
          </p:nvPr>
        </p:nvSpPr>
        <p:spPr/>
        <p:txBody>
          <a:bodyPr/>
          <a:lstStyle/>
          <a:p>
            <a:fld id="{F91E73AB-9434-B442-AC8A-0F324B38CF33}" type="slidenum">
              <a:rPr lang="es-ES" smtClean="0"/>
              <a:t>15</a:t>
            </a:fld>
            <a:endParaRPr lang="es-ES"/>
          </a:p>
        </p:txBody>
      </p:sp>
      <p:sp>
        <p:nvSpPr>
          <p:cNvPr id="4" name="Marcador de pie de página 3">
            <a:extLst>
              <a:ext uri="{FF2B5EF4-FFF2-40B4-BE49-F238E27FC236}">
                <a16:creationId xmlns:a16="http://schemas.microsoft.com/office/drawing/2014/main" id="{1BD7E2A9-B5B8-0490-6C1E-606EBD65B715}"/>
              </a:ext>
            </a:extLst>
          </p:cNvPr>
          <p:cNvSpPr>
            <a:spLocks noGrp="1"/>
          </p:cNvSpPr>
          <p:nvPr>
            <p:ph type="ftr" sz="quarter" idx="11"/>
          </p:nvPr>
        </p:nvSpPr>
        <p:spPr/>
        <p:txBody>
          <a:bodyPr/>
          <a:lstStyle/>
          <a:p>
            <a:r>
              <a:rPr lang="es-ES"/>
              <a:t>Dr. Carles Manera</a:t>
            </a:r>
          </a:p>
        </p:txBody>
      </p:sp>
    </p:spTree>
    <p:extLst>
      <p:ext uri="{BB962C8B-B14F-4D97-AF65-F5344CB8AC3E}">
        <p14:creationId xmlns:p14="http://schemas.microsoft.com/office/powerpoint/2010/main" val="19300031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B8451A-2648-99E1-3010-6D34EA8A5342}"/>
              </a:ext>
            </a:extLst>
          </p:cNvPr>
          <p:cNvSpPr>
            <a:spLocks noGrp="1"/>
          </p:cNvSpPr>
          <p:nvPr>
            <p:ph type="title"/>
          </p:nvPr>
        </p:nvSpPr>
        <p:spPr/>
        <p:txBody>
          <a:bodyPr/>
          <a:lstStyle/>
          <a:p>
            <a:pPr algn="ctr"/>
            <a:r>
              <a:rPr lang="es-ES" dirty="0"/>
              <a:t>Inversiones en centros de datos</a:t>
            </a:r>
          </a:p>
        </p:txBody>
      </p:sp>
      <p:sp>
        <p:nvSpPr>
          <p:cNvPr id="3" name="Marcador de contenido 2">
            <a:extLst>
              <a:ext uri="{FF2B5EF4-FFF2-40B4-BE49-F238E27FC236}">
                <a16:creationId xmlns:a16="http://schemas.microsoft.com/office/drawing/2014/main" id="{5251C6E0-4949-6226-5903-1D96F71560C3}"/>
              </a:ext>
            </a:extLst>
          </p:cNvPr>
          <p:cNvSpPr>
            <a:spLocks noGrp="1"/>
          </p:cNvSpPr>
          <p:nvPr>
            <p:ph idx="1"/>
          </p:nvPr>
        </p:nvSpPr>
        <p:spPr/>
        <p:txBody>
          <a:bodyPr/>
          <a:lstStyle/>
          <a:p>
            <a:endParaRPr lang="es-ES"/>
          </a:p>
        </p:txBody>
      </p:sp>
      <p:sp>
        <p:nvSpPr>
          <p:cNvPr id="4" name="Marcador de número de diapositiva 3">
            <a:extLst>
              <a:ext uri="{FF2B5EF4-FFF2-40B4-BE49-F238E27FC236}">
                <a16:creationId xmlns:a16="http://schemas.microsoft.com/office/drawing/2014/main" id="{7700AFBA-8DF1-637F-3143-D17D8EF336A2}"/>
              </a:ext>
            </a:extLst>
          </p:cNvPr>
          <p:cNvSpPr>
            <a:spLocks noGrp="1"/>
          </p:cNvSpPr>
          <p:nvPr>
            <p:ph type="sldNum" sz="quarter" idx="12"/>
          </p:nvPr>
        </p:nvSpPr>
        <p:spPr/>
        <p:txBody>
          <a:bodyPr/>
          <a:lstStyle/>
          <a:p>
            <a:fld id="{F91E73AB-9434-B442-AC8A-0F324B38CF33}" type="slidenum">
              <a:rPr lang="es-ES" smtClean="0"/>
              <a:t>16</a:t>
            </a:fld>
            <a:endParaRPr lang="es-ES"/>
          </a:p>
        </p:txBody>
      </p:sp>
      <p:pic>
        <p:nvPicPr>
          <p:cNvPr id="5" name="Imagen 4">
            <a:extLst>
              <a:ext uri="{FF2B5EF4-FFF2-40B4-BE49-F238E27FC236}">
                <a16:creationId xmlns:a16="http://schemas.microsoft.com/office/drawing/2014/main" id="{41FF74A9-251A-0657-2E69-1EC0BB9054B4}"/>
              </a:ext>
            </a:extLst>
          </p:cNvPr>
          <p:cNvPicPr>
            <a:picLocks noChangeAspect="1"/>
          </p:cNvPicPr>
          <p:nvPr/>
        </p:nvPicPr>
        <p:blipFill>
          <a:blip r:embed="rId2"/>
          <a:stretch>
            <a:fillRect/>
          </a:stretch>
        </p:blipFill>
        <p:spPr>
          <a:xfrm>
            <a:off x="838199" y="1825626"/>
            <a:ext cx="7327605" cy="4224300"/>
          </a:xfrm>
          <a:prstGeom prst="rect">
            <a:avLst/>
          </a:prstGeom>
        </p:spPr>
      </p:pic>
      <p:sp>
        <p:nvSpPr>
          <p:cNvPr id="6" name="Marcador de pie de página 5">
            <a:extLst>
              <a:ext uri="{FF2B5EF4-FFF2-40B4-BE49-F238E27FC236}">
                <a16:creationId xmlns:a16="http://schemas.microsoft.com/office/drawing/2014/main" id="{A42E5FA9-CCAD-0384-A5AF-12F028788845}"/>
              </a:ext>
            </a:extLst>
          </p:cNvPr>
          <p:cNvSpPr>
            <a:spLocks noGrp="1"/>
          </p:cNvSpPr>
          <p:nvPr>
            <p:ph type="ftr" sz="quarter" idx="11"/>
          </p:nvPr>
        </p:nvSpPr>
        <p:spPr/>
        <p:txBody>
          <a:bodyPr/>
          <a:lstStyle/>
          <a:p>
            <a:r>
              <a:rPr lang="es-ES"/>
              <a:t>Dr. Carles Manera</a:t>
            </a:r>
          </a:p>
        </p:txBody>
      </p:sp>
    </p:spTree>
    <p:extLst>
      <p:ext uri="{BB962C8B-B14F-4D97-AF65-F5344CB8AC3E}">
        <p14:creationId xmlns:p14="http://schemas.microsoft.com/office/powerpoint/2010/main" val="30383781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5D2C02B3-7D4F-A7AA-7151-247FAA7C6917}"/>
              </a:ext>
            </a:extLst>
          </p:cNvPr>
          <p:cNvSpPr>
            <a:spLocks noGrp="1"/>
          </p:cNvSpPr>
          <p:nvPr>
            <p:ph type="sldNum" sz="quarter" idx="12"/>
          </p:nvPr>
        </p:nvSpPr>
        <p:spPr/>
        <p:txBody>
          <a:bodyPr/>
          <a:lstStyle/>
          <a:p>
            <a:fld id="{F91E73AB-9434-B442-AC8A-0F324B38CF33}" type="slidenum">
              <a:rPr lang="es-ES" smtClean="0"/>
              <a:t>17</a:t>
            </a:fld>
            <a:endParaRPr lang="es-ES"/>
          </a:p>
        </p:txBody>
      </p:sp>
      <p:pic>
        <p:nvPicPr>
          <p:cNvPr id="3" name="Imagen 2">
            <a:extLst>
              <a:ext uri="{FF2B5EF4-FFF2-40B4-BE49-F238E27FC236}">
                <a16:creationId xmlns:a16="http://schemas.microsoft.com/office/drawing/2014/main" id="{E302A9FB-F57F-EB02-A5EA-3057005227B2}"/>
              </a:ext>
            </a:extLst>
          </p:cNvPr>
          <p:cNvPicPr>
            <a:picLocks noChangeAspect="1"/>
          </p:cNvPicPr>
          <p:nvPr/>
        </p:nvPicPr>
        <p:blipFill>
          <a:blip r:embed="rId2"/>
          <a:stretch>
            <a:fillRect/>
          </a:stretch>
        </p:blipFill>
        <p:spPr>
          <a:xfrm>
            <a:off x="2583713" y="425302"/>
            <a:ext cx="7475574" cy="5762847"/>
          </a:xfrm>
          <a:prstGeom prst="rect">
            <a:avLst/>
          </a:prstGeom>
        </p:spPr>
      </p:pic>
      <p:sp>
        <p:nvSpPr>
          <p:cNvPr id="4" name="Marcador de pie de página 3">
            <a:extLst>
              <a:ext uri="{FF2B5EF4-FFF2-40B4-BE49-F238E27FC236}">
                <a16:creationId xmlns:a16="http://schemas.microsoft.com/office/drawing/2014/main" id="{E2670587-5A72-6F29-75FC-6FAE012D3732}"/>
              </a:ext>
            </a:extLst>
          </p:cNvPr>
          <p:cNvSpPr>
            <a:spLocks noGrp="1"/>
          </p:cNvSpPr>
          <p:nvPr>
            <p:ph type="ftr" sz="quarter" idx="11"/>
          </p:nvPr>
        </p:nvSpPr>
        <p:spPr/>
        <p:txBody>
          <a:bodyPr/>
          <a:lstStyle/>
          <a:p>
            <a:r>
              <a:rPr lang="es-ES"/>
              <a:t>Dr. Carles Manera</a:t>
            </a:r>
          </a:p>
        </p:txBody>
      </p:sp>
    </p:spTree>
    <p:extLst>
      <p:ext uri="{BB962C8B-B14F-4D97-AF65-F5344CB8AC3E}">
        <p14:creationId xmlns:p14="http://schemas.microsoft.com/office/powerpoint/2010/main" val="7531910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1A0E42-AD6E-6782-DF24-6A2FA3DA085D}"/>
              </a:ext>
            </a:extLst>
          </p:cNvPr>
          <p:cNvSpPr>
            <a:spLocks noGrp="1"/>
          </p:cNvSpPr>
          <p:nvPr>
            <p:ph type="ctrTitle"/>
          </p:nvPr>
        </p:nvSpPr>
        <p:spPr>
          <a:xfrm>
            <a:off x="1524000" y="592896"/>
            <a:ext cx="9144000" cy="3509962"/>
          </a:xfrm>
        </p:spPr>
        <p:txBody>
          <a:bodyPr>
            <a:noAutofit/>
          </a:bodyPr>
          <a:lstStyle/>
          <a:p>
            <a:br>
              <a:rPr lang="es-ES" sz="6600" b="1" dirty="0"/>
            </a:br>
            <a:br>
              <a:rPr lang="es-ES" sz="6600" b="1" dirty="0"/>
            </a:br>
            <a:br>
              <a:rPr lang="es-ES" sz="6600" b="1" dirty="0"/>
            </a:br>
            <a:br>
              <a:rPr lang="es-ES" sz="6600" b="1" dirty="0"/>
            </a:br>
            <a:r>
              <a:rPr lang="es-ES" sz="6600" b="1" dirty="0"/>
              <a:t>2</a:t>
            </a:r>
            <a:br>
              <a:rPr lang="es-ES" sz="6600" b="1" dirty="0"/>
            </a:br>
            <a:r>
              <a:rPr lang="es-ES" sz="6600" b="1" dirty="0"/>
              <a:t>Tensión financiera en la deuda de Estados Unidos</a:t>
            </a:r>
          </a:p>
        </p:txBody>
      </p:sp>
      <p:sp>
        <p:nvSpPr>
          <p:cNvPr id="3" name="Subtítulo 2">
            <a:extLst>
              <a:ext uri="{FF2B5EF4-FFF2-40B4-BE49-F238E27FC236}">
                <a16:creationId xmlns:a16="http://schemas.microsoft.com/office/drawing/2014/main" id="{2791E84E-DCDE-6920-3EA7-4D2CAD78C45B}"/>
              </a:ext>
            </a:extLst>
          </p:cNvPr>
          <p:cNvSpPr>
            <a:spLocks noGrp="1"/>
          </p:cNvSpPr>
          <p:nvPr>
            <p:ph type="subTitle" idx="1"/>
          </p:nvPr>
        </p:nvSpPr>
        <p:spPr/>
        <p:txBody>
          <a:bodyPr>
            <a:normAutofit/>
          </a:bodyPr>
          <a:lstStyle/>
          <a:p>
            <a:endParaRPr lang="es-ES" dirty="0"/>
          </a:p>
          <a:p>
            <a:endParaRPr lang="es-ES" dirty="0"/>
          </a:p>
          <a:p>
            <a:r>
              <a:rPr lang="es-ES" sz="1800" i="1" dirty="0"/>
              <a:t>Se ha utilizado IA para la confección de los gráficos</a:t>
            </a:r>
          </a:p>
          <a:p>
            <a:endParaRPr lang="es-ES" dirty="0"/>
          </a:p>
        </p:txBody>
      </p:sp>
      <p:sp>
        <p:nvSpPr>
          <p:cNvPr id="4" name="Marcador de pie de página 3">
            <a:extLst>
              <a:ext uri="{FF2B5EF4-FFF2-40B4-BE49-F238E27FC236}">
                <a16:creationId xmlns:a16="http://schemas.microsoft.com/office/drawing/2014/main" id="{563C2585-D40F-691E-92CF-1CBCC845232B}"/>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F2CDD9BC-FC79-EC26-A877-5F319BF23400}"/>
              </a:ext>
            </a:extLst>
          </p:cNvPr>
          <p:cNvSpPr>
            <a:spLocks noGrp="1"/>
          </p:cNvSpPr>
          <p:nvPr>
            <p:ph type="sldNum" sz="quarter" idx="12"/>
          </p:nvPr>
        </p:nvSpPr>
        <p:spPr/>
        <p:txBody>
          <a:bodyPr/>
          <a:lstStyle/>
          <a:p>
            <a:fld id="{6F332D1F-1DD5-E046-A085-381B4E98D9BE}" type="slidenum">
              <a:rPr lang="es-ES" smtClean="0"/>
              <a:t>18</a:t>
            </a:fld>
            <a:endParaRPr lang="es-ES"/>
          </a:p>
        </p:txBody>
      </p:sp>
    </p:spTree>
    <p:extLst>
      <p:ext uri="{BB962C8B-B14F-4D97-AF65-F5344CB8AC3E}">
        <p14:creationId xmlns:p14="http://schemas.microsoft.com/office/powerpoint/2010/main" val="21916543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FA0435-01A8-6238-01B1-2E3609FF9214}"/>
              </a:ext>
            </a:extLst>
          </p:cNvPr>
          <p:cNvSpPr>
            <a:spLocks noGrp="1"/>
          </p:cNvSpPr>
          <p:nvPr>
            <p:ph type="title"/>
          </p:nvPr>
        </p:nvSpPr>
        <p:spPr/>
        <p:txBody>
          <a:bodyPr/>
          <a:lstStyle/>
          <a:p>
            <a:pPr algn="ctr"/>
            <a:r>
              <a:rPr lang="es-ES" b="1" dirty="0"/>
              <a:t>Factores</a:t>
            </a:r>
          </a:p>
        </p:txBody>
      </p:sp>
      <p:sp>
        <p:nvSpPr>
          <p:cNvPr id="3" name="Marcador de contenido 2">
            <a:extLst>
              <a:ext uri="{FF2B5EF4-FFF2-40B4-BE49-F238E27FC236}">
                <a16:creationId xmlns:a16="http://schemas.microsoft.com/office/drawing/2014/main" id="{60C41C4A-509A-74FA-25D0-93D246890166}"/>
              </a:ext>
            </a:extLst>
          </p:cNvPr>
          <p:cNvSpPr>
            <a:spLocks noGrp="1"/>
          </p:cNvSpPr>
          <p:nvPr>
            <p:ph idx="1"/>
          </p:nvPr>
        </p:nvSpPr>
        <p:spPr/>
        <p:txBody>
          <a:bodyPr>
            <a:normAutofit/>
          </a:bodyPr>
          <a:lstStyle/>
          <a:p>
            <a:pPr algn="just"/>
            <a:r>
              <a:rPr lang="es-ES" sz="4400" dirty="0"/>
              <a:t>Suben los impagos en el crédito privado,</a:t>
            </a:r>
          </a:p>
          <a:p>
            <a:pPr algn="just"/>
            <a:r>
              <a:rPr lang="es-ES" sz="4400" dirty="0"/>
              <a:t>La estructura financiera de la IA tiene problemas,</a:t>
            </a:r>
          </a:p>
          <a:p>
            <a:pPr algn="just"/>
            <a:r>
              <a:rPr lang="es-ES" sz="4400" dirty="0"/>
              <a:t>Dificultades en los tipos de interés soberanos.</a:t>
            </a:r>
          </a:p>
        </p:txBody>
      </p:sp>
      <p:sp>
        <p:nvSpPr>
          <p:cNvPr id="4" name="Marcador de pie de página 3">
            <a:extLst>
              <a:ext uri="{FF2B5EF4-FFF2-40B4-BE49-F238E27FC236}">
                <a16:creationId xmlns:a16="http://schemas.microsoft.com/office/drawing/2014/main" id="{423D5506-3688-1E5F-23BB-12E82AFEAF54}"/>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B0CC647A-7BA9-9255-2526-FBBF095B0ED9}"/>
              </a:ext>
            </a:extLst>
          </p:cNvPr>
          <p:cNvSpPr>
            <a:spLocks noGrp="1"/>
          </p:cNvSpPr>
          <p:nvPr>
            <p:ph type="sldNum" sz="quarter" idx="12"/>
          </p:nvPr>
        </p:nvSpPr>
        <p:spPr/>
        <p:txBody>
          <a:bodyPr/>
          <a:lstStyle/>
          <a:p>
            <a:fld id="{6F332D1F-1DD5-E046-A085-381B4E98D9BE}" type="slidenum">
              <a:rPr lang="es-ES" smtClean="0"/>
              <a:t>19</a:t>
            </a:fld>
            <a:endParaRPr lang="es-ES"/>
          </a:p>
        </p:txBody>
      </p:sp>
    </p:spTree>
    <p:extLst>
      <p:ext uri="{BB962C8B-B14F-4D97-AF65-F5344CB8AC3E}">
        <p14:creationId xmlns:p14="http://schemas.microsoft.com/office/powerpoint/2010/main" val="2234305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54394D-122A-0307-8A7D-E57A86636B03}"/>
              </a:ext>
            </a:extLst>
          </p:cNvPr>
          <p:cNvSpPr>
            <a:spLocks noGrp="1"/>
          </p:cNvSpPr>
          <p:nvPr>
            <p:ph type="title"/>
          </p:nvPr>
        </p:nvSpPr>
        <p:spPr>
          <a:xfrm>
            <a:off x="838200" y="457200"/>
            <a:ext cx="10515600" cy="1233488"/>
          </a:xfrm>
        </p:spPr>
        <p:txBody>
          <a:bodyPr>
            <a:normAutofit fontScale="90000"/>
          </a:bodyPr>
          <a:lstStyle/>
          <a:p>
            <a:pPr algn="ctr"/>
            <a:r>
              <a:rPr lang="es-ES" b="1" dirty="0"/>
              <a:t>Impagos en el </a:t>
            </a:r>
            <a:r>
              <a:rPr lang="es-ES" b="1" i="1" dirty="0" err="1"/>
              <a:t>private</a:t>
            </a:r>
            <a:r>
              <a:rPr lang="es-ES" b="1" i="1" dirty="0"/>
              <a:t> </a:t>
            </a:r>
            <a:r>
              <a:rPr lang="es-ES" b="1" i="1" dirty="0" err="1"/>
              <a:t>credit</a:t>
            </a:r>
            <a:br>
              <a:rPr lang="es-ES" b="1" i="1" dirty="0"/>
            </a:br>
            <a:r>
              <a:rPr lang="es-ES" sz="3100" b="1" dirty="0"/>
              <a:t>(Fuente: </a:t>
            </a:r>
            <a:r>
              <a:rPr lang="es-ES" sz="3100" dirty="0">
                <a:hlinkClick r:id="rId2"/>
              </a:rPr>
              <a:t>Fitch Ratings U.S. Private Credit Default Index</a:t>
            </a:r>
            <a:r>
              <a:rPr lang="es-ES" sz="3100" dirty="0"/>
              <a:t>, </a:t>
            </a:r>
            <a:r>
              <a:rPr lang="es-ES" sz="3100" dirty="0">
                <a:hlinkClick r:id="rId3"/>
              </a:rPr>
              <a:t>Moody's Investors Service</a:t>
            </a:r>
            <a:r>
              <a:rPr lang="es-ES" sz="3100" dirty="0"/>
              <a:t> e </a:t>
            </a:r>
            <a:r>
              <a:rPr lang="es-ES" sz="3100" dirty="0">
                <a:hlinkClick r:id="rId4"/>
              </a:rPr>
              <a:t>Investing.com Financial Analysis</a:t>
            </a:r>
            <a:r>
              <a:rPr lang="es-ES" sz="3100" dirty="0"/>
              <a:t>)</a:t>
            </a:r>
            <a:br>
              <a:rPr lang="es-ES" sz="3100" b="1" dirty="0"/>
            </a:br>
            <a:endParaRPr lang="es-ES" b="1" i="1" dirty="0"/>
          </a:p>
        </p:txBody>
      </p:sp>
      <p:pic>
        <p:nvPicPr>
          <p:cNvPr id="7" name="Marcador de contenido 6">
            <a:extLst>
              <a:ext uri="{FF2B5EF4-FFF2-40B4-BE49-F238E27FC236}">
                <a16:creationId xmlns:a16="http://schemas.microsoft.com/office/drawing/2014/main" id="{678D9592-D567-049E-08C6-9FFE006AC906}"/>
              </a:ext>
            </a:extLst>
          </p:cNvPr>
          <p:cNvPicPr>
            <a:picLocks noGrp="1" noChangeAspect="1"/>
          </p:cNvPicPr>
          <p:nvPr>
            <p:ph sz="half" idx="1"/>
          </p:nvPr>
        </p:nvPicPr>
        <p:blipFill>
          <a:blip r:embed="rId5"/>
          <a:stretch>
            <a:fillRect/>
          </a:stretch>
        </p:blipFill>
        <p:spPr>
          <a:xfrm>
            <a:off x="987181" y="1825625"/>
            <a:ext cx="4883637" cy="4351338"/>
          </a:xfrm>
          <a:prstGeom prst="rect">
            <a:avLst/>
          </a:prstGeom>
        </p:spPr>
      </p:pic>
      <p:sp>
        <p:nvSpPr>
          <p:cNvPr id="4" name="Marcador de contenido 3">
            <a:extLst>
              <a:ext uri="{FF2B5EF4-FFF2-40B4-BE49-F238E27FC236}">
                <a16:creationId xmlns:a16="http://schemas.microsoft.com/office/drawing/2014/main" id="{8402E842-9848-4B28-D508-5779C95D345B}"/>
              </a:ext>
            </a:extLst>
          </p:cNvPr>
          <p:cNvSpPr>
            <a:spLocks noGrp="1"/>
          </p:cNvSpPr>
          <p:nvPr>
            <p:ph sz="half" idx="2"/>
          </p:nvPr>
        </p:nvSpPr>
        <p:spPr/>
        <p:txBody>
          <a:bodyPr>
            <a:normAutofit fontScale="92500" lnSpcReduction="20000"/>
          </a:bodyPr>
          <a:lstStyle/>
          <a:p>
            <a:pPr algn="just"/>
            <a:r>
              <a:rPr lang="es-ES" dirty="0"/>
              <a:t>El sector ha crecido hasta los 1,8 billones de dólares, y está experimentando un notable incremento en sus tasas de impago en 2026. Este repunte está fuertemente vinculado al impacto acumulado de los altos tipos de interés sobre las empresas altamente apalancadas (utilización de una gran cantidad de deuda en comparación con sus propios recursos financieros para financiar sus operaciones, activos o crecimiento).</a:t>
            </a:r>
          </a:p>
        </p:txBody>
      </p:sp>
      <p:sp>
        <p:nvSpPr>
          <p:cNvPr id="5" name="Marcador de pie de página 4">
            <a:extLst>
              <a:ext uri="{FF2B5EF4-FFF2-40B4-BE49-F238E27FC236}">
                <a16:creationId xmlns:a16="http://schemas.microsoft.com/office/drawing/2014/main" id="{667BE4D6-B988-A0FA-C600-DE092D83236B}"/>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FB479347-5D4A-E812-99F8-EFBCA16C2B98}"/>
              </a:ext>
            </a:extLst>
          </p:cNvPr>
          <p:cNvSpPr>
            <a:spLocks noGrp="1"/>
          </p:cNvSpPr>
          <p:nvPr>
            <p:ph type="sldNum" sz="quarter" idx="12"/>
          </p:nvPr>
        </p:nvSpPr>
        <p:spPr/>
        <p:txBody>
          <a:bodyPr/>
          <a:lstStyle/>
          <a:p>
            <a:fld id="{6F332D1F-1DD5-E046-A085-381B4E98D9BE}" type="slidenum">
              <a:rPr lang="es-ES" smtClean="0"/>
              <a:t>20</a:t>
            </a:fld>
            <a:endParaRPr lang="es-ES"/>
          </a:p>
        </p:txBody>
      </p:sp>
    </p:spTree>
    <p:extLst>
      <p:ext uri="{BB962C8B-B14F-4D97-AF65-F5344CB8AC3E}">
        <p14:creationId xmlns:p14="http://schemas.microsoft.com/office/powerpoint/2010/main" val="74607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26F7DA-8C35-D9DE-3C40-1C6A334BFD01}"/>
              </a:ext>
            </a:extLst>
          </p:cNvPr>
          <p:cNvSpPr>
            <a:spLocks noGrp="1"/>
          </p:cNvSpPr>
          <p:nvPr>
            <p:ph type="title"/>
          </p:nvPr>
        </p:nvSpPr>
        <p:spPr/>
        <p:txBody>
          <a:bodyPr>
            <a:noAutofit/>
          </a:bodyPr>
          <a:lstStyle/>
          <a:p>
            <a:pPr algn="ctr"/>
            <a:r>
              <a:rPr lang="es-ES" sz="2800" b="1" dirty="0"/>
              <a:t>Beneficios empresariales en Estados Unidos</a:t>
            </a:r>
            <a:br>
              <a:rPr lang="es-ES" sz="2800" b="1" dirty="0"/>
            </a:br>
            <a:r>
              <a:rPr lang="es-ES" sz="2400" b="1" dirty="0"/>
              <a:t>(Fuente: US Bureau </a:t>
            </a:r>
            <a:r>
              <a:rPr lang="es-ES" sz="2400" b="1" dirty="0" err="1"/>
              <a:t>of</a:t>
            </a:r>
            <a:r>
              <a:rPr lang="es-ES" sz="2400" b="1" dirty="0"/>
              <a:t> </a:t>
            </a:r>
            <a:r>
              <a:rPr lang="es-ES" sz="2400" b="1" dirty="0" err="1"/>
              <a:t>Economic</a:t>
            </a:r>
            <a:r>
              <a:rPr lang="es-ES" sz="2400" b="1" dirty="0"/>
              <a:t> </a:t>
            </a:r>
            <a:r>
              <a:rPr lang="es-ES" sz="2400" b="1" dirty="0" err="1"/>
              <a:t>Analysis</a:t>
            </a:r>
            <a:r>
              <a:rPr lang="es-ES" sz="2400" b="1" dirty="0"/>
              <a:t>, Reserva Federal, LSEG </a:t>
            </a:r>
            <a:r>
              <a:rPr lang="es-ES" sz="2400" b="1" dirty="0" err="1"/>
              <a:t>Data&amp;Analytics</a:t>
            </a:r>
            <a:r>
              <a:rPr lang="es-ES" sz="2400" b="1" dirty="0"/>
              <a:t>, </a:t>
            </a:r>
            <a:r>
              <a:rPr lang="es-ES" sz="2400" b="1" dirty="0" err="1"/>
              <a:t>Bain&amp;Company</a:t>
            </a:r>
            <a:r>
              <a:rPr lang="es-ES" sz="2400" b="1" dirty="0"/>
              <a:t>, Goldam Sachs </a:t>
            </a:r>
            <a:r>
              <a:rPr lang="es-ES" sz="2400" b="1" dirty="0" err="1"/>
              <a:t>Research</a:t>
            </a:r>
            <a:r>
              <a:rPr lang="es-ES" sz="2400" b="1" dirty="0"/>
              <a:t>)</a:t>
            </a:r>
          </a:p>
        </p:txBody>
      </p:sp>
      <p:pic>
        <p:nvPicPr>
          <p:cNvPr id="7" name="Marcador de contenido 6">
            <a:extLst>
              <a:ext uri="{FF2B5EF4-FFF2-40B4-BE49-F238E27FC236}">
                <a16:creationId xmlns:a16="http://schemas.microsoft.com/office/drawing/2014/main" id="{CF87E92C-7B97-AC24-370F-3C0A5B44CBF2}"/>
              </a:ext>
            </a:extLst>
          </p:cNvPr>
          <p:cNvPicPr>
            <a:picLocks noGrp="1" noChangeAspect="1"/>
          </p:cNvPicPr>
          <p:nvPr>
            <p:ph sz="half" idx="1"/>
          </p:nvPr>
        </p:nvPicPr>
        <p:blipFill>
          <a:blip r:embed="rId2"/>
          <a:stretch>
            <a:fillRect/>
          </a:stretch>
        </p:blipFill>
        <p:spPr>
          <a:xfrm>
            <a:off x="883004" y="1825625"/>
            <a:ext cx="5091991" cy="4351338"/>
          </a:xfrm>
          <a:prstGeom prst="rect">
            <a:avLst/>
          </a:prstGeom>
        </p:spPr>
      </p:pic>
      <p:sp>
        <p:nvSpPr>
          <p:cNvPr id="4" name="Marcador de contenido 3">
            <a:extLst>
              <a:ext uri="{FF2B5EF4-FFF2-40B4-BE49-F238E27FC236}">
                <a16:creationId xmlns:a16="http://schemas.microsoft.com/office/drawing/2014/main" id="{54A0B9C3-F23F-F500-6059-E037F7BEB29D}"/>
              </a:ext>
            </a:extLst>
          </p:cNvPr>
          <p:cNvSpPr>
            <a:spLocks noGrp="1"/>
          </p:cNvSpPr>
          <p:nvPr>
            <p:ph sz="half" idx="2"/>
          </p:nvPr>
        </p:nvSpPr>
        <p:spPr>
          <a:xfrm>
            <a:off x="6172200" y="1690688"/>
            <a:ext cx="5181600" cy="4486275"/>
          </a:xfrm>
        </p:spPr>
        <p:txBody>
          <a:bodyPr>
            <a:noAutofit/>
          </a:bodyPr>
          <a:lstStyle/>
          <a:p>
            <a:pPr lvl="0" algn="just"/>
            <a:r>
              <a:rPr lang="es-ES" sz="1300" b="1" dirty="0"/>
              <a:t>Actividades No Financieras:</a:t>
            </a:r>
            <a:r>
              <a:rPr lang="es-ES" sz="1300" dirty="0"/>
              <a:t> Las corporaciones de sectores no financieros (manufactura, </a:t>
            </a:r>
            <a:r>
              <a:rPr lang="es-ES" sz="1300" dirty="0" err="1"/>
              <a:t>retail</a:t>
            </a:r>
            <a:r>
              <a:rPr lang="es-ES" sz="1300" dirty="0"/>
              <a:t>, servicios e información general) han registrado el crecimiento más agresivo, alcanzando un récord anualizado de </a:t>
            </a:r>
            <a:r>
              <a:rPr lang="es-ES" sz="1300" b="1" dirty="0"/>
              <a:t>$3.42 billones en 2026</a:t>
            </a:r>
            <a:r>
              <a:rPr lang="es-ES" sz="1300" dirty="0"/>
              <a:t>. Esto se debe a su capacidad para trasladar los costes y el impacto de los aranceles directamente a los precios del consumidor, manteniendo márgenes históricamente altos que representan más del 12% del PIB. </a:t>
            </a:r>
          </a:p>
          <a:p>
            <a:pPr lvl="0" algn="just"/>
            <a:r>
              <a:rPr lang="es-ES" sz="1300" b="1" dirty="0"/>
              <a:t>Actividades Financieras:</a:t>
            </a:r>
            <a:r>
              <a:rPr lang="es-ES" sz="1300" dirty="0"/>
              <a:t> El sector financiero (banca, seguros y corretaje) sufrió un bache de rentabilidad en 2022 con las primeras subidas abruptas de tipos, pero se ha estabilizado en torno a los </a:t>
            </a:r>
            <a:r>
              <a:rPr lang="es-ES" sz="1300" b="1" dirty="0"/>
              <a:t>$610,000 millones ($0.61 billones) en 2026</a:t>
            </a:r>
            <a:r>
              <a:rPr lang="es-ES" sz="1300" dirty="0"/>
              <a:t>, beneficiándose de márgenes de interés netos más amplios en un entorno de tipos de interés altos de forma prolongada. </a:t>
            </a:r>
          </a:p>
          <a:p>
            <a:pPr lvl="0" algn="just"/>
            <a:r>
              <a:rPr lang="es-ES" sz="1300" b="1" dirty="0"/>
              <a:t>El Boom de los Beneficios en la IA:</a:t>
            </a:r>
            <a:r>
              <a:rPr lang="es-ES" sz="1300" dirty="0"/>
              <a:t> Esta curva específica (que agrupa el crecimiento de gigantes de semiconductores, software en la nube y los líderes de infraestructuras "</a:t>
            </a:r>
            <a:r>
              <a:rPr lang="es-ES" sz="1300" dirty="0" err="1"/>
              <a:t>Magnificent</a:t>
            </a:r>
            <a:r>
              <a:rPr lang="es-ES" sz="1300" dirty="0"/>
              <a:t> Seven" dedicados al despliegue de modelos de IA) ha experimentado un crecimiento exponencial, catapultándose a los </a:t>
            </a:r>
            <a:r>
              <a:rPr lang="es-ES" sz="1300" b="1" dirty="0"/>
              <a:t>$380,000 millones en 2026</a:t>
            </a:r>
            <a:r>
              <a:rPr lang="es-ES" sz="1300" dirty="0"/>
              <a:t>. Los analistas financieros estiman que cerca de dos tercios de todas las ganancias corporativas netas del sector tecnológico en el índice S&amp;P 500 de este trimestre son impulsadas puramente por la IA. </a:t>
            </a:r>
          </a:p>
        </p:txBody>
      </p:sp>
      <p:sp>
        <p:nvSpPr>
          <p:cNvPr id="5" name="Marcador de pie de página 4">
            <a:extLst>
              <a:ext uri="{FF2B5EF4-FFF2-40B4-BE49-F238E27FC236}">
                <a16:creationId xmlns:a16="http://schemas.microsoft.com/office/drawing/2014/main" id="{1D9C71CD-097E-1484-C968-8B21F1DE9A54}"/>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250DCCC0-9905-BDB0-2BD1-832958E9DBCA}"/>
              </a:ext>
            </a:extLst>
          </p:cNvPr>
          <p:cNvSpPr>
            <a:spLocks noGrp="1"/>
          </p:cNvSpPr>
          <p:nvPr>
            <p:ph type="sldNum" sz="quarter" idx="12"/>
          </p:nvPr>
        </p:nvSpPr>
        <p:spPr/>
        <p:txBody>
          <a:bodyPr/>
          <a:lstStyle/>
          <a:p>
            <a:fld id="{6F332D1F-1DD5-E046-A085-381B4E98D9BE}" type="slidenum">
              <a:rPr lang="es-ES" smtClean="0"/>
              <a:t>21</a:t>
            </a:fld>
            <a:endParaRPr lang="es-ES"/>
          </a:p>
        </p:txBody>
      </p:sp>
    </p:spTree>
    <p:extLst>
      <p:ext uri="{BB962C8B-B14F-4D97-AF65-F5344CB8AC3E}">
        <p14:creationId xmlns:p14="http://schemas.microsoft.com/office/powerpoint/2010/main" val="27131669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EE5E13-1ED5-AACE-B4E9-F2570D8F59D6}"/>
              </a:ext>
            </a:extLst>
          </p:cNvPr>
          <p:cNvSpPr>
            <a:spLocks noGrp="1"/>
          </p:cNvSpPr>
          <p:nvPr>
            <p:ph type="title"/>
          </p:nvPr>
        </p:nvSpPr>
        <p:spPr>
          <a:xfrm>
            <a:off x="838200" y="489097"/>
            <a:ext cx="10515600" cy="1336527"/>
          </a:xfrm>
        </p:spPr>
        <p:txBody>
          <a:bodyPr>
            <a:normAutofit fontScale="90000"/>
          </a:bodyPr>
          <a:lstStyle/>
          <a:p>
            <a:pPr algn="ctr"/>
            <a:r>
              <a:rPr lang="es-ES" b="1" dirty="0"/>
              <a:t>Wall Street: inversiones en IA</a:t>
            </a:r>
            <a:br>
              <a:rPr lang="es-ES" b="1" dirty="0"/>
            </a:br>
            <a:r>
              <a:rPr lang="es-ES" sz="3600" b="1" dirty="0"/>
              <a:t>(Fuente: Goldam Sachs, Forbes Tech Capital </a:t>
            </a:r>
            <a:r>
              <a:rPr lang="es-ES" sz="3600" b="1" dirty="0" err="1"/>
              <a:t>Research</a:t>
            </a:r>
            <a:r>
              <a:rPr lang="es-ES" sz="3600" b="1" dirty="0"/>
              <a:t>, Morgan Stanley)</a:t>
            </a:r>
            <a:br>
              <a:rPr lang="es-ES" sz="3600" dirty="0"/>
            </a:br>
            <a:endParaRPr lang="es-ES" sz="3600" dirty="0"/>
          </a:p>
        </p:txBody>
      </p:sp>
      <p:pic>
        <p:nvPicPr>
          <p:cNvPr id="7" name="Marcador de contenido 6">
            <a:extLst>
              <a:ext uri="{FF2B5EF4-FFF2-40B4-BE49-F238E27FC236}">
                <a16:creationId xmlns:a16="http://schemas.microsoft.com/office/drawing/2014/main" id="{BE5CE9CF-B81E-6380-886A-C15C4F036428}"/>
              </a:ext>
            </a:extLst>
          </p:cNvPr>
          <p:cNvPicPr>
            <a:picLocks noGrp="1" noChangeAspect="1"/>
          </p:cNvPicPr>
          <p:nvPr>
            <p:ph sz="half" idx="1"/>
          </p:nvPr>
        </p:nvPicPr>
        <p:blipFill>
          <a:blip r:embed="rId2"/>
          <a:stretch>
            <a:fillRect/>
          </a:stretch>
        </p:blipFill>
        <p:spPr>
          <a:xfrm>
            <a:off x="838200" y="1984405"/>
            <a:ext cx="5181600" cy="4033777"/>
          </a:xfrm>
          <a:prstGeom prst="rect">
            <a:avLst/>
          </a:prstGeom>
        </p:spPr>
      </p:pic>
      <p:sp>
        <p:nvSpPr>
          <p:cNvPr id="4" name="Marcador de contenido 3">
            <a:extLst>
              <a:ext uri="{FF2B5EF4-FFF2-40B4-BE49-F238E27FC236}">
                <a16:creationId xmlns:a16="http://schemas.microsoft.com/office/drawing/2014/main" id="{CEC00EB1-0677-191F-4A9D-F3DA161D9E7A}"/>
              </a:ext>
            </a:extLst>
          </p:cNvPr>
          <p:cNvSpPr>
            <a:spLocks noGrp="1"/>
          </p:cNvSpPr>
          <p:nvPr>
            <p:ph sz="half" idx="2"/>
          </p:nvPr>
        </p:nvSpPr>
        <p:spPr/>
        <p:txBody>
          <a:bodyPr>
            <a:normAutofit fontScale="47500" lnSpcReduction="20000"/>
          </a:bodyPr>
          <a:lstStyle/>
          <a:p>
            <a:pPr lvl="0" algn="just"/>
            <a:r>
              <a:rPr lang="es-ES" sz="4200" b="1" dirty="0"/>
              <a:t>2020–2022:</a:t>
            </a:r>
            <a:r>
              <a:rPr lang="es-ES" sz="4200" dirty="0"/>
              <a:t> Durante la pandemia y sus secuelas inmediatas, las inversiones crecían de forma sostenida a un ritmo de dos dígitos para dar soporte al teletrabajo y la digitalización básica, manteniéndose por debajo de los </a:t>
            </a:r>
            <a:r>
              <a:rPr lang="es-ES" sz="4200" b="1" dirty="0"/>
              <a:t>$150,000 millones</a:t>
            </a:r>
            <a:r>
              <a:rPr lang="es-ES" sz="4200" dirty="0"/>
              <a:t>.</a:t>
            </a:r>
          </a:p>
          <a:p>
            <a:pPr lvl="0" algn="just"/>
            <a:r>
              <a:rPr lang="es-ES" sz="4200" b="1" dirty="0"/>
              <a:t>2023–2024: </a:t>
            </a:r>
            <a:r>
              <a:rPr lang="es-ES" sz="4200" dirty="0"/>
              <a:t>Las firmas de Wall Street reorientaron sus presupuestos corporativos. El gasto saltó hasta superar la barrera de los </a:t>
            </a:r>
            <a:r>
              <a:rPr lang="es-ES" sz="4200" b="1" dirty="0"/>
              <a:t>$219,000 millones</a:t>
            </a:r>
            <a:r>
              <a:rPr lang="es-ES" sz="4200" dirty="0"/>
              <a:t> anuales.</a:t>
            </a:r>
          </a:p>
          <a:p>
            <a:pPr lvl="0" algn="just"/>
            <a:r>
              <a:rPr lang="es-ES" sz="4200" b="1" dirty="0"/>
              <a:t>2025–2026:</a:t>
            </a:r>
            <a:r>
              <a:rPr lang="es-ES" sz="4200" dirty="0"/>
              <a:t> Desde 2025, el gasto se ha disparado de forma casi vertical hasta tocar un récord estimado de </a:t>
            </a:r>
            <a:r>
              <a:rPr lang="es-ES" sz="4200" b="1" dirty="0"/>
              <a:t>$732,000 millones de dólares</a:t>
            </a:r>
            <a:r>
              <a:rPr lang="es-ES" sz="4200" dirty="0"/>
              <a:t>, debido a la construcción de </a:t>
            </a:r>
            <a:r>
              <a:rPr lang="es-ES" sz="4200" dirty="0" err="1"/>
              <a:t>gigafactorías</a:t>
            </a:r>
            <a:r>
              <a:rPr lang="es-ES" sz="4200" dirty="0"/>
              <a:t> de datos y la compra masiva de clústeres de aceleradores de computación.</a:t>
            </a:r>
          </a:p>
          <a:p>
            <a:endParaRPr lang="es-ES" dirty="0"/>
          </a:p>
        </p:txBody>
      </p:sp>
      <p:sp>
        <p:nvSpPr>
          <p:cNvPr id="5" name="Marcador de pie de página 4">
            <a:extLst>
              <a:ext uri="{FF2B5EF4-FFF2-40B4-BE49-F238E27FC236}">
                <a16:creationId xmlns:a16="http://schemas.microsoft.com/office/drawing/2014/main" id="{98FED83C-8645-A0D9-06CB-091163385EEE}"/>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CF595D18-9540-38F2-8466-2597B03662F1}"/>
              </a:ext>
            </a:extLst>
          </p:cNvPr>
          <p:cNvSpPr>
            <a:spLocks noGrp="1"/>
          </p:cNvSpPr>
          <p:nvPr>
            <p:ph type="sldNum" sz="quarter" idx="12"/>
          </p:nvPr>
        </p:nvSpPr>
        <p:spPr/>
        <p:txBody>
          <a:bodyPr/>
          <a:lstStyle/>
          <a:p>
            <a:fld id="{6F332D1F-1DD5-E046-A085-381B4E98D9BE}" type="slidenum">
              <a:rPr lang="es-ES" smtClean="0"/>
              <a:t>22</a:t>
            </a:fld>
            <a:endParaRPr lang="es-ES"/>
          </a:p>
        </p:txBody>
      </p:sp>
    </p:spTree>
    <p:extLst>
      <p:ext uri="{BB962C8B-B14F-4D97-AF65-F5344CB8AC3E}">
        <p14:creationId xmlns:p14="http://schemas.microsoft.com/office/powerpoint/2010/main" val="38815777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4763BA-F73D-3B21-B253-B2B323B66B97}"/>
              </a:ext>
            </a:extLst>
          </p:cNvPr>
          <p:cNvSpPr>
            <a:spLocks noGrp="1"/>
          </p:cNvSpPr>
          <p:nvPr>
            <p:ph type="title"/>
          </p:nvPr>
        </p:nvSpPr>
        <p:spPr/>
        <p:txBody>
          <a:bodyPr/>
          <a:lstStyle/>
          <a:p>
            <a:pPr algn="ctr"/>
            <a:r>
              <a:rPr lang="es-ES" b="1" dirty="0"/>
              <a:t>Los tipos soberanos</a:t>
            </a:r>
          </a:p>
        </p:txBody>
      </p:sp>
      <p:sp>
        <p:nvSpPr>
          <p:cNvPr id="3" name="Marcador de contenido 2">
            <a:extLst>
              <a:ext uri="{FF2B5EF4-FFF2-40B4-BE49-F238E27FC236}">
                <a16:creationId xmlns:a16="http://schemas.microsoft.com/office/drawing/2014/main" id="{F8CCB91E-68AE-CF76-4C5E-747B882FC52F}"/>
              </a:ext>
            </a:extLst>
          </p:cNvPr>
          <p:cNvSpPr>
            <a:spLocks noGrp="1"/>
          </p:cNvSpPr>
          <p:nvPr>
            <p:ph idx="1"/>
          </p:nvPr>
        </p:nvSpPr>
        <p:spPr>
          <a:xfrm>
            <a:off x="838200" y="1477926"/>
            <a:ext cx="10515600" cy="4699037"/>
          </a:xfrm>
        </p:spPr>
        <p:txBody>
          <a:bodyPr>
            <a:noAutofit/>
          </a:bodyPr>
          <a:lstStyle/>
          <a:p>
            <a:pPr algn="just"/>
            <a:r>
              <a:rPr lang="es-ES" sz="4800" dirty="0"/>
              <a:t>Deuda japonesa y estadounidense: </a:t>
            </a:r>
            <a:r>
              <a:rPr lang="es-ES" sz="4800" i="1" dirty="0" err="1"/>
              <a:t>carry</a:t>
            </a:r>
            <a:r>
              <a:rPr lang="es-ES" sz="4800" i="1" dirty="0"/>
              <a:t> </a:t>
            </a:r>
            <a:r>
              <a:rPr lang="es-ES" sz="4800" i="1" dirty="0" err="1"/>
              <a:t>trade</a:t>
            </a:r>
            <a:r>
              <a:rPr lang="es-ES" sz="4800" i="1" dirty="0"/>
              <a:t> </a:t>
            </a:r>
            <a:r>
              <a:rPr lang="es-ES" sz="4800" dirty="0"/>
              <a:t>(endeudamiento en una divisa con tipos de interés bajos para invertir en otra con tipos más altos y mayores rendimientos). </a:t>
            </a:r>
          </a:p>
          <a:p>
            <a:pPr algn="just"/>
            <a:r>
              <a:rPr lang="es-ES" sz="4800" dirty="0"/>
              <a:t>Endeudarse en yenes, invertir en dólares. </a:t>
            </a:r>
          </a:p>
        </p:txBody>
      </p:sp>
      <p:sp>
        <p:nvSpPr>
          <p:cNvPr id="4" name="Marcador de pie de página 3">
            <a:extLst>
              <a:ext uri="{FF2B5EF4-FFF2-40B4-BE49-F238E27FC236}">
                <a16:creationId xmlns:a16="http://schemas.microsoft.com/office/drawing/2014/main" id="{5CF58A1B-07B5-1C81-7F90-49A9455F7DDE}"/>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DD1F229D-6052-440D-49B3-06763CE80988}"/>
              </a:ext>
            </a:extLst>
          </p:cNvPr>
          <p:cNvSpPr>
            <a:spLocks noGrp="1"/>
          </p:cNvSpPr>
          <p:nvPr>
            <p:ph type="sldNum" sz="quarter" idx="12"/>
          </p:nvPr>
        </p:nvSpPr>
        <p:spPr/>
        <p:txBody>
          <a:bodyPr/>
          <a:lstStyle/>
          <a:p>
            <a:fld id="{6F332D1F-1DD5-E046-A085-381B4E98D9BE}" type="slidenum">
              <a:rPr lang="es-ES" smtClean="0"/>
              <a:t>23</a:t>
            </a:fld>
            <a:endParaRPr lang="es-ES"/>
          </a:p>
        </p:txBody>
      </p:sp>
    </p:spTree>
    <p:extLst>
      <p:ext uri="{BB962C8B-B14F-4D97-AF65-F5344CB8AC3E}">
        <p14:creationId xmlns:p14="http://schemas.microsoft.com/office/powerpoint/2010/main" val="242461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1195A0-53AA-5C33-4857-E074D14D4D4C}"/>
              </a:ext>
            </a:extLst>
          </p:cNvPr>
          <p:cNvSpPr>
            <a:spLocks noGrp="1"/>
          </p:cNvSpPr>
          <p:nvPr>
            <p:ph type="title"/>
          </p:nvPr>
        </p:nvSpPr>
        <p:spPr/>
        <p:txBody>
          <a:bodyPr/>
          <a:lstStyle/>
          <a:p>
            <a:pPr algn="ctr"/>
            <a:r>
              <a:rPr lang="es-ES" b="1" dirty="0"/>
              <a:t>Pero los tipos japoneses empiezan a subir</a:t>
            </a:r>
          </a:p>
        </p:txBody>
      </p:sp>
      <p:sp>
        <p:nvSpPr>
          <p:cNvPr id="3" name="Marcador de contenido 2">
            <a:extLst>
              <a:ext uri="{FF2B5EF4-FFF2-40B4-BE49-F238E27FC236}">
                <a16:creationId xmlns:a16="http://schemas.microsoft.com/office/drawing/2014/main" id="{229A8AA3-A3E8-2EA4-7FD4-A1E1286D33BE}"/>
              </a:ext>
            </a:extLst>
          </p:cNvPr>
          <p:cNvSpPr>
            <a:spLocks noGrp="1"/>
          </p:cNvSpPr>
          <p:nvPr>
            <p:ph idx="1"/>
          </p:nvPr>
        </p:nvSpPr>
        <p:spPr>
          <a:xfrm>
            <a:off x="838200" y="1541721"/>
            <a:ext cx="10515600" cy="4635242"/>
          </a:xfrm>
        </p:spPr>
        <p:txBody>
          <a:bodyPr>
            <a:noAutofit/>
          </a:bodyPr>
          <a:lstStyle/>
          <a:p>
            <a:pPr algn="just"/>
            <a:r>
              <a:rPr lang="es-ES" sz="3600" dirty="0"/>
              <a:t>La economía japonesa ha ido saliendo de la deflación,</a:t>
            </a:r>
          </a:p>
          <a:p>
            <a:pPr algn="just"/>
            <a:r>
              <a:rPr lang="es-ES" sz="3600" dirty="0"/>
              <a:t>La guerra de Irán supone tensiones en los precios,</a:t>
            </a:r>
          </a:p>
          <a:p>
            <a:pPr algn="just"/>
            <a:r>
              <a:rPr lang="es-ES" sz="3600" dirty="0"/>
              <a:t>Caída del yen: 80 yenes/dólar (2011), a 160 yenes/dólar (2026),</a:t>
            </a:r>
          </a:p>
          <a:p>
            <a:pPr algn="just"/>
            <a:r>
              <a:rPr lang="es-ES" sz="3600" dirty="0"/>
              <a:t>Yen débil alimenta la inflación por los precios de importación,</a:t>
            </a:r>
          </a:p>
          <a:p>
            <a:pPr algn="just"/>
            <a:r>
              <a:rPr lang="es-ES" sz="3600" dirty="0"/>
              <a:t>Decisión: SUBIR LOS TIPOS DE INTERÉS.</a:t>
            </a:r>
          </a:p>
        </p:txBody>
      </p:sp>
      <p:sp>
        <p:nvSpPr>
          <p:cNvPr id="4" name="Marcador de pie de página 3">
            <a:extLst>
              <a:ext uri="{FF2B5EF4-FFF2-40B4-BE49-F238E27FC236}">
                <a16:creationId xmlns:a16="http://schemas.microsoft.com/office/drawing/2014/main" id="{FBBEA8AA-E680-E76B-1BE6-C0EE1923A5EE}"/>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6C25B78C-379F-A1DC-A320-7EC593C33F63}"/>
              </a:ext>
            </a:extLst>
          </p:cNvPr>
          <p:cNvSpPr>
            <a:spLocks noGrp="1"/>
          </p:cNvSpPr>
          <p:nvPr>
            <p:ph type="sldNum" sz="quarter" idx="12"/>
          </p:nvPr>
        </p:nvSpPr>
        <p:spPr/>
        <p:txBody>
          <a:bodyPr/>
          <a:lstStyle/>
          <a:p>
            <a:fld id="{6F332D1F-1DD5-E046-A085-381B4E98D9BE}" type="slidenum">
              <a:rPr lang="es-ES" smtClean="0"/>
              <a:t>24</a:t>
            </a:fld>
            <a:endParaRPr lang="es-ES"/>
          </a:p>
        </p:txBody>
      </p:sp>
    </p:spTree>
    <p:extLst>
      <p:ext uri="{BB962C8B-B14F-4D97-AF65-F5344CB8AC3E}">
        <p14:creationId xmlns:p14="http://schemas.microsoft.com/office/powerpoint/2010/main" val="33910085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05D0AC-2A75-2FC6-F415-07A089F5758B}"/>
              </a:ext>
            </a:extLst>
          </p:cNvPr>
          <p:cNvSpPr>
            <a:spLocks noGrp="1"/>
          </p:cNvSpPr>
          <p:nvPr>
            <p:ph type="title"/>
          </p:nvPr>
        </p:nvSpPr>
        <p:spPr>
          <a:xfrm>
            <a:off x="838200" y="136525"/>
            <a:ext cx="10515600" cy="1554163"/>
          </a:xfrm>
        </p:spPr>
        <p:txBody>
          <a:bodyPr>
            <a:normAutofit fontScale="90000"/>
          </a:bodyPr>
          <a:lstStyle/>
          <a:p>
            <a:pPr algn="ctr"/>
            <a:r>
              <a:rPr lang="es-ES" b="1" dirty="0"/>
              <a:t>Tipo de cambio Dólar/Yen</a:t>
            </a:r>
            <a:br>
              <a:rPr lang="es-ES" b="1" dirty="0"/>
            </a:br>
            <a:r>
              <a:rPr lang="es-ES" b="1" dirty="0"/>
              <a:t>(Fuente: Banco de Japón,</a:t>
            </a:r>
            <a:br>
              <a:rPr lang="es-ES" b="1" dirty="0"/>
            </a:br>
            <a:r>
              <a:rPr lang="es-ES" b="1" dirty="0"/>
              <a:t> </a:t>
            </a:r>
            <a:r>
              <a:rPr lang="es-ES" b="1" dirty="0">
                <a:solidFill>
                  <a:srgbClr val="467886"/>
                </a:solidFill>
                <a:hlinkClick r:id="rId2">
                  <a:extLst>
                    <a:ext uri="{A12FA001-AC4F-418D-AE19-62706E023703}">
                      <ahyp:hlinkClr xmlns:ahyp="http://schemas.microsoft.com/office/drawing/2018/hyperlinkcolor" val="tx"/>
                    </a:ext>
                  </a:extLst>
                </a:hlinkClick>
              </a:rPr>
              <a:t>Macrotrends USD/JPY </a:t>
            </a:r>
            <a:r>
              <a:rPr lang="es-ES" b="1" dirty="0">
                <a:hlinkClick r:id="rId2">
                  <a:extLst>
                    <a:ext uri="{A12FA001-AC4F-418D-AE19-62706E023703}">
                      <ahyp:hlinkClr xmlns:ahyp="http://schemas.microsoft.com/office/drawing/2018/hyperlinkcolor" val="tx"/>
                    </a:ext>
                  </a:extLst>
                </a:hlinkClick>
              </a:rPr>
              <a:t>Chart</a:t>
            </a:r>
            <a:r>
              <a:rPr lang="es-ES" b="1" dirty="0"/>
              <a:t>) </a:t>
            </a:r>
          </a:p>
        </p:txBody>
      </p:sp>
      <p:pic>
        <p:nvPicPr>
          <p:cNvPr id="6" name="Marcador de contenido 5">
            <a:extLst>
              <a:ext uri="{FF2B5EF4-FFF2-40B4-BE49-F238E27FC236}">
                <a16:creationId xmlns:a16="http://schemas.microsoft.com/office/drawing/2014/main" id="{0E86EBC0-E19E-2716-5A86-0B213833AF82}"/>
              </a:ext>
            </a:extLst>
          </p:cNvPr>
          <p:cNvPicPr>
            <a:picLocks noGrp="1" noChangeAspect="1"/>
          </p:cNvPicPr>
          <p:nvPr>
            <p:ph idx="1"/>
          </p:nvPr>
        </p:nvPicPr>
        <p:blipFill>
          <a:blip r:embed="rId3"/>
          <a:stretch>
            <a:fillRect/>
          </a:stretch>
        </p:blipFill>
        <p:spPr>
          <a:xfrm>
            <a:off x="2882859" y="1825625"/>
            <a:ext cx="6426281" cy="4351338"/>
          </a:xfrm>
          <a:prstGeom prst="rect">
            <a:avLst/>
          </a:prstGeom>
        </p:spPr>
      </p:pic>
      <p:sp>
        <p:nvSpPr>
          <p:cNvPr id="4" name="Marcador de pie de página 3">
            <a:extLst>
              <a:ext uri="{FF2B5EF4-FFF2-40B4-BE49-F238E27FC236}">
                <a16:creationId xmlns:a16="http://schemas.microsoft.com/office/drawing/2014/main" id="{562B4C91-D13B-DF67-FC5E-136920251096}"/>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3932CCAD-5571-25E8-80ED-673017B501EF}"/>
              </a:ext>
            </a:extLst>
          </p:cNvPr>
          <p:cNvSpPr>
            <a:spLocks noGrp="1"/>
          </p:cNvSpPr>
          <p:nvPr>
            <p:ph type="sldNum" sz="quarter" idx="12"/>
          </p:nvPr>
        </p:nvSpPr>
        <p:spPr/>
        <p:txBody>
          <a:bodyPr/>
          <a:lstStyle/>
          <a:p>
            <a:fld id="{6F332D1F-1DD5-E046-A085-381B4E98D9BE}" type="slidenum">
              <a:rPr lang="es-ES" smtClean="0"/>
              <a:t>25</a:t>
            </a:fld>
            <a:endParaRPr lang="es-ES"/>
          </a:p>
        </p:txBody>
      </p:sp>
    </p:spTree>
    <p:extLst>
      <p:ext uri="{BB962C8B-B14F-4D97-AF65-F5344CB8AC3E}">
        <p14:creationId xmlns:p14="http://schemas.microsoft.com/office/powerpoint/2010/main" val="11879264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C98355-C50E-CE10-EF3A-442826FCE242}"/>
              </a:ext>
            </a:extLst>
          </p:cNvPr>
          <p:cNvSpPr>
            <a:spLocks noGrp="1"/>
          </p:cNvSpPr>
          <p:nvPr>
            <p:ph type="title"/>
          </p:nvPr>
        </p:nvSpPr>
        <p:spPr/>
        <p:txBody>
          <a:bodyPr/>
          <a:lstStyle/>
          <a:p>
            <a:pPr algn="ctr"/>
            <a:r>
              <a:rPr lang="es-ES" b="1" dirty="0"/>
              <a:t>Razones para subir los tipos de interés en Japón</a:t>
            </a:r>
          </a:p>
        </p:txBody>
      </p:sp>
      <p:sp>
        <p:nvSpPr>
          <p:cNvPr id="3" name="Marcador de contenido 2">
            <a:extLst>
              <a:ext uri="{FF2B5EF4-FFF2-40B4-BE49-F238E27FC236}">
                <a16:creationId xmlns:a16="http://schemas.microsoft.com/office/drawing/2014/main" id="{2BB643AE-5B3E-D455-8A85-E20EFE86AE71}"/>
              </a:ext>
            </a:extLst>
          </p:cNvPr>
          <p:cNvSpPr>
            <a:spLocks noGrp="1"/>
          </p:cNvSpPr>
          <p:nvPr>
            <p:ph idx="1"/>
          </p:nvPr>
        </p:nvSpPr>
        <p:spPr/>
        <p:txBody>
          <a:bodyPr>
            <a:normAutofit lnSpcReduction="10000"/>
          </a:bodyPr>
          <a:lstStyle/>
          <a:p>
            <a:r>
              <a:rPr lang="es-ES" dirty="0"/>
              <a:t>1. Por efecto directo sobre la economía;</a:t>
            </a:r>
          </a:p>
          <a:p>
            <a:r>
              <a:rPr lang="es-ES" dirty="0"/>
              <a:t>2. Por efecto indirecto sobre tipo de cambio.</a:t>
            </a:r>
          </a:p>
          <a:p>
            <a:pPr marL="0" indent="0" algn="just">
              <a:buNone/>
            </a:pPr>
            <a:r>
              <a:rPr lang="es-ES" dirty="0"/>
              <a:t>_______________________________________________________________</a:t>
            </a:r>
            <a:r>
              <a:rPr lang="es-ES" b="1" dirty="0"/>
              <a:t>1.</a:t>
            </a:r>
            <a:r>
              <a:rPr lang="es-ES" dirty="0"/>
              <a:t> Inversores japoneses: principales acreedores de la deuda pública de Estados Unidos: 1,2 billones de dólares.</a:t>
            </a:r>
          </a:p>
          <a:p>
            <a:pPr marL="0" indent="0" algn="just">
              <a:buNone/>
            </a:pPr>
            <a:r>
              <a:rPr lang="es-ES" dirty="0"/>
              <a:t>Actuación de esos inversores genera efectos importantes: venta de bonos estadounidenses, y regreso de capitales a Japón (por mejores tipos de interés). </a:t>
            </a:r>
          </a:p>
          <a:p>
            <a:pPr marL="0" indent="0" algn="just">
              <a:buNone/>
            </a:pPr>
            <a:r>
              <a:rPr lang="es-ES" b="1" dirty="0"/>
              <a:t>2</a:t>
            </a:r>
            <a:r>
              <a:rPr lang="es-ES" dirty="0"/>
              <a:t>. El mercado de bonos EEUU se mueve: septiembre 2026, nivel más alto desde 2007 (gráfico a continuación).</a:t>
            </a:r>
          </a:p>
        </p:txBody>
      </p:sp>
      <p:sp>
        <p:nvSpPr>
          <p:cNvPr id="4" name="Marcador de pie de página 3">
            <a:extLst>
              <a:ext uri="{FF2B5EF4-FFF2-40B4-BE49-F238E27FC236}">
                <a16:creationId xmlns:a16="http://schemas.microsoft.com/office/drawing/2014/main" id="{7BB3CA9D-370F-7D4D-5198-3889A666EAB0}"/>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CAB21ABB-B815-3BC9-CC24-7E4084BD0DE3}"/>
              </a:ext>
            </a:extLst>
          </p:cNvPr>
          <p:cNvSpPr>
            <a:spLocks noGrp="1"/>
          </p:cNvSpPr>
          <p:nvPr>
            <p:ph type="sldNum" sz="quarter" idx="12"/>
          </p:nvPr>
        </p:nvSpPr>
        <p:spPr/>
        <p:txBody>
          <a:bodyPr/>
          <a:lstStyle/>
          <a:p>
            <a:fld id="{6F332D1F-1DD5-E046-A085-381B4E98D9BE}" type="slidenum">
              <a:rPr lang="es-ES" smtClean="0"/>
              <a:t>26</a:t>
            </a:fld>
            <a:endParaRPr lang="es-ES"/>
          </a:p>
        </p:txBody>
      </p:sp>
    </p:spTree>
    <p:extLst>
      <p:ext uri="{BB962C8B-B14F-4D97-AF65-F5344CB8AC3E}">
        <p14:creationId xmlns:p14="http://schemas.microsoft.com/office/powerpoint/2010/main" val="30261995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8617D1-1A22-2348-0114-EEB9DFB1EE02}"/>
              </a:ext>
            </a:extLst>
          </p:cNvPr>
          <p:cNvSpPr>
            <a:spLocks noGrp="1"/>
          </p:cNvSpPr>
          <p:nvPr>
            <p:ph type="title"/>
          </p:nvPr>
        </p:nvSpPr>
        <p:spPr>
          <a:xfrm>
            <a:off x="838200" y="136525"/>
            <a:ext cx="10515600" cy="1554163"/>
          </a:xfrm>
        </p:spPr>
        <p:txBody>
          <a:bodyPr>
            <a:normAutofit fontScale="90000"/>
          </a:bodyPr>
          <a:lstStyle/>
          <a:p>
            <a:pPr algn="ctr"/>
            <a:r>
              <a:rPr lang="es-ES" b="1" dirty="0"/>
              <a:t>¿En qué manos está la deuda EEUU?</a:t>
            </a:r>
            <a:br>
              <a:rPr lang="es-ES" b="1" dirty="0"/>
            </a:br>
            <a:r>
              <a:rPr lang="es-ES" b="1" dirty="0"/>
              <a:t>(Fuente: U.S. </a:t>
            </a:r>
            <a:r>
              <a:rPr lang="es-ES" b="1" dirty="0" err="1"/>
              <a:t>Department</a:t>
            </a:r>
            <a:r>
              <a:rPr lang="es-ES" b="1" dirty="0"/>
              <a:t> </a:t>
            </a:r>
            <a:r>
              <a:rPr lang="es-ES" b="1" dirty="0" err="1"/>
              <a:t>of</a:t>
            </a:r>
            <a:r>
              <a:rPr lang="es-ES" b="1" dirty="0"/>
              <a:t> </a:t>
            </a:r>
            <a:r>
              <a:rPr lang="es-ES" b="1" dirty="0" err="1"/>
              <a:t>the</a:t>
            </a:r>
            <a:r>
              <a:rPr lang="es-ES" b="1" dirty="0"/>
              <a:t> </a:t>
            </a:r>
            <a:r>
              <a:rPr lang="es-ES" b="1" dirty="0" err="1"/>
              <a:t>Treasury</a:t>
            </a:r>
            <a:r>
              <a:rPr lang="es-ES" b="1" dirty="0"/>
              <a:t>, TIC Data </a:t>
            </a:r>
            <a:r>
              <a:rPr lang="es-ES" b="1" dirty="0" err="1"/>
              <a:t>Major</a:t>
            </a:r>
            <a:r>
              <a:rPr lang="es-ES" b="1" dirty="0"/>
              <a:t> Foreign </a:t>
            </a:r>
            <a:r>
              <a:rPr lang="es-ES" b="1" dirty="0" err="1"/>
              <a:t>Holders</a:t>
            </a:r>
            <a:r>
              <a:rPr lang="es-ES" b="1" dirty="0"/>
              <a:t>) </a:t>
            </a:r>
          </a:p>
        </p:txBody>
      </p:sp>
      <p:pic>
        <p:nvPicPr>
          <p:cNvPr id="7" name="Marcador de contenido 6">
            <a:extLst>
              <a:ext uri="{FF2B5EF4-FFF2-40B4-BE49-F238E27FC236}">
                <a16:creationId xmlns:a16="http://schemas.microsoft.com/office/drawing/2014/main" id="{A9614F95-CC35-A0C1-DE8A-A6A0EC20200C}"/>
              </a:ext>
            </a:extLst>
          </p:cNvPr>
          <p:cNvPicPr>
            <a:picLocks noGrp="1" noChangeAspect="1"/>
          </p:cNvPicPr>
          <p:nvPr>
            <p:ph sz="half" idx="1"/>
          </p:nvPr>
        </p:nvPicPr>
        <p:blipFill>
          <a:blip r:embed="rId2"/>
          <a:stretch>
            <a:fillRect/>
          </a:stretch>
        </p:blipFill>
        <p:spPr>
          <a:xfrm>
            <a:off x="838200" y="1870074"/>
            <a:ext cx="5181600" cy="4190483"/>
          </a:xfrm>
          <a:prstGeom prst="rect">
            <a:avLst/>
          </a:prstGeom>
        </p:spPr>
      </p:pic>
      <p:sp>
        <p:nvSpPr>
          <p:cNvPr id="4" name="Marcador de contenido 3">
            <a:extLst>
              <a:ext uri="{FF2B5EF4-FFF2-40B4-BE49-F238E27FC236}">
                <a16:creationId xmlns:a16="http://schemas.microsoft.com/office/drawing/2014/main" id="{5610F6BA-188E-21CA-2BED-56CF3ED1EB1B}"/>
              </a:ext>
            </a:extLst>
          </p:cNvPr>
          <p:cNvSpPr>
            <a:spLocks noGrp="1"/>
          </p:cNvSpPr>
          <p:nvPr>
            <p:ph sz="half" idx="2"/>
          </p:nvPr>
        </p:nvSpPr>
        <p:spPr/>
        <p:txBody>
          <a:bodyPr>
            <a:normAutofit fontScale="55000" lnSpcReduction="20000"/>
          </a:bodyPr>
          <a:lstStyle/>
          <a:p>
            <a:pPr lvl="0" algn="just"/>
            <a:r>
              <a:rPr lang="es-ES" b="1" dirty="0"/>
              <a:t>Japón: </a:t>
            </a:r>
            <a:r>
              <a:rPr lang="es-ES" dirty="0"/>
              <a:t>El</a:t>
            </a:r>
            <a:r>
              <a:rPr lang="es-ES" b="1" dirty="0"/>
              <a:t> </a:t>
            </a:r>
            <a:r>
              <a:rPr lang="es-ES" dirty="0"/>
              <a:t>mayor acreedor internacional de EE. UU. con </a:t>
            </a:r>
            <a:r>
              <a:rPr lang="es-ES" b="1" dirty="0"/>
              <a:t>1.10 billones de dólares</a:t>
            </a:r>
            <a:r>
              <a:rPr lang="es-ES" dirty="0"/>
              <a:t>. Su tenencia ha disminuido debido a que el Banco de Japón ha intervenido para defender el yen.</a:t>
            </a:r>
          </a:p>
          <a:p>
            <a:pPr lvl="0" algn="just"/>
            <a:r>
              <a:rPr lang="es-ES" b="1" dirty="0"/>
              <a:t>Reino Unido: </a:t>
            </a:r>
            <a:r>
              <a:rPr lang="es-ES" dirty="0"/>
              <a:t>Segunda posición rozando el billón de dólares (</a:t>
            </a:r>
            <a:r>
              <a:rPr lang="es-ES" b="1" dirty="0"/>
              <a:t>998,300 millones</a:t>
            </a:r>
            <a:r>
              <a:rPr lang="es-ES" dirty="0"/>
              <a:t>). Gran parte de este volumen se debe al papel de Londres como el centro financiero e institucional preferido por fondos internacionales y de cobertura para custodiar eurodólares y bonos a 10 y 30 años.</a:t>
            </a:r>
          </a:p>
          <a:p>
            <a:pPr lvl="0" algn="just"/>
            <a:r>
              <a:rPr lang="es-ES" b="1" dirty="0"/>
              <a:t>China:</a:t>
            </a:r>
            <a:r>
              <a:rPr lang="es-ES" dirty="0"/>
              <a:t> Estrategia de reducción gradual de exposición directa a bonos americanos, cayendo hasta los </a:t>
            </a:r>
            <a:r>
              <a:rPr lang="es-ES" b="1" dirty="0"/>
              <a:t>618,000 millones de dólares</a:t>
            </a:r>
            <a:r>
              <a:rPr lang="es-ES" dirty="0"/>
              <a:t> (lejos de su pico histórico superior al billón). Analistas señalan que parte de su tenencia real se oculta a través de cuentas de custodia en Bélgica y Luxemburgo.</a:t>
            </a:r>
          </a:p>
          <a:p>
            <a:pPr lvl="0" algn="just"/>
            <a:r>
              <a:rPr lang="es-ES" b="1" dirty="0"/>
              <a:t>Bélgica y Canadá: </a:t>
            </a:r>
            <a:r>
              <a:rPr lang="es-ES" dirty="0"/>
              <a:t>Aparecen en puestos muy altos no por su economía local, sino porque albergan gigantescos liquidadores internacionales de valores (como </a:t>
            </a:r>
            <a:r>
              <a:rPr lang="es-ES" i="1" dirty="0" err="1"/>
              <a:t>Euroclear</a:t>
            </a:r>
            <a:r>
              <a:rPr lang="es-ES" dirty="0"/>
              <a:t>) donde fondos soberanos de todo el mundo guardan sus bonos.</a:t>
            </a:r>
          </a:p>
          <a:p>
            <a:endParaRPr lang="es-ES" dirty="0"/>
          </a:p>
        </p:txBody>
      </p:sp>
      <p:sp>
        <p:nvSpPr>
          <p:cNvPr id="5" name="Marcador de pie de página 4">
            <a:extLst>
              <a:ext uri="{FF2B5EF4-FFF2-40B4-BE49-F238E27FC236}">
                <a16:creationId xmlns:a16="http://schemas.microsoft.com/office/drawing/2014/main" id="{2371684A-4032-102C-FD0A-390A8487FA39}"/>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3BE3571E-814B-2AAE-3F25-D9E43DBC4FC7}"/>
              </a:ext>
            </a:extLst>
          </p:cNvPr>
          <p:cNvSpPr>
            <a:spLocks noGrp="1"/>
          </p:cNvSpPr>
          <p:nvPr>
            <p:ph type="sldNum" sz="quarter" idx="12"/>
          </p:nvPr>
        </p:nvSpPr>
        <p:spPr/>
        <p:txBody>
          <a:bodyPr/>
          <a:lstStyle/>
          <a:p>
            <a:fld id="{6F332D1F-1DD5-E046-A085-381B4E98D9BE}" type="slidenum">
              <a:rPr lang="es-ES" smtClean="0"/>
              <a:t>27</a:t>
            </a:fld>
            <a:endParaRPr lang="es-ES"/>
          </a:p>
        </p:txBody>
      </p:sp>
    </p:spTree>
    <p:extLst>
      <p:ext uri="{BB962C8B-B14F-4D97-AF65-F5344CB8AC3E}">
        <p14:creationId xmlns:p14="http://schemas.microsoft.com/office/powerpoint/2010/main" val="18489391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ADF4BD-BEF4-AD4B-0E5E-E2854FE2CAE2}"/>
              </a:ext>
            </a:extLst>
          </p:cNvPr>
          <p:cNvSpPr>
            <a:spLocks noGrp="1"/>
          </p:cNvSpPr>
          <p:nvPr>
            <p:ph type="title"/>
          </p:nvPr>
        </p:nvSpPr>
        <p:spPr/>
        <p:txBody>
          <a:bodyPr/>
          <a:lstStyle/>
          <a:p>
            <a:pPr algn="ctr"/>
            <a:r>
              <a:rPr lang="es-ES" b="1" dirty="0"/>
              <a:t>Rendimiento del bono EEUU a 10 años</a:t>
            </a:r>
            <a:br>
              <a:rPr lang="es-ES" b="1" dirty="0"/>
            </a:br>
            <a:r>
              <a:rPr lang="es-ES" b="1" dirty="0"/>
              <a:t>(Fuente: Reserva Federal)</a:t>
            </a:r>
          </a:p>
        </p:txBody>
      </p:sp>
      <p:pic>
        <p:nvPicPr>
          <p:cNvPr id="6" name="Marcador de contenido 5">
            <a:extLst>
              <a:ext uri="{FF2B5EF4-FFF2-40B4-BE49-F238E27FC236}">
                <a16:creationId xmlns:a16="http://schemas.microsoft.com/office/drawing/2014/main" id="{B6DA19B2-8EA9-16F6-E5D6-9767F6B32305}"/>
              </a:ext>
            </a:extLst>
          </p:cNvPr>
          <p:cNvPicPr>
            <a:picLocks noGrp="1" noChangeAspect="1"/>
          </p:cNvPicPr>
          <p:nvPr>
            <p:ph idx="1"/>
          </p:nvPr>
        </p:nvPicPr>
        <p:blipFill>
          <a:blip r:embed="rId2"/>
          <a:stretch>
            <a:fillRect/>
          </a:stretch>
        </p:blipFill>
        <p:spPr>
          <a:xfrm>
            <a:off x="1988288" y="1690688"/>
            <a:ext cx="8123275" cy="4665662"/>
          </a:xfrm>
          <a:prstGeom prst="rect">
            <a:avLst/>
          </a:prstGeom>
        </p:spPr>
      </p:pic>
      <p:sp>
        <p:nvSpPr>
          <p:cNvPr id="4" name="Marcador de pie de página 3">
            <a:extLst>
              <a:ext uri="{FF2B5EF4-FFF2-40B4-BE49-F238E27FC236}">
                <a16:creationId xmlns:a16="http://schemas.microsoft.com/office/drawing/2014/main" id="{9603D048-3052-D3E1-4072-451798479DB7}"/>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8D361E11-0697-C4AA-6B91-30CE7A13EB33}"/>
              </a:ext>
            </a:extLst>
          </p:cNvPr>
          <p:cNvSpPr>
            <a:spLocks noGrp="1"/>
          </p:cNvSpPr>
          <p:nvPr>
            <p:ph type="sldNum" sz="quarter" idx="12"/>
          </p:nvPr>
        </p:nvSpPr>
        <p:spPr/>
        <p:txBody>
          <a:bodyPr/>
          <a:lstStyle/>
          <a:p>
            <a:fld id="{6F332D1F-1DD5-E046-A085-381B4E98D9BE}" type="slidenum">
              <a:rPr lang="es-ES" smtClean="0"/>
              <a:t>28</a:t>
            </a:fld>
            <a:endParaRPr lang="es-ES"/>
          </a:p>
        </p:txBody>
      </p:sp>
    </p:spTree>
    <p:extLst>
      <p:ext uri="{BB962C8B-B14F-4D97-AF65-F5344CB8AC3E}">
        <p14:creationId xmlns:p14="http://schemas.microsoft.com/office/powerpoint/2010/main" val="1151120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834ACD-005B-CCD1-E664-B27851380F77}"/>
              </a:ext>
            </a:extLst>
          </p:cNvPr>
          <p:cNvSpPr>
            <a:spLocks noGrp="1"/>
          </p:cNvSpPr>
          <p:nvPr>
            <p:ph type="title"/>
          </p:nvPr>
        </p:nvSpPr>
        <p:spPr/>
        <p:txBody>
          <a:bodyPr/>
          <a:lstStyle/>
          <a:p>
            <a:pPr algn="ctr"/>
            <a:r>
              <a:rPr lang="es-ES" b="1" dirty="0"/>
              <a:t>Dificultades y cadena causal</a:t>
            </a:r>
          </a:p>
        </p:txBody>
      </p:sp>
      <p:sp>
        <p:nvSpPr>
          <p:cNvPr id="3" name="Marcador de contenido 2">
            <a:extLst>
              <a:ext uri="{FF2B5EF4-FFF2-40B4-BE49-F238E27FC236}">
                <a16:creationId xmlns:a16="http://schemas.microsoft.com/office/drawing/2014/main" id="{53F6EF0D-341B-40B4-4D10-1C3E281FD744}"/>
              </a:ext>
            </a:extLst>
          </p:cNvPr>
          <p:cNvSpPr>
            <a:spLocks noGrp="1"/>
          </p:cNvSpPr>
          <p:nvPr>
            <p:ph idx="1"/>
          </p:nvPr>
        </p:nvSpPr>
        <p:spPr/>
        <p:txBody>
          <a:bodyPr>
            <a:normAutofit fontScale="92500" lnSpcReduction="20000"/>
          </a:bodyPr>
          <a:lstStyle/>
          <a:p>
            <a:pPr algn="just"/>
            <a:r>
              <a:rPr lang="es-ES" dirty="0"/>
              <a:t>Si persiste el ascenso de la curva, las dificultades se van a agravar para refinanciar la deuda.</a:t>
            </a:r>
          </a:p>
          <a:p>
            <a:pPr marL="0" indent="0" algn="just">
              <a:buNone/>
            </a:pPr>
            <a:r>
              <a:rPr lang="es-ES" dirty="0"/>
              <a:t>CADENA CAUSAL:</a:t>
            </a:r>
          </a:p>
          <a:p>
            <a:pPr marL="514350" indent="-514350" algn="just">
              <a:buAutoNum type="alphaLcParenR"/>
            </a:pPr>
            <a:r>
              <a:rPr lang="es-ES" dirty="0"/>
              <a:t>Para que esos tipos no suban, los inversores japoneses no deben vender sus títulos de deuda EEUU;</a:t>
            </a:r>
          </a:p>
          <a:p>
            <a:pPr marL="514350" indent="-514350" algn="just">
              <a:buAutoNum type="alphaLcParenR"/>
            </a:pPr>
            <a:r>
              <a:rPr lang="es-ES" dirty="0"/>
              <a:t>Para ello, el tipo de interés no debe subir en Japón;</a:t>
            </a:r>
          </a:p>
          <a:p>
            <a:pPr marL="514350" indent="-514350" algn="just">
              <a:buAutoNum type="alphaLcParenR"/>
            </a:pPr>
            <a:r>
              <a:rPr lang="es-ES" dirty="0"/>
              <a:t>Para que no suba el yen debe apreciarse y no necesitar, por tanto, tipos altos;</a:t>
            </a:r>
          </a:p>
          <a:p>
            <a:pPr marL="514350" indent="-514350" algn="just">
              <a:buAutoNum type="alphaLcParenR"/>
            </a:pPr>
            <a:r>
              <a:rPr lang="es-ES" dirty="0"/>
              <a:t>Por tanto, hay que ayudar al yen en el mercado de divisas;</a:t>
            </a:r>
          </a:p>
          <a:p>
            <a:pPr marL="514350" indent="-514350" algn="just">
              <a:buAutoNum type="alphaLcParenR"/>
            </a:pPr>
            <a:r>
              <a:rPr lang="es-ES" dirty="0"/>
              <a:t>Acción conjunta entre Banco de Japón y Reserva Federal con operaciones de </a:t>
            </a:r>
            <a:r>
              <a:rPr lang="es-ES" i="1" dirty="0" err="1"/>
              <a:t>buyback</a:t>
            </a:r>
            <a:r>
              <a:rPr lang="es-ES" dirty="0"/>
              <a:t> (recompra por parte del Tesoro de su propia deuda en mercados de bonos)</a:t>
            </a:r>
          </a:p>
        </p:txBody>
      </p:sp>
      <p:sp>
        <p:nvSpPr>
          <p:cNvPr id="4" name="Marcador de pie de página 3">
            <a:extLst>
              <a:ext uri="{FF2B5EF4-FFF2-40B4-BE49-F238E27FC236}">
                <a16:creationId xmlns:a16="http://schemas.microsoft.com/office/drawing/2014/main" id="{2FBE3824-7FD8-5975-FDC6-D7C84FDEA19A}"/>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264858A6-EC69-6E7E-75DE-48147D9EDC99}"/>
              </a:ext>
            </a:extLst>
          </p:cNvPr>
          <p:cNvSpPr>
            <a:spLocks noGrp="1"/>
          </p:cNvSpPr>
          <p:nvPr>
            <p:ph type="sldNum" sz="quarter" idx="12"/>
          </p:nvPr>
        </p:nvSpPr>
        <p:spPr/>
        <p:txBody>
          <a:bodyPr/>
          <a:lstStyle/>
          <a:p>
            <a:fld id="{6F332D1F-1DD5-E046-A085-381B4E98D9BE}" type="slidenum">
              <a:rPr lang="es-ES" smtClean="0"/>
              <a:t>29</a:t>
            </a:fld>
            <a:endParaRPr lang="es-ES"/>
          </a:p>
        </p:txBody>
      </p:sp>
    </p:spTree>
    <p:extLst>
      <p:ext uri="{BB962C8B-B14F-4D97-AF65-F5344CB8AC3E}">
        <p14:creationId xmlns:p14="http://schemas.microsoft.com/office/powerpoint/2010/main" val="13644884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A23637-B387-A672-7A80-2ECABCBDE654}"/>
              </a:ext>
            </a:extLst>
          </p:cNvPr>
          <p:cNvSpPr>
            <a:spLocks noGrp="1"/>
          </p:cNvSpPr>
          <p:nvPr>
            <p:ph type="title"/>
          </p:nvPr>
        </p:nvSpPr>
        <p:spPr>
          <a:xfrm>
            <a:off x="838200" y="136525"/>
            <a:ext cx="10515600" cy="1554163"/>
          </a:xfrm>
        </p:spPr>
        <p:txBody>
          <a:bodyPr>
            <a:normAutofit fontScale="90000"/>
          </a:bodyPr>
          <a:lstStyle/>
          <a:p>
            <a:pPr algn="ctr"/>
            <a:r>
              <a:rPr lang="es-ES" b="1" dirty="0"/>
              <a:t>Problemas de las deudas en </a:t>
            </a:r>
            <a:br>
              <a:rPr lang="es-ES" b="1" dirty="0"/>
            </a:br>
            <a:r>
              <a:rPr lang="es-ES" b="1" dirty="0"/>
              <a:t>Estados Unidos</a:t>
            </a:r>
            <a:br>
              <a:rPr lang="es-ES" b="1" dirty="0"/>
            </a:br>
            <a:r>
              <a:rPr lang="es-ES" b="1" dirty="0"/>
              <a:t>(Fuente: Reserva Federal)</a:t>
            </a:r>
          </a:p>
        </p:txBody>
      </p:sp>
      <p:pic>
        <p:nvPicPr>
          <p:cNvPr id="7" name="Marcador de contenido 6">
            <a:extLst>
              <a:ext uri="{FF2B5EF4-FFF2-40B4-BE49-F238E27FC236}">
                <a16:creationId xmlns:a16="http://schemas.microsoft.com/office/drawing/2014/main" id="{8947908D-9001-35B6-5341-39FB6D82B8C6}"/>
              </a:ext>
            </a:extLst>
          </p:cNvPr>
          <p:cNvPicPr>
            <a:picLocks noGrp="1" noChangeAspect="1"/>
          </p:cNvPicPr>
          <p:nvPr>
            <p:ph sz="half" idx="1"/>
          </p:nvPr>
        </p:nvPicPr>
        <p:blipFill>
          <a:blip r:embed="rId2"/>
          <a:stretch>
            <a:fillRect/>
          </a:stretch>
        </p:blipFill>
        <p:spPr>
          <a:xfrm>
            <a:off x="838200" y="2056164"/>
            <a:ext cx="5181600" cy="3890260"/>
          </a:xfrm>
          <a:prstGeom prst="rect">
            <a:avLst/>
          </a:prstGeom>
        </p:spPr>
      </p:pic>
      <p:sp>
        <p:nvSpPr>
          <p:cNvPr id="4" name="Marcador de contenido 3">
            <a:extLst>
              <a:ext uri="{FF2B5EF4-FFF2-40B4-BE49-F238E27FC236}">
                <a16:creationId xmlns:a16="http://schemas.microsoft.com/office/drawing/2014/main" id="{74410B9E-735C-AFFC-4CDC-59613B0DD26C}"/>
              </a:ext>
            </a:extLst>
          </p:cNvPr>
          <p:cNvSpPr>
            <a:spLocks noGrp="1"/>
          </p:cNvSpPr>
          <p:nvPr>
            <p:ph sz="half" idx="2"/>
          </p:nvPr>
        </p:nvSpPr>
        <p:spPr/>
        <p:txBody>
          <a:bodyPr>
            <a:normAutofit lnSpcReduction="10000"/>
          </a:bodyPr>
          <a:lstStyle/>
          <a:p>
            <a:pPr algn="just"/>
            <a:r>
              <a:rPr lang="es-ES" dirty="0"/>
              <a:t>1. Fragilidad de la deuda privada.</a:t>
            </a:r>
          </a:p>
          <a:p>
            <a:pPr algn="just"/>
            <a:r>
              <a:rPr lang="es-ES" dirty="0"/>
              <a:t>2. Trasvase a la deuda pública.</a:t>
            </a:r>
          </a:p>
          <a:p>
            <a:pPr algn="just"/>
            <a:r>
              <a:rPr lang="es-ES" dirty="0"/>
              <a:t>3. Problemas en el </a:t>
            </a:r>
            <a:r>
              <a:rPr lang="es-ES" i="1" dirty="0" err="1"/>
              <a:t>private</a:t>
            </a:r>
            <a:r>
              <a:rPr lang="es-ES" i="1" dirty="0"/>
              <a:t> </a:t>
            </a:r>
            <a:r>
              <a:rPr lang="es-ES" i="1" dirty="0" err="1"/>
              <a:t>credit</a:t>
            </a:r>
            <a:r>
              <a:rPr lang="es-ES" dirty="0"/>
              <a:t> de la IA.</a:t>
            </a:r>
          </a:p>
          <a:p>
            <a:pPr algn="just"/>
            <a:r>
              <a:rPr lang="es-ES" dirty="0"/>
              <a:t>4. Dificultades en los bonos estadounidenses, como ya hemos señalado. </a:t>
            </a:r>
          </a:p>
          <a:p>
            <a:pPr algn="just"/>
            <a:r>
              <a:rPr lang="es-ES" dirty="0"/>
              <a:t>5. Persecución de un “activo sin riesgo”… pero ¿cuál?</a:t>
            </a:r>
          </a:p>
        </p:txBody>
      </p:sp>
      <p:sp>
        <p:nvSpPr>
          <p:cNvPr id="5" name="Marcador de pie de página 4">
            <a:extLst>
              <a:ext uri="{FF2B5EF4-FFF2-40B4-BE49-F238E27FC236}">
                <a16:creationId xmlns:a16="http://schemas.microsoft.com/office/drawing/2014/main" id="{78709482-63CC-456D-AEE5-3149D996816A}"/>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7E4DAC60-B8E3-9F69-42AD-4249A2E37F6B}"/>
              </a:ext>
            </a:extLst>
          </p:cNvPr>
          <p:cNvSpPr>
            <a:spLocks noGrp="1"/>
          </p:cNvSpPr>
          <p:nvPr>
            <p:ph type="sldNum" sz="quarter" idx="12"/>
          </p:nvPr>
        </p:nvSpPr>
        <p:spPr/>
        <p:txBody>
          <a:bodyPr/>
          <a:lstStyle/>
          <a:p>
            <a:fld id="{6F332D1F-1DD5-E046-A085-381B4E98D9BE}" type="slidenum">
              <a:rPr lang="es-ES" smtClean="0"/>
              <a:t>30</a:t>
            </a:fld>
            <a:endParaRPr lang="es-ES"/>
          </a:p>
        </p:txBody>
      </p:sp>
    </p:spTree>
    <p:extLst>
      <p:ext uri="{BB962C8B-B14F-4D97-AF65-F5344CB8AC3E}">
        <p14:creationId xmlns:p14="http://schemas.microsoft.com/office/powerpoint/2010/main" val="31865045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99032A-FD35-67BB-F145-37BADDC6850E}"/>
              </a:ext>
            </a:extLst>
          </p:cNvPr>
          <p:cNvSpPr>
            <a:spLocks noGrp="1"/>
          </p:cNvSpPr>
          <p:nvPr>
            <p:ph type="title"/>
          </p:nvPr>
        </p:nvSpPr>
        <p:spPr/>
        <p:txBody>
          <a:bodyPr/>
          <a:lstStyle/>
          <a:p>
            <a:pPr algn="ctr"/>
            <a:r>
              <a:rPr lang="es-ES" b="1" dirty="0"/>
              <a:t>Desplazamiento del peso de la deuda</a:t>
            </a:r>
          </a:p>
        </p:txBody>
      </p:sp>
      <p:sp>
        <p:nvSpPr>
          <p:cNvPr id="3" name="Marcador de contenido 2">
            <a:extLst>
              <a:ext uri="{FF2B5EF4-FFF2-40B4-BE49-F238E27FC236}">
                <a16:creationId xmlns:a16="http://schemas.microsoft.com/office/drawing/2014/main" id="{711841EB-C63D-6481-4F6B-2412998E5DA8}"/>
              </a:ext>
            </a:extLst>
          </p:cNvPr>
          <p:cNvSpPr>
            <a:spLocks noGrp="1"/>
          </p:cNvSpPr>
          <p:nvPr>
            <p:ph idx="1"/>
          </p:nvPr>
        </p:nvSpPr>
        <p:spPr/>
        <p:txBody>
          <a:bodyPr>
            <a:normAutofit fontScale="85000" lnSpcReduction="20000"/>
          </a:bodyPr>
          <a:lstStyle/>
          <a:p>
            <a:pPr marL="0" indent="0" algn="just">
              <a:buNone/>
            </a:pPr>
            <a:r>
              <a:rPr lang="es-ES" dirty="0"/>
              <a:t>La transformación más relevante no es que Estados Unidos haya dejado de endeudarse, sino que el peso relativo de la deuda se ha desplazado parcialmente desde el sector privado hacia el público desde la crisis financiera de 2008.</a:t>
            </a:r>
          </a:p>
          <a:p>
            <a:pPr marL="0" indent="0" algn="just">
              <a:buNone/>
            </a:pPr>
            <a:r>
              <a:rPr lang="es-ES" dirty="0"/>
              <a:t>Esto importa por </a:t>
            </a:r>
            <a:r>
              <a:rPr lang="es-ES" b="1" u="sng" dirty="0"/>
              <a:t>tres motivos:</a:t>
            </a:r>
          </a:p>
          <a:p>
            <a:pPr marL="0" lvl="0" indent="0" algn="just">
              <a:buNone/>
            </a:pPr>
            <a:r>
              <a:rPr lang="es-ES" dirty="0"/>
              <a:t>1. Riesgo privado: si los hogares y las empresas tienen demasiada deuda respecto a sus ingresos, una subida de los tipos de interés o una caída de los activos puede provocar impagos, restricciones del crédito y recesión.</a:t>
            </a:r>
          </a:p>
          <a:p>
            <a:pPr marL="0" lvl="0" indent="0" algn="just">
              <a:buNone/>
            </a:pPr>
            <a:r>
              <a:rPr lang="es-ES" dirty="0"/>
              <a:t>2. Riesgo público: cuanto mayor es la deuda estatal, mayor puede ser el gasto en intereses y menor el margen presupuestario para responder a una nueva crisis.</a:t>
            </a:r>
          </a:p>
          <a:p>
            <a:pPr marL="0" lvl="0" indent="0" algn="just">
              <a:buNone/>
            </a:pPr>
            <a:r>
              <a:rPr lang="es-ES" dirty="0"/>
              <a:t>3. Interconexión: una crisis privada puede convertirse en un problema fiscal si cae la recaudación y el Estado interviene para sostener la economía o el sistema financiero.</a:t>
            </a:r>
          </a:p>
          <a:p>
            <a:endParaRPr lang="es-ES" dirty="0"/>
          </a:p>
        </p:txBody>
      </p:sp>
      <p:sp>
        <p:nvSpPr>
          <p:cNvPr id="4" name="Marcador de pie de página 3">
            <a:extLst>
              <a:ext uri="{FF2B5EF4-FFF2-40B4-BE49-F238E27FC236}">
                <a16:creationId xmlns:a16="http://schemas.microsoft.com/office/drawing/2014/main" id="{2DB8C8CC-46CB-612E-7AAA-AF475FA3A29F}"/>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CDCA6438-E059-3AAC-BD7C-D85FC9AE6845}"/>
              </a:ext>
            </a:extLst>
          </p:cNvPr>
          <p:cNvSpPr>
            <a:spLocks noGrp="1"/>
          </p:cNvSpPr>
          <p:nvPr>
            <p:ph type="sldNum" sz="quarter" idx="12"/>
          </p:nvPr>
        </p:nvSpPr>
        <p:spPr/>
        <p:txBody>
          <a:bodyPr/>
          <a:lstStyle/>
          <a:p>
            <a:fld id="{6F332D1F-1DD5-E046-A085-381B4E98D9BE}" type="slidenum">
              <a:rPr lang="es-ES" smtClean="0"/>
              <a:t>31</a:t>
            </a:fld>
            <a:endParaRPr lang="es-ES"/>
          </a:p>
        </p:txBody>
      </p:sp>
    </p:spTree>
    <p:extLst>
      <p:ext uri="{BB962C8B-B14F-4D97-AF65-F5344CB8AC3E}">
        <p14:creationId xmlns:p14="http://schemas.microsoft.com/office/powerpoint/2010/main" val="30516424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8C0298-F64A-171F-118C-EE748DD31205}"/>
              </a:ext>
            </a:extLst>
          </p:cNvPr>
          <p:cNvSpPr>
            <a:spLocks noGrp="1"/>
          </p:cNvSpPr>
          <p:nvPr>
            <p:ph type="title"/>
          </p:nvPr>
        </p:nvSpPr>
        <p:spPr/>
        <p:txBody>
          <a:bodyPr/>
          <a:lstStyle/>
          <a:p>
            <a:pPr algn="ctr"/>
            <a:r>
              <a:rPr lang="es-ES" b="1" dirty="0"/>
              <a:t>El contexto de las tensiones financieras</a:t>
            </a:r>
          </a:p>
        </p:txBody>
      </p:sp>
      <p:sp>
        <p:nvSpPr>
          <p:cNvPr id="3" name="Marcador de contenido 2">
            <a:extLst>
              <a:ext uri="{FF2B5EF4-FFF2-40B4-BE49-F238E27FC236}">
                <a16:creationId xmlns:a16="http://schemas.microsoft.com/office/drawing/2014/main" id="{A61A79CD-F652-2B87-5929-36DC75751B8C}"/>
              </a:ext>
            </a:extLst>
          </p:cNvPr>
          <p:cNvSpPr>
            <a:spLocks noGrp="1"/>
          </p:cNvSpPr>
          <p:nvPr>
            <p:ph idx="1"/>
          </p:nvPr>
        </p:nvSpPr>
        <p:spPr/>
        <p:txBody>
          <a:bodyPr>
            <a:normAutofit lnSpcReduction="10000"/>
          </a:bodyPr>
          <a:lstStyle/>
          <a:p>
            <a:pPr marL="514350" indent="-514350" algn="just">
              <a:buAutoNum type="arabicPeriod"/>
            </a:pPr>
            <a:r>
              <a:rPr lang="es-ES" dirty="0"/>
              <a:t>Política proteccionista de Estados Unidos,</a:t>
            </a:r>
          </a:p>
          <a:p>
            <a:pPr marL="514350" indent="-514350" algn="just">
              <a:buAutoNum type="arabicPeriod"/>
            </a:pPr>
            <a:r>
              <a:rPr lang="es-ES" dirty="0"/>
              <a:t>Dislocación de la globalización: ruptura de la multilateralidad,</a:t>
            </a:r>
          </a:p>
          <a:p>
            <a:pPr marL="514350" indent="-514350" algn="just">
              <a:buAutoNum type="arabicPeriod"/>
            </a:pPr>
            <a:r>
              <a:rPr lang="es-ES" dirty="0"/>
              <a:t>Reorientaciones geopolíticas y económicas,</a:t>
            </a:r>
          </a:p>
          <a:p>
            <a:pPr marL="514350" indent="-514350" algn="just">
              <a:buAutoNum type="arabicPeriod"/>
            </a:pPr>
            <a:r>
              <a:rPr lang="es-ES" dirty="0"/>
              <a:t>Ralentización comercial,</a:t>
            </a:r>
          </a:p>
          <a:p>
            <a:pPr marL="514350" indent="-514350" algn="just">
              <a:buAutoNum type="arabicPeriod"/>
            </a:pPr>
            <a:r>
              <a:rPr lang="es-ES" dirty="0"/>
              <a:t>Posible sobre-saturación de los mercados: expansión exportadora de China, con base escasa para el consumo interior,</a:t>
            </a:r>
          </a:p>
          <a:p>
            <a:pPr marL="514350" indent="-514350" algn="just">
              <a:buAutoNum type="arabicPeriod"/>
            </a:pPr>
            <a:r>
              <a:rPr lang="es-ES" dirty="0"/>
              <a:t>Dificultad para tener un “consumidor de último recurso” (como siempre era Estados Unidos),</a:t>
            </a:r>
          </a:p>
          <a:p>
            <a:pPr marL="514350" indent="-514350" algn="just">
              <a:buAutoNum type="arabicPeriod"/>
            </a:pPr>
            <a:r>
              <a:rPr lang="es-ES" dirty="0"/>
              <a:t>¿Sobre-producción y génesis de una burbuja </a:t>
            </a:r>
            <a:r>
              <a:rPr lang="es-ES"/>
              <a:t>tecnológica? </a:t>
            </a:r>
            <a:endParaRPr lang="es-ES" dirty="0"/>
          </a:p>
          <a:p>
            <a:pPr marL="0" indent="0">
              <a:buNone/>
            </a:pPr>
            <a:endParaRPr lang="es-ES" dirty="0"/>
          </a:p>
        </p:txBody>
      </p:sp>
      <p:sp>
        <p:nvSpPr>
          <p:cNvPr id="4" name="Marcador de pie de página 3">
            <a:extLst>
              <a:ext uri="{FF2B5EF4-FFF2-40B4-BE49-F238E27FC236}">
                <a16:creationId xmlns:a16="http://schemas.microsoft.com/office/drawing/2014/main" id="{61E4D068-5D4B-37BC-B83D-A27C6FE04C68}"/>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77CC29F8-2563-3F74-5696-2FFB1BD5F7AA}"/>
              </a:ext>
            </a:extLst>
          </p:cNvPr>
          <p:cNvSpPr>
            <a:spLocks noGrp="1"/>
          </p:cNvSpPr>
          <p:nvPr>
            <p:ph type="sldNum" sz="quarter" idx="12"/>
          </p:nvPr>
        </p:nvSpPr>
        <p:spPr/>
        <p:txBody>
          <a:bodyPr/>
          <a:lstStyle/>
          <a:p>
            <a:fld id="{6F332D1F-1DD5-E046-A085-381B4E98D9BE}" type="slidenum">
              <a:rPr lang="es-ES" smtClean="0"/>
              <a:t>32</a:t>
            </a:fld>
            <a:endParaRPr lang="es-ES"/>
          </a:p>
        </p:txBody>
      </p:sp>
    </p:spTree>
    <p:extLst>
      <p:ext uri="{BB962C8B-B14F-4D97-AF65-F5344CB8AC3E}">
        <p14:creationId xmlns:p14="http://schemas.microsoft.com/office/powerpoint/2010/main" val="23662469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9BDD5D-FA39-B8BA-3A3C-EFDB17D0E561}"/>
              </a:ext>
            </a:extLst>
          </p:cNvPr>
          <p:cNvSpPr>
            <a:spLocks noGrp="1"/>
          </p:cNvSpPr>
          <p:nvPr>
            <p:ph type="title"/>
          </p:nvPr>
        </p:nvSpPr>
        <p:spPr>
          <a:xfrm>
            <a:off x="838200" y="136525"/>
            <a:ext cx="10515600" cy="1554163"/>
          </a:xfrm>
        </p:spPr>
        <p:txBody>
          <a:bodyPr>
            <a:normAutofit fontScale="90000"/>
          </a:bodyPr>
          <a:lstStyle/>
          <a:p>
            <a:pPr algn="ctr"/>
            <a:r>
              <a:rPr lang="es-ES" b="1" dirty="0"/>
              <a:t>APÉNDICE.</a:t>
            </a:r>
            <a:br>
              <a:rPr lang="es-ES" b="1" dirty="0"/>
            </a:br>
            <a:r>
              <a:rPr lang="es-ES" b="1" dirty="0"/>
              <a:t>La crisis de 1992 en Inglaterra: recuerdo de historia económica</a:t>
            </a:r>
          </a:p>
        </p:txBody>
      </p:sp>
      <p:sp>
        <p:nvSpPr>
          <p:cNvPr id="3" name="Marcador de contenido 2">
            <a:extLst>
              <a:ext uri="{FF2B5EF4-FFF2-40B4-BE49-F238E27FC236}">
                <a16:creationId xmlns:a16="http://schemas.microsoft.com/office/drawing/2014/main" id="{B3548540-C568-AD6E-0F77-A46285A3D545}"/>
              </a:ext>
            </a:extLst>
          </p:cNvPr>
          <p:cNvSpPr>
            <a:spLocks noGrp="1"/>
          </p:cNvSpPr>
          <p:nvPr>
            <p:ph idx="1"/>
          </p:nvPr>
        </p:nvSpPr>
        <p:spPr/>
        <p:txBody>
          <a:bodyPr/>
          <a:lstStyle/>
          <a:p>
            <a:pPr algn="just"/>
            <a:r>
              <a:rPr lang="es-ES" dirty="0"/>
              <a:t>Se conoce como el Miércoles Negro (Black Wednesday), una de las crisis monetarias más famosas de la historia financiera moderna. El 16 de septiembre de 1992, el Reino Unido tuvo que retirar la libra esterlina del Mecanismo Europeo de Tipos de Cambio (MTC), después de intentar defender su valor frente a otras monedas europeas.</a:t>
            </a:r>
          </a:p>
          <a:p>
            <a:pPr algn="just"/>
            <a:r>
              <a:rPr lang="es-ES" dirty="0"/>
              <a:t>El episodio se hizo especialmente famoso por George Soros, que apostó enormes cantidades de dinero a que la libra caería y obtuvo beneficios extraordinarios cuando sucedió </a:t>
            </a:r>
          </a:p>
        </p:txBody>
      </p:sp>
      <p:sp>
        <p:nvSpPr>
          <p:cNvPr id="4" name="Marcador de pie de página 3">
            <a:extLst>
              <a:ext uri="{FF2B5EF4-FFF2-40B4-BE49-F238E27FC236}">
                <a16:creationId xmlns:a16="http://schemas.microsoft.com/office/drawing/2014/main" id="{D4977F09-3CA9-D3E3-47E6-6432102CFEE4}"/>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B481F143-169E-32D9-231E-032C4E8D9024}"/>
              </a:ext>
            </a:extLst>
          </p:cNvPr>
          <p:cNvSpPr>
            <a:spLocks noGrp="1"/>
          </p:cNvSpPr>
          <p:nvPr>
            <p:ph type="sldNum" sz="quarter" idx="12"/>
          </p:nvPr>
        </p:nvSpPr>
        <p:spPr/>
        <p:txBody>
          <a:bodyPr/>
          <a:lstStyle/>
          <a:p>
            <a:fld id="{6F332D1F-1DD5-E046-A085-381B4E98D9BE}" type="slidenum">
              <a:rPr lang="es-ES" smtClean="0"/>
              <a:t>33</a:t>
            </a:fld>
            <a:endParaRPr lang="es-ES"/>
          </a:p>
        </p:txBody>
      </p:sp>
    </p:spTree>
    <p:extLst>
      <p:ext uri="{BB962C8B-B14F-4D97-AF65-F5344CB8AC3E}">
        <p14:creationId xmlns:p14="http://schemas.microsoft.com/office/powerpoint/2010/main" val="22763508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7050C5-DBD7-B72C-CEAE-8444DDEE4287}"/>
              </a:ext>
            </a:extLst>
          </p:cNvPr>
          <p:cNvSpPr>
            <a:spLocks noGrp="1"/>
          </p:cNvSpPr>
          <p:nvPr>
            <p:ph type="title"/>
          </p:nvPr>
        </p:nvSpPr>
        <p:spPr/>
        <p:txBody>
          <a:bodyPr/>
          <a:lstStyle/>
          <a:p>
            <a:pPr algn="ctr"/>
            <a:r>
              <a:rPr lang="es-ES" b="1" dirty="0"/>
              <a:t>La secuencia de la crisis</a:t>
            </a:r>
          </a:p>
        </p:txBody>
      </p:sp>
      <p:sp>
        <p:nvSpPr>
          <p:cNvPr id="3" name="Marcador de contenido 2">
            <a:extLst>
              <a:ext uri="{FF2B5EF4-FFF2-40B4-BE49-F238E27FC236}">
                <a16:creationId xmlns:a16="http://schemas.microsoft.com/office/drawing/2014/main" id="{3B5F1D4F-FD61-F641-07B3-AE0E2CEE2794}"/>
              </a:ext>
            </a:extLst>
          </p:cNvPr>
          <p:cNvSpPr>
            <a:spLocks noGrp="1"/>
          </p:cNvSpPr>
          <p:nvPr>
            <p:ph idx="1"/>
          </p:nvPr>
        </p:nvSpPr>
        <p:spPr/>
        <p:txBody>
          <a:bodyPr>
            <a:normAutofit fontScale="62500" lnSpcReduction="20000"/>
          </a:bodyPr>
          <a:lstStyle/>
          <a:p>
            <a:pPr marL="0" indent="0" algn="just">
              <a:buNone/>
            </a:pPr>
            <a:r>
              <a:rPr lang="es-ES" b="1" dirty="0"/>
              <a:t>1.</a:t>
            </a:r>
            <a:r>
              <a:rPr lang="es-ES" dirty="0"/>
              <a:t> A principios de los años noventa, el Reino Unido participaba en el Mecanismo Europeo de Tipos de Cambio, sistema diseñado para mantener las monedas europeas dentro de unos márgenes de fluctuación relativamente estrechos.</a:t>
            </a:r>
          </a:p>
          <a:p>
            <a:pPr marL="0" indent="0" algn="just">
              <a:buNone/>
            </a:pPr>
            <a:r>
              <a:rPr lang="es-ES" b="1" dirty="0"/>
              <a:t>2.</a:t>
            </a:r>
            <a:r>
              <a:rPr lang="es-ES" dirty="0"/>
              <a:t> El Gobierno británico se comprometía a mantener la libra dentro de una banda frente al marco alemán, la moneda de Alemania.</a:t>
            </a:r>
          </a:p>
          <a:p>
            <a:pPr marL="0" indent="0" algn="just">
              <a:buNone/>
            </a:pPr>
            <a:r>
              <a:rPr lang="es-ES" b="1" dirty="0"/>
              <a:t>3.</a:t>
            </a:r>
            <a:r>
              <a:rPr lang="es-ES" dirty="0"/>
              <a:t> El problema era que la economía británica atravesaba una situación difícil:</a:t>
            </a:r>
          </a:p>
          <a:p>
            <a:pPr lvl="0" algn="just"/>
            <a:r>
              <a:rPr lang="es-ES" dirty="0"/>
              <a:t>Tipos de interés elevados: mantener la libra fuerte exigía unas condiciones monetarias que perjudicaban a muchos hogares y empresas.</a:t>
            </a:r>
          </a:p>
          <a:p>
            <a:pPr lvl="0" algn="just"/>
            <a:r>
              <a:rPr lang="es-ES" dirty="0"/>
              <a:t>Recesión económica: la economía británica estaba debilitada.</a:t>
            </a:r>
          </a:p>
          <a:p>
            <a:pPr lvl="0" algn="just"/>
            <a:r>
              <a:rPr lang="es-ES" dirty="0"/>
              <a:t>Desajuste monetario: Alemania mantenía tipos de interés elevados tras la reunificación, mientras que el Reino Unido necesitaba una política más flexible para estimular su economía.</a:t>
            </a:r>
          </a:p>
          <a:p>
            <a:pPr algn="just"/>
            <a:r>
              <a:rPr lang="es-ES" dirty="0"/>
              <a:t>Esto generaba una contradicción: el Reino Unido necesitaba reducir los tipos de interés, pero hacerlo podía provocar que los inversores vendieran libras y pusieran en peligro el tipo de cambio comprometido. </a:t>
            </a:r>
          </a:p>
          <a:p>
            <a:pPr algn="just"/>
            <a:r>
              <a:rPr lang="es-ES" dirty="0"/>
              <a:t>El Banco de Inglaterra, actuando en coordinación con el Gobierno británico, intentó impedir que la libra perdiera su valor frente al marco alemán </a:t>
            </a:r>
          </a:p>
        </p:txBody>
      </p:sp>
      <p:sp>
        <p:nvSpPr>
          <p:cNvPr id="4" name="Marcador de pie de página 3">
            <a:extLst>
              <a:ext uri="{FF2B5EF4-FFF2-40B4-BE49-F238E27FC236}">
                <a16:creationId xmlns:a16="http://schemas.microsoft.com/office/drawing/2014/main" id="{FC0BB041-8553-E401-3C51-35C8CD4EDC1B}"/>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8D72DF8D-684C-B389-248A-7261A33421EA}"/>
              </a:ext>
            </a:extLst>
          </p:cNvPr>
          <p:cNvSpPr>
            <a:spLocks noGrp="1"/>
          </p:cNvSpPr>
          <p:nvPr>
            <p:ph type="sldNum" sz="quarter" idx="12"/>
          </p:nvPr>
        </p:nvSpPr>
        <p:spPr/>
        <p:txBody>
          <a:bodyPr/>
          <a:lstStyle/>
          <a:p>
            <a:fld id="{6F332D1F-1DD5-E046-A085-381B4E98D9BE}" type="slidenum">
              <a:rPr lang="es-ES" smtClean="0"/>
              <a:t>34</a:t>
            </a:fld>
            <a:endParaRPr lang="es-ES"/>
          </a:p>
        </p:txBody>
      </p:sp>
    </p:spTree>
    <p:extLst>
      <p:ext uri="{BB962C8B-B14F-4D97-AF65-F5344CB8AC3E}">
        <p14:creationId xmlns:p14="http://schemas.microsoft.com/office/powerpoint/2010/main" val="12329075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660076-B59E-2FA2-4214-77B56F005241}"/>
              </a:ext>
            </a:extLst>
          </p:cNvPr>
          <p:cNvSpPr>
            <a:spLocks noGrp="1"/>
          </p:cNvSpPr>
          <p:nvPr>
            <p:ph type="title"/>
          </p:nvPr>
        </p:nvSpPr>
        <p:spPr/>
        <p:txBody>
          <a:bodyPr/>
          <a:lstStyle/>
          <a:p>
            <a:pPr algn="ctr"/>
            <a:r>
              <a:rPr lang="es-ES" b="1" dirty="0"/>
              <a:t>La actuación del Banco de Inglaterra</a:t>
            </a:r>
          </a:p>
        </p:txBody>
      </p:sp>
      <p:sp>
        <p:nvSpPr>
          <p:cNvPr id="3" name="Marcador de contenido 2">
            <a:extLst>
              <a:ext uri="{FF2B5EF4-FFF2-40B4-BE49-F238E27FC236}">
                <a16:creationId xmlns:a16="http://schemas.microsoft.com/office/drawing/2014/main" id="{0F4C26E9-6086-66BE-C1D4-EB036437F6BF}"/>
              </a:ext>
            </a:extLst>
          </p:cNvPr>
          <p:cNvSpPr>
            <a:spLocks noGrp="1"/>
          </p:cNvSpPr>
          <p:nvPr>
            <p:ph idx="1"/>
          </p:nvPr>
        </p:nvSpPr>
        <p:spPr/>
        <p:txBody>
          <a:bodyPr>
            <a:normAutofit fontScale="92500" lnSpcReduction="10000"/>
          </a:bodyPr>
          <a:lstStyle/>
          <a:p>
            <a:pPr algn="just"/>
            <a:r>
              <a:rPr lang="es-ES" b="1" dirty="0"/>
              <a:t>1.</a:t>
            </a:r>
            <a:r>
              <a:rPr lang="es-ES" dirty="0"/>
              <a:t> El Banco interviene en el mercado: utiliza sus reservas de divisas para comprar libras y sostiene así su demanda. Pero los inversores siguen vendiendo la moneda británica.</a:t>
            </a:r>
          </a:p>
          <a:p>
            <a:pPr algn="just"/>
            <a:r>
              <a:rPr lang="es-ES" b="1" dirty="0"/>
              <a:t>2.</a:t>
            </a:r>
            <a:r>
              <a:rPr lang="es-ES" dirty="0"/>
              <a:t> Sube los tipos de interés: el Gobierno anuncia que el tipo de intervención pasa del 10 % al 12 %. La idea era hacer más atractivos los activos en libras y frenar las ventas. Pero no fue bien.</a:t>
            </a:r>
          </a:p>
          <a:p>
            <a:pPr algn="just"/>
            <a:r>
              <a:rPr lang="es-ES" b="1" dirty="0"/>
              <a:t>3.</a:t>
            </a:r>
            <a:r>
              <a:rPr lang="es-ES" dirty="0"/>
              <a:t> El mercado no cede: se anuncia una subida adicional al 15 % para el día siguiente. Sin embargo, la presión sobre la libra continúa y mantener esos tipos amenazaba con agravar la situación económica. </a:t>
            </a:r>
          </a:p>
          <a:p>
            <a:pPr algn="just"/>
            <a:r>
              <a:rPr lang="es-ES" b="1" dirty="0"/>
              <a:t>4.</a:t>
            </a:r>
            <a:r>
              <a:rPr lang="es-ES" dirty="0"/>
              <a:t> El Reino Unido abandona el sistema: el Gobierno suspende la participación de la libra en el MTC y cancela la subida prevista al 15 %. El tipo de cambio queda libre para ajustarse al mercado. </a:t>
            </a:r>
          </a:p>
        </p:txBody>
      </p:sp>
      <p:sp>
        <p:nvSpPr>
          <p:cNvPr id="4" name="Marcador de pie de página 3">
            <a:extLst>
              <a:ext uri="{FF2B5EF4-FFF2-40B4-BE49-F238E27FC236}">
                <a16:creationId xmlns:a16="http://schemas.microsoft.com/office/drawing/2014/main" id="{A95CCD31-96B5-1876-A974-943DDC7D0578}"/>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E59ADC77-25AB-408D-FAC9-D21A67809BFB}"/>
              </a:ext>
            </a:extLst>
          </p:cNvPr>
          <p:cNvSpPr>
            <a:spLocks noGrp="1"/>
          </p:cNvSpPr>
          <p:nvPr>
            <p:ph type="sldNum" sz="quarter" idx="12"/>
          </p:nvPr>
        </p:nvSpPr>
        <p:spPr/>
        <p:txBody>
          <a:bodyPr/>
          <a:lstStyle/>
          <a:p>
            <a:fld id="{6F332D1F-1DD5-E046-A085-381B4E98D9BE}" type="slidenum">
              <a:rPr lang="es-ES" smtClean="0"/>
              <a:t>35</a:t>
            </a:fld>
            <a:endParaRPr lang="es-ES"/>
          </a:p>
        </p:txBody>
      </p:sp>
    </p:spTree>
    <p:extLst>
      <p:ext uri="{BB962C8B-B14F-4D97-AF65-F5344CB8AC3E}">
        <p14:creationId xmlns:p14="http://schemas.microsoft.com/office/powerpoint/2010/main" val="30327218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3E382C-21BB-1DF5-5D1B-E2CE68652841}"/>
              </a:ext>
            </a:extLst>
          </p:cNvPr>
          <p:cNvSpPr>
            <a:spLocks noGrp="1"/>
          </p:cNvSpPr>
          <p:nvPr>
            <p:ph type="title"/>
          </p:nvPr>
        </p:nvSpPr>
        <p:spPr/>
        <p:txBody>
          <a:bodyPr/>
          <a:lstStyle/>
          <a:p>
            <a:pPr algn="ctr"/>
            <a:r>
              <a:rPr lang="es-ES" b="1" dirty="0"/>
              <a:t>La especulación de Soros</a:t>
            </a:r>
          </a:p>
        </p:txBody>
      </p:sp>
      <p:sp>
        <p:nvSpPr>
          <p:cNvPr id="3" name="Marcador de contenido 2">
            <a:extLst>
              <a:ext uri="{FF2B5EF4-FFF2-40B4-BE49-F238E27FC236}">
                <a16:creationId xmlns:a16="http://schemas.microsoft.com/office/drawing/2014/main" id="{D52731F5-935B-9F1F-0A72-CD9D0B8E314E}"/>
              </a:ext>
            </a:extLst>
          </p:cNvPr>
          <p:cNvSpPr>
            <a:spLocks noGrp="1"/>
          </p:cNvSpPr>
          <p:nvPr>
            <p:ph sz="half" idx="1"/>
          </p:nvPr>
        </p:nvSpPr>
        <p:spPr/>
        <p:txBody>
          <a:bodyPr>
            <a:normAutofit fontScale="77500" lnSpcReduction="20000"/>
          </a:bodyPr>
          <a:lstStyle/>
          <a:p>
            <a:pPr algn="just"/>
            <a:r>
              <a:rPr lang="es-ES" sz="3600" dirty="0"/>
              <a:t>Soros y su fondo apostaron a que la libra no podría mantener el tipo de cambio fijado por el Gobierno. La operación consistía en vender libras que habían tomado prestadas y recomprarlas después a un precio inferior. </a:t>
            </a:r>
          </a:p>
          <a:p>
            <a:pPr algn="just"/>
            <a:r>
              <a:rPr lang="es-ES" sz="3600" dirty="0"/>
              <a:t>Para el Reino Unido: la libra se depreció y el Gobierno perdió credibilidad por haber tenido que abandonar su compromiso cambiario. </a:t>
            </a:r>
          </a:p>
          <a:p>
            <a:pPr marL="0" indent="0">
              <a:buNone/>
            </a:pPr>
            <a:endParaRPr lang="es-ES" dirty="0"/>
          </a:p>
        </p:txBody>
      </p:sp>
      <p:pic>
        <p:nvPicPr>
          <p:cNvPr id="7" name="Marcador de contenido 6">
            <a:extLst>
              <a:ext uri="{FF2B5EF4-FFF2-40B4-BE49-F238E27FC236}">
                <a16:creationId xmlns:a16="http://schemas.microsoft.com/office/drawing/2014/main" id="{CFDA78BA-2203-788E-9028-3E3A7E26C2FA}"/>
              </a:ext>
            </a:extLst>
          </p:cNvPr>
          <p:cNvPicPr>
            <a:picLocks noGrp="1" noChangeAspect="1"/>
          </p:cNvPicPr>
          <p:nvPr>
            <p:ph sz="half" idx="2"/>
          </p:nvPr>
        </p:nvPicPr>
        <p:blipFill>
          <a:blip r:embed="rId2"/>
          <a:stretch>
            <a:fillRect/>
          </a:stretch>
        </p:blipFill>
        <p:spPr>
          <a:xfrm>
            <a:off x="6172200" y="1869894"/>
            <a:ext cx="5181600" cy="4262800"/>
          </a:xfrm>
          <a:prstGeom prst="rect">
            <a:avLst/>
          </a:prstGeom>
        </p:spPr>
      </p:pic>
      <p:sp>
        <p:nvSpPr>
          <p:cNvPr id="5" name="Marcador de pie de página 4">
            <a:extLst>
              <a:ext uri="{FF2B5EF4-FFF2-40B4-BE49-F238E27FC236}">
                <a16:creationId xmlns:a16="http://schemas.microsoft.com/office/drawing/2014/main" id="{6FE4D157-2DE6-6A5C-54ED-D54AECD68B18}"/>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653F6F58-13BF-1BB9-F6CC-DAAB19A19BEA}"/>
              </a:ext>
            </a:extLst>
          </p:cNvPr>
          <p:cNvSpPr>
            <a:spLocks noGrp="1"/>
          </p:cNvSpPr>
          <p:nvPr>
            <p:ph type="sldNum" sz="quarter" idx="12"/>
          </p:nvPr>
        </p:nvSpPr>
        <p:spPr/>
        <p:txBody>
          <a:bodyPr/>
          <a:lstStyle/>
          <a:p>
            <a:fld id="{6F332D1F-1DD5-E046-A085-381B4E98D9BE}" type="slidenum">
              <a:rPr lang="es-ES" smtClean="0"/>
              <a:t>36</a:t>
            </a:fld>
            <a:endParaRPr lang="es-ES"/>
          </a:p>
        </p:txBody>
      </p:sp>
    </p:spTree>
    <p:extLst>
      <p:ext uri="{BB962C8B-B14F-4D97-AF65-F5344CB8AC3E}">
        <p14:creationId xmlns:p14="http://schemas.microsoft.com/office/powerpoint/2010/main" val="8495172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274987-B435-4113-AA42-AEA2712E5AFC}"/>
              </a:ext>
            </a:extLst>
          </p:cNvPr>
          <p:cNvSpPr>
            <a:spLocks noGrp="1"/>
          </p:cNvSpPr>
          <p:nvPr>
            <p:ph type="title"/>
          </p:nvPr>
        </p:nvSpPr>
        <p:spPr/>
        <p:txBody>
          <a:bodyPr/>
          <a:lstStyle/>
          <a:p>
            <a:pPr algn="ctr"/>
            <a:r>
              <a:rPr lang="es-ES" b="1" dirty="0"/>
              <a:t>Una conclusión</a:t>
            </a:r>
          </a:p>
        </p:txBody>
      </p:sp>
      <p:sp>
        <p:nvSpPr>
          <p:cNvPr id="3" name="Marcador de contenido 2">
            <a:extLst>
              <a:ext uri="{FF2B5EF4-FFF2-40B4-BE49-F238E27FC236}">
                <a16:creationId xmlns:a16="http://schemas.microsoft.com/office/drawing/2014/main" id="{7B8DA205-72AA-5FE5-B432-B0ED3A2BD39A}"/>
              </a:ext>
            </a:extLst>
          </p:cNvPr>
          <p:cNvSpPr>
            <a:spLocks noGrp="1"/>
          </p:cNvSpPr>
          <p:nvPr>
            <p:ph idx="1"/>
          </p:nvPr>
        </p:nvSpPr>
        <p:spPr/>
        <p:txBody>
          <a:bodyPr/>
          <a:lstStyle/>
          <a:p>
            <a:pPr algn="just"/>
            <a:r>
              <a:rPr lang="es-ES" dirty="0"/>
              <a:t>La crisis mostró los límites de intentar defender una moneda a un precio que el mercado considera insostenible.</a:t>
            </a:r>
          </a:p>
          <a:p>
            <a:pPr algn="just"/>
            <a:r>
              <a:rPr lang="es-ES" dirty="0"/>
              <a:t>El Gobierno podía comprar libras con sus reservas y subir los tipos de interés, pero ambas medidas tenían límites. Si los inversores creían que tarde o temprano tendría que devaluar, tenían incentivos para vender antes de que ocurriera.</a:t>
            </a:r>
          </a:p>
          <a:p>
            <a:pPr algn="just"/>
            <a:r>
              <a:rPr lang="es-ES" dirty="0"/>
              <a:t>La paradoja fue que defender la libra exigía medidas que perjudicaban a la economía británica, mientras que abandonar esa defensa permitía que la moneda bajara y daba más libertad a la política monetaria.</a:t>
            </a:r>
          </a:p>
          <a:p>
            <a:endParaRPr lang="es-ES" dirty="0"/>
          </a:p>
        </p:txBody>
      </p:sp>
      <p:sp>
        <p:nvSpPr>
          <p:cNvPr id="4" name="Marcador de pie de página 3">
            <a:extLst>
              <a:ext uri="{FF2B5EF4-FFF2-40B4-BE49-F238E27FC236}">
                <a16:creationId xmlns:a16="http://schemas.microsoft.com/office/drawing/2014/main" id="{D1F4A262-37F0-3380-6292-5D8570FD396E}"/>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47774051-A3AB-3191-4704-CD184EC8754C}"/>
              </a:ext>
            </a:extLst>
          </p:cNvPr>
          <p:cNvSpPr>
            <a:spLocks noGrp="1"/>
          </p:cNvSpPr>
          <p:nvPr>
            <p:ph type="sldNum" sz="quarter" idx="12"/>
          </p:nvPr>
        </p:nvSpPr>
        <p:spPr/>
        <p:txBody>
          <a:bodyPr/>
          <a:lstStyle/>
          <a:p>
            <a:fld id="{6F332D1F-1DD5-E046-A085-381B4E98D9BE}" type="slidenum">
              <a:rPr lang="es-ES" smtClean="0"/>
              <a:t>37</a:t>
            </a:fld>
            <a:endParaRPr lang="es-ES"/>
          </a:p>
        </p:txBody>
      </p:sp>
    </p:spTree>
    <p:extLst>
      <p:ext uri="{BB962C8B-B14F-4D97-AF65-F5344CB8AC3E}">
        <p14:creationId xmlns:p14="http://schemas.microsoft.com/office/powerpoint/2010/main" val="13537804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940907-C16B-E8A0-2C42-9AE9DBCC2954}"/>
              </a:ext>
            </a:extLst>
          </p:cNvPr>
          <p:cNvSpPr>
            <a:spLocks noGrp="1"/>
          </p:cNvSpPr>
          <p:nvPr>
            <p:ph type="ctrTitle"/>
          </p:nvPr>
        </p:nvSpPr>
        <p:spPr>
          <a:xfrm>
            <a:off x="1524000" y="680484"/>
            <a:ext cx="9144000" cy="3373438"/>
          </a:xfrm>
        </p:spPr>
        <p:txBody>
          <a:bodyPr>
            <a:noAutofit/>
          </a:bodyPr>
          <a:lstStyle/>
          <a:p>
            <a:r>
              <a:rPr lang="es-ES" sz="6600" b="1" dirty="0"/>
              <a:t>3</a:t>
            </a:r>
            <a:br>
              <a:rPr lang="es-ES" sz="6600" b="1" dirty="0"/>
            </a:br>
            <a:r>
              <a:rPr lang="es-ES" sz="6600" b="1" dirty="0"/>
              <a:t>Guerra en el Golfo (2026): </a:t>
            </a:r>
            <a:br>
              <a:rPr lang="es-ES" sz="6600" b="1" dirty="0"/>
            </a:br>
            <a:r>
              <a:rPr lang="es-ES" sz="6600" b="1" dirty="0"/>
              <a:t>el peso de la economía</a:t>
            </a:r>
          </a:p>
        </p:txBody>
      </p:sp>
      <p:sp>
        <p:nvSpPr>
          <p:cNvPr id="3" name="Subtítulo 2">
            <a:extLst>
              <a:ext uri="{FF2B5EF4-FFF2-40B4-BE49-F238E27FC236}">
                <a16:creationId xmlns:a16="http://schemas.microsoft.com/office/drawing/2014/main" id="{65CD74BD-1232-E5BC-7197-698C7DBDA2FE}"/>
              </a:ext>
            </a:extLst>
          </p:cNvPr>
          <p:cNvSpPr>
            <a:spLocks noGrp="1"/>
          </p:cNvSpPr>
          <p:nvPr>
            <p:ph type="subTitle" idx="1"/>
          </p:nvPr>
        </p:nvSpPr>
        <p:spPr>
          <a:xfrm>
            <a:off x="1524000" y="4338084"/>
            <a:ext cx="9144000" cy="1839432"/>
          </a:xfrm>
        </p:spPr>
        <p:txBody>
          <a:bodyPr>
            <a:normAutofit/>
          </a:bodyPr>
          <a:lstStyle/>
          <a:p>
            <a:endParaRPr lang="es-ES" dirty="0"/>
          </a:p>
        </p:txBody>
      </p:sp>
      <p:sp>
        <p:nvSpPr>
          <p:cNvPr id="4" name="Marcador de pie de página 3">
            <a:extLst>
              <a:ext uri="{FF2B5EF4-FFF2-40B4-BE49-F238E27FC236}">
                <a16:creationId xmlns:a16="http://schemas.microsoft.com/office/drawing/2014/main" id="{5CA7D786-2C98-4A3F-36A5-0BC8B5540AC4}"/>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93789339-0A7D-3056-F7CC-811AD0EA4B81}"/>
              </a:ext>
            </a:extLst>
          </p:cNvPr>
          <p:cNvSpPr>
            <a:spLocks noGrp="1"/>
          </p:cNvSpPr>
          <p:nvPr>
            <p:ph type="sldNum" sz="quarter" idx="12"/>
          </p:nvPr>
        </p:nvSpPr>
        <p:spPr/>
        <p:txBody>
          <a:bodyPr/>
          <a:lstStyle/>
          <a:p>
            <a:fld id="{59FE2126-18B4-B848-8F00-52EADD5157ED}" type="slidenum">
              <a:rPr lang="es-ES" smtClean="0"/>
              <a:t>38</a:t>
            </a:fld>
            <a:endParaRPr lang="es-ES"/>
          </a:p>
        </p:txBody>
      </p:sp>
    </p:spTree>
    <p:extLst>
      <p:ext uri="{BB962C8B-B14F-4D97-AF65-F5344CB8AC3E}">
        <p14:creationId xmlns:p14="http://schemas.microsoft.com/office/powerpoint/2010/main" val="24523899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524655-38B3-1E1E-F02A-F184054EDFC7}"/>
              </a:ext>
            </a:extLst>
          </p:cNvPr>
          <p:cNvSpPr>
            <a:spLocks noGrp="1"/>
          </p:cNvSpPr>
          <p:nvPr>
            <p:ph type="title"/>
          </p:nvPr>
        </p:nvSpPr>
        <p:spPr/>
        <p:txBody>
          <a:bodyPr/>
          <a:lstStyle/>
          <a:p>
            <a:pPr algn="ctr"/>
            <a:r>
              <a:rPr lang="es-ES" b="1" dirty="0"/>
              <a:t>Orígenes de la guerra</a:t>
            </a:r>
          </a:p>
        </p:txBody>
      </p:sp>
      <p:sp>
        <p:nvSpPr>
          <p:cNvPr id="3" name="Marcador de contenido 2">
            <a:extLst>
              <a:ext uri="{FF2B5EF4-FFF2-40B4-BE49-F238E27FC236}">
                <a16:creationId xmlns:a16="http://schemas.microsoft.com/office/drawing/2014/main" id="{009F0676-DBFD-7E13-1794-38A8275D1E4A}"/>
              </a:ext>
            </a:extLst>
          </p:cNvPr>
          <p:cNvSpPr>
            <a:spLocks noGrp="1"/>
          </p:cNvSpPr>
          <p:nvPr>
            <p:ph idx="1"/>
          </p:nvPr>
        </p:nvSpPr>
        <p:spPr/>
        <p:txBody>
          <a:bodyPr>
            <a:normAutofit fontScale="47500" lnSpcReduction="20000"/>
          </a:bodyPr>
          <a:lstStyle/>
          <a:p>
            <a:pPr algn="just"/>
            <a:r>
              <a:rPr lang="es-ES" sz="3300" b="1" dirty="0"/>
              <a:t>1.</a:t>
            </a:r>
            <a:r>
              <a:rPr lang="es-ES" sz="3300" dirty="0"/>
              <a:t> Ataque a Irán por parte de Estados Unidos e Israel.</a:t>
            </a:r>
          </a:p>
          <a:p>
            <a:pPr algn="just"/>
            <a:r>
              <a:rPr lang="es-ES" sz="3300" b="1" dirty="0"/>
              <a:t>2</a:t>
            </a:r>
            <a:r>
              <a:rPr lang="es-ES" sz="3300" dirty="0"/>
              <a:t>. Objetivo: frenar el Programa Nuclear y de Misiles; provocar un cambio de Régimen.</a:t>
            </a:r>
          </a:p>
          <a:p>
            <a:pPr marL="0" indent="0" algn="just">
              <a:buNone/>
            </a:pPr>
            <a:endParaRPr lang="es-ES" sz="3300" dirty="0"/>
          </a:p>
          <a:p>
            <a:pPr marL="0" indent="0" algn="ctr">
              <a:buNone/>
            </a:pPr>
            <a:r>
              <a:rPr lang="es-ES" sz="4600" b="1" dirty="0"/>
              <a:t>Pero: </a:t>
            </a:r>
          </a:p>
          <a:p>
            <a:pPr marL="0" indent="0" algn="just">
              <a:buNone/>
            </a:pPr>
            <a:endParaRPr lang="es-ES" dirty="0"/>
          </a:p>
          <a:p>
            <a:pPr marL="0" indent="0" algn="just">
              <a:buNone/>
            </a:pPr>
            <a:r>
              <a:rPr lang="es-ES" dirty="0"/>
              <a:t>a) En marzo de 2026, Reuters recogió las dudas de expertos jurídicos sobre la justificación de los ataques y señaló que la Administración estadounidense había aportado pocas pruebas públicas de la inminencia de la amenaza alegada.</a:t>
            </a:r>
          </a:p>
          <a:p>
            <a:pPr marL="0" indent="0" algn="just">
              <a:buNone/>
            </a:pPr>
            <a:endParaRPr lang="es-ES" dirty="0"/>
          </a:p>
          <a:p>
            <a:pPr marL="0" indent="0" algn="just">
              <a:buNone/>
            </a:pPr>
            <a:r>
              <a:rPr lang="es-ES" b="1" dirty="0"/>
              <a:t>b)</a:t>
            </a:r>
            <a:r>
              <a:rPr lang="es-ES" dirty="0"/>
              <a:t> El artículo 2.4 de la Carta de las Naciones Unidas prohíbe, como regla general, el uso de la fuerza contra otro Estado. Las excepciones principales son la legítima defensa conforme al artículo 51 y la autorización del Consejo de Seguridad.</a:t>
            </a:r>
          </a:p>
          <a:p>
            <a:pPr marL="0" indent="0" algn="just">
              <a:buNone/>
            </a:pPr>
            <a:endParaRPr lang="es-ES" dirty="0"/>
          </a:p>
          <a:p>
            <a:pPr marL="0" indent="0" algn="just">
              <a:buNone/>
            </a:pPr>
            <a:r>
              <a:rPr lang="es-ES" b="1" dirty="0"/>
              <a:t>c)</a:t>
            </a:r>
            <a:r>
              <a:rPr lang="es-ES" dirty="0"/>
              <a:t> El 28 de febrero de 2026, el secretario general de la ONU condenó los ataques estadounidenses e israelíes y también condenó las posteriores acciones iraníes contra otros países de la región.</a:t>
            </a:r>
          </a:p>
          <a:p>
            <a:pPr marL="0" indent="0" algn="just">
              <a:buNone/>
            </a:pPr>
            <a:endParaRPr lang="es-ES" dirty="0"/>
          </a:p>
          <a:p>
            <a:pPr marL="0" indent="0" algn="ctr">
              <a:buNone/>
            </a:pPr>
            <a:r>
              <a:rPr lang="es-ES" sz="3800" b="1" dirty="0"/>
              <a:t>LA GUERRA HA GENERADO UNA CRISIS AUTO-INDUCIDA, SIMILAR A LA GUERRA COMERCIAL CON LOS ARANCELES</a:t>
            </a:r>
          </a:p>
          <a:p>
            <a:pPr marL="0" indent="0" algn="just">
              <a:buNone/>
            </a:pPr>
            <a:endParaRPr lang="es-ES" dirty="0"/>
          </a:p>
        </p:txBody>
      </p:sp>
      <p:sp>
        <p:nvSpPr>
          <p:cNvPr id="4" name="Marcador de pie de página 3">
            <a:extLst>
              <a:ext uri="{FF2B5EF4-FFF2-40B4-BE49-F238E27FC236}">
                <a16:creationId xmlns:a16="http://schemas.microsoft.com/office/drawing/2014/main" id="{77883346-E21C-E444-3CB2-BDBE95C1F4BE}"/>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60FD631E-9E82-D3C0-2943-63A4577DB39C}"/>
              </a:ext>
            </a:extLst>
          </p:cNvPr>
          <p:cNvSpPr>
            <a:spLocks noGrp="1"/>
          </p:cNvSpPr>
          <p:nvPr>
            <p:ph type="sldNum" sz="quarter" idx="12"/>
          </p:nvPr>
        </p:nvSpPr>
        <p:spPr/>
        <p:txBody>
          <a:bodyPr/>
          <a:lstStyle/>
          <a:p>
            <a:fld id="{59FE2126-18B4-B848-8F00-52EADD5157ED}" type="slidenum">
              <a:rPr lang="es-ES" smtClean="0"/>
              <a:t>39</a:t>
            </a:fld>
            <a:endParaRPr lang="es-ES"/>
          </a:p>
        </p:txBody>
      </p:sp>
    </p:spTree>
    <p:extLst>
      <p:ext uri="{BB962C8B-B14F-4D97-AF65-F5344CB8AC3E}">
        <p14:creationId xmlns:p14="http://schemas.microsoft.com/office/powerpoint/2010/main" val="1970400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630EC7-BEE9-3294-79B1-D6E8AC8316BB}"/>
              </a:ext>
            </a:extLst>
          </p:cNvPr>
          <p:cNvSpPr>
            <a:spLocks noGrp="1"/>
          </p:cNvSpPr>
          <p:nvPr>
            <p:ph type="title"/>
          </p:nvPr>
        </p:nvSpPr>
        <p:spPr/>
        <p:txBody>
          <a:bodyPr/>
          <a:lstStyle/>
          <a:p>
            <a:pPr algn="ctr"/>
            <a:r>
              <a:rPr lang="es-ES" b="1" dirty="0"/>
              <a:t>1. El endeudamiento de Estados Unidos</a:t>
            </a:r>
          </a:p>
        </p:txBody>
      </p:sp>
      <p:sp>
        <p:nvSpPr>
          <p:cNvPr id="3" name="Marcador de contenido 2">
            <a:extLst>
              <a:ext uri="{FF2B5EF4-FFF2-40B4-BE49-F238E27FC236}">
                <a16:creationId xmlns:a16="http://schemas.microsoft.com/office/drawing/2014/main" id="{746A6643-7040-33FB-B414-EA4BCF758381}"/>
              </a:ext>
            </a:extLst>
          </p:cNvPr>
          <p:cNvSpPr>
            <a:spLocks noGrp="1"/>
          </p:cNvSpPr>
          <p:nvPr>
            <p:ph idx="1"/>
          </p:nvPr>
        </p:nvSpPr>
        <p:spPr/>
        <p:txBody>
          <a:bodyPr>
            <a:normAutofit fontScale="85000" lnSpcReduction="20000"/>
          </a:bodyPr>
          <a:lstStyle/>
          <a:p>
            <a:pPr algn="just"/>
            <a:r>
              <a:rPr lang="es-ES" dirty="0"/>
              <a:t>Lo que paga el Tesoro estadounidense por endeudarse a diez años ha pasado de en torno al 4 % al 5,24 % que marcaba el 1 de octubre, con una subida especialmente brusca desde mediados de agosto, cuando aún rondaba el 4,6 %.</a:t>
            </a:r>
          </a:p>
          <a:p>
            <a:pPr algn="just"/>
            <a:r>
              <a:rPr lang="es-ES" dirty="0"/>
              <a:t>Cuando un Estado gasta más de lo que ingresa, cubre la diferencia pidiendo prestado, y lo hace emitiendo bonos: quien los compra adelanta dinero hoy y el Estado se compromete a devolverlo en un plazo fijo, pagando un interés mientras tanto. </a:t>
            </a:r>
          </a:p>
          <a:p>
            <a:pPr algn="just"/>
            <a:r>
              <a:rPr lang="es-ES" dirty="0"/>
              <a:t>Ese interés no lo fija el Gobierno, sino la subasta en la que los inversores pujan por los bonos. Cuando “confían”, se conforman con poco; cuando “desconfían”, exigen más. </a:t>
            </a:r>
          </a:p>
          <a:p>
            <a:pPr algn="just"/>
            <a:r>
              <a:rPr lang="es-ES" dirty="0"/>
              <a:t>Que el Estado más poderoso del mundo tenga que pagar más de un 5 % significa que sus prestamistas exigen ahora una compensación por riesgos que antes no veían: más inflación, más deuda y más incertidumbre política.</a:t>
            </a:r>
          </a:p>
        </p:txBody>
      </p:sp>
      <p:sp>
        <p:nvSpPr>
          <p:cNvPr id="4" name="Marcador de pie de página 3">
            <a:extLst>
              <a:ext uri="{FF2B5EF4-FFF2-40B4-BE49-F238E27FC236}">
                <a16:creationId xmlns:a16="http://schemas.microsoft.com/office/drawing/2014/main" id="{5B8B4179-0E83-00D7-92F6-B9DE949F6D04}"/>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F76628F4-1F02-33BE-2DEE-B6DC042DC4D6}"/>
              </a:ext>
            </a:extLst>
          </p:cNvPr>
          <p:cNvSpPr>
            <a:spLocks noGrp="1"/>
          </p:cNvSpPr>
          <p:nvPr>
            <p:ph type="sldNum" sz="quarter" idx="12"/>
          </p:nvPr>
        </p:nvSpPr>
        <p:spPr/>
        <p:txBody>
          <a:bodyPr/>
          <a:lstStyle/>
          <a:p>
            <a:fld id="{59FE2126-18B4-B848-8F00-52EADD5157ED}" type="slidenum">
              <a:rPr lang="es-ES" smtClean="0"/>
              <a:t>40</a:t>
            </a:fld>
            <a:endParaRPr lang="es-ES"/>
          </a:p>
        </p:txBody>
      </p:sp>
    </p:spTree>
    <p:extLst>
      <p:ext uri="{BB962C8B-B14F-4D97-AF65-F5344CB8AC3E}">
        <p14:creationId xmlns:p14="http://schemas.microsoft.com/office/powerpoint/2010/main" val="24511691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ADF4BD-BEF4-AD4B-0E5E-E2854FE2CAE2}"/>
              </a:ext>
            </a:extLst>
          </p:cNvPr>
          <p:cNvSpPr>
            <a:spLocks noGrp="1"/>
          </p:cNvSpPr>
          <p:nvPr>
            <p:ph type="title"/>
          </p:nvPr>
        </p:nvSpPr>
        <p:spPr/>
        <p:txBody>
          <a:bodyPr/>
          <a:lstStyle/>
          <a:p>
            <a:pPr algn="ctr"/>
            <a:r>
              <a:rPr lang="es-ES" b="1" dirty="0"/>
              <a:t>Rendimiento del bono EEUU a 10 años</a:t>
            </a:r>
            <a:br>
              <a:rPr lang="es-ES" b="1" dirty="0"/>
            </a:br>
            <a:r>
              <a:rPr lang="es-ES" b="1" dirty="0"/>
              <a:t>(Fuente: Reserva Federal)</a:t>
            </a:r>
          </a:p>
        </p:txBody>
      </p:sp>
      <p:pic>
        <p:nvPicPr>
          <p:cNvPr id="6" name="Marcador de contenido 5">
            <a:extLst>
              <a:ext uri="{FF2B5EF4-FFF2-40B4-BE49-F238E27FC236}">
                <a16:creationId xmlns:a16="http://schemas.microsoft.com/office/drawing/2014/main" id="{B6DA19B2-8EA9-16F6-E5D6-9767F6B32305}"/>
              </a:ext>
            </a:extLst>
          </p:cNvPr>
          <p:cNvPicPr>
            <a:picLocks noGrp="1" noChangeAspect="1"/>
          </p:cNvPicPr>
          <p:nvPr>
            <p:ph idx="1"/>
          </p:nvPr>
        </p:nvPicPr>
        <p:blipFill>
          <a:blip r:embed="rId2"/>
          <a:stretch>
            <a:fillRect/>
          </a:stretch>
        </p:blipFill>
        <p:spPr>
          <a:xfrm>
            <a:off x="1988288" y="1690688"/>
            <a:ext cx="8123275" cy="4665662"/>
          </a:xfrm>
          <a:prstGeom prst="rect">
            <a:avLst/>
          </a:prstGeom>
        </p:spPr>
      </p:pic>
      <p:sp>
        <p:nvSpPr>
          <p:cNvPr id="4" name="Marcador de pie de página 3">
            <a:extLst>
              <a:ext uri="{FF2B5EF4-FFF2-40B4-BE49-F238E27FC236}">
                <a16:creationId xmlns:a16="http://schemas.microsoft.com/office/drawing/2014/main" id="{9603D048-3052-D3E1-4072-451798479DB7}"/>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8D361E11-0697-C4AA-6B91-30CE7A13EB33}"/>
              </a:ext>
            </a:extLst>
          </p:cNvPr>
          <p:cNvSpPr>
            <a:spLocks noGrp="1"/>
          </p:cNvSpPr>
          <p:nvPr>
            <p:ph type="sldNum" sz="quarter" idx="12"/>
          </p:nvPr>
        </p:nvSpPr>
        <p:spPr/>
        <p:txBody>
          <a:bodyPr/>
          <a:lstStyle/>
          <a:p>
            <a:fld id="{6F332D1F-1DD5-E046-A085-381B4E98D9BE}" type="slidenum">
              <a:rPr lang="es-ES" smtClean="0"/>
              <a:t>41</a:t>
            </a:fld>
            <a:endParaRPr lang="es-ES"/>
          </a:p>
        </p:txBody>
      </p:sp>
    </p:spTree>
    <p:extLst>
      <p:ext uri="{BB962C8B-B14F-4D97-AF65-F5344CB8AC3E}">
        <p14:creationId xmlns:p14="http://schemas.microsoft.com/office/powerpoint/2010/main" val="2964465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8617D1-1A22-2348-0114-EEB9DFB1EE02}"/>
              </a:ext>
            </a:extLst>
          </p:cNvPr>
          <p:cNvSpPr>
            <a:spLocks noGrp="1"/>
          </p:cNvSpPr>
          <p:nvPr>
            <p:ph type="title"/>
          </p:nvPr>
        </p:nvSpPr>
        <p:spPr>
          <a:xfrm>
            <a:off x="838200" y="136525"/>
            <a:ext cx="10515600" cy="1554163"/>
          </a:xfrm>
        </p:spPr>
        <p:txBody>
          <a:bodyPr>
            <a:normAutofit fontScale="90000"/>
          </a:bodyPr>
          <a:lstStyle/>
          <a:p>
            <a:pPr algn="ctr"/>
            <a:r>
              <a:rPr lang="es-ES" b="1" dirty="0"/>
              <a:t>¿En qué manos está la deuda EEUU?</a:t>
            </a:r>
            <a:br>
              <a:rPr lang="es-ES" b="1" dirty="0"/>
            </a:br>
            <a:r>
              <a:rPr lang="es-ES" b="1" dirty="0"/>
              <a:t>(Fuente: U.S. </a:t>
            </a:r>
            <a:r>
              <a:rPr lang="es-ES" b="1" dirty="0" err="1"/>
              <a:t>Department</a:t>
            </a:r>
            <a:r>
              <a:rPr lang="es-ES" b="1" dirty="0"/>
              <a:t> </a:t>
            </a:r>
            <a:r>
              <a:rPr lang="es-ES" b="1" dirty="0" err="1"/>
              <a:t>of</a:t>
            </a:r>
            <a:r>
              <a:rPr lang="es-ES" b="1" dirty="0"/>
              <a:t> </a:t>
            </a:r>
            <a:r>
              <a:rPr lang="es-ES" b="1" dirty="0" err="1"/>
              <a:t>the</a:t>
            </a:r>
            <a:r>
              <a:rPr lang="es-ES" b="1" dirty="0"/>
              <a:t> </a:t>
            </a:r>
            <a:r>
              <a:rPr lang="es-ES" b="1" dirty="0" err="1"/>
              <a:t>Treasury</a:t>
            </a:r>
            <a:r>
              <a:rPr lang="es-ES" b="1" dirty="0"/>
              <a:t>, TIC Data </a:t>
            </a:r>
            <a:r>
              <a:rPr lang="es-ES" b="1" dirty="0" err="1"/>
              <a:t>Major</a:t>
            </a:r>
            <a:r>
              <a:rPr lang="es-ES" b="1" dirty="0"/>
              <a:t> Foreign </a:t>
            </a:r>
            <a:r>
              <a:rPr lang="es-ES" b="1" dirty="0" err="1"/>
              <a:t>Holders</a:t>
            </a:r>
            <a:r>
              <a:rPr lang="es-ES" b="1" dirty="0"/>
              <a:t>) </a:t>
            </a:r>
          </a:p>
        </p:txBody>
      </p:sp>
      <p:pic>
        <p:nvPicPr>
          <p:cNvPr id="7" name="Marcador de contenido 6">
            <a:extLst>
              <a:ext uri="{FF2B5EF4-FFF2-40B4-BE49-F238E27FC236}">
                <a16:creationId xmlns:a16="http://schemas.microsoft.com/office/drawing/2014/main" id="{A9614F95-CC35-A0C1-DE8A-A6A0EC20200C}"/>
              </a:ext>
            </a:extLst>
          </p:cNvPr>
          <p:cNvPicPr>
            <a:picLocks noGrp="1" noChangeAspect="1"/>
          </p:cNvPicPr>
          <p:nvPr>
            <p:ph sz="half" idx="1"/>
          </p:nvPr>
        </p:nvPicPr>
        <p:blipFill>
          <a:blip r:embed="rId2"/>
          <a:stretch>
            <a:fillRect/>
          </a:stretch>
        </p:blipFill>
        <p:spPr>
          <a:xfrm>
            <a:off x="838200" y="1870074"/>
            <a:ext cx="5181600" cy="4190483"/>
          </a:xfrm>
          <a:prstGeom prst="rect">
            <a:avLst/>
          </a:prstGeom>
        </p:spPr>
      </p:pic>
      <p:sp>
        <p:nvSpPr>
          <p:cNvPr id="4" name="Marcador de contenido 3">
            <a:extLst>
              <a:ext uri="{FF2B5EF4-FFF2-40B4-BE49-F238E27FC236}">
                <a16:creationId xmlns:a16="http://schemas.microsoft.com/office/drawing/2014/main" id="{5610F6BA-188E-21CA-2BED-56CF3ED1EB1B}"/>
              </a:ext>
            </a:extLst>
          </p:cNvPr>
          <p:cNvSpPr>
            <a:spLocks noGrp="1"/>
          </p:cNvSpPr>
          <p:nvPr>
            <p:ph sz="half" idx="2"/>
          </p:nvPr>
        </p:nvSpPr>
        <p:spPr/>
        <p:txBody>
          <a:bodyPr>
            <a:normAutofit fontScale="55000" lnSpcReduction="20000"/>
          </a:bodyPr>
          <a:lstStyle/>
          <a:p>
            <a:pPr lvl="0" algn="just"/>
            <a:r>
              <a:rPr lang="es-ES" b="1" dirty="0"/>
              <a:t>Japón: </a:t>
            </a:r>
            <a:r>
              <a:rPr lang="es-ES" dirty="0"/>
              <a:t>El</a:t>
            </a:r>
            <a:r>
              <a:rPr lang="es-ES" b="1" dirty="0"/>
              <a:t> </a:t>
            </a:r>
            <a:r>
              <a:rPr lang="es-ES" dirty="0"/>
              <a:t>mayor acreedor internacional de EE. UU. con </a:t>
            </a:r>
            <a:r>
              <a:rPr lang="es-ES" b="1" dirty="0"/>
              <a:t>1.10 billones de dólares</a:t>
            </a:r>
            <a:r>
              <a:rPr lang="es-ES" dirty="0"/>
              <a:t>. Su tenencia ha disminuido debido a que el Banco de Japón ha intervenido para defender el yen.</a:t>
            </a:r>
          </a:p>
          <a:p>
            <a:pPr lvl="0" algn="just"/>
            <a:r>
              <a:rPr lang="es-ES" b="1" dirty="0"/>
              <a:t>Reino Unido: </a:t>
            </a:r>
            <a:r>
              <a:rPr lang="es-ES" dirty="0"/>
              <a:t>Segunda posición rozando el billón de dólares (</a:t>
            </a:r>
            <a:r>
              <a:rPr lang="es-ES" b="1" dirty="0"/>
              <a:t>998,300 millones</a:t>
            </a:r>
            <a:r>
              <a:rPr lang="es-ES" dirty="0"/>
              <a:t>). Gran parte de este volumen se debe al papel de Londres como el centro financiero e institucional preferido por fondos internacionales y de cobertura para custodiar eurodólares y bonos a 10 y 30 años.</a:t>
            </a:r>
          </a:p>
          <a:p>
            <a:pPr lvl="0" algn="just"/>
            <a:r>
              <a:rPr lang="es-ES" b="1" dirty="0"/>
              <a:t>China:</a:t>
            </a:r>
            <a:r>
              <a:rPr lang="es-ES" dirty="0"/>
              <a:t> Estrategia de reducción gradual de exposición directa a bonos americanos, cayendo hasta los </a:t>
            </a:r>
            <a:r>
              <a:rPr lang="es-ES" b="1" dirty="0"/>
              <a:t>618,000 millones de dólares</a:t>
            </a:r>
            <a:r>
              <a:rPr lang="es-ES" dirty="0"/>
              <a:t> (lejos de su pico histórico superior al billón). Analistas señalan que parte de su tenencia real se oculta a través de cuentas de custodia en Bélgica y Luxemburgo.</a:t>
            </a:r>
          </a:p>
          <a:p>
            <a:pPr lvl="0" algn="just"/>
            <a:r>
              <a:rPr lang="es-ES" b="1" dirty="0"/>
              <a:t>Bélgica y Canadá: </a:t>
            </a:r>
            <a:r>
              <a:rPr lang="es-ES" dirty="0"/>
              <a:t>Aparecen en puestos muy altos no por su economía local, sino porque albergan gigantescos liquidadores internacionales de valores (como </a:t>
            </a:r>
            <a:r>
              <a:rPr lang="es-ES" i="1" dirty="0" err="1"/>
              <a:t>Euroclear</a:t>
            </a:r>
            <a:r>
              <a:rPr lang="es-ES" dirty="0"/>
              <a:t>) donde fondos soberanos de todo el mundo guardan sus bonos.</a:t>
            </a:r>
          </a:p>
          <a:p>
            <a:endParaRPr lang="es-ES" dirty="0"/>
          </a:p>
        </p:txBody>
      </p:sp>
      <p:sp>
        <p:nvSpPr>
          <p:cNvPr id="5" name="Marcador de pie de página 4">
            <a:extLst>
              <a:ext uri="{FF2B5EF4-FFF2-40B4-BE49-F238E27FC236}">
                <a16:creationId xmlns:a16="http://schemas.microsoft.com/office/drawing/2014/main" id="{2371684A-4032-102C-FD0A-390A8487FA39}"/>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3BE3571E-814B-2AAE-3F25-D9E43DBC4FC7}"/>
              </a:ext>
            </a:extLst>
          </p:cNvPr>
          <p:cNvSpPr>
            <a:spLocks noGrp="1"/>
          </p:cNvSpPr>
          <p:nvPr>
            <p:ph type="sldNum" sz="quarter" idx="12"/>
          </p:nvPr>
        </p:nvSpPr>
        <p:spPr/>
        <p:txBody>
          <a:bodyPr/>
          <a:lstStyle/>
          <a:p>
            <a:fld id="{6F332D1F-1DD5-E046-A085-381B4E98D9BE}" type="slidenum">
              <a:rPr lang="es-ES" smtClean="0"/>
              <a:t>42</a:t>
            </a:fld>
            <a:endParaRPr lang="es-ES"/>
          </a:p>
        </p:txBody>
      </p:sp>
    </p:spTree>
    <p:extLst>
      <p:ext uri="{BB962C8B-B14F-4D97-AF65-F5344CB8AC3E}">
        <p14:creationId xmlns:p14="http://schemas.microsoft.com/office/powerpoint/2010/main" val="33954160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A23637-B387-A672-7A80-2ECABCBDE654}"/>
              </a:ext>
            </a:extLst>
          </p:cNvPr>
          <p:cNvSpPr>
            <a:spLocks noGrp="1"/>
          </p:cNvSpPr>
          <p:nvPr>
            <p:ph type="title"/>
          </p:nvPr>
        </p:nvSpPr>
        <p:spPr>
          <a:xfrm>
            <a:off x="838200" y="136525"/>
            <a:ext cx="10515600" cy="1554163"/>
          </a:xfrm>
        </p:spPr>
        <p:txBody>
          <a:bodyPr>
            <a:normAutofit fontScale="90000"/>
          </a:bodyPr>
          <a:lstStyle/>
          <a:p>
            <a:pPr algn="ctr"/>
            <a:r>
              <a:rPr lang="es-ES" b="1" dirty="0"/>
              <a:t>Problemas de las deudas en </a:t>
            </a:r>
            <a:br>
              <a:rPr lang="es-ES" b="1" dirty="0"/>
            </a:br>
            <a:r>
              <a:rPr lang="es-ES" b="1" dirty="0"/>
              <a:t>Estados Unidos</a:t>
            </a:r>
            <a:br>
              <a:rPr lang="es-ES" b="1" dirty="0"/>
            </a:br>
            <a:r>
              <a:rPr lang="es-ES" b="1" dirty="0"/>
              <a:t>(Fuente: Reserva Federal)</a:t>
            </a:r>
          </a:p>
        </p:txBody>
      </p:sp>
      <p:pic>
        <p:nvPicPr>
          <p:cNvPr id="7" name="Marcador de contenido 6">
            <a:extLst>
              <a:ext uri="{FF2B5EF4-FFF2-40B4-BE49-F238E27FC236}">
                <a16:creationId xmlns:a16="http://schemas.microsoft.com/office/drawing/2014/main" id="{8947908D-9001-35B6-5341-39FB6D82B8C6}"/>
              </a:ext>
            </a:extLst>
          </p:cNvPr>
          <p:cNvPicPr>
            <a:picLocks noGrp="1" noChangeAspect="1"/>
          </p:cNvPicPr>
          <p:nvPr>
            <p:ph sz="half" idx="1"/>
          </p:nvPr>
        </p:nvPicPr>
        <p:blipFill>
          <a:blip r:embed="rId2"/>
          <a:stretch>
            <a:fillRect/>
          </a:stretch>
        </p:blipFill>
        <p:spPr>
          <a:xfrm>
            <a:off x="838200" y="2056164"/>
            <a:ext cx="5181600" cy="3890260"/>
          </a:xfrm>
          <a:prstGeom prst="rect">
            <a:avLst/>
          </a:prstGeom>
        </p:spPr>
      </p:pic>
      <p:sp>
        <p:nvSpPr>
          <p:cNvPr id="4" name="Marcador de contenido 3">
            <a:extLst>
              <a:ext uri="{FF2B5EF4-FFF2-40B4-BE49-F238E27FC236}">
                <a16:creationId xmlns:a16="http://schemas.microsoft.com/office/drawing/2014/main" id="{74410B9E-735C-AFFC-4CDC-59613B0DD26C}"/>
              </a:ext>
            </a:extLst>
          </p:cNvPr>
          <p:cNvSpPr>
            <a:spLocks noGrp="1"/>
          </p:cNvSpPr>
          <p:nvPr>
            <p:ph sz="half" idx="2"/>
          </p:nvPr>
        </p:nvSpPr>
        <p:spPr/>
        <p:txBody>
          <a:bodyPr>
            <a:normAutofit lnSpcReduction="10000"/>
          </a:bodyPr>
          <a:lstStyle/>
          <a:p>
            <a:pPr algn="just"/>
            <a:r>
              <a:rPr lang="es-ES" dirty="0"/>
              <a:t>1. Fragilidad de la deuda privada.</a:t>
            </a:r>
          </a:p>
          <a:p>
            <a:pPr algn="just"/>
            <a:r>
              <a:rPr lang="es-ES" dirty="0"/>
              <a:t>2. Trasvase a la deuda pública.</a:t>
            </a:r>
          </a:p>
          <a:p>
            <a:pPr algn="just"/>
            <a:r>
              <a:rPr lang="es-ES" dirty="0"/>
              <a:t>3. Problemas en el </a:t>
            </a:r>
            <a:r>
              <a:rPr lang="es-ES" i="1" dirty="0" err="1"/>
              <a:t>private</a:t>
            </a:r>
            <a:r>
              <a:rPr lang="es-ES" i="1" dirty="0"/>
              <a:t> </a:t>
            </a:r>
            <a:r>
              <a:rPr lang="es-ES" i="1" dirty="0" err="1"/>
              <a:t>credit</a:t>
            </a:r>
            <a:r>
              <a:rPr lang="es-ES" dirty="0"/>
              <a:t> de la IA.</a:t>
            </a:r>
          </a:p>
          <a:p>
            <a:pPr algn="just"/>
            <a:r>
              <a:rPr lang="es-ES" dirty="0"/>
              <a:t>4. Dificultades en los bonos estadounidenses, como ya hemos señalado. </a:t>
            </a:r>
          </a:p>
          <a:p>
            <a:pPr algn="just"/>
            <a:r>
              <a:rPr lang="es-ES" dirty="0"/>
              <a:t>5. Persecución de un “activo sin riesgo”… pero ¿cuál?</a:t>
            </a:r>
          </a:p>
        </p:txBody>
      </p:sp>
      <p:sp>
        <p:nvSpPr>
          <p:cNvPr id="5" name="Marcador de pie de página 4">
            <a:extLst>
              <a:ext uri="{FF2B5EF4-FFF2-40B4-BE49-F238E27FC236}">
                <a16:creationId xmlns:a16="http://schemas.microsoft.com/office/drawing/2014/main" id="{78709482-63CC-456D-AEE5-3149D996816A}"/>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7E4DAC60-B8E3-9F69-42AD-4249A2E37F6B}"/>
              </a:ext>
            </a:extLst>
          </p:cNvPr>
          <p:cNvSpPr>
            <a:spLocks noGrp="1"/>
          </p:cNvSpPr>
          <p:nvPr>
            <p:ph type="sldNum" sz="quarter" idx="12"/>
          </p:nvPr>
        </p:nvSpPr>
        <p:spPr/>
        <p:txBody>
          <a:bodyPr/>
          <a:lstStyle/>
          <a:p>
            <a:fld id="{6F332D1F-1DD5-E046-A085-381B4E98D9BE}" type="slidenum">
              <a:rPr lang="es-ES" smtClean="0"/>
              <a:t>43</a:t>
            </a:fld>
            <a:endParaRPr lang="es-ES"/>
          </a:p>
        </p:txBody>
      </p:sp>
    </p:spTree>
    <p:extLst>
      <p:ext uri="{BB962C8B-B14F-4D97-AF65-F5344CB8AC3E}">
        <p14:creationId xmlns:p14="http://schemas.microsoft.com/office/powerpoint/2010/main" val="32710570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796F20-9914-9C24-DBB0-955EB85E27B3}"/>
              </a:ext>
            </a:extLst>
          </p:cNvPr>
          <p:cNvSpPr>
            <a:spLocks noGrp="1"/>
          </p:cNvSpPr>
          <p:nvPr>
            <p:ph type="title"/>
          </p:nvPr>
        </p:nvSpPr>
        <p:spPr/>
        <p:txBody>
          <a:bodyPr/>
          <a:lstStyle/>
          <a:p>
            <a:pPr algn="ctr"/>
            <a:r>
              <a:rPr lang="es-ES" b="1" dirty="0"/>
              <a:t>2. El cierre de los estrechos</a:t>
            </a:r>
          </a:p>
        </p:txBody>
      </p:sp>
      <p:sp>
        <p:nvSpPr>
          <p:cNvPr id="3" name="Marcador de contenido 2">
            <a:extLst>
              <a:ext uri="{FF2B5EF4-FFF2-40B4-BE49-F238E27FC236}">
                <a16:creationId xmlns:a16="http://schemas.microsoft.com/office/drawing/2014/main" id="{53982625-9078-6FF4-F7B9-217C5C6FD7E9}"/>
              </a:ext>
            </a:extLst>
          </p:cNvPr>
          <p:cNvSpPr>
            <a:spLocks noGrp="1"/>
          </p:cNvSpPr>
          <p:nvPr>
            <p:ph idx="1"/>
          </p:nvPr>
        </p:nvSpPr>
        <p:spPr/>
        <p:txBody>
          <a:bodyPr>
            <a:normAutofit fontScale="92500" lnSpcReduction="20000"/>
          </a:bodyPr>
          <a:lstStyle/>
          <a:p>
            <a:pPr algn="just"/>
            <a:r>
              <a:rPr lang="es-ES" dirty="0"/>
              <a:t>Desde que Teherán cerró el estrecho de Ormuz en febrero, el petróleo se ha movido en torno a los cien dólares por barril, frente a los 72 de antes del conflicto. En Estados Unidos, el gasóleo alcanzó el 22 de septiembre un récord histórico de 6,53 dólares por galón. </a:t>
            </a:r>
          </a:p>
          <a:p>
            <a:pPr algn="just"/>
            <a:r>
              <a:rPr lang="es-ES" dirty="0"/>
              <a:t>El precio de la energía repercute en el resto de los precios, mientras la inflación estadounidense se mantiene en el 3,4 %.</a:t>
            </a:r>
          </a:p>
          <a:p>
            <a:pPr algn="just"/>
            <a:r>
              <a:rPr lang="es-ES" dirty="0"/>
              <a:t>La inflación ha empujado además a los bancos centrales a subir los tipos de interés, justo lo contrario de lo que pide la Casa Blanca. El 16 de septiembre, la Reserva Federal los elevó por primera vez desde 2023, hasta la horquilla del 3,75 % al 4 %, y lo hizo por unanimidad, mientras Donald Trump exigía públicamente que estuvieran “en el 1 % o menos”. Seis días antes, el Banco Central Europeo había hecho lo mismo, situando su tipo de depósito en el 2,50 % con una inflación en la eurozona del 3,3 %.</a:t>
            </a:r>
          </a:p>
          <a:p>
            <a:endParaRPr lang="es-ES" dirty="0"/>
          </a:p>
        </p:txBody>
      </p:sp>
      <p:sp>
        <p:nvSpPr>
          <p:cNvPr id="4" name="Marcador de pie de página 3">
            <a:extLst>
              <a:ext uri="{FF2B5EF4-FFF2-40B4-BE49-F238E27FC236}">
                <a16:creationId xmlns:a16="http://schemas.microsoft.com/office/drawing/2014/main" id="{BCF6A1A6-FF1E-B70A-8F57-90A360BC671A}"/>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31CD8019-1A7D-DBA7-508A-B38D2D9BF29C}"/>
              </a:ext>
            </a:extLst>
          </p:cNvPr>
          <p:cNvSpPr>
            <a:spLocks noGrp="1"/>
          </p:cNvSpPr>
          <p:nvPr>
            <p:ph type="sldNum" sz="quarter" idx="12"/>
          </p:nvPr>
        </p:nvSpPr>
        <p:spPr/>
        <p:txBody>
          <a:bodyPr/>
          <a:lstStyle/>
          <a:p>
            <a:fld id="{59FE2126-18B4-B848-8F00-52EADD5157ED}" type="slidenum">
              <a:rPr lang="es-ES" smtClean="0"/>
              <a:t>44</a:t>
            </a:fld>
            <a:endParaRPr lang="es-ES"/>
          </a:p>
        </p:txBody>
      </p:sp>
    </p:spTree>
    <p:extLst>
      <p:ext uri="{BB962C8B-B14F-4D97-AF65-F5344CB8AC3E}">
        <p14:creationId xmlns:p14="http://schemas.microsoft.com/office/powerpoint/2010/main" val="1454386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4FE6C9-55F1-97A8-95B8-2AED2170A167}"/>
              </a:ext>
            </a:extLst>
          </p:cNvPr>
          <p:cNvSpPr>
            <a:spLocks noGrp="1"/>
          </p:cNvSpPr>
          <p:nvPr>
            <p:ph type="title"/>
          </p:nvPr>
        </p:nvSpPr>
        <p:spPr/>
        <p:txBody>
          <a:bodyPr/>
          <a:lstStyle/>
          <a:p>
            <a:pPr algn="ctr"/>
            <a:r>
              <a:rPr lang="es-ES" b="1" dirty="0"/>
              <a:t>Bloqueo comercial…</a:t>
            </a:r>
            <a:br>
              <a:rPr lang="es-ES" b="1" dirty="0"/>
            </a:br>
            <a:r>
              <a:rPr lang="es-ES" sz="2800" b="1" dirty="0"/>
              <a:t>(Fuente: consulta Inteligencia Artificial)</a:t>
            </a:r>
          </a:p>
        </p:txBody>
      </p:sp>
      <p:sp>
        <p:nvSpPr>
          <p:cNvPr id="4" name="Marcador de pie de página 3">
            <a:extLst>
              <a:ext uri="{FF2B5EF4-FFF2-40B4-BE49-F238E27FC236}">
                <a16:creationId xmlns:a16="http://schemas.microsoft.com/office/drawing/2014/main" id="{D565AE2A-A1DE-6DFA-6BAC-AC90827CF478}"/>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81F18582-B3A1-A2FF-1EF3-08F286C94321}"/>
              </a:ext>
            </a:extLst>
          </p:cNvPr>
          <p:cNvSpPr>
            <a:spLocks noGrp="1"/>
          </p:cNvSpPr>
          <p:nvPr>
            <p:ph type="sldNum" sz="quarter" idx="12"/>
          </p:nvPr>
        </p:nvSpPr>
        <p:spPr/>
        <p:txBody>
          <a:bodyPr/>
          <a:lstStyle/>
          <a:p>
            <a:fld id="{59FE2126-18B4-B848-8F00-52EADD5157ED}" type="slidenum">
              <a:rPr lang="es-ES" smtClean="0"/>
              <a:t>45</a:t>
            </a:fld>
            <a:endParaRPr lang="es-ES"/>
          </a:p>
        </p:txBody>
      </p:sp>
      <p:pic>
        <p:nvPicPr>
          <p:cNvPr id="11" name="Marcador de contenido 10">
            <a:extLst>
              <a:ext uri="{FF2B5EF4-FFF2-40B4-BE49-F238E27FC236}">
                <a16:creationId xmlns:a16="http://schemas.microsoft.com/office/drawing/2014/main" id="{8A751B5C-6400-DC38-3120-C963D3AA6310}"/>
              </a:ext>
            </a:extLst>
          </p:cNvPr>
          <p:cNvPicPr>
            <a:picLocks noGrp="1" noChangeAspect="1"/>
          </p:cNvPicPr>
          <p:nvPr>
            <p:ph idx="1"/>
          </p:nvPr>
        </p:nvPicPr>
        <p:blipFill>
          <a:blip r:embed="rId2"/>
          <a:stretch>
            <a:fillRect/>
          </a:stretch>
        </p:blipFill>
        <p:spPr>
          <a:xfrm>
            <a:off x="1556950" y="1690688"/>
            <a:ext cx="7544519" cy="4665662"/>
          </a:xfrm>
          <a:prstGeom prst="rect">
            <a:avLst/>
          </a:prstGeom>
        </p:spPr>
      </p:pic>
    </p:spTree>
    <p:extLst>
      <p:ext uri="{BB962C8B-B14F-4D97-AF65-F5344CB8AC3E}">
        <p14:creationId xmlns:p14="http://schemas.microsoft.com/office/powerpoint/2010/main" val="35118642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A6E334-53BE-9227-9B10-17A7DD1A801B}"/>
              </a:ext>
            </a:extLst>
          </p:cNvPr>
          <p:cNvSpPr>
            <a:spLocks noGrp="1"/>
          </p:cNvSpPr>
          <p:nvPr>
            <p:ph type="title"/>
          </p:nvPr>
        </p:nvSpPr>
        <p:spPr/>
        <p:txBody>
          <a:bodyPr/>
          <a:lstStyle/>
          <a:p>
            <a:pPr algn="ctr"/>
            <a:r>
              <a:rPr lang="es-ES" b="1" dirty="0"/>
              <a:t>…que hace subir los precios del petróleo</a:t>
            </a:r>
          </a:p>
        </p:txBody>
      </p:sp>
      <p:sp>
        <p:nvSpPr>
          <p:cNvPr id="3" name="Marcador de contenido 2">
            <a:extLst>
              <a:ext uri="{FF2B5EF4-FFF2-40B4-BE49-F238E27FC236}">
                <a16:creationId xmlns:a16="http://schemas.microsoft.com/office/drawing/2014/main" id="{771DB305-2114-AAF7-B590-6BC468128126}"/>
              </a:ext>
            </a:extLst>
          </p:cNvPr>
          <p:cNvSpPr>
            <a:spLocks noGrp="1"/>
          </p:cNvSpPr>
          <p:nvPr>
            <p:ph idx="1"/>
          </p:nvPr>
        </p:nvSpPr>
        <p:spPr/>
        <p:txBody>
          <a:bodyPr>
            <a:normAutofit fontScale="85000" lnSpcReduction="10000"/>
          </a:bodyPr>
          <a:lstStyle/>
          <a:p>
            <a:pPr algn="just"/>
            <a:r>
              <a:rPr lang="es-ES" dirty="0"/>
              <a:t>Por Ormuz pasa el 20-25% del petróleo y del gas licuado.</a:t>
            </a:r>
          </a:p>
          <a:p>
            <a:pPr algn="just"/>
            <a:r>
              <a:rPr lang="es-ES" dirty="0"/>
              <a:t>Por Bab el-</a:t>
            </a:r>
            <a:r>
              <a:rPr lang="es-ES" dirty="0" err="1"/>
              <a:t>Mandeb</a:t>
            </a:r>
            <a:r>
              <a:rPr lang="es-ES" dirty="0"/>
              <a:t> pasa en torno al 12 % del comercio mundial, el 11 % del petróleo transportado por mar y el 8 % del gas natural licuado, y es la puerta de acceso al canal de Suez, la ruta por la que llega a Europa buena parte de lo que importamos de Asia.</a:t>
            </a:r>
          </a:p>
          <a:p>
            <a:pPr algn="just"/>
            <a:r>
              <a:rPr lang="es-ES" dirty="0"/>
              <a:t>El movimiento desbarata la principal vía de escape que Arabia Saudí había preparado para esquivar Ormuz, un oleoducto que atraviesa el país hasta el puerto de </a:t>
            </a:r>
            <a:r>
              <a:rPr lang="es-ES" dirty="0" err="1"/>
              <a:t>Yanbu</a:t>
            </a:r>
            <a:r>
              <a:rPr lang="es-ES" dirty="0"/>
              <a:t>, en el mar Rojo, porque el crudo que llega a </a:t>
            </a:r>
            <a:r>
              <a:rPr lang="es-ES" dirty="0" err="1"/>
              <a:t>Yanbu</a:t>
            </a:r>
            <a:r>
              <a:rPr lang="es-ES" dirty="0"/>
              <a:t> con destino a Asia tiene que salir igualmente por Bab el-</a:t>
            </a:r>
            <a:r>
              <a:rPr lang="es-ES" dirty="0" err="1"/>
              <a:t>Mandeb</a:t>
            </a:r>
            <a:r>
              <a:rPr lang="es-ES" dirty="0"/>
              <a:t>. </a:t>
            </a:r>
          </a:p>
          <a:p>
            <a:pPr algn="just"/>
            <a:r>
              <a:rPr lang="es-ES" dirty="0"/>
              <a:t>Con los dos estrechos que dan salida a la península arábiga bajo control de Irán y sus aliados, el petróleo volvió a superar los cien dólares, y los buques que evitan el mar Rojo deben rodear África por el cabo de Buena Esperanza, lo que añade semanas de travesía y encarece fletes y seguros.</a:t>
            </a:r>
          </a:p>
          <a:p>
            <a:endParaRPr lang="es-ES" dirty="0"/>
          </a:p>
        </p:txBody>
      </p:sp>
      <p:sp>
        <p:nvSpPr>
          <p:cNvPr id="4" name="Marcador de pie de página 3">
            <a:extLst>
              <a:ext uri="{FF2B5EF4-FFF2-40B4-BE49-F238E27FC236}">
                <a16:creationId xmlns:a16="http://schemas.microsoft.com/office/drawing/2014/main" id="{16AD5ADD-9B71-79E1-4CAC-EE0599C0D365}"/>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912D915E-C5BA-0228-5110-E2B6EFD940CA}"/>
              </a:ext>
            </a:extLst>
          </p:cNvPr>
          <p:cNvSpPr>
            <a:spLocks noGrp="1"/>
          </p:cNvSpPr>
          <p:nvPr>
            <p:ph type="sldNum" sz="quarter" idx="12"/>
          </p:nvPr>
        </p:nvSpPr>
        <p:spPr/>
        <p:txBody>
          <a:bodyPr/>
          <a:lstStyle/>
          <a:p>
            <a:fld id="{59FE2126-18B4-B848-8F00-52EADD5157ED}" type="slidenum">
              <a:rPr lang="es-ES" smtClean="0"/>
              <a:t>46</a:t>
            </a:fld>
            <a:endParaRPr lang="es-ES"/>
          </a:p>
        </p:txBody>
      </p:sp>
    </p:spTree>
    <p:extLst>
      <p:ext uri="{BB962C8B-B14F-4D97-AF65-F5344CB8AC3E}">
        <p14:creationId xmlns:p14="http://schemas.microsoft.com/office/powerpoint/2010/main" val="8085449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8BBD00-28AC-84D9-CC9A-A2D607E9ACA9}"/>
              </a:ext>
            </a:extLst>
          </p:cNvPr>
          <p:cNvSpPr>
            <a:spLocks noGrp="1"/>
          </p:cNvSpPr>
          <p:nvPr>
            <p:ph type="title"/>
          </p:nvPr>
        </p:nvSpPr>
        <p:spPr/>
        <p:txBody>
          <a:bodyPr/>
          <a:lstStyle/>
          <a:p>
            <a:pPr algn="ctr"/>
            <a:r>
              <a:rPr lang="es-ES" b="1" dirty="0"/>
              <a:t>3. La inflación</a:t>
            </a:r>
          </a:p>
        </p:txBody>
      </p:sp>
      <p:sp>
        <p:nvSpPr>
          <p:cNvPr id="3" name="Marcador de contenido 2">
            <a:extLst>
              <a:ext uri="{FF2B5EF4-FFF2-40B4-BE49-F238E27FC236}">
                <a16:creationId xmlns:a16="http://schemas.microsoft.com/office/drawing/2014/main" id="{52FAB797-5B5E-014B-E330-EABAB328FAB5}"/>
              </a:ext>
            </a:extLst>
          </p:cNvPr>
          <p:cNvSpPr>
            <a:spLocks noGrp="1"/>
          </p:cNvSpPr>
          <p:nvPr>
            <p:ph idx="1"/>
          </p:nvPr>
        </p:nvSpPr>
        <p:spPr/>
        <p:txBody>
          <a:bodyPr>
            <a:normAutofit lnSpcReduction="10000"/>
          </a:bodyPr>
          <a:lstStyle/>
          <a:p>
            <a:pPr algn="just"/>
            <a:r>
              <a:rPr lang="es-ES" dirty="0"/>
              <a:t>La inflación importada a través de la energía ha llevado al Banco Central Europeo a subir los tipos dos veces este año, y esas subidas se trasladan al euríbor y, de ahí, a las hipotecas variables y al crédito de familias y empresas.</a:t>
            </a:r>
          </a:p>
          <a:p>
            <a:pPr algn="just"/>
            <a:r>
              <a:rPr lang="es-ES" dirty="0"/>
              <a:t>El mercado de bonos y la guerra están conectados de forma directa. Irán sabe que el cierre de Ormuz golpea a Washington en el precio de la gasolina, en la inflación y en el coste de su deuda, y que lo hace a un mes de las elecciones legislativas del 3 de noviembre, con la aprobación de Trump en el 32 %, la más baja de su carrera y solo un 17 % de ciudadanos que aprueban su gestión del coste de la vida.</a:t>
            </a:r>
          </a:p>
        </p:txBody>
      </p:sp>
      <p:sp>
        <p:nvSpPr>
          <p:cNvPr id="4" name="Marcador de pie de página 3">
            <a:extLst>
              <a:ext uri="{FF2B5EF4-FFF2-40B4-BE49-F238E27FC236}">
                <a16:creationId xmlns:a16="http://schemas.microsoft.com/office/drawing/2014/main" id="{2227A4DB-ACF2-5E97-6E9A-0E16E4860096}"/>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1647821A-D5AF-DC3D-A390-AA3FBDE56D4E}"/>
              </a:ext>
            </a:extLst>
          </p:cNvPr>
          <p:cNvSpPr>
            <a:spLocks noGrp="1"/>
          </p:cNvSpPr>
          <p:nvPr>
            <p:ph type="sldNum" sz="quarter" idx="12"/>
          </p:nvPr>
        </p:nvSpPr>
        <p:spPr/>
        <p:txBody>
          <a:bodyPr/>
          <a:lstStyle/>
          <a:p>
            <a:fld id="{59FE2126-18B4-B848-8F00-52EADD5157ED}" type="slidenum">
              <a:rPr lang="es-ES" smtClean="0"/>
              <a:t>47</a:t>
            </a:fld>
            <a:endParaRPr lang="es-ES"/>
          </a:p>
        </p:txBody>
      </p:sp>
    </p:spTree>
    <p:extLst>
      <p:ext uri="{BB962C8B-B14F-4D97-AF65-F5344CB8AC3E}">
        <p14:creationId xmlns:p14="http://schemas.microsoft.com/office/powerpoint/2010/main" val="38605818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3AA566-12B2-6B83-4237-FECA41B86EBA}"/>
              </a:ext>
            </a:extLst>
          </p:cNvPr>
          <p:cNvSpPr>
            <a:spLocks noGrp="1"/>
          </p:cNvSpPr>
          <p:nvPr>
            <p:ph type="title"/>
          </p:nvPr>
        </p:nvSpPr>
        <p:spPr/>
        <p:txBody>
          <a:bodyPr>
            <a:normAutofit/>
          </a:bodyPr>
          <a:lstStyle/>
          <a:p>
            <a:pPr algn="ctr"/>
            <a:r>
              <a:rPr lang="es-ES" b="1" dirty="0"/>
              <a:t>Dos gráficos ilustrativos…</a:t>
            </a:r>
            <a:br>
              <a:rPr lang="es-ES" dirty="0"/>
            </a:br>
            <a:r>
              <a:rPr lang="es-ES" sz="2200" dirty="0"/>
              <a:t>(Fuente: </a:t>
            </a:r>
            <a:r>
              <a:rPr lang="es-ES" sz="2200" dirty="0">
                <a:hlinkClick r:id="rId2"/>
              </a:rPr>
              <a:t>FRED del Banco de la Reserva Federal de San Luis</a:t>
            </a:r>
            <a:r>
              <a:rPr lang="es-ES" sz="2200" dirty="0"/>
              <a:t>; </a:t>
            </a:r>
            <a:r>
              <a:rPr lang="es-ES" sz="2200" dirty="0">
                <a:hlinkClick r:id="rId3"/>
              </a:rPr>
              <a:t>Oficina de Estadísticas Laborales de los Estados Unidos</a:t>
            </a:r>
            <a:r>
              <a:rPr lang="es-ES" sz="2200" dirty="0"/>
              <a:t>; Eurostat)</a:t>
            </a:r>
          </a:p>
        </p:txBody>
      </p:sp>
      <p:pic>
        <p:nvPicPr>
          <p:cNvPr id="7" name="Marcador de contenido 6">
            <a:extLst>
              <a:ext uri="{FF2B5EF4-FFF2-40B4-BE49-F238E27FC236}">
                <a16:creationId xmlns:a16="http://schemas.microsoft.com/office/drawing/2014/main" id="{51EB62F1-6A20-BEDB-057C-F086A5C0A990}"/>
              </a:ext>
            </a:extLst>
          </p:cNvPr>
          <p:cNvPicPr>
            <a:picLocks noGrp="1" noChangeAspect="1"/>
          </p:cNvPicPr>
          <p:nvPr>
            <p:ph sz="half" idx="1"/>
          </p:nvPr>
        </p:nvPicPr>
        <p:blipFill>
          <a:blip r:embed="rId4"/>
          <a:stretch>
            <a:fillRect/>
          </a:stretch>
        </p:blipFill>
        <p:spPr>
          <a:xfrm>
            <a:off x="838200" y="1952468"/>
            <a:ext cx="5181600" cy="4097651"/>
          </a:xfrm>
          <a:prstGeom prst="rect">
            <a:avLst/>
          </a:prstGeom>
        </p:spPr>
      </p:pic>
      <p:sp>
        <p:nvSpPr>
          <p:cNvPr id="5" name="Marcador de pie de página 4">
            <a:extLst>
              <a:ext uri="{FF2B5EF4-FFF2-40B4-BE49-F238E27FC236}">
                <a16:creationId xmlns:a16="http://schemas.microsoft.com/office/drawing/2014/main" id="{CF63069C-691B-BACA-E2ED-285A2EEC7C85}"/>
              </a:ext>
            </a:extLst>
          </p:cNvPr>
          <p:cNvSpPr>
            <a:spLocks noGrp="1"/>
          </p:cNvSpPr>
          <p:nvPr>
            <p:ph type="ftr" sz="quarter" idx="11"/>
          </p:nvPr>
        </p:nvSpPr>
        <p:spPr/>
        <p:txBody>
          <a:bodyPr/>
          <a:lstStyle/>
          <a:p>
            <a:r>
              <a:rPr lang="es-ES"/>
              <a:t>Dr. Carles Manera</a:t>
            </a:r>
          </a:p>
        </p:txBody>
      </p:sp>
      <p:sp>
        <p:nvSpPr>
          <p:cNvPr id="6" name="Marcador de número de diapositiva 5">
            <a:extLst>
              <a:ext uri="{FF2B5EF4-FFF2-40B4-BE49-F238E27FC236}">
                <a16:creationId xmlns:a16="http://schemas.microsoft.com/office/drawing/2014/main" id="{1B8D3CD7-3C41-2272-9140-A448A3CA12A4}"/>
              </a:ext>
            </a:extLst>
          </p:cNvPr>
          <p:cNvSpPr>
            <a:spLocks noGrp="1"/>
          </p:cNvSpPr>
          <p:nvPr>
            <p:ph type="sldNum" sz="quarter" idx="12"/>
          </p:nvPr>
        </p:nvSpPr>
        <p:spPr/>
        <p:txBody>
          <a:bodyPr/>
          <a:lstStyle/>
          <a:p>
            <a:fld id="{59FE2126-18B4-B848-8F00-52EADD5157ED}" type="slidenum">
              <a:rPr lang="es-ES" smtClean="0"/>
              <a:t>48</a:t>
            </a:fld>
            <a:endParaRPr lang="es-ES"/>
          </a:p>
        </p:txBody>
      </p:sp>
      <p:pic>
        <p:nvPicPr>
          <p:cNvPr id="14" name="Marcador de contenido 13">
            <a:extLst>
              <a:ext uri="{FF2B5EF4-FFF2-40B4-BE49-F238E27FC236}">
                <a16:creationId xmlns:a16="http://schemas.microsoft.com/office/drawing/2014/main" id="{5D1A4964-4A0B-2611-2B2B-1A153CC6BBA4}"/>
              </a:ext>
            </a:extLst>
          </p:cNvPr>
          <p:cNvPicPr>
            <a:picLocks noGrp="1" noChangeAspect="1"/>
          </p:cNvPicPr>
          <p:nvPr>
            <p:ph sz="half" idx="2"/>
          </p:nvPr>
        </p:nvPicPr>
        <p:blipFill>
          <a:blip r:embed="rId5"/>
          <a:stretch>
            <a:fillRect/>
          </a:stretch>
        </p:blipFill>
        <p:spPr>
          <a:xfrm>
            <a:off x="6172200" y="2008688"/>
            <a:ext cx="5181600" cy="3985211"/>
          </a:xfrm>
          <a:prstGeom prst="rect">
            <a:avLst/>
          </a:prstGeom>
        </p:spPr>
      </p:pic>
    </p:spTree>
    <p:extLst>
      <p:ext uri="{BB962C8B-B14F-4D97-AF65-F5344CB8AC3E}">
        <p14:creationId xmlns:p14="http://schemas.microsoft.com/office/powerpoint/2010/main" val="35140527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06100E-F0FA-5981-45AD-1E9FF27DC712}"/>
              </a:ext>
            </a:extLst>
          </p:cNvPr>
          <p:cNvSpPr>
            <a:spLocks noGrp="1"/>
          </p:cNvSpPr>
          <p:nvPr>
            <p:ph type="title"/>
          </p:nvPr>
        </p:nvSpPr>
        <p:spPr/>
        <p:txBody>
          <a:bodyPr/>
          <a:lstStyle/>
          <a:p>
            <a:pPr algn="ctr"/>
            <a:r>
              <a:rPr lang="es-ES" dirty="0"/>
              <a:t>…pero con capacidad de </a:t>
            </a:r>
            <a:br>
              <a:rPr lang="es-ES" dirty="0"/>
            </a:br>
            <a:r>
              <a:rPr lang="es-ES" dirty="0"/>
              <a:t>resiliencia de las economías</a:t>
            </a:r>
          </a:p>
        </p:txBody>
      </p:sp>
      <p:pic>
        <p:nvPicPr>
          <p:cNvPr id="7" name="Marcador de contenido 6">
            <a:extLst>
              <a:ext uri="{FF2B5EF4-FFF2-40B4-BE49-F238E27FC236}">
                <a16:creationId xmlns:a16="http://schemas.microsoft.com/office/drawing/2014/main" id="{DC4CB7CF-CD44-D13C-2BD8-AE224CE4DBD0}"/>
              </a:ext>
            </a:extLst>
          </p:cNvPr>
          <p:cNvPicPr>
            <a:picLocks noGrp="1" noChangeAspect="1"/>
          </p:cNvPicPr>
          <p:nvPr>
            <p:ph idx="1"/>
          </p:nvPr>
        </p:nvPicPr>
        <p:blipFill>
          <a:blip r:embed="rId2"/>
          <a:stretch>
            <a:fillRect/>
          </a:stretch>
        </p:blipFill>
        <p:spPr>
          <a:xfrm>
            <a:off x="2594343" y="2041451"/>
            <a:ext cx="7783033" cy="4314899"/>
          </a:xfrm>
          <a:prstGeom prst="rect">
            <a:avLst/>
          </a:prstGeom>
        </p:spPr>
      </p:pic>
      <p:sp>
        <p:nvSpPr>
          <p:cNvPr id="4" name="Marcador de pie de página 3">
            <a:extLst>
              <a:ext uri="{FF2B5EF4-FFF2-40B4-BE49-F238E27FC236}">
                <a16:creationId xmlns:a16="http://schemas.microsoft.com/office/drawing/2014/main" id="{1628A6D0-F2F3-CE18-DABA-737FF590EC27}"/>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9F74C5DC-1C84-EF29-A4E3-08936F93CD6B}"/>
              </a:ext>
            </a:extLst>
          </p:cNvPr>
          <p:cNvSpPr>
            <a:spLocks noGrp="1"/>
          </p:cNvSpPr>
          <p:nvPr>
            <p:ph type="sldNum" sz="quarter" idx="12"/>
          </p:nvPr>
        </p:nvSpPr>
        <p:spPr/>
        <p:txBody>
          <a:bodyPr/>
          <a:lstStyle/>
          <a:p>
            <a:fld id="{59FE2126-18B4-B848-8F00-52EADD5157ED}" type="slidenum">
              <a:rPr lang="es-ES" smtClean="0"/>
              <a:t>49</a:t>
            </a:fld>
            <a:endParaRPr lang="es-ES"/>
          </a:p>
        </p:txBody>
      </p:sp>
    </p:spTree>
    <p:extLst>
      <p:ext uri="{BB962C8B-B14F-4D97-AF65-F5344CB8AC3E}">
        <p14:creationId xmlns:p14="http://schemas.microsoft.com/office/powerpoint/2010/main" val="27615886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866E9F-1778-68CE-478A-316AE9DD29FC}"/>
              </a:ext>
            </a:extLst>
          </p:cNvPr>
          <p:cNvSpPr>
            <a:spLocks noGrp="1"/>
          </p:cNvSpPr>
          <p:nvPr>
            <p:ph type="title"/>
          </p:nvPr>
        </p:nvSpPr>
        <p:spPr/>
        <p:txBody>
          <a:bodyPr/>
          <a:lstStyle/>
          <a:p>
            <a:pPr algn="ctr"/>
            <a:r>
              <a:rPr lang="es-ES" b="1" dirty="0"/>
              <a:t>Conclusión</a:t>
            </a:r>
          </a:p>
        </p:txBody>
      </p:sp>
      <p:sp>
        <p:nvSpPr>
          <p:cNvPr id="3" name="Marcador de contenido 2">
            <a:extLst>
              <a:ext uri="{FF2B5EF4-FFF2-40B4-BE49-F238E27FC236}">
                <a16:creationId xmlns:a16="http://schemas.microsoft.com/office/drawing/2014/main" id="{0F01A90C-E2C9-2E21-C6CA-35376F99BABF}"/>
              </a:ext>
            </a:extLst>
          </p:cNvPr>
          <p:cNvSpPr>
            <a:spLocks noGrp="1"/>
          </p:cNvSpPr>
          <p:nvPr>
            <p:ph idx="1"/>
          </p:nvPr>
        </p:nvSpPr>
        <p:spPr/>
        <p:txBody>
          <a:bodyPr>
            <a:normAutofit fontScale="92500" lnSpcReduction="20000"/>
          </a:bodyPr>
          <a:lstStyle/>
          <a:p>
            <a:pPr algn="just"/>
            <a:r>
              <a:rPr lang="es-ES" dirty="0"/>
              <a:t>Cada semana con Ormuz cerrado y el mar Rojo bloqueado añade inflación, mantiene altos los tipos y encarece la deuda estadounidense. </a:t>
            </a:r>
          </a:p>
          <a:p>
            <a:pPr algn="just"/>
            <a:r>
              <a:rPr lang="es-ES" dirty="0"/>
              <a:t>Los próximos meses estarán marcados por tres citas: la reunión de la Reserva Federal del 27 y 28 de octubre, en la que el mercado duda ya de una nueva subida tras el mal dato de empleo; y las elecciones del 3 de noviembre, que Trump ha convertido en el horizonte de su estrategia militar.</a:t>
            </a:r>
          </a:p>
          <a:p>
            <a:pPr algn="just"/>
            <a:r>
              <a:rPr lang="es-ES" dirty="0"/>
              <a:t>En cualquier escenario, lo previsible es que Estados Unidos tenga que financiarse más caro durante años, que se repitan los episodios de tensión y que la tentación de cargar el coste sobre las mayorías sociales, por la vía de los recortes o por la de la inflación, esté muy presente.</a:t>
            </a:r>
          </a:p>
        </p:txBody>
      </p:sp>
      <p:sp>
        <p:nvSpPr>
          <p:cNvPr id="4" name="Marcador de pie de página 3">
            <a:extLst>
              <a:ext uri="{FF2B5EF4-FFF2-40B4-BE49-F238E27FC236}">
                <a16:creationId xmlns:a16="http://schemas.microsoft.com/office/drawing/2014/main" id="{27E7D27E-CF21-F95B-7792-6E6C36E0E717}"/>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4B95BF9D-0BB6-3960-3CE9-3C0C5EC1158B}"/>
              </a:ext>
            </a:extLst>
          </p:cNvPr>
          <p:cNvSpPr>
            <a:spLocks noGrp="1"/>
          </p:cNvSpPr>
          <p:nvPr>
            <p:ph type="sldNum" sz="quarter" idx="12"/>
          </p:nvPr>
        </p:nvSpPr>
        <p:spPr/>
        <p:txBody>
          <a:bodyPr/>
          <a:lstStyle/>
          <a:p>
            <a:fld id="{59FE2126-18B4-B848-8F00-52EADD5157ED}" type="slidenum">
              <a:rPr lang="es-ES" smtClean="0"/>
              <a:t>50</a:t>
            </a:fld>
            <a:endParaRPr lang="es-ES"/>
          </a:p>
        </p:txBody>
      </p:sp>
    </p:spTree>
    <p:extLst>
      <p:ext uri="{BB962C8B-B14F-4D97-AF65-F5344CB8AC3E}">
        <p14:creationId xmlns:p14="http://schemas.microsoft.com/office/powerpoint/2010/main" val="34711952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D436DA-7E28-08DD-1E66-C8081E19A5FB}"/>
              </a:ext>
            </a:extLst>
          </p:cNvPr>
          <p:cNvSpPr>
            <a:spLocks noGrp="1"/>
          </p:cNvSpPr>
          <p:nvPr>
            <p:ph type="title"/>
          </p:nvPr>
        </p:nvSpPr>
        <p:spPr/>
        <p:txBody>
          <a:bodyPr/>
          <a:lstStyle/>
          <a:p>
            <a:endParaRPr lang="es-ES"/>
          </a:p>
        </p:txBody>
      </p:sp>
      <p:sp>
        <p:nvSpPr>
          <p:cNvPr id="3" name="Marcador de contenido 2">
            <a:extLst>
              <a:ext uri="{FF2B5EF4-FFF2-40B4-BE49-F238E27FC236}">
                <a16:creationId xmlns:a16="http://schemas.microsoft.com/office/drawing/2014/main" id="{B7FE80A4-BED0-059D-50E0-63C6A3292423}"/>
              </a:ext>
            </a:extLst>
          </p:cNvPr>
          <p:cNvSpPr>
            <a:spLocks noGrp="1"/>
          </p:cNvSpPr>
          <p:nvPr>
            <p:ph idx="1"/>
          </p:nvPr>
        </p:nvSpPr>
        <p:spPr/>
        <p:txBody>
          <a:bodyPr/>
          <a:lstStyle/>
          <a:p>
            <a:endParaRPr lang="es-ES" dirty="0"/>
          </a:p>
          <a:p>
            <a:endParaRPr lang="es-ES" dirty="0"/>
          </a:p>
          <a:p>
            <a:pPr marL="0" indent="0" algn="ctr">
              <a:buNone/>
            </a:pPr>
            <a:r>
              <a:rPr lang="es-ES" sz="6000" b="1" dirty="0"/>
              <a:t>Gracias por la atención</a:t>
            </a:r>
          </a:p>
          <a:p>
            <a:endParaRPr lang="es-ES" dirty="0"/>
          </a:p>
          <a:p>
            <a:pPr marL="0" indent="0" algn="ctr">
              <a:buNone/>
            </a:pPr>
            <a:r>
              <a:rPr lang="es-ES" sz="4000" dirty="0">
                <a:hlinkClick r:id="rId2"/>
              </a:rPr>
              <a:t>carles.manera@uib.es</a:t>
            </a:r>
            <a:endParaRPr lang="es-ES" sz="4000" dirty="0"/>
          </a:p>
          <a:p>
            <a:pPr marL="0" indent="0" algn="ctr">
              <a:buNone/>
            </a:pPr>
            <a:r>
              <a:rPr lang="es-ES" sz="4000" dirty="0"/>
              <a:t>En X: @</a:t>
            </a:r>
            <a:r>
              <a:rPr lang="es-ES" sz="4000" dirty="0" err="1"/>
              <a:t>CarlesManera</a:t>
            </a:r>
            <a:endParaRPr lang="es-ES" sz="4000" dirty="0"/>
          </a:p>
        </p:txBody>
      </p:sp>
      <p:sp>
        <p:nvSpPr>
          <p:cNvPr id="4" name="Marcador de pie de página 3">
            <a:extLst>
              <a:ext uri="{FF2B5EF4-FFF2-40B4-BE49-F238E27FC236}">
                <a16:creationId xmlns:a16="http://schemas.microsoft.com/office/drawing/2014/main" id="{EC4228F5-4AC8-3DB5-EDCC-5D46DB7535F0}"/>
              </a:ext>
            </a:extLst>
          </p:cNvPr>
          <p:cNvSpPr>
            <a:spLocks noGrp="1"/>
          </p:cNvSpPr>
          <p:nvPr>
            <p:ph type="ftr" sz="quarter" idx="11"/>
          </p:nvPr>
        </p:nvSpPr>
        <p:spPr/>
        <p:txBody>
          <a:bodyPr/>
          <a:lstStyle/>
          <a:p>
            <a:r>
              <a:rPr lang="es-ES"/>
              <a:t>Dr. Carles Manera</a:t>
            </a:r>
          </a:p>
        </p:txBody>
      </p:sp>
      <p:sp>
        <p:nvSpPr>
          <p:cNvPr id="5" name="Marcador de número de diapositiva 4">
            <a:extLst>
              <a:ext uri="{FF2B5EF4-FFF2-40B4-BE49-F238E27FC236}">
                <a16:creationId xmlns:a16="http://schemas.microsoft.com/office/drawing/2014/main" id="{BFCC33E4-8C27-A55A-94D6-F715CDAA1D2D}"/>
              </a:ext>
            </a:extLst>
          </p:cNvPr>
          <p:cNvSpPr>
            <a:spLocks noGrp="1"/>
          </p:cNvSpPr>
          <p:nvPr>
            <p:ph type="sldNum" sz="quarter" idx="12"/>
          </p:nvPr>
        </p:nvSpPr>
        <p:spPr/>
        <p:txBody>
          <a:bodyPr/>
          <a:lstStyle/>
          <a:p>
            <a:fld id="{F91E73AB-9434-B442-AC8A-0F324B38CF33}" type="slidenum">
              <a:rPr lang="es-ES" smtClean="0"/>
              <a:t>51</a:t>
            </a:fld>
            <a:endParaRPr lang="es-ES"/>
          </a:p>
        </p:txBody>
      </p:sp>
    </p:spTree>
    <p:extLst>
      <p:ext uri="{BB962C8B-B14F-4D97-AF65-F5344CB8AC3E}">
        <p14:creationId xmlns:p14="http://schemas.microsoft.com/office/powerpoint/2010/main" val="215718598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90</TotalTime>
  <Words>5342</Words>
  <Application>Microsoft Macintosh PowerPoint</Application>
  <PresentationFormat>Panorámica</PresentationFormat>
  <Paragraphs>295</Paragraphs>
  <Slides>51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51</vt:i4>
      </vt:variant>
    </vt:vector>
  </HeadingPairs>
  <TitlesOfParts>
    <vt:vector size="55" baseType="lpstr">
      <vt:lpstr>Aptos</vt:lpstr>
      <vt:lpstr>Aptos Display</vt:lpstr>
      <vt:lpstr>Arial</vt:lpstr>
      <vt:lpstr>Tema de Office</vt:lpstr>
      <vt:lpstr>Tensiones financieras en una globalización que se ¿desglobaliza?</vt:lpstr>
      <vt:lpstr>Guión de la exposición</vt:lpstr>
      <vt:lpstr>Presentación de PowerPoint</vt:lpstr>
      <vt:lpstr>Presentación de PowerPoint</vt:lpstr>
      <vt:lpstr>Fases de la burbuja de los tulipanes</vt:lpstr>
      <vt:lpstr>Presentación de PowerPoint</vt:lpstr>
      <vt:lpstr>Fases Clave de la Burbuja Ferroviaria </vt:lpstr>
      <vt:lpstr>Presentación de PowerPoint</vt:lpstr>
      <vt:lpstr>Las fases en la burbuja del nacimiento de los electrodomésticos (felices años 1920)</vt:lpstr>
      <vt:lpstr>Presentación de PowerPoint</vt:lpstr>
      <vt:lpstr>Fases de la burbuja en Wall Street, 1929</vt:lpstr>
      <vt:lpstr>Presentación de PowerPoint</vt:lpstr>
      <vt:lpstr>Fases de la burbuja en la Gran Recesión</vt:lpstr>
      <vt:lpstr>Presentación de PowerPoint</vt:lpstr>
      <vt:lpstr>Presentación de PowerPoint</vt:lpstr>
      <vt:lpstr>Inversiones en centros de datos</vt:lpstr>
      <vt:lpstr>Presentación de PowerPoint</vt:lpstr>
      <vt:lpstr>    2 Tensión financiera en la deuda de Estados Unidos</vt:lpstr>
      <vt:lpstr>Factores</vt:lpstr>
      <vt:lpstr>Impagos en el private credit (Fuente: Fitch Ratings U.S. Private Credit Default Index, Moody's Investors Service e Investing.com Financial Analysis) </vt:lpstr>
      <vt:lpstr>Beneficios empresariales en Estados Unidos (Fuente: US Bureau of Economic Analysis, Reserva Federal, LSEG Data&amp;Analytics, Bain&amp;Company, Goldam Sachs Research)</vt:lpstr>
      <vt:lpstr>Wall Street: inversiones en IA (Fuente: Goldam Sachs, Forbes Tech Capital Research, Morgan Stanley) </vt:lpstr>
      <vt:lpstr>Los tipos soberanos</vt:lpstr>
      <vt:lpstr>Pero los tipos japoneses empiezan a subir</vt:lpstr>
      <vt:lpstr>Tipo de cambio Dólar/Yen (Fuente: Banco de Japón,  Macrotrends USD/JPY Chart) </vt:lpstr>
      <vt:lpstr>Razones para subir los tipos de interés en Japón</vt:lpstr>
      <vt:lpstr>¿En qué manos está la deuda EEUU? (Fuente: U.S. Department of the Treasury, TIC Data Major Foreign Holders) </vt:lpstr>
      <vt:lpstr>Rendimiento del bono EEUU a 10 años (Fuente: Reserva Federal)</vt:lpstr>
      <vt:lpstr>Dificultades y cadena causal</vt:lpstr>
      <vt:lpstr>Problemas de las deudas en  Estados Unidos (Fuente: Reserva Federal)</vt:lpstr>
      <vt:lpstr>Desplazamiento del peso de la deuda</vt:lpstr>
      <vt:lpstr>El contexto de las tensiones financieras</vt:lpstr>
      <vt:lpstr>APÉNDICE. La crisis de 1992 en Inglaterra: recuerdo de historia económica</vt:lpstr>
      <vt:lpstr>La secuencia de la crisis</vt:lpstr>
      <vt:lpstr>La actuación del Banco de Inglaterra</vt:lpstr>
      <vt:lpstr>La especulación de Soros</vt:lpstr>
      <vt:lpstr>Una conclusión</vt:lpstr>
      <vt:lpstr>3 Guerra en el Golfo (2026):  el peso de la economía</vt:lpstr>
      <vt:lpstr>Orígenes de la guerra</vt:lpstr>
      <vt:lpstr>1. El endeudamiento de Estados Unidos</vt:lpstr>
      <vt:lpstr>Rendimiento del bono EEUU a 10 años (Fuente: Reserva Federal)</vt:lpstr>
      <vt:lpstr>¿En qué manos está la deuda EEUU? (Fuente: U.S. Department of the Treasury, TIC Data Major Foreign Holders) </vt:lpstr>
      <vt:lpstr>Problemas de las deudas en  Estados Unidos (Fuente: Reserva Federal)</vt:lpstr>
      <vt:lpstr>2. El cierre de los estrechos</vt:lpstr>
      <vt:lpstr>Bloqueo comercial… (Fuente: consulta Inteligencia Artificial)</vt:lpstr>
      <vt:lpstr>…que hace subir los precios del petróleo</vt:lpstr>
      <vt:lpstr>3. La inflación</vt:lpstr>
      <vt:lpstr>Dos gráficos ilustrativos… (Fuente: FRED del Banco de la Reserva Federal de San Luis; Oficina de Estadísticas Laborales de los Estados Unidos; Eurostat)</vt:lpstr>
      <vt:lpstr>…pero con capacidad de  resiliencia de las economías</vt:lpstr>
      <vt:lpstr>Conclusión</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Carles Pau Manera Erbina</dc:creator>
  <cp:lastModifiedBy>Carles Pau Manera Erbina</cp:lastModifiedBy>
  <cp:revision>29</cp:revision>
  <dcterms:created xsi:type="dcterms:W3CDTF">2026-09-20T13:12:26Z</dcterms:created>
  <dcterms:modified xsi:type="dcterms:W3CDTF">2026-11-02T20:53:15Z</dcterms:modified>
</cp:coreProperties>
</file>